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0D184937-CDFA-491F-9B6C-EEDBBE365822}">
  <a:tblStyle styleId="{0D184937-CDFA-491F-9B6C-EEDBBE36582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0" y="12584"/>
            <a:ext cx="9144000" cy="7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 rot="5400000">
            <a:off x="2874750" y="-1217400"/>
            <a:ext cx="33945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 rot="5400000">
            <a:off x="5463750" y="1371628"/>
            <a:ext cx="43887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 rot="5400000">
            <a:off x="1272750" y="-609572"/>
            <a:ext cx="43887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buNone/>
              <a:defRPr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0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0" y="12584"/>
            <a:ext cx="9144000" cy="7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48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0" y="12584"/>
            <a:ext cx="9144000" cy="7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00" cy="4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3"/>
          </p:nvPr>
        </p:nvSpPr>
        <p:spPr>
          <a:xfrm>
            <a:off x="4645025" y="1151335"/>
            <a:ext cx="4041900" cy="4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0" y="12584"/>
            <a:ext cx="9144000" cy="7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457200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ntimeter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ntimeter.com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/>
        </p:nvSpPr>
        <p:spPr>
          <a:xfrm>
            <a:off x="2201200" y="296450"/>
            <a:ext cx="6603300" cy="20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" sz="2400" b="1">
                <a:solidFill>
                  <a:srgbClr val="EFEFEF"/>
                </a:solidFill>
              </a:rPr>
              <a:t>Implicit Memory and Consumer Choice: The Mediating Role of Brand Familiarity</a:t>
            </a:r>
            <a:endParaRPr sz="2400" b="1">
              <a:solidFill>
                <a:srgbClr val="EFEFEF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EFEFEF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" b="1"/>
              <a:t>SARAH L. COATES, LAURIE T. BUTLER and DIANNE C. BERRY </a:t>
            </a:r>
            <a:endParaRPr b="1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School of Psychology, University of Reading, UK</a:t>
            </a:r>
            <a:endParaRPr/>
          </a:p>
        </p:txBody>
      </p:sp>
      <p:sp>
        <p:nvSpPr>
          <p:cNvPr id="76" name="Shape 76"/>
          <p:cNvSpPr txBox="1"/>
          <p:nvPr/>
        </p:nvSpPr>
        <p:spPr>
          <a:xfrm>
            <a:off x="6338125" y="3349350"/>
            <a:ext cx="2400300" cy="16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Shape 77"/>
          <p:cNvSpPr/>
          <p:nvPr/>
        </p:nvSpPr>
        <p:spPr>
          <a:xfrm rot="3213951">
            <a:off x="4200971" y="2833846"/>
            <a:ext cx="2603475" cy="2111225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Shape 78"/>
          <p:cNvSpPr txBox="1"/>
          <p:nvPr/>
        </p:nvSpPr>
        <p:spPr>
          <a:xfrm>
            <a:off x="4636753" y="3349361"/>
            <a:ext cx="2488500" cy="14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b="1" i="1"/>
              <a:t>Pethő Eszter</a:t>
            </a:r>
            <a:endParaRPr sz="1800" b="1" i="1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b="1" i="1"/>
              <a:t>Rácz Viktória</a:t>
            </a:r>
            <a:endParaRPr sz="1800" b="1" i="1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b="1" i="1"/>
              <a:t>Tóth Anna Eszter</a:t>
            </a:r>
            <a:endParaRPr sz="1800" b="1" i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/>
        </p:nvSpPr>
        <p:spPr>
          <a:xfrm>
            <a:off x="1592825" y="373875"/>
            <a:ext cx="7411200" cy="460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b="1">
                <a:solidFill>
                  <a:schemeClr val="dk1"/>
                </a:solidFill>
              </a:rPr>
              <a:t>3.   Eszközök</a:t>
            </a:r>
            <a:endParaRPr sz="1800" b="1">
              <a:solidFill>
                <a:schemeClr val="dk1"/>
              </a:solidFill>
            </a:endParaRP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hu" sz="1800">
                <a:solidFill>
                  <a:schemeClr val="dk1"/>
                </a:solidFill>
              </a:rPr>
              <a:t>kiterjedt előzetes vizsgálat: 60 egyetemista 4 dimenzió mentén értékelt márkaneveket:</a:t>
            </a:r>
            <a:endParaRPr sz="1800">
              <a:solidFill>
                <a:schemeClr val="dk1"/>
              </a:solidFill>
            </a:endParaRP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>
                <a:solidFill>
                  <a:schemeClr val="dk1"/>
                </a:solidFill>
              </a:rPr>
              <a:t>1. márka ismertsége</a:t>
            </a:r>
            <a:endParaRPr sz="1800">
              <a:solidFill>
                <a:schemeClr val="dk1"/>
              </a:solidFill>
            </a:endParaRP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>
                <a:solidFill>
                  <a:schemeClr val="dk1"/>
                </a:solidFill>
              </a:rPr>
              <a:t>2. márka vásárlásának gyakorisága</a:t>
            </a:r>
            <a:endParaRPr sz="1800">
              <a:solidFill>
                <a:schemeClr val="dk1"/>
              </a:solidFill>
            </a:endParaRP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>
                <a:solidFill>
                  <a:schemeClr val="dk1"/>
                </a:solidFill>
              </a:rPr>
              <a:t>3. márka vonzereje</a:t>
            </a:r>
            <a:endParaRPr sz="1800">
              <a:solidFill>
                <a:schemeClr val="dk1"/>
              </a:solidFill>
            </a:endParaRP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>
                <a:solidFill>
                  <a:schemeClr val="dk1"/>
                </a:solidFill>
              </a:rPr>
              <a:t>4. előhívhatóság (milyen gyorsan idéz fel képeket bennünk a név)</a:t>
            </a:r>
            <a:endParaRPr sz="1800">
              <a:solidFill>
                <a:schemeClr val="dk1"/>
              </a:solidFill>
            </a:endParaRP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>
                <a:solidFill>
                  <a:schemeClr val="dk1"/>
                </a:solidFill>
              </a:rPr>
              <a:t>120 márka   -   24 kategória</a:t>
            </a:r>
            <a:endParaRPr sz="1800">
              <a:solidFill>
                <a:schemeClr val="dk1"/>
              </a:solidFill>
            </a:endParaRP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>
                <a:solidFill>
                  <a:schemeClr val="dk1"/>
                </a:solidFill>
              </a:rPr>
              <a:t>(pl. Danone  -   joghurt)</a:t>
            </a:r>
            <a:endParaRPr sz="1800">
              <a:solidFill>
                <a:schemeClr val="dk1"/>
              </a:solidFill>
            </a:endParaRPr>
          </a:p>
          <a:p>
            <a:pPr marL="45720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>
                <a:solidFill>
                  <a:schemeClr val="dk1"/>
                </a:solidFill>
              </a:rPr>
              <a:t>+ megtévesztő, nem valós elemek (pl.Solo)</a:t>
            </a:r>
            <a:endParaRPr sz="1800">
              <a:solidFill>
                <a:schemeClr val="dk1"/>
              </a:solidFill>
            </a:endParaRPr>
          </a:p>
          <a:p>
            <a:pPr marL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</a:endParaRPr>
          </a:p>
        </p:txBody>
      </p:sp>
      <p:sp>
        <p:nvSpPr>
          <p:cNvPr id="145" name="Shape 145"/>
          <p:cNvSpPr/>
          <p:nvPr/>
        </p:nvSpPr>
        <p:spPr>
          <a:xfrm>
            <a:off x="2787450" y="2741000"/>
            <a:ext cx="287700" cy="409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subTitle" idx="1"/>
          </p:nvPr>
        </p:nvSpPr>
        <p:spPr>
          <a:xfrm>
            <a:off x="1626000" y="170250"/>
            <a:ext cx="7366800" cy="480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hu" sz="1800" dirty="0"/>
              <a:t>7 oldalas 2 db kupon ‘booklets’: 12 márka + 12 betétlap (nem reális információk, hogy csökkentsék a v.sz.-ek “gyanakvását”)      összekeverve</a:t>
            </a:r>
            <a:endParaRPr sz="1800" dirty="0"/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hu" sz="1800" dirty="0"/>
              <a:t>7 fokú skála: milyen jónak értékelik a kuponajánlatokat az adott márkát és terméket illetően</a:t>
            </a:r>
            <a:endParaRPr lang="hu-HU" sz="18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dirty="0"/>
              <a:t> </a:t>
            </a:r>
            <a:r>
              <a:rPr lang="hu-HU" sz="1800" dirty="0"/>
              <a:t> -     </a:t>
            </a:r>
            <a:r>
              <a:rPr lang="hu-HU" sz="1800" dirty="0">
                <a:solidFill>
                  <a:schemeClr val="dk1"/>
                </a:solidFill>
              </a:rPr>
              <a:t>implicit választás feladat (</a:t>
            </a:r>
            <a:r>
              <a:rPr lang="hu-HU" sz="1400" dirty="0" err="1">
                <a:solidFill>
                  <a:schemeClr val="dk1"/>
                </a:solidFill>
              </a:rPr>
              <a:t>Coates</a:t>
            </a:r>
            <a:r>
              <a:rPr lang="hu-HU" sz="1400" dirty="0">
                <a:solidFill>
                  <a:schemeClr val="dk1"/>
                </a:solidFill>
              </a:rPr>
              <a:t> </a:t>
            </a:r>
            <a:r>
              <a:rPr lang="hu-HU" sz="1400" dirty="0" err="1">
                <a:solidFill>
                  <a:schemeClr val="dk1"/>
                </a:solidFill>
              </a:rPr>
              <a:t>et</a:t>
            </a:r>
            <a:r>
              <a:rPr lang="hu-HU" sz="1400" dirty="0">
                <a:solidFill>
                  <a:schemeClr val="dk1"/>
                </a:solidFill>
              </a:rPr>
              <a:t> </a:t>
            </a:r>
            <a:r>
              <a:rPr lang="hu-HU" sz="1400" dirty="0" err="1">
                <a:solidFill>
                  <a:schemeClr val="dk1"/>
                </a:solidFill>
              </a:rPr>
              <a:t>al</a:t>
            </a:r>
            <a:r>
              <a:rPr lang="hu-HU" sz="1400" dirty="0">
                <a:solidFill>
                  <a:schemeClr val="dk1"/>
                </a:solidFill>
              </a:rPr>
              <a:t>. (2004) (</a:t>
            </a:r>
            <a:r>
              <a:rPr lang="hu-HU" sz="1400" dirty="0" err="1">
                <a:solidFill>
                  <a:schemeClr val="dk1"/>
                </a:solidFill>
              </a:rPr>
              <a:t>lsd</a:t>
            </a:r>
            <a:r>
              <a:rPr lang="hu-HU" sz="1400" dirty="0">
                <a:solidFill>
                  <a:schemeClr val="dk1"/>
                </a:solidFill>
              </a:rPr>
              <a:t>. Eljárás)</a:t>
            </a:r>
            <a:endParaRPr lang="hu-HU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</p:txBody>
      </p:sp>
      <p:pic>
        <p:nvPicPr>
          <p:cNvPr id="151" name="Shape 1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35425" y="2345000"/>
            <a:ext cx="4147949" cy="27410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2" name="Shape 152"/>
          <p:cNvCxnSpPr/>
          <p:nvPr/>
        </p:nvCxnSpPr>
        <p:spPr>
          <a:xfrm>
            <a:off x="1924675" y="1048625"/>
            <a:ext cx="2103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ctrTitle"/>
          </p:nvPr>
        </p:nvSpPr>
        <p:spPr>
          <a:xfrm>
            <a:off x="1626000" y="127200"/>
            <a:ext cx="7344600" cy="501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b="1">
                <a:solidFill>
                  <a:schemeClr val="dk1"/>
                </a:solidFill>
              </a:rPr>
              <a:t>4.   Eljárás</a:t>
            </a:r>
            <a:endParaRPr sz="18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hu" sz="1800">
                <a:solidFill>
                  <a:schemeClr val="dk1"/>
                </a:solidFill>
              </a:rPr>
              <a:t>a v.sz.-ek egyesével vesznek részt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hu" sz="1800">
                <a:solidFill>
                  <a:schemeClr val="dk1"/>
                </a:solidFill>
              </a:rPr>
              <a:t>tájékoztatás (nem teljeskörű!): széleskörű vizsgálat a fogyasztói viselkedésről, hogy bizonyos kuponajánlatok miért vonzóbbak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hu" sz="1800">
                <a:solidFill>
                  <a:schemeClr val="dk1"/>
                </a:solidFill>
              </a:rPr>
              <a:t>kupon booklet + válaszfüzet (7 fokú skálákkal (lsd. Eszközök))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hu" sz="1800">
                <a:solidFill>
                  <a:schemeClr val="dk1"/>
                </a:solidFill>
              </a:rPr>
              <a:t>rövid elterelő feladat (étellel kapcsolatos ‘fogyasztói választás’ kérdőív)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hu" sz="1800">
                <a:solidFill>
                  <a:schemeClr val="dk1"/>
                </a:solidFill>
              </a:rPr>
              <a:t>implicit választás feladat:</a:t>
            </a:r>
            <a:endParaRPr sz="2800">
              <a:solidFill>
                <a:schemeClr val="dk1"/>
              </a:solidFill>
            </a:endParaRPr>
          </a:p>
          <a:p>
            <a:pPr marL="0" lvl="0" indent="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>
                <a:solidFill>
                  <a:schemeClr val="dk1"/>
                </a:solidFill>
              </a:rPr>
              <a:t>számítógép képernyőjén megjelenik 6 mp-re 5 márka logója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>
                <a:solidFill>
                  <a:schemeClr val="dk1"/>
                </a:solidFill>
              </a:rPr>
              <a:t>	válasszák ki azt a HÁRMAT, amit tényleg meg is vennének,       </a:t>
            </a:r>
            <a:endParaRPr sz="1800">
              <a:solidFill>
                <a:schemeClr val="dk1"/>
              </a:solidFill>
            </a:endParaRPr>
          </a:p>
          <a:p>
            <a:pPr marL="0" lvl="0" indent="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>
                <a:solidFill>
                  <a:schemeClr val="dk1"/>
                </a:solidFill>
              </a:rPr>
              <a:t>sorrendben (amit először választottak, azt szeretnék leginkább)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hu" sz="1800">
                <a:solidFill>
                  <a:schemeClr val="dk1"/>
                </a:solidFill>
              </a:rPr>
              <a:t>post-test awareness questionnaire (tisztában van-e azzal, hogy tesztelték)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hu" sz="1800">
                <a:solidFill>
                  <a:schemeClr val="dk1"/>
                </a:solidFill>
              </a:rPr>
              <a:t>egyéni kikérdezés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58" name="Shape 158"/>
          <p:cNvSpPr/>
          <p:nvPr/>
        </p:nvSpPr>
        <p:spPr>
          <a:xfrm rot="5400000">
            <a:off x="3263100" y="3327250"/>
            <a:ext cx="342900" cy="1881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ctrTitle"/>
          </p:nvPr>
        </p:nvSpPr>
        <p:spPr>
          <a:xfrm>
            <a:off x="1814050" y="0"/>
            <a:ext cx="6940800" cy="115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">
                <a:solidFill>
                  <a:srgbClr val="3D85C6"/>
                </a:solidFill>
              </a:rPr>
              <a:t>Eredmények</a:t>
            </a:r>
            <a:endParaRPr/>
          </a:p>
        </p:txBody>
      </p:sp>
      <p:sp>
        <p:nvSpPr>
          <p:cNvPr id="164" name="Shape 164"/>
          <p:cNvSpPr txBox="1">
            <a:spLocks noGrp="1"/>
          </p:cNvSpPr>
          <p:nvPr>
            <p:ph type="subTitle" idx="1"/>
          </p:nvPr>
        </p:nvSpPr>
        <p:spPr>
          <a:xfrm>
            <a:off x="1526700" y="1756525"/>
            <a:ext cx="7617300" cy="370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</a:pPr>
            <a:r>
              <a:rPr lang="hu" sz="1800" b="1" dirty="0"/>
              <a:t>1. Implicit választás </a:t>
            </a:r>
            <a:endParaRPr sz="1800" b="1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dirty="0"/>
              <a:t>a céltípusnak főhatása van </a:t>
            </a:r>
            <a:r>
              <a:rPr lang="hu" sz="1800" i="1" dirty="0"/>
              <a:t>(látott/ nem látott) </a:t>
            </a:r>
            <a:r>
              <a:rPr lang="hu" sz="1200" i="1" dirty="0"/>
              <a:t>(F(1,27) =10.28, p = 0.005)</a:t>
            </a:r>
            <a:r>
              <a:rPr lang="hu" sz="1800" dirty="0"/>
              <a:t>,</a:t>
            </a:r>
            <a:r>
              <a:rPr lang="hu" sz="1800" i="1" dirty="0"/>
              <a:t> </a:t>
            </a:r>
            <a:r>
              <a:rPr lang="hu" sz="1800" dirty="0"/>
              <a:t>ami magasan szignifikáns priminghatást jelez </a:t>
            </a:r>
            <a:r>
              <a:rPr lang="hu" sz="1200" dirty="0"/>
              <a:t>(0.11)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hu" sz="1200" b="1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hu" sz="1200" b="1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b="1" dirty="0"/>
              <a:t>2. Csak megfontolás </a:t>
            </a:r>
            <a:r>
              <a:rPr lang="hu" sz="1800" dirty="0"/>
              <a:t>(a 2. és 3. helyen jelölt márkák)</a:t>
            </a:r>
            <a:endParaRPr sz="18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dirty="0"/>
              <a:t>a választás sorrendjének főhatása van</a:t>
            </a:r>
            <a:r>
              <a:rPr lang="hu" sz="1800" i="1" dirty="0"/>
              <a:t> </a:t>
            </a:r>
            <a:r>
              <a:rPr lang="hu" sz="1200" i="1" dirty="0"/>
              <a:t>(F(2,54) = 4.83, p = 0.01) </a:t>
            </a:r>
            <a:r>
              <a:rPr lang="hu" sz="1800" dirty="0"/>
              <a:t>és szignifikáns interakcióban áll a céltípussal </a:t>
            </a:r>
            <a:r>
              <a:rPr lang="hu" sz="1200" i="1" dirty="0"/>
              <a:t>(F(2,54) = 6.51, p = 0.005)</a:t>
            </a:r>
            <a:r>
              <a:rPr lang="hu" sz="1800" dirty="0"/>
              <a:t>, de a priming hatás nem megfigyelhető </a:t>
            </a:r>
            <a:r>
              <a:rPr lang="hu" sz="1200" i="1" dirty="0"/>
              <a:t>(p &gt; 0.05)</a:t>
            </a:r>
            <a:endParaRPr sz="1200" i="1" dirty="0"/>
          </a:p>
          <a:p>
            <a:pPr marL="0" lvl="0" indent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ctrTitle"/>
          </p:nvPr>
        </p:nvSpPr>
        <p:spPr>
          <a:xfrm>
            <a:off x="1648125" y="761025"/>
            <a:ext cx="7184100" cy="40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b="1">
                <a:solidFill>
                  <a:schemeClr val="dk1"/>
                </a:solidFill>
              </a:rPr>
              <a:t>3. Preferált választás</a:t>
            </a:r>
            <a:endParaRPr sz="1800" b="1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>
                <a:solidFill>
                  <a:schemeClr val="dk1"/>
                </a:solidFill>
              </a:rPr>
              <a:t>szignifikáns priming hatás a választás esetében </a:t>
            </a:r>
            <a:r>
              <a:rPr lang="hu" sz="1200" i="1">
                <a:solidFill>
                  <a:schemeClr val="dk1"/>
                </a:solidFill>
              </a:rPr>
              <a:t>(p &gt; 0.05)</a:t>
            </a:r>
            <a:r>
              <a:rPr lang="hu" sz="1800">
                <a:solidFill>
                  <a:schemeClr val="dk1"/>
                </a:solidFill>
              </a:rPr>
              <a:t>: a korábban látott márkákat valószínűbben választják (0.30), mint a nem látottakat (0.16)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b="1">
                <a:solidFill>
                  <a:schemeClr val="dk1"/>
                </a:solidFill>
              </a:rPr>
              <a:t>4. Test unaware </a:t>
            </a:r>
            <a:endParaRPr sz="1800" b="1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hu" sz="1800">
                <a:solidFill>
                  <a:schemeClr val="dk1"/>
                </a:solidFill>
              </a:rPr>
              <a:t>16 résztvevő a teszt utáni kérdőív alapján nem volt tisztában a teszteléssel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hu" sz="1800">
                <a:solidFill>
                  <a:schemeClr val="dk1"/>
                </a:solidFill>
              </a:rPr>
              <a:t>szintén szignifikáns volt a priming hatása, több már látott márkát választottak, mint nem látottat</a:t>
            </a:r>
            <a:endParaRPr sz="1800">
              <a:solidFill>
                <a:schemeClr val="dk1"/>
              </a:solidFill>
            </a:endParaRPr>
          </a:p>
          <a:p>
            <a:pPr marL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ctrTitle"/>
          </p:nvPr>
        </p:nvSpPr>
        <p:spPr>
          <a:xfrm>
            <a:off x="1692400" y="185825"/>
            <a:ext cx="7040400" cy="10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solidFill>
                  <a:srgbClr val="3D85C6"/>
                </a:solidFill>
              </a:rPr>
              <a:t>Diszkusszió</a:t>
            </a:r>
            <a:endParaRPr>
              <a:solidFill>
                <a:srgbClr val="3D85C6"/>
              </a:solidFill>
            </a:endParaRPr>
          </a:p>
        </p:txBody>
      </p:sp>
      <p:sp>
        <p:nvSpPr>
          <p:cNvPr id="175" name="Shape 175"/>
          <p:cNvSpPr txBox="1">
            <a:spLocks noGrp="1"/>
          </p:cNvSpPr>
          <p:nvPr>
            <p:ph type="subTitle" idx="1"/>
          </p:nvPr>
        </p:nvSpPr>
        <p:spPr>
          <a:xfrm>
            <a:off x="1692400" y="1568500"/>
            <a:ext cx="7377900" cy="326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hu" sz="1800"/>
              <a:t>szignifikánsan több látott képet választanak, mint nem látottat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hu" sz="1800"/>
              <a:t>minden esetben az első helyen választott márka esetében volt megfigyelhető a priming hatása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hu" sz="1800"/>
              <a:t>azok esetében is ezek az eredmények születtek, akik nem voltak tisztában a teszteléssel</a:t>
            </a:r>
            <a:endParaRPr sz="1800"/>
          </a:p>
          <a:p>
            <a: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hu" sz="1800"/>
              <a:t>a priming - hatás nem csak a megfontolás szintjén fejti ki hatását, de a konkrét választást, preferenciát is befolyásolja</a:t>
            </a:r>
            <a:endParaRPr sz="1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ctrTitle"/>
          </p:nvPr>
        </p:nvSpPr>
        <p:spPr>
          <a:xfrm>
            <a:off x="743075" y="64175"/>
            <a:ext cx="8520600" cy="126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solidFill>
                  <a:srgbClr val="3D85C6"/>
                </a:solidFill>
              </a:rPr>
              <a:t>Experiment 2</a:t>
            </a:r>
            <a:endParaRPr>
              <a:solidFill>
                <a:srgbClr val="3D85C6"/>
              </a:solidFill>
            </a:endParaRPr>
          </a:p>
        </p:txBody>
      </p:sp>
      <p:sp>
        <p:nvSpPr>
          <p:cNvPr id="181" name="Shape 181"/>
          <p:cNvSpPr txBox="1">
            <a:spLocks noGrp="1"/>
          </p:cNvSpPr>
          <p:nvPr>
            <p:ph type="subTitle" idx="1"/>
          </p:nvPr>
        </p:nvSpPr>
        <p:spPr>
          <a:xfrm>
            <a:off x="2392925" y="2303175"/>
            <a:ext cx="5220900" cy="79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vezető és ismeretlen márka priming</a:t>
            </a:r>
            <a:endParaRPr/>
          </a:p>
        </p:txBody>
      </p:sp>
      <p:sp>
        <p:nvSpPr>
          <p:cNvPr id="182" name="Shape 182"/>
          <p:cNvSpPr/>
          <p:nvPr/>
        </p:nvSpPr>
        <p:spPr>
          <a:xfrm>
            <a:off x="4522175" y="3345875"/>
            <a:ext cx="962400" cy="1338300"/>
          </a:xfrm>
          <a:prstGeom prst="leftRightArrowCallout">
            <a:avLst>
              <a:gd name="adj1" fmla="val 42513"/>
              <a:gd name="adj2" fmla="val 21256"/>
              <a:gd name="adj3" fmla="val 28732"/>
              <a:gd name="adj4" fmla="val 10349"/>
            </a:avLst>
          </a:prstGeom>
          <a:solidFill>
            <a:srgbClr val="6FA8DC"/>
          </a:solidFill>
          <a:ln w="9525" cap="flat" cmpd="sng">
            <a:solidFill>
              <a:srgbClr val="CC412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Shape 183"/>
          <p:cNvSpPr txBox="1"/>
          <p:nvPr/>
        </p:nvSpPr>
        <p:spPr>
          <a:xfrm>
            <a:off x="2698950" y="3448900"/>
            <a:ext cx="1714500" cy="79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/>
              <a:t>vásárlás megfontolása</a:t>
            </a:r>
            <a:endParaRPr sz="1800"/>
          </a:p>
        </p:txBody>
      </p:sp>
      <p:sp>
        <p:nvSpPr>
          <p:cNvPr id="184" name="Shape 184"/>
          <p:cNvSpPr txBox="1"/>
          <p:nvPr/>
        </p:nvSpPr>
        <p:spPr>
          <a:xfrm>
            <a:off x="5593300" y="3244225"/>
            <a:ext cx="2500800" cy="9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/>
              <a:t>nem biztos, hogy ez lesz a végső választás</a:t>
            </a:r>
            <a:endParaRPr sz="1800"/>
          </a:p>
        </p:txBody>
      </p:sp>
      <p:sp>
        <p:nvSpPr>
          <p:cNvPr id="185" name="Shape 185"/>
          <p:cNvSpPr txBox="1"/>
          <p:nvPr/>
        </p:nvSpPr>
        <p:spPr>
          <a:xfrm>
            <a:off x="7654425" y="4488675"/>
            <a:ext cx="1415700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ctrTitle"/>
          </p:nvPr>
        </p:nvSpPr>
        <p:spPr>
          <a:xfrm>
            <a:off x="1769800" y="64150"/>
            <a:ext cx="7106700" cy="111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solidFill>
                  <a:srgbClr val="3D85C6"/>
                </a:solidFill>
              </a:rPr>
              <a:t>Módszer</a:t>
            </a:r>
            <a:endParaRPr>
              <a:solidFill>
                <a:srgbClr val="3D85C6"/>
              </a:solidFill>
            </a:endParaRPr>
          </a:p>
        </p:txBody>
      </p:sp>
      <p:sp>
        <p:nvSpPr>
          <p:cNvPr id="191" name="Shape 191"/>
          <p:cNvSpPr txBox="1">
            <a:spLocks noGrp="1"/>
          </p:cNvSpPr>
          <p:nvPr>
            <p:ph type="subTitle" idx="1"/>
          </p:nvPr>
        </p:nvSpPr>
        <p:spPr>
          <a:xfrm>
            <a:off x="1725600" y="2522300"/>
            <a:ext cx="7106700" cy="250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hu" sz="1800" b="1">
                <a:solidFill>
                  <a:schemeClr val="dk1"/>
                </a:solidFill>
              </a:rPr>
              <a:t>Vizsgálati személyek</a:t>
            </a:r>
            <a:endParaRPr sz="18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>
                <a:solidFill>
                  <a:schemeClr val="dk1"/>
                </a:solidFill>
              </a:rPr>
              <a:t>56 egyetemista (credit/ £2 ), egyéni tesztelés, nem vettek részt az előző kísérletben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b="1">
                <a:solidFill>
                  <a:schemeClr val="dk1"/>
                </a:solidFill>
              </a:rPr>
              <a:t>2.     Vizsgálati elrendezés</a:t>
            </a:r>
            <a:endParaRPr sz="18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>
                <a:solidFill>
                  <a:schemeClr val="dk1"/>
                </a:solidFill>
              </a:rPr>
              <a:t>Három faktor: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hu" sz="1800">
                <a:solidFill>
                  <a:schemeClr val="dk1"/>
                </a:solidFill>
              </a:rPr>
              <a:t>a márka ismerőssége (vezető/ismeretlen márka)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hu" sz="1800">
                <a:solidFill>
                  <a:schemeClr val="dk1"/>
                </a:solidFill>
              </a:rPr>
              <a:t>céltípus (látott/nem látott)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hu" sz="1800">
                <a:solidFill>
                  <a:schemeClr val="dk1"/>
                </a:solidFill>
              </a:rPr>
              <a:t>választás sorrendje (első, második, harmadik)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/>
          <p:nvPr/>
        </p:nvSpPr>
        <p:spPr>
          <a:xfrm>
            <a:off x="1592825" y="913325"/>
            <a:ext cx="7411200" cy="40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b="1" dirty="0">
                <a:solidFill>
                  <a:schemeClr val="dk1"/>
                </a:solidFill>
              </a:rPr>
              <a:t>3. Eszközök</a:t>
            </a:r>
            <a:endParaRPr sz="1800" b="1" dirty="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dirty="0">
                <a:solidFill>
                  <a:schemeClr val="dk1"/>
                </a:solidFill>
              </a:rPr>
              <a:t>-az első kísérlet ingeranyagán alapult</a:t>
            </a:r>
            <a:endParaRPr sz="1800" dirty="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dirty="0">
                <a:solidFill>
                  <a:schemeClr val="dk1"/>
                </a:solidFill>
              </a:rPr>
              <a:t>-12 magasan ismerős márka kiválasztása, mint vezető márka (gyakori kapcsolat a márkával és magas ismeretség)</a:t>
            </a:r>
            <a:endParaRPr sz="1800" dirty="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dirty="0">
                <a:solidFill>
                  <a:schemeClr val="dk1"/>
                </a:solidFill>
              </a:rPr>
              <a:t>-12 másik csoport kitalált márkanév (3 képzeletbeli márkanévből választották ki azt, amelyeknek alacsony az ismerőssége, de jól illik a termék neve a termékre és nem emlékeztet a név valamely jól ismert márka nevére)</a:t>
            </a:r>
            <a:endParaRPr sz="1800" dirty="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b="1" dirty="0">
                <a:solidFill>
                  <a:schemeClr val="dk1"/>
                </a:solidFill>
              </a:rPr>
              <a:t>4. Eljárás</a:t>
            </a:r>
            <a:endParaRPr sz="1800" b="1" dirty="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b="1" dirty="0">
                <a:solidFill>
                  <a:schemeClr val="dk1"/>
                </a:solidFill>
              </a:rPr>
              <a:t>-</a:t>
            </a:r>
            <a:r>
              <a:rPr lang="hu" sz="1800" dirty="0">
                <a:solidFill>
                  <a:schemeClr val="dk1"/>
                </a:solidFill>
              </a:rPr>
              <a:t>első kísérlethez hasonlóan</a:t>
            </a:r>
            <a:endParaRPr sz="1800" dirty="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dirty="0">
                <a:solidFill>
                  <a:schemeClr val="dk1"/>
                </a:solidFill>
              </a:rPr>
              <a:t>-DE! a kísérleti személyeknek vagy vezető márkák  vagy ismeretlen márkák célcsoportját  tartalmazó kuponfüzeteket adtak </a:t>
            </a:r>
            <a:endParaRPr sz="1800" dirty="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dirty="0">
                <a:solidFill>
                  <a:schemeClr val="dk1"/>
                </a:solidFill>
              </a:rPr>
              <a:t>-a füzetben: 12 vezető/ismeretlen márka és 24 közepesen ismert töltelék tárgy</a:t>
            </a:r>
            <a:endParaRPr sz="1800" dirty="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ctrTitle"/>
          </p:nvPr>
        </p:nvSpPr>
        <p:spPr>
          <a:xfrm>
            <a:off x="1814050" y="0"/>
            <a:ext cx="6940800" cy="115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">
                <a:solidFill>
                  <a:srgbClr val="3D85C6"/>
                </a:solidFill>
              </a:rPr>
              <a:t>Eredmények</a:t>
            </a:r>
            <a:endParaRPr/>
          </a:p>
        </p:txBody>
      </p:sp>
      <p:sp>
        <p:nvSpPr>
          <p:cNvPr id="202" name="Shape 202"/>
          <p:cNvSpPr txBox="1">
            <a:spLocks noGrp="1"/>
          </p:cNvSpPr>
          <p:nvPr>
            <p:ph type="subTitle" idx="1"/>
          </p:nvPr>
        </p:nvSpPr>
        <p:spPr>
          <a:xfrm>
            <a:off x="1526700" y="1400050"/>
            <a:ext cx="7617300" cy="406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UcParenR"/>
            </a:pPr>
            <a:r>
              <a:rPr lang="hu" sz="1800" b="1"/>
              <a:t>Vezető márka elrendezés</a:t>
            </a:r>
            <a:endParaRPr sz="1800" b="1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/>
          </a:p>
        </p:txBody>
      </p:sp>
      <p:pic>
        <p:nvPicPr>
          <p:cNvPr id="203" name="Shape 20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94479" y="1854404"/>
            <a:ext cx="7281749" cy="2061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ctrTitle"/>
          </p:nvPr>
        </p:nvSpPr>
        <p:spPr>
          <a:xfrm>
            <a:off x="1656175" y="313050"/>
            <a:ext cx="7246200" cy="140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" sz="4000">
                <a:solidFill>
                  <a:srgbClr val="3D85C6"/>
                </a:solidFill>
              </a:rPr>
              <a:t>Egy kis felmérés</a:t>
            </a:r>
            <a:endParaRPr sz="4000">
              <a:solidFill>
                <a:srgbClr val="3D85C6"/>
              </a:solidFill>
            </a:endParaRPr>
          </a:p>
        </p:txBody>
      </p:sp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1586100" y="2006075"/>
            <a:ext cx="7246200" cy="248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" sz="3000" u="sng">
                <a:solidFill>
                  <a:schemeClr val="hlink"/>
                </a:solidFill>
                <a:hlinkClick r:id="rId3"/>
              </a:rPr>
              <a:t>www.menti.com</a:t>
            </a:r>
            <a:endParaRPr sz="300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" sz="3000"/>
              <a:t>23 71 87</a:t>
            </a:r>
            <a:endParaRPr sz="3000"/>
          </a:p>
        </p:txBody>
      </p:sp>
      <p:pic>
        <p:nvPicPr>
          <p:cNvPr id="85" name="Shape 8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56175" y="3638100"/>
            <a:ext cx="2466625" cy="150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Shape 8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6214142" y="3638100"/>
            <a:ext cx="2688233" cy="1505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subTitle" idx="1"/>
          </p:nvPr>
        </p:nvSpPr>
        <p:spPr>
          <a:xfrm>
            <a:off x="1526700" y="1151100"/>
            <a:ext cx="7617300" cy="431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b="1" dirty="0"/>
              <a:t>1. Implicit választás </a:t>
            </a:r>
            <a:endParaRPr sz="1800" b="1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dirty="0"/>
              <a:t>a céltípusnak főhatása van </a:t>
            </a:r>
            <a:r>
              <a:rPr lang="hu" sz="1800" i="1" dirty="0"/>
              <a:t>(látott/ nem látott) </a:t>
            </a:r>
            <a:r>
              <a:rPr lang="hu" sz="1200" i="1" dirty="0"/>
              <a:t>(F(1,54) =5.95, p = 0.01)</a:t>
            </a:r>
            <a:r>
              <a:rPr lang="hu" sz="1800" dirty="0"/>
              <a:t>,</a:t>
            </a:r>
            <a:r>
              <a:rPr lang="hu" sz="1800" i="1" dirty="0"/>
              <a:t> </a:t>
            </a:r>
            <a:r>
              <a:rPr lang="hu" sz="1800" dirty="0"/>
              <a:t>ami magasan szignifikáns priminghatást jelez </a:t>
            </a:r>
            <a:r>
              <a:rPr lang="hu" sz="1200" dirty="0"/>
              <a:t>(0.05)-a látottat többször választották)</a:t>
            </a:r>
            <a:endParaRPr sz="12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hu-HU" sz="12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b="1" dirty="0"/>
              <a:t>2. Csak megfontolás </a:t>
            </a:r>
            <a:r>
              <a:rPr lang="hu" sz="1800" dirty="0"/>
              <a:t>(a 2. és 3. helyen jelölt márkák)</a:t>
            </a:r>
            <a:endParaRPr sz="18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dirty="0"/>
              <a:t>a választás sorrendjének főhatása van</a:t>
            </a:r>
            <a:r>
              <a:rPr lang="hu" sz="1800" i="1" dirty="0"/>
              <a:t> </a:t>
            </a:r>
            <a:r>
              <a:rPr lang="hu" sz="1200" i="1" dirty="0"/>
              <a:t>(F(2,108) = 774.7, p = 0.001) </a:t>
            </a:r>
            <a:r>
              <a:rPr lang="hu" sz="1800" dirty="0"/>
              <a:t>és szignifikáns interakcióban áll a céltípussal </a:t>
            </a:r>
            <a:r>
              <a:rPr lang="hu" sz="1200" i="1" dirty="0"/>
              <a:t>(F(2,108) = 6.01, p = 0.005)</a:t>
            </a:r>
            <a:r>
              <a:rPr lang="hu" sz="1800" dirty="0"/>
              <a:t>, de a priming hatás nem figyelhető meg a második és a harmadik helyen </a:t>
            </a:r>
            <a:r>
              <a:rPr lang="hu" sz="1200" i="1" dirty="0"/>
              <a:t>(p &gt; 0.05)- a vezető márkákat nem választották gyakrabban a nem ismert márkáknál</a:t>
            </a:r>
            <a:endParaRPr sz="1200" i="1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>
            <a:spLocks noGrp="1"/>
          </p:cNvSpPr>
          <p:nvPr>
            <p:ph type="ctrTitle"/>
          </p:nvPr>
        </p:nvSpPr>
        <p:spPr>
          <a:xfrm>
            <a:off x="1648125" y="761025"/>
            <a:ext cx="7184100" cy="40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b="1" dirty="0">
                <a:solidFill>
                  <a:schemeClr val="dk1"/>
                </a:solidFill>
              </a:rPr>
              <a:t>3. Preferált választás</a:t>
            </a:r>
            <a:endParaRPr sz="1800" b="1" dirty="0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dirty="0">
                <a:solidFill>
                  <a:schemeClr val="dk1"/>
                </a:solidFill>
              </a:rPr>
              <a:t>szignifikáns priming hatás a választás esetében </a:t>
            </a:r>
            <a:r>
              <a:rPr lang="hu" sz="1200" i="1" dirty="0">
                <a:solidFill>
                  <a:schemeClr val="dk1"/>
                </a:solidFill>
              </a:rPr>
              <a:t>(p &gt; 0.05)</a:t>
            </a:r>
            <a:r>
              <a:rPr lang="hu" sz="1800" dirty="0">
                <a:solidFill>
                  <a:schemeClr val="dk1"/>
                </a:solidFill>
              </a:rPr>
              <a:t>: a korábban látott márkákat valószínűbben választják (0.84), mint a nem látottakat (0.74)- </a:t>
            </a:r>
            <a:r>
              <a:rPr lang="hu" sz="1200" i="1" dirty="0">
                <a:solidFill>
                  <a:schemeClr val="dk1"/>
                </a:solidFill>
              </a:rPr>
              <a:t>a vezető márkákat nagyobb eséllyel választják első helyre, mint az ismeretlen márkákat</a:t>
            </a:r>
            <a:r>
              <a:rPr lang="hu" sz="1800" dirty="0">
                <a:solidFill>
                  <a:schemeClr val="dk1"/>
                </a:solidFill>
              </a:rPr>
              <a:t>,</a:t>
            </a:r>
            <a:endParaRPr sz="18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b="1" dirty="0">
                <a:solidFill>
                  <a:schemeClr val="dk1"/>
                </a:solidFill>
              </a:rPr>
              <a:t>4. Test unaware </a:t>
            </a:r>
            <a:endParaRPr sz="1800" b="1" dirty="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hu" sz="1800" dirty="0">
                <a:solidFill>
                  <a:schemeClr val="dk1"/>
                </a:solidFill>
              </a:rPr>
              <a:t>20 résztvevő a teszt utáni kérdőív alapján nem volt tisztában a teszteléssel</a:t>
            </a:r>
            <a:endParaRPr sz="1800" dirty="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hu" sz="1800" dirty="0">
                <a:solidFill>
                  <a:schemeClr val="dk1"/>
                </a:solidFill>
              </a:rPr>
              <a:t>szintén szignifikáns volt a priming hatása, több már látott márkát választottak, mint nem látottat</a:t>
            </a:r>
            <a:endParaRPr sz="1800" dirty="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>
            <a:spLocks noGrp="1"/>
          </p:cNvSpPr>
          <p:nvPr>
            <p:ph type="ctrTitle"/>
          </p:nvPr>
        </p:nvSpPr>
        <p:spPr>
          <a:xfrm>
            <a:off x="1648125" y="761025"/>
            <a:ext cx="7184100" cy="40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b="1">
                <a:solidFill>
                  <a:schemeClr val="dk1"/>
                </a:solidFill>
              </a:rPr>
              <a:t> B) Ismeretlen márka elrendezés</a:t>
            </a:r>
            <a:endParaRPr sz="18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20" name="Shape 2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95450" y="1600200"/>
            <a:ext cx="7184100" cy="24264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>
            <a:spLocks noGrp="1"/>
          </p:cNvSpPr>
          <p:nvPr>
            <p:ph type="subTitle" idx="1"/>
          </p:nvPr>
        </p:nvSpPr>
        <p:spPr>
          <a:xfrm>
            <a:off x="1611760" y="168250"/>
            <a:ext cx="7617300" cy="47333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b="1" dirty="0"/>
              <a:t>1. Implicit választás </a:t>
            </a:r>
            <a:endParaRPr sz="1800" b="1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dirty="0"/>
              <a:t>a céltípusnak főhatása van </a:t>
            </a:r>
            <a:r>
              <a:rPr lang="hu" sz="1800" i="1" dirty="0"/>
              <a:t>(látott/ nem látott) </a:t>
            </a:r>
            <a:r>
              <a:rPr lang="hu" sz="1200" i="1" dirty="0"/>
              <a:t>(F(1,54) =14.70, p = 0.001)</a:t>
            </a:r>
            <a:r>
              <a:rPr lang="hu" sz="1800" dirty="0"/>
              <a:t>,</a:t>
            </a:r>
            <a:r>
              <a:rPr lang="hu" sz="1800" i="1" dirty="0"/>
              <a:t> </a:t>
            </a:r>
            <a:r>
              <a:rPr lang="hu" sz="1800" dirty="0"/>
              <a:t>ami magasan szignifikáns priminghatást jelez </a:t>
            </a:r>
            <a:r>
              <a:rPr lang="hu" sz="1200" dirty="0"/>
              <a:t>(0.08)-a látottat többször választották)</a:t>
            </a:r>
            <a:endParaRPr lang="hu-HU" sz="12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b="1" dirty="0"/>
              <a:t>2. Csak megfontolás </a:t>
            </a:r>
            <a:r>
              <a:rPr lang="hu" sz="1800" dirty="0"/>
              <a:t>(a 2. és 3. helyen jelölt márkák)</a:t>
            </a:r>
            <a:endParaRPr sz="18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dirty="0"/>
              <a:t>a választás sorrendjének nincs főhatása </a:t>
            </a:r>
            <a:r>
              <a:rPr lang="hu" sz="1200" i="1" dirty="0"/>
              <a:t> </a:t>
            </a:r>
            <a:r>
              <a:rPr lang="hu" sz="1200" i="1" dirty="0">
                <a:solidFill>
                  <a:schemeClr val="dk1"/>
                </a:solidFill>
              </a:rPr>
              <a:t>(F(2,108) = 0,91 , p &gt;0.05  </a:t>
            </a:r>
            <a:r>
              <a:rPr lang="hu" sz="1800" dirty="0"/>
              <a:t>és nem áll szignifikáns interakcióban a céltípussal </a:t>
            </a:r>
            <a:r>
              <a:rPr lang="hu" sz="1200" i="1" dirty="0"/>
              <a:t>(F(2,108) = 0,09 p &gt;0.05)</a:t>
            </a:r>
            <a:r>
              <a:rPr lang="hu" sz="1800" dirty="0"/>
              <a:t>, tehát a priming-nak nincsen szignifikáns hatása, hogy az ismeretlen márkák milyen sorrendben kerülnek kiválasztásra (annak ellenére, hogy egy általános pozitív hatás megjelenik a priming-nál)</a:t>
            </a:r>
            <a:endParaRPr lang="hu-HU" sz="1800" dirty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b="1" dirty="0">
                <a:solidFill>
                  <a:schemeClr val="dk1"/>
                </a:solidFill>
              </a:rPr>
              <a:t>3. Test unaware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dirty="0">
                <a:solidFill>
                  <a:schemeClr val="dk1"/>
                </a:solidFill>
              </a:rPr>
              <a:t>16  résztvevő- a teszt utáni kérdőív alapján nem volt tisztában a teszteléssel- szintén szignifikáns volt a priming általános hatása</a:t>
            </a:r>
            <a:endParaRPr sz="18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ctrTitle"/>
          </p:nvPr>
        </p:nvSpPr>
        <p:spPr>
          <a:xfrm>
            <a:off x="1692400" y="185825"/>
            <a:ext cx="7040400" cy="10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solidFill>
                  <a:srgbClr val="3D85C6"/>
                </a:solidFill>
              </a:rPr>
              <a:t>Diszkusszió</a:t>
            </a:r>
            <a:endParaRPr>
              <a:solidFill>
                <a:srgbClr val="3D85C6"/>
              </a:solidFill>
            </a:endParaRPr>
          </a:p>
        </p:txBody>
      </p:sp>
      <p:sp>
        <p:nvSpPr>
          <p:cNvPr id="232" name="Shape 232"/>
          <p:cNvSpPr txBox="1">
            <a:spLocks noGrp="1"/>
          </p:cNvSpPr>
          <p:nvPr>
            <p:ph type="subTitle" idx="1"/>
          </p:nvPr>
        </p:nvSpPr>
        <p:spPr>
          <a:xfrm>
            <a:off x="1692400" y="1568500"/>
            <a:ext cx="7377900" cy="326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hu" sz="1800"/>
              <a:t>szignifikánsan több látott képet választanak, mint nem látottat (függetlenül attól, hogy vezető vagy ismeretlen márkáról van-e szó)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hu" sz="1800"/>
              <a:t>minden esetben az első helyen választott márka esetében volt megfigyelhető a priming hatása, ahova legnagyobb eséllyel egy vezető márkát választottak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hu" sz="1800"/>
              <a:t>azok esetében is ezek az eredmények születtek, akik nem voltak tisztában a teszteléssel</a:t>
            </a:r>
            <a:endParaRPr sz="18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title"/>
          </p:nvPr>
        </p:nvSpPr>
        <p:spPr>
          <a:xfrm>
            <a:off x="1539600" y="128275"/>
            <a:ext cx="7604400" cy="94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 b="0">
                <a:solidFill>
                  <a:srgbClr val="3D85C6"/>
                </a:solidFill>
              </a:rPr>
              <a:t>Összefoglalás</a:t>
            </a:r>
            <a:endParaRPr b="0">
              <a:solidFill>
                <a:srgbClr val="3D85C6"/>
              </a:solidFill>
            </a:endParaRPr>
          </a:p>
        </p:txBody>
      </p:sp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1644525" y="1072975"/>
            <a:ext cx="7042200" cy="387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hu" sz="1800"/>
              <a:t>Cél: implicit memória hatása a fogyasztói döntésre különböző ismertségű márkák esetében</a:t>
            </a:r>
            <a:endParaRPr sz="1800"/>
          </a:p>
          <a:p>
            <a:pPr marL="0" lvl="0" indent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hu" sz="1800"/>
              <a:t>A márka ismertsége befolyásolta a végső döntést</a:t>
            </a:r>
            <a:endParaRPr sz="1800"/>
          </a:p>
          <a:p>
            <a:pPr marL="0" lvl="0" indent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hu" sz="1800"/>
              <a:t>Legmeglepőbb eredmény: egyetlen előzetes bemutatás, ugyan kis mértékben, de növelte az addig ismeretlen márka kiválasztási értékét -&gt; termékek promotálása</a:t>
            </a:r>
            <a:endParaRPr sz="1800"/>
          </a:p>
          <a:p>
            <a:pPr marL="0" lvl="0" indent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hu" sz="1800"/>
              <a:t>Márkák piaci távolságának csökkenése</a:t>
            </a:r>
            <a:endParaRPr sz="18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>
            <a:spLocks noGrp="1"/>
          </p:cNvSpPr>
          <p:nvPr>
            <p:ph type="ctrTitle"/>
          </p:nvPr>
        </p:nvSpPr>
        <p:spPr>
          <a:xfrm>
            <a:off x="1597875" y="583150"/>
            <a:ext cx="7234500" cy="109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" sz="4000">
                <a:solidFill>
                  <a:srgbClr val="3D85C6"/>
                </a:solidFill>
              </a:rPr>
              <a:t>Még egy kis felmérés</a:t>
            </a:r>
            <a:endParaRPr sz="4000">
              <a:solidFill>
                <a:srgbClr val="3D85C6"/>
              </a:solidFill>
            </a:endParaRPr>
          </a:p>
        </p:txBody>
      </p:sp>
      <p:sp>
        <p:nvSpPr>
          <p:cNvPr id="244" name="Shape 244"/>
          <p:cNvSpPr txBox="1">
            <a:spLocks noGrp="1"/>
          </p:cNvSpPr>
          <p:nvPr>
            <p:ph type="subTitle" idx="1"/>
          </p:nvPr>
        </p:nvSpPr>
        <p:spPr>
          <a:xfrm>
            <a:off x="1597875" y="2309300"/>
            <a:ext cx="7234500" cy="185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" sz="3000" u="sng">
                <a:solidFill>
                  <a:schemeClr val="hlink"/>
                </a:solidFill>
                <a:hlinkClick r:id="rId3"/>
              </a:rPr>
              <a:t>www.menti.com</a:t>
            </a:r>
            <a:endParaRPr sz="300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" sz="3000"/>
              <a:t>12 21 59</a:t>
            </a:r>
            <a:endParaRPr sz="3000"/>
          </a:p>
        </p:txBody>
      </p:sp>
      <p:pic>
        <p:nvPicPr>
          <p:cNvPr id="245" name="Shape 24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14500" y="3638100"/>
            <a:ext cx="2466625" cy="150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Shape 24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6365750" y="3638100"/>
            <a:ext cx="2466625" cy="1505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/>
          <p:nvPr/>
        </p:nvSpPr>
        <p:spPr>
          <a:xfrm>
            <a:off x="1317975" y="233275"/>
            <a:ext cx="6869700" cy="120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" sz="4400" b="1">
                <a:solidFill>
                  <a:srgbClr val="EFEFEF"/>
                </a:solidFill>
              </a:rPr>
              <a:t>Köszönjük a figyelmet!</a:t>
            </a:r>
            <a:endParaRPr sz="4400" b="1">
              <a:solidFill>
                <a:srgbClr val="EFEFEF"/>
              </a:solidFill>
            </a:endParaRPr>
          </a:p>
        </p:txBody>
      </p:sp>
      <p:sp>
        <p:nvSpPr>
          <p:cNvPr id="252" name="Shape 252"/>
          <p:cNvSpPr/>
          <p:nvPr/>
        </p:nvSpPr>
        <p:spPr>
          <a:xfrm rot="1059933">
            <a:off x="4000492" y="1341152"/>
            <a:ext cx="1737955" cy="1341273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Shape 253"/>
          <p:cNvSpPr txBox="1"/>
          <p:nvPr/>
        </p:nvSpPr>
        <p:spPr>
          <a:xfrm>
            <a:off x="4373750" y="1481150"/>
            <a:ext cx="1341300" cy="85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b="1"/>
              <a:t>Az implicitet is...</a:t>
            </a:r>
            <a:endParaRPr sz="18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1533750" y="466500"/>
            <a:ext cx="7569300" cy="6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 b="0">
                <a:solidFill>
                  <a:srgbClr val="3D85C6"/>
                </a:solidFill>
              </a:rPr>
              <a:t>Bevezetés</a:t>
            </a:r>
            <a:endParaRPr b="0">
              <a:solidFill>
                <a:srgbClr val="3D85C6"/>
              </a:solidFill>
            </a:endParaRP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1656300" y="1597875"/>
            <a:ext cx="7487700" cy="322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hu" sz="2200" b="1"/>
              <a:t>Implicit memória:</a:t>
            </a:r>
            <a:r>
              <a:rPr lang="hu" sz="2200"/>
              <a:t> nem szándékos, nem tudatos visszaemlékezés</a:t>
            </a:r>
            <a:endParaRPr sz="2200"/>
          </a:p>
          <a:p>
            <a:pPr marL="457200" lvl="0" indent="-35560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SzPts val="2000"/>
              <a:buChar char="●"/>
            </a:pPr>
            <a:r>
              <a:rPr lang="hu" sz="2000" b="1"/>
              <a:t>priming</a:t>
            </a:r>
            <a:r>
              <a:rPr lang="hu" sz="2000"/>
              <a:t> (előfeszítés): inger bemutatása befolyásolja annak későbbi észlelését</a:t>
            </a:r>
            <a:endParaRPr sz="2000"/>
          </a:p>
          <a:p>
            <a:pPr marL="0" lvl="0" indent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endParaRPr sz="2800"/>
          </a:p>
          <a:p>
            <a:pPr marL="0" lvl="0" indent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hu" sz="2200"/>
              <a:t>Régen elméleti, napjainkban gyakorlati megközelítés -&gt; </a:t>
            </a:r>
            <a:r>
              <a:rPr lang="hu" sz="2200" b="1"/>
              <a:t>fogyasztói </a:t>
            </a:r>
            <a:r>
              <a:rPr lang="hu" sz="2200"/>
              <a:t>magatartás</a:t>
            </a:r>
            <a:endParaRPr sz="2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1609525" y="198275"/>
            <a:ext cx="7534500" cy="10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 sz="3600" b="0">
                <a:solidFill>
                  <a:srgbClr val="3D85C6"/>
                </a:solidFill>
              </a:rPr>
              <a:t>A fogyasztói-dönté</a:t>
            </a:r>
            <a:r>
              <a:rPr lang="hu" sz="3400" b="0">
                <a:solidFill>
                  <a:srgbClr val="3D85C6"/>
                </a:solidFill>
              </a:rPr>
              <a:t>s modell</a:t>
            </a:r>
            <a:endParaRPr sz="3400" b="0">
              <a:solidFill>
                <a:srgbClr val="3D85C6"/>
              </a:solidFill>
            </a:endParaRP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1609525" y="1236275"/>
            <a:ext cx="7077300" cy="390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dirty="0"/>
              <a:t>Shocker, Ben-Avika, Boccara and Nedungadi (1991)</a:t>
            </a:r>
            <a:endParaRPr sz="1800" dirty="0"/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dirty="0"/>
              <a:t>Célja: a fogyasztók döntéshozatali folyamatának megértése</a:t>
            </a:r>
            <a:endParaRPr sz="1800" dirty="0"/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dirty="0"/>
              <a:t>A döntéshozás szintjei:</a:t>
            </a:r>
            <a:endParaRPr sz="1800" dirty="0"/>
          </a:p>
          <a:p>
            <a:pPr marL="457200" lvl="0" indent="-3429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800"/>
              <a:buAutoNum type="arabicPeriod"/>
            </a:pPr>
            <a:r>
              <a:rPr lang="hu" sz="1800" dirty="0"/>
              <a:t>Kezdőpont vagy </a:t>
            </a:r>
            <a:r>
              <a:rPr lang="hu" sz="1800" b="1" dirty="0"/>
              <a:t>univerzalitás szintje</a:t>
            </a:r>
            <a:r>
              <a:rPr lang="hu" sz="1800" dirty="0"/>
              <a:t>: minden rendelkezésre álló márka “versenyben van”</a:t>
            </a:r>
            <a:endParaRPr sz="1800" dirty="0"/>
          </a:p>
          <a:p>
            <a:pPr marL="457200" lvl="0" indent="-3429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800"/>
              <a:buAutoNum type="arabicPeriod"/>
            </a:pPr>
            <a:r>
              <a:rPr lang="hu" sz="1800" b="1" dirty="0"/>
              <a:t>Tudatosság szintje</a:t>
            </a:r>
            <a:r>
              <a:rPr lang="hu" sz="1800" dirty="0"/>
              <a:t>: szűkül a kör a fogyasztó által ismert márkákra</a:t>
            </a:r>
            <a:endParaRPr sz="1800" dirty="0"/>
          </a:p>
          <a:p>
            <a:pPr marL="457200" lvl="0" indent="-3429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800"/>
              <a:buAutoNum type="arabicPeriod"/>
            </a:pPr>
            <a:r>
              <a:rPr lang="hu" sz="1800" b="1" dirty="0"/>
              <a:t>Megfontolás szintje</a:t>
            </a:r>
            <a:r>
              <a:rPr lang="hu" sz="1800" dirty="0"/>
              <a:t>: termék tulajdonságai</a:t>
            </a:r>
            <a:endParaRPr sz="1800" dirty="0"/>
          </a:p>
          <a:p>
            <a:pPr marL="0" lvl="0" indent="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hu" sz="1800" dirty="0"/>
              <a:t>	Végső döntés</a:t>
            </a:r>
            <a:endParaRPr sz="1800" dirty="0"/>
          </a:p>
        </p:txBody>
      </p:sp>
      <p:sp>
        <p:nvSpPr>
          <p:cNvPr id="99" name="Shape 99"/>
          <p:cNvSpPr/>
          <p:nvPr/>
        </p:nvSpPr>
        <p:spPr>
          <a:xfrm rot="5400000">
            <a:off x="2183679" y="4751657"/>
            <a:ext cx="244800" cy="303300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3D85C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3D85C6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1492900" y="209950"/>
            <a:ext cx="7592700" cy="991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 sz="3000" b="0">
                <a:solidFill>
                  <a:srgbClr val="3D85C6"/>
                </a:solidFill>
              </a:rPr>
              <a:t>Single-stage vs two-stage modell</a:t>
            </a:r>
            <a:endParaRPr sz="3000" b="0">
              <a:solidFill>
                <a:srgbClr val="3D85C6"/>
              </a:solidFill>
            </a:endParaRPr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1621200" y="1481225"/>
            <a:ext cx="7065600" cy="340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hu" sz="2000"/>
              <a:t>Coates et al. (2004) - komplex döntési helyzet 2 verziója:</a:t>
            </a:r>
            <a:endParaRPr sz="2000"/>
          </a:p>
          <a:p>
            <a:pPr marL="457200" lvl="0" indent="-355600" rtl="0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2000"/>
              <a:buChar char="●"/>
            </a:pPr>
            <a:r>
              <a:rPr lang="hu" sz="2000"/>
              <a:t>a megfontolás és a döntés fázisa </a:t>
            </a:r>
            <a:r>
              <a:rPr lang="hu" sz="2000" b="1"/>
              <a:t>egyidejűleg</a:t>
            </a:r>
            <a:r>
              <a:rPr lang="hu" sz="2000"/>
              <a:t> működik</a:t>
            </a:r>
            <a:br>
              <a:rPr lang="hu" sz="2000"/>
            </a:br>
            <a:r>
              <a:rPr lang="hu" sz="2000"/>
              <a:t>(~ egyfázisú modell)</a:t>
            </a:r>
            <a:endParaRPr sz="2000"/>
          </a:p>
          <a:p>
            <a:pPr marL="457200" lvl="0" indent="-355600" rtl="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SzPts val="2000"/>
              <a:buChar char="●"/>
            </a:pPr>
            <a:r>
              <a:rPr lang="hu" sz="2000"/>
              <a:t>a megfontolás és a döntés fázisa </a:t>
            </a:r>
            <a:r>
              <a:rPr lang="hu" sz="2000" b="1"/>
              <a:t>egymás után</a:t>
            </a:r>
            <a:r>
              <a:rPr lang="hu" sz="2000"/>
              <a:t> következnek (~ kétfázisú modell)</a:t>
            </a:r>
            <a:endParaRPr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1668000" y="291575"/>
            <a:ext cx="7476000" cy="802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 sz="3400" b="0">
                <a:solidFill>
                  <a:srgbClr val="3D85C6"/>
                </a:solidFill>
              </a:rPr>
              <a:t>Baker újítása</a:t>
            </a:r>
            <a:endParaRPr sz="3400" b="0">
              <a:solidFill>
                <a:srgbClr val="3D85C6"/>
              </a:solidFill>
            </a:endParaRP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1668000" y="1212975"/>
            <a:ext cx="7018800" cy="37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640"/>
              </a:spcBef>
              <a:spcAft>
                <a:spcPts val="0"/>
              </a:spcAft>
              <a:buNone/>
            </a:pPr>
            <a:r>
              <a:rPr lang="hu" sz="2000"/>
              <a:t>Kezdetben egy-két márka</a:t>
            </a:r>
            <a:endParaRPr sz="2000"/>
          </a:p>
          <a:p>
            <a:pPr marL="0" lvl="0" indent="0">
              <a:spcBef>
                <a:spcPts val="64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>
              <a:spcBef>
                <a:spcPts val="640"/>
              </a:spcBef>
              <a:spcAft>
                <a:spcPts val="0"/>
              </a:spcAft>
              <a:buNone/>
            </a:pPr>
            <a:r>
              <a:rPr lang="hu" sz="2000"/>
              <a:t>Később csak ismert márkák</a:t>
            </a:r>
            <a:endParaRPr sz="2000"/>
          </a:p>
          <a:p>
            <a:pPr marL="0" lvl="0" indent="0">
              <a:spcBef>
                <a:spcPts val="64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>
              <a:spcBef>
                <a:spcPts val="640"/>
              </a:spcBef>
              <a:spcAft>
                <a:spcPts val="0"/>
              </a:spcAft>
              <a:buNone/>
            </a:pPr>
            <a:r>
              <a:rPr lang="hu" sz="2000"/>
              <a:t>Baker (1999) - </a:t>
            </a:r>
            <a:r>
              <a:rPr lang="hu" sz="2000" b="1"/>
              <a:t>ismert és ismeretlen</a:t>
            </a:r>
            <a:r>
              <a:rPr lang="hu" sz="2000"/>
              <a:t> márkák</a:t>
            </a:r>
            <a:endParaRPr sz="2000"/>
          </a:p>
          <a:p>
            <a:pPr marL="457200" lvl="0" indent="-34290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hu" sz="1800"/>
              <a:t>priming hatása a választásra</a:t>
            </a:r>
            <a:endParaRPr sz="1800"/>
          </a:p>
          <a:p>
            <a:pPr marL="457200" lvl="0" indent="-34290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hu" sz="1800"/>
              <a:t>ismeretlen márkák előfeszítése hatásosabb más ismeretlen márkák között</a:t>
            </a:r>
            <a:endParaRPr sz="1800"/>
          </a:p>
          <a:p>
            <a:pPr marL="457200" lvl="0" indent="-34290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hu" sz="1800"/>
              <a:t>pozitív kapcsolat a márka ismertség és a választás között</a:t>
            </a:r>
            <a:endParaRPr sz="1800"/>
          </a:p>
        </p:txBody>
      </p:sp>
      <p:sp>
        <p:nvSpPr>
          <p:cNvPr id="112" name="Shape 112"/>
          <p:cNvSpPr/>
          <p:nvPr/>
        </p:nvSpPr>
        <p:spPr>
          <a:xfrm>
            <a:off x="2974100" y="1819450"/>
            <a:ext cx="268200" cy="3033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Shape 113"/>
          <p:cNvSpPr/>
          <p:nvPr/>
        </p:nvSpPr>
        <p:spPr>
          <a:xfrm>
            <a:off x="2974100" y="2583425"/>
            <a:ext cx="268200" cy="3033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ctrTitle"/>
          </p:nvPr>
        </p:nvSpPr>
        <p:spPr>
          <a:xfrm>
            <a:off x="743075" y="64175"/>
            <a:ext cx="8520600" cy="126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solidFill>
                  <a:srgbClr val="3D85C6"/>
                </a:solidFill>
              </a:rPr>
              <a:t>Experiment 1</a:t>
            </a:r>
            <a:endParaRPr>
              <a:solidFill>
                <a:srgbClr val="3D85C6"/>
              </a:solidFill>
            </a:endParaRPr>
          </a:p>
        </p:txBody>
      </p:sp>
      <p:sp>
        <p:nvSpPr>
          <p:cNvPr id="119" name="Shape 119"/>
          <p:cNvSpPr txBox="1">
            <a:spLocks noGrp="1"/>
          </p:cNvSpPr>
          <p:nvPr>
            <p:ph type="subTitle" idx="1"/>
          </p:nvPr>
        </p:nvSpPr>
        <p:spPr>
          <a:xfrm>
            <a:off x="2392925" y="2303175"/>
            <a:ext cx="5220900" cy="79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ismerős márka priming</a:t>
            </a:r>
            <a:endParaRPr/>
          </a:p>
        </p:txBody>
      </p:sp>
      <p:sp>
        <p:nvSpPr>
          <p:cNvPr id="120" name="Shape 120"/>
          <p:cNvSpPr/>
          <p:nvPr/>
        </p:nvSpPr>
        <p:spPr>
          <a:xfrm>
            <a:off x="4522175" y="3039625"/>
            <a:ext cx="962400" cy="1338300"/>
          </a:xfrm>
          <a:prstGeom prst="leftRightArrowCallout">
            <a:avLst>
              <a:gd name="adj1" fmla="val 42513"/>
              <a:gd name="adj2" fmla="val 21256"/>
              <a:gd name="adj3" fmla="val 28732"/>
              <a:gd name="adj4" fmla="val 10349"/>
            </a:avLst>
          </a:prstGeom>
          <a:solidFill>
            <a:srgbClr val="6FA8DC"/>
          </a:solidFill>
          <a:ln w="9525" cap="flat" cmpd="sng">
            <a:solidFill>
              <a:srgbClr val="CC412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Shape 121"/>
          <p:cNvSpPr txBox="1"/>
          <p:nvPr/>
        </p:nvSpPr>
        <p:spPr>
          <a:xfrm>
            <a:off x="2698950" y="3448900"/>
            <a:ext cx="1714500" cy="79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/>
              <a:t>vásárlás megfontolása</a:t>
            </a:r>
            <a:endParaRPr sz="1800"/>
          </a:p>
        </p:txBody>
      </p:sp>
      <p:sp>
        <p:nvSpPr>
          <p:cNvPr id="122" name="Shape 122"/>
          <p:cNvSpPr txBox="1"/>
          <p:nvPr/>
        </p:nvSpPr>
        <p:spPr>
          <a:xfrm>
            <a:off x="5703925" y="3382600"/>
            <a:ext cx="2083200" cy="9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/>
              <a:t>nem biztos, hogy ez lesz a végső választás</a:t>
            </a:r>
            <a:endParaRPr sz="1800"/>
          </a:p>
        </p:txBody>
      </p:sp>
      <p:sp>
        <p:nvSpPr>
          <p:cNvPr id="123" name="Shape 123"/>
          <p:cNvSpPr txBox="1"/>
          <p:nvPr/>
        </p:nvSpPr>
        <p:spPr>
          <a:xfrm>
            <a:off x="7654425" y="4488675"/>
            <a:ext cx="1415700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Coates et al. (2004)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ctrTitle"/>
          </p:nvPr>
        </p:nvSpPr>
        <p:spPr>
          <a:xfrm>
            <a:off x="1769800" y="196900"/>
            <a:ext cx="7062600" cy="109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solidFill>
                  <a:schemeClr val="accent1"/>
                </a:solidFill>
              </a:rPr>
              <a:t>Hipotézis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129" name="Shape 129"/>
          <p:cNvSpPr txBox="1">
            <a:spLocks noGrp="1"/>
          </p:cNvSpPr>
          <p:nvPr>
            <p:ph type="subTitle" idx="1"/>
          </p:nvPr>
        </p:nvSpPr>
        <p:spPr>
          <a:xfrm>
            <a:off x="1582000" y="1750050"/>
            <a:ext cx="7250400" cy="3004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dirty="0"/>
              <a:t>Márkaneveket kuponkódokon mutatják be	elaboratív feladat:</a:t>
            </a:r>
            <a:endParaRPr sz="18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dirty="0"/>
              <a:t>ezeket kell értékelni </a:t>
            </a:r>
            <a:endParaRPr sz="18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dirty="0"/>
              <a:t>	Így is megmarad a priming hatás? </a:t>
            </a:r>
            <a:endParaRPr sz="18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dirty="0"/>
              <a:t>	A látott márkaneveket fogják választani?</a:t>
            </a:r>
            <a:endParaRPr sz="18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dirty="0"/>
              <a:t>	A priming erőssége nőni fog?</a:t>
            </a:r>
            <a:endParaRPr sz="18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 sz="1400" dirty="0">
                <a:solidFill>
                  <a:schemeClr val="dk1"/>
                </a:solidFill>
              </a:rPr>
              <a:t> </a:t>
            </a:r>
            <a:endParaRPr sz="1800" dirty="0"/>
          </a:p>
        </p:txBody>
      </p:sp>
      <p:sp>
        <p:nvSpPr>
          <p:cNvPr id="130" name="Shape 130"/>
          <p:cNvSpPr/>
          <p:nvPr/>
        </p:nvSpPr>
        <p:spPr>
          <a:xfrm>
            <a:off x="5973100" y="1686900"/>
            <a:ext cx="254400" cy="177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FA8DC"/>
              </a:solidFill>
            </a:endParaRPr>
          </a:p>
        </p:txBody>
      </p:sp>
      <p:sp>
        <p:nvSpPr>
          <p:cNvPr id="131" name="Shape 131"/>
          <p:cNvSpPr/>
          <p:nvPr/>
        </p:nvSpPr>
        <p:spPr>
          <a:xfrm>
            <a:off x="1892699" y="2591132"/>
            <a:ext cx="376200" cy="232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A4C2F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ctrTitle"/>
          </p:nvPr>
        </p:nvSpPr>
        <p:spPr>
          <a:xfrm>
            <a:off x="1769800" y="64150"/>
            <a:ext cx="7106700" cy="111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solidFill>
                  <a:srgbClr val="3D85C6"/>
                </a:solidFill>
              </a:rPr>
              <a:t>Módszer</a:t>
            </a:r>
            <a:endParaRPr>
              <a:solidFill>
                <a:srgbClr val="3D85C6"/>
              </a:solidFill>
            </a:endParaRPr>
          </a:p>
        </p:txBody>
      </p:sp>
      <p:sp>
        <p:nvSpPr>
          <p:cNvPr id="137" name="Shape 137"/>
          <p:cNvSpPr txBox="1">
            <a:spLocks noGrp="1"/>
          </p:cNvSpPr>
          <p:nvPr>
            <p:ph type="subTitle" idx="1"/>
          </p:nvPr>
        </p:nvSpPr>
        <p:spPr>
          <a:xfrm>
            <a:off x="1725600" y="1336200"/>
            <a:ext cx="7106700" cy="3694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hu" sz="1800" b="1">
                <a:solidFill>
                  <a:schemeClr val="dk1"/>
                </a:solidFill>
              </a:rPr>
              <a:t>Vizsgálati személyek</a:t>
            </a:r>
            <a:endParaRPr sz="18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b="1">
                <a:solidFill>
                  <a:schemeClr val="dk1"/>
                </a:solidFill>
              </a:rPr>
              <a:t>	</a:t>
            </a:r>
            <a:r>
              <a:rPr lang="hu" sz="1800">
                <a:solidFill>
                  <a:schemeClr val="dk1"/>
                </a:solidFill>
              </a:rPr>
              <a:t>28 egyetemista (credit/ £2 ), egyéni tesztelés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 sz="1800" b="1">
                <a:solidFill>
                  <a:schemeClr val="dk1"/>
                </a:solidFill>
              </a:rPr>
              <a:t>2.     Design</a:t>
            </a:r>
            <a:endParaRPr sz="18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solidFill>
                <a:schemeClr val="dk1"/>
              </a:solidFill>
            </a:endParaRPr>
          </a:p>
        </p:txBody>
      </p:sp>
      <p:graphicFrame>
        <p:nvGraphicFramePr>
          <p:cNvPr id="138" name="Shape 138"/>
          <p:cNvGraphicFramePr/>
          <p:nvPr/>
        </p:nvGraphicFramePr>
        <p:xfrm>
          <a:off x="1659450" y="2910725"/>
          <a:ext cx="7239000" cy="1921855"/>
        </p:xfrm>
        <a:graphic>
          <a:graphicData uri="http://schemas.openxmlformats.org/drawingml/2006/table">
            <a:tbl>
              <a:tblPr>
                <a:noFill/>
                <a:tableStyleId>{0D184937-CDFA-491F-9B6C-EEDBBE365822}</a:tableStyleId>
              </a:tblPr>
              <a:tblGrid>
                <a:gridCol w="2584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9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2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6075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                 </a:t>
                      </a:r>
                      <a:r>
                        <a:rPr lang="hu" i="1"/>
                        <a:t>választás sorrendje</a:t>
                      </a:r>
                      <a:endParaRPr i="1"/>
                    </a:p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i="1"/>
                    </a:p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hu" i="1">
                          <a:solidFill>
                            <a:schemeClr val="dk1"/>
                          </a:solidFill>
                        </a:rPr>
                        <a:t>céltípus </a:t>
                      </a:r>
                      <a:endParaRPr i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lvl="0" indent="-31750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D85C6"/>
                        </a:buClr>
                        <a:buSzPts val="1400"/>
                        <a:buAutoNum type="arabicPeriod"/>
                      </a:pPr>
                      <a:r>
                        <a:rPr lang="hu">
                          <a:solidFill>
                            <a:srgbClr val="3D85C6"/>
                          </a:solidFill>
                        </a:rPr>
                        <a:t>hely</a:t>
                      </a:r>
                      <a:endParaRPr>
                        <a:solidFill>
                          <a:srgbClr val="3D85C6"/>
                        </a:solidFill>
                      </a:endParaRPr>
                    </a:p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(megfontol + választ)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>
                          <a:solidFill>
                            <a:srgbClr val="3D85C6"/>
                          </a:solidFill>
                        </a:rPr>
                        <a:t>2. hely</a:t>
                      </a:r>
                      <a:endParaRPr>
                        <a:solidFill>
                          <a:srgbClr val="3D85C6"/>
                        </a:solidFill>
                      </a:endParaRPr>
                    </a:p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(csak megfontol)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>
                          <a:solidFill>
                            <a:schemeClr val="accent1"/>
                          </a:solidFill>
                        </a:rPr>
                        <a:t>3. hely</a:t>
                      </a:r>
                      <a:endParaRPr>
                        <a:solidFill>
                          <a:schemeClr val="accent1"/>
                        </a:solidFill>
                      </a:endParaRPr>
                    </a:p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hu">
                          <a:solidFill>
                            <a:schemeClr val="dk1"/>
                          </a:solidFill>
                        </a:rPr>
                        <a:t>(csak megfontol)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>
                          <a:solidFill>
                            <a:srgbClr val="3D85C6"/>
                          </a:solidFill>
                        </a:rPr>
                        <a:t>látott</a:t>
                      </a:r>
                      <a:endParaRPr>
                        <a:solidFill>
                          <a:srgbClr val="3D85C6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/>
                        <a:t>leginkább meg akarja venni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">
                          <a:solidFill>
                            <a:srgbClr val="3D85C6"/>
                          </a:solidFill>
                        </a:rPr>
                        <a:t>nem látott</a:t>
                      </a:r>
                      <a:endParaRPr>
                        <a:solidFill>
                          <a:srgbClr val="3D85C6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39" name="Shape 139"/>
          <p:cNvCxnSpPr/>
          <p:nvPr/>
        </p:nvCxnSpPr>
        <p:spPr>
          <a:xfrm>
            <a:off x="1659450" y="2952900"/>
            <a:ext cx="2577300" cy="87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1311</Words>
  <Application>Microsoft Office PowerPoint</Application>
  <PresentationFormat>Diavetítés a képernyőre (16:9 oldalarány)</PresentationFormat>
  <Paragraphs>195</Paragraphs>
  <Slides>27</Slides>
  <Notes>27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27</vt:i4>
      </vt:variant>
    </vt:vector>
  </HeadingPairs>
  <TitlesOfParts>
    <vt:vector size="29" baseType="lpstr">
      <vt:lpstr>Arial</vt:lpstr>
      <vt:lpstr>Office Theme</vt:lpstr>
      <vt:lpstr>PowerPoint-bemutató</vt:lpstr>
      <vt:lpstr>Egy kis felmérés</vt:lpstr>
      <vt:lpstr>Bevezetés</vt:lpstr>
      <vt:lpstr>A fogyasztói-döntés modell</vt:lpstr>
      <vt:lpstr>Single-stage vs two-stage modell</vt:lpstr>
      <vt:lpstr>Baker újítása</vt:lpstr>
      <vt:lpstr>Experiment 1</vt:lpstr>
      <vt:lpstr>Hipotézis</vt:lpstr>
      <vt:lpstr>Módszer</vt:lpstr>
      <vt:lpstr>PowerPoint-bemutató</vt:lpstr>
      <vt:lpstr>PowerPoint-bemutató</vt:lpstr>
      <vt:lpstr>4.   Eljárás  a v.sz.-ek egyesével vesznek részt tájékoztatás (nem teljeskörű!): széleskörű vizsgálat a fogyasztói viselkedésről, hogy bizonyos kuponajánlatok miért vonzóbbak kupon booklet + válaszfüzet (7 fokú skálákkal (lsd. Eszközök)) rövid elterelő feladat (étellel kapcsolatos ‘fogyasztói választás’ kérdőív) implicit választás feladat: számítógép képernyőjén megjelenik 6 mp-re 5 márka logója   válasszák ki azt a HÁRMAT, amit tényleg meg is vennének,        sorrendben (amit először választottak, azt szeretnék leginkább) post-test awareness questionnaire (tisztában van-e azzal, hogy tesztelték) egyéni kikérdezés</vt:lpstr>
      <vt:lpstr>Eredmények</vt:lpstr>
      <vt:lpstr>3. Preferált választás szignifikáns priming hatás a választás esetében (p &gt; 0.05): a korábban látott márkákat valószínűbben választják (0.30), mint a nem látottakat (0.16)  4. Test unaware  16 résztvevő a teszt utáni kérdőív alapján nem volt tisztában a teszteléssel szintén szignifikáns volt a priming hatása, több már látott márkát választottak, mint nem látottat </vt:lpstr>
      <vt:lpstr>Diszkusszió</vt:lpstr>
      <vt:lpstr>Experiment 2</vt:lpstr>
      <vt:lpstr>Módszer</vt:lpstr>
      <vt:lpstr>PowerPoint-bemutató</vt:lpstr>
      <vt:lpstr>Eredmények</vt:lpstr>
      <vt:lpstr>PowerPoint-bemutató</vt:lpstr>
      <vt:lpstr>3. Preferált választás szignifikáns priming hatás a választás esetében (p &gt; 0.05): a korábban látott márkákat valószínűbben választják (0.84), mint a nem látottakat (0.74)- a vezető márkákat nagyobb eséllyel választják első helyre, mint az ismeretlen márkákat,  4. Test unaware  20 résztvevő a teszt utáni kérdőív alapján nem volt tisztában a teszteléssel szintén szignifikáns volt a priming hatása, több már látott márkát választottak, mint nem látottat </vt:lpstr>
      <vt:lpstr> B) Ismeretlen márka elrendezés  </vt:lpstr>
      <vt:lpstr>PowerPoint-bemutató</vt:lpstr>
      <vt:lpstr>Diszkusszió</vt:lpstr>
      <vt:lpstr>Összefoglalás</vt:lpstr>
      <vt:lpstr>Még egy kis felmérés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cp:lastModifiedBy>Viki</cp:lastModifiedBy>
  <cp:revision>2</cp:revision>
  <dcterms:modified xsi:type="dcterms:W3CDTF">2018-02-22T11:20:32Z</dcterms:modified>
</cp:coreProperties>
</file>