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60" r:id="rId4"/>
    <p:sldId id="261" r:id="rId5"/>
    <p:sldId id="258" r:id="rId6"/>
    <p:sldId id="263" r:id="rId7"/>
    <p:sldId id="262" r:id="rId8"/>
    <p:sldId id="297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59" r:id="rId18"/>
    <p:sldId id="274" r:id="rId19"/>
    <p:sldId id="275" r:id="rId20"/>
    <p:sldId id="276" r:id="rId21"/>
    <p:sldId id="277" r:id="rId22"/>
    <p:sldId id="281" r:id="rId23"/>
    <p:sldId id="298" r:id="rId24"/>
    <p:sldId id="299" r:id="rId25"/>
    <p:sldId id="280" r:id="rId26"/>
    <p:sldId id="279" r:id="rId27"/>
    <p:sldId id="286" r:id="rId28"/>
    <p:sldId id="288" r:id="rId29"/>
    <p:sldId id="287" r:id="rId30"/>
    <p:sldId id="282" r:id="rId31"/>
    <p:sldId id="283" r:id="rId32"/>
    <p:sldId id="284" r:id="rId33"/>
    <p:sldId id="285" r:id="rId34"/>
    <p:sldId id="290" r:id="rId35"/>
    <p:sldId id="291" r:id="rId36"/>
    <p:sldId id="292" r:id="rId37"/>
    <p:sldId id="294" r:id="rId38"/>
    <p:sldId id="293" r:id="rId39"/>
    <p:sldId id="295" r:id="rId40"/>
    <p:sldId id="272" r:id="rId41"/>
    <p:sldId id="296" r:id="rId4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A1B30-C035-4CF9-8DCA-3D22C7339A40}" type="datetimeFigureOut">
              <a:rPr lang="hu-HU" smtClean="0"/>
              <a:t>2018. 03. 13.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54DEC-6B82-4FD9-963F-D6A71722D5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1699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54DEC-6B82-4FD9-963F-D6A71722D5EC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9355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4377A-46CE-46C2-AEB6-39E32A410FFF}" type="datetimeFigureOut">
              <a:rPr lang="fr-FR"/>
              <a:pPr>
                <a:defRPr/>
              </a:pPr>
              <a:t>13/03/2018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3F0D6-8CF7-4561-BB07-F168FA573EB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11824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AF3AC-A0DE-4114-A921-ECD4895FD40F}" type="datetimeFigureOut">
              <a:rPr lang="fr-FR"/>
              <a:pPr>
                <a:defRPr/>
              </a:pPr>
              <a:t>13/03/2018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0A73F-4813-4BA3-B7C1-E7ABF047411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31344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38B1D-F273-444C-BB15-4169AF875816}" type="datetimeFigureOut">
              <a:rPr lang="fr-FR"/>
              <a:pPr>
                <a:defRPr/>
              </a:pPr>
              <a:t>13/03/2018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A442F-AF52-4670-ABD7-6921832D804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30234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3FD19-7D27-490F-A1CF-FEB321F5C27A}" type="datetimeFigureOut">
              <a:rPr lang="fr-FR"/>
              <a:pPr>
                <a:defRPr/>
              </a:pPr>
              <a:t>13/03/2018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E0310-80F7-44CE-B191-AD08BD2857A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50901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4307D-12D3-48AC-81F5-3F3076D05A8E}" type="datetimeFigureOut">
              <a:rPr lang="fr-FR"/>
              <a:pPr>
                <a:defRPr/>
              </a:pPr>
              <a:t>13/03/2018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CD638-2EAD-4371-A71E-968ED716276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90721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35F4B-10F2-4999-BE18-FC9F0D5412D0}" type="datetimeFigureOut">
              <a:rPr lang="fr-FR"/>
              <a:pPr>
                <a:defRPr/>
              </a:pPr>
              <a:t>13/03/2018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A0821-9F84-4CC0-861B-0B4E19FAE30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10318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DE335-2015-4A30-9959-7494ED815DC5}" type="datetimeFigureOut">
              <a:rPr lang="fr-FR"/>
              <a:pPr>
                <a:defRPr/>
              </a:pPr>
              <a:t>13/03/2018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CC3C1-11CC-451C-A9F4-24077019D00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97260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BCCC2-A2B4-49FE-B1BB-72F90A04945C}" type="datetimeFigureOut">
              <a:rPr lang="fr-FR"/>
              <a:pPr>
                <a:defRPr/>
              </a:pPr>
              <a:t>13/03/2018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7D126-804A-470B-92C1-30BFC7CAF70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44146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A699C-EAB1-44D5-8AD3-E66EEAC80954}" type="datetimeFigureOut">
              <a:rPr lang="fr-FR"/>
              <a:pPr>
                <a:defRPr/>
              </a:pPr>
              <a:t>13/03/2018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FA6BE-6975-48DD-8E67-9A5A622055E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92213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675C8-E2C0-44D1-9EF0-8B2A9858549B}" type="datetimeFigureOut">
              <a:rPr lang="fr-FR"/>
              <a:pPr>
                <a:defRPr/>
              </a:pPr>
              <a:t>13/03/2018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59E30-8B7F-4658-B972-6A27C97B18A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50267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5252F-6A23-4D80-9C49-073007DEA468}" type="datetimeFigureOut">
              <a:rPr lang="fr-FR"/>
              <a:pPr>
                <a:defRPr/>
              </a:pPr>
              <a:t>13/03/2018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D6834-2F23-49F1-8C45-DECABE6F112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76045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DF6783-B40C-44FC-8723-2CCFF1331231}" type="datetimeFigureOut">
              <a:rPr lang="fr-FR"/>
              <a:pPr>
                <a:defRPr/>
              </a:pPr>
              <a:t>13/03/2018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B043AB0-0845-4A57-8336-27A1A5175A9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qTLPtPMKLs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qTLPtPMKLs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Kognitív pszichológia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lőadás</a:t>
            </a:r>
            <a:endParaRPr lang="fr-CA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2996952"/>
            <a:ext cx="6400800" cy="960512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400" dirty="0" smtClean="0">
                <a:solidFill>
                  <a:schemeClr val="tx2">
                    <a:lumMod val="50000"/>
                  </a:schemeClr>
                </a:solidFill>
              </a:rPr>
              <a:t>Készítette: Angyal Nikolett Beatrix, </a:t>
            </a:r>
            <a:r>
              <a:rPr lang="hu-HU" sz="2400" dirty="0" err="1" smtClean="0">
                <a:solidFill>
                  <a:schemeClr val="tx2">
                    <a:lumMod val="50000"/>
                  </a:schemeClr>
                </a:solidFill>
              </a:rPr>
              <a:t>Hadadi</a:t>
            </a:r>
            <a:r>
              <a:rPr lang="hu-HU" sz="2400" dirty="0" smtClean="0">
                <a:solidFill>
                  <a:schemeClr val="tx2">
                    <a:lumMod val="50000"/>
                  </a:schemeClr>
                </a:solidFill>
              </a:rPr>
              <a:t> Ágnes, Sápi Andrea</a:t>
            </a:r>
            <a:endParaRPr lang="fr-CA" sz="24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002060"/>
                </a:solidFill>
              </a:rPr>
              <a:t>Az előző kísérlet oka</a:t>
            </a:r>
            <a:endParaRPr lang="hu-HU" dirty="0">
              <a:solidFill>
                <a:srgbClr val="00206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pPr marL="0" indent="0" algn="just">
              <a:buNone/>
            </a:pPr>
            <a:r>
              <a:rPr lang="hu-HU" sz="2800" dirty="0" err="1">
                <a:solidFill>
                  <a:srgbClr val="002060"/>
                </a:solidFill>
              </a:rPr>
              <a:t>Denes-Raj</a:t>
            </a:r>
            <a:r>
              <a:rPr lang="hu-HU" sz="2800" dirty="0">
                <a:solidFill>
                  <a:srgbClr val="002060"/>
                </a:solidFill>
              </a:rPr>
              <a:t> és </a:t>
            </a:r>
            <a:r>
              <a:rPr lang="hu-HU" sz="2800" dirty="0" err="1">
                <a:solidFill>
                  <a:srgbClr val="002060"/>
                </a:solidFill>
              </a:rPr>
              <a:t>Epstein</a:t>
            </a:r>
            <a:r>
              <a:rPr lang="hu-HU" sz="2800" dirty="0">
                <a:solidFill>
                  <a:srgbClr val="002060"/>
                </a:solidFill>
              </a:rPr>
              <a:t> </a:t>
            </a:r>
            <a:r>
              <a:rPr lang="hu-HU" sz="2800" dirty="0" smtClean="0">
                <a:solidFill>
                  <a:srgbClr val="002060"/>
                </a:solidFill>
              </a:rPr>
              <a:t>kutatásban részt vett alanyait </a:t>
            </a:r>
            <a:r>
              <a:rPr lang="hu-HU" sz="2800" dirty="0">
                <a:solidFill>
                  <a:srgbClr val="002060"/>
                </a:solidFill>
              </a:rPr>
              <a:t>jellemezhetjük úgy, </a:t>
            </a:r>
            <a:r>
              <a:rPr lang="hu-HU" sz="2800" dirty="0" smtClean="0">
                <a:solidFill>
                  <a:srgbClr val="002060"/>
                </a:solidFill>
              </a:rPr>
              <a:t>hogy:</a:t>
            </a:r>
          </a:p>
          <a:p>
            <a:pPr algn="just">
              <a:buFont typeface="Wingdings" pitchFamily="2" charset="2"/>
              <a:buChar char="ü"/>
            </a:pPr>
            <a:r>
              <a:rPr lang="hu-HU" sz="2800" dirty="0" smtClean="0">
                <a:solidFill>
                  <a:srgbClr val="002060"/>
                </a:solidFill>
              </a:rPr>
              <a:t> </a:t>
            </a:r>
            <a:r>
              <a:rPr lang="hu-HU" sz="2800" dirty="0">
                <a:solidFill>
                  <a:srgbClr val="002060"/>
                </a:solidFill>
              </a:rPr>
              <a:t>a "</a:t>
            </a:r>
            <a:r>
              <a:rPr lang="hu-HU" sz="2800" i="1" dirty="0">
                <a:solidFill>
                  <a:srgbClr val="002060"/>
                </a:solidFill>
              </a:rPr>
              <a:t>számláló képalkotó</a:t>
            </a:r>
            <a:r>
              <a:rPr lang="hu-HU" sz="2800" dirty="0">
                <a:solidFill>
                  <a:srgbClr val="002060"/>
                </a:solidFill>
              </a:rPr>
              <a:t>" mentális stratégiát (vagyis a </a:t>
            </a:r>
            <a:r>
              <a:rPr lang="hu-HU" sz="2800" dirty="0" err="1">
                <a:solidFill>
                  <a:srgbClr val="002060"/>
                </a:solidFill>
              </a:rPr>
              <a:t>a</a:t>
            </a:r>
            <a:r>
              <a:rPr lang="hu-HU" sz="2800" dirty="0">
                <a:solidFill>
                  <a:srgbClr val="002060"/>
                </a:solidFill>
              </a:rPr>
              <a:t> </a:t>
            </a:r>
            <a:r>
              <a:rPr lang="hu-HU" sz="2800" dirty="0" err="1">
                <a:solidFill>
                  <a:srgbClr val="002060"/>
                </a:solidFill>
              </a:rPr>
              <a:t>vörösbabok</a:t>
            </a:r>
            <a:r>
              <a:rPr lang="hu-HU" sz="2800" dirty="0">
                <a:solidFill>
                  <a:srgbClr val="002060"/>
                </a:solidFill>
              </a:rPr>
              <a:t> számát) követték, </a:t>
            </a:r>
            <a:endParaRPr lang="hu-HU" sz="2800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hu-HU" sz="2800" dirty="0" smtClean="0">
                <a:solidFill>
                  <a:srgbClr val="002060"/>
                </a:solidFill>
              </a:rPr>
              <a:t>elhanyagolva </a:t>
            </a:r>
            <a:r>
              <a:rPr lang="hu-HU" sz="2800" dirty="0">
                <a:solidFill>
                  <a:srgbClr val="002060"/>
                </a:solidFill>
              </a:rPr>
              <a:t>a nevezőt (a babok számát a tálban). </a:t>
            </a:r>
          </a:p>
          <a:p>
            <a:pPr algn="just">
              <a:buFont typeface="Wingdings" pitchFamily="2" charset="2"/>
              <a:buChar char="ü"/>
            </a:pPr>
            <a:r>
              <a:rPr lang="hu-HU" sz="2800" dirty="0" smtClean="0">
                <a:solidFill>
                  <a:srgbClr val="002060"/>
                </a:solidFill>
              </a:rPr>
              <a:t>A </a:t>
            </a:r>
            <a:r>
              <a:rPr lang="hu-HU" sz="2800" dirty="0">
                <a:solidFill>
                  <a:srgbClr val="002060"/>
                </a:solidFill>
              </a:rPr>
              <a:t>heurisztikus hatással összhangban, a nyertes babok képe pozitív hatással bírt, ami motiválta a választást. </a:t>
            </a:r>
            <a:endParaRPr lang="hu-HU" sz="28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hu-HU" sz="2800" dirty="0">
              <a:solidFill>
                <a:srgbClr val="002060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327273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/>
          <a:lstStyle/>
          <a:p>
            <a:r>
              <a:rPr lang="hu-HU" dirty="0" smtClean="0">
                <a:solidFill>
                  <a:srgbClr val="002060"/>
                </a:solidFill>
              </a:rPr>
              <a:t>A számláló képalkotó hatás befolyása az ítéletre</a:t>
            </a:r>
            <a:endParaRPr lang="hu-HU" dirty="0">
              <a:solidFill>
                <a:srgbClr val="00206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997152"/>
          </a:xfrm>
        </p:spPr>
        <p:txBody>
          <a:bodyPr/>
          <a:lstStyle/>
          <a:p>
            <a:pPr marL="0" indent="0" algn="just">
              <a:buNone/>
            </a:pPr>
            <a:r>
              <a:rPr lang="hu-HU" sz="2400" dirty="0" err="1">
                <a:solidFill>
                  <a:srgbClr val="002060"/>
                </a:solidFill>
              </a:rPr>
              <a:t>Slovic</a:t>
            </a:r>
            <a:r>
              <a:rPr lang="hu-HU" sz="2400" dirty="0">
                <a:solidFill>
                  <a:srgbClr val="002060"/>
                </a:solidFill>
              </a:rPr>
              <a:t>, </a:t>
            </a:r>
            <a:r>
              <a:rPr lang="hu-HU" sz="2400" dirty="0" err="1">
                <a:solidFill>
                  <a:srgbClr val="002060"/>
                </a:solidFill>
              </a:rPr>
              <a:t>Monahan</a:t>
            </a:r>
            <a:r>
              <a:rPr lang="hu-HU" sz="2400" dirty="0">
                <a:solidFill>
                  <a:srgbClr val="002060"/>
                </a:solidFill>
              </a:rPr>
              <a:t> és </a:t>
            </a:r>
            <a:r>
              <a:rPr lang="hu-HU" sz="2400" dirty="0" err="1">
                <a:solidFill>
                  <a:srgbClr val="002060"/>
                </a:solidFill>
              </a:rPr>
              <a:t>MacGregor</a:t>
            </a:r>
            <a:r>
              <a:rPr lang="hu-HU" sz="2400" dirty="0">
                <a:solidFill>
                  <a:srgbClr val="002060"/>
                </a:solidFill>
              </a:rPr>
              <a:t> (</a:t>
            </a:r>
            <a:r>
              <a:rPr lang="hu-HU" sz="2400" dirty="0" smtClean="0">
                <a:solidFill>
                  <a:srgbClr val="002060"/>
                </a:solidFill>
              </a:rPr>
              <a:t>2000): </a:t>
            </a:r>
          </a:p>
          <a:p>
            <a:pPr algn="just">
              <a:buFont typeface="Wingdings" pitchFamily="2" charset="2"/>
              <a:buChar char="ü"/>
            </a:pPr>
            <a:r>
              <a:rPr lang="hu-HU" sz="2400" dirty="0" smtClean="0">
                <a:solidFill>
                  <a:srgbClr val="002060"/>
                </a:solidFill>
              </a:rPr>
              <a:t>tapasztalt </a:t>
            </a:r>
            <a:r>
              <a:rPr lang="hu-HU" sz="2400" dirty="0">
                <a:solidFill>
                  <a:srgbClr val="002060"/>
                </a:solidFill>
              </a:rPr>
              <a:t>törvényszéki </a:t>
            </a:r>
            <a:r>
              <a:rPr lang="hu-HU" sz="2400" dirty="0" smtClean="0">
                <a:solidFill>
                  <a:srgbClr val="002060"/>
                </a:solidFill>
              </a:rPr>
              <a:t>pszichológusok </a:t>
            </a:r>
            <a:r>
              <a:rPr lang="hu-HU" sz="2400" dirty="0">
                <a:solidFill>
                  <a:srgbClr val="002060"/>
                </a:solidFill>
              </a:rPr>
              <a:t>és </a:t>
            </a:r>
            <a:r>
              <a:rPr lang="hu-HU" sz="2400" dirty="0" smtClean="0">
                <a:solidFill>
                  <a:srgbClr val="002060"/>
                </a:solidFill>
              </a:rPr>
              <a:t>pszichiáterek</a:t>
            </a:r>
          </a:p>
          <a:p>
            <a:pPr algn="just">
              <a:buFont typeface="Wingdings" pitchFamily="2" charset="2"/>
              <a:buChar char="ü"/>
            </a:pPr>
            <a:r>
              <a:rPr lang="hu-HU" sz="2400" dirty="0" smtClean="0">
                <a:solidFill>
                  <a:srgbClr val="002060"/>
                </a:solidFill>
              </a:rPr>
              <a:t> egy </a:t>
            </a:r>
            <a:r>
              <a:rPr lang="hu-HU" sz="2400" dirty="0">
                <a:solidFill>
                  <a:srgbClr val="002060"/>
                </a:solidFill>
              </a:rPr>
              <a:t>kórházi mentális beteg, '' Mr. Jones” erőszakos cselekményt követ el 6 hónapon belül, miután elhagyta a létesítményt. </a:t>
            </a:r>
            <a:endParaRPr lang="hu-HU" sz="2400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hu-HU" sz="2400" dirty="0" smtClean="0">
                <a:solidFill>
                  <a:srgbClr val="002060"/>
                </a:solidFill>
              </a:rPr>
              <a:t>akik </a:t>
            </a:r>
            <a:r>
              <a:rPr lang="hu-HU" sz="2400" dirty="0">
                <a:solidFill>
                  <a:srgbClr val="002060"/>
                </a:solidFill>
              </a:rPr>
              <a:t>megkapták egy másik szakértő értékelését a </a:t>
            </a:r>
            <a:r>
              <a:rPr lang="hu-HU" sz="2400" dirty="0" smtClean="0">
                <a:solidFill>
                  <a:srgbClr val="002060"/>
                </a:solidFill>
              </a:rPr>
              <a:t>páciensről, </a:t>
            </a:r>
            <a:r>
              <a:rPr lang="hu-HU" sz="2400" dirty="0">
                <a:solidFill>
                  <a:srgbClr val="002060"/>
                </a:solidFill>
              </a:rPr>
              <a:t>azok később veszélyesebbnek minősítették a </a:t>
            </a:r>
            <a:r>
              <a:rPr lang="hu-HU" sz="2400" dirty="0" smtClean="0">
                <a:solidFill>
                  <a:srgbClr val="002060"/>
                </a:solidFill>
              </a:rPr>
              <a:t>beteget.</a:t>
            </a:r>
          </a:p>
          <a:p>
            <a:pPr algn="just">
              <a:buFont typeface="Wingdings" pitchFamily="2" charset="2"/>
              <a:buChar char="ü"/>
            </a:pPr>
            <a:r>
              <a:rPr lang="hu-HU" sz="2400" dirty="0" smtClean="0">
                <a:solidFill>
                  <a:srgbClr val="002060"/>
                </a:solidFill>
              </a:rPr>
              <a:t> Például</a:t>
            </a:r>
            <a:r>
              <a:rPr lang="hu-HU" sz="2400" dirty="0">
                <a:solidFill>
                  <a:srgbClr val="002060"/>
                </a:solidFill>
              </a:rPr>
              <a:t>, amikor a klinikusoknak azt mondták, hogy „</a:t>
            </a:r>
            <a:r>
              <a:rPr lang="hu-HU" sz="2400" i="1" dirty="0">
                <a:solidFill>
                  <a:srgbClr val="002060"/>
                </a:solidFill>
              </a:rPr>
              <a:t>100ból minden 20-ik beteg a becslések szerint, akik Mr. </a:t>
            </a:r>
            <a:r>
              <a:rPr lang="hu-HU" sz="2400" i="1" dirty="0" err="1">
                <a:solidFill>
                  <a:srgbClr val="002060"/>
                </a:solidFill>
              </a:rPr>
              <a:t>Joneshoz</a:t>
            </a:r>
            <a:r>
              <a:rPr lang="hu-HU" sz="2400" i="1" dirty="0">
                <a:solidFill>
                  <a:srgbClr val="002060"/>
                </a:solidFill>
              </a:rPr>
              <a:t> hasonlóak, erőszakos cselekményt követnek el</a:t>
            </a:r>
            <a:r>
              <a:rPr lang="hu-HU" sz="2400" dirty="0">
                <a:solidFill>
                  <a:srgbClr val="002060"/>
                </a:solidFill>
              </a:rPr>
              <a:t> „ 41%-a klinikusoknak nem volt hajlandó őt </a:t>
            </a:r>
            <a:r>
              <a:rPr lang="hu-HU" sz="2400" dirty="0" smtClean="0">
                <a:solidFill>
                  <a:srgbClr val="002060"/>
                </a:solidFill>
              </a:rPr>
              <a:t>elbocsájtani a kórházból. </a:t>
            </a:r>
          </a:p>
          <a:p>
            <a:pPr algn="just">
              <a:buFont typeface="Wingdings" pitchFamily="2" charset="2"/>
              <a:buChar char="ü"/>
            </a:pPr>
            <a:r>
              <a:rPr lang="hu-HU" sz="2400" dirty="0" smtClean="0">
                <a:solidFill>
                  <a:srgbClr val="002060"/>
                </a:solidFill>
              </a:rPr>
              <a:t>Ezek </a:t>
            </a:r>
            <a:r>
              <a:rPr lang="hu-HU" sz="2400" dirty="0">
                <a:solidFill>
                  <a:srgbClr val="002060"/>
                </a:solidFill>
              </a:rPr>
              <a:t>az affektus terhelt képek </a:t>
            </a:r>
            <a:r>
              <a:rPr lang="hu-HU" sz="2400" dirty="0" smtClean="0">
                <a:solidFill>
                  <a:srgbClr val="002060"/>
                </a:solidFill>
              </a:rPr>
              <a:t>valószínűleg </a:t>
            </a:r>
            <a:r>
              <a:rPr lang="hu-HU" sz="2400" dirty="0">
                <a:solidFill>
                  <a:srgbClr val="002060"/>
                </a:solidFill>
              </a:rPr>
              <a:t>nagyobb kockázatú percepciókat indukáltak</a:t>
            </a:r>
          </a:p>
        </p:txBody>
      </p:sp>
    </p:spTree>
    <p:extLst>
      <p:ext uri="{BB962C8B-B14F-4D97-AF65-F5344CB8AC3E}">
        <p14:creationId xmlns:p14="http://schemas.microsoft.com/office/powerpoint/2010/main" val="427817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002060"/>
                </a:solidFill>
              </a:rPr>
              <a:t>A valószínűség mellőzése</a:t>
            </a:r>
            <a:endParaRPr lang="hu-HU" dirty="0">
              <a:solidFill>
                <a:srgbClr val="00206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pPr marL="0" indent="0" algn="just">
              <a:buNone/>
            </a:pPr>
            <a:r>
              <a:rPr lang="hu-HU" sz="2400" dirty="0">
                <a:solidFill>
                  <a:srgbClr val="002060"/>
                </a:solidFill>
              </a:rPr>
              <a:t>Amikor egy cselekvés vagy esemény következményei erős </a:t>
            </a:r>
            <a:r>
              <a:rPr lang="hu-HU" sz="2400" dirty="0" smtClean="0">
                <a:solidFill>
                  <a:srgbClr val="002060"/>
                </a:solidFill>
              </a:rPr>
              <a:t>érzelmi jelentéssel társulnak, gyakran ezeknek a </a:t>
            </a:r>
            <a:r>
              <a:rPr lang="hu-HU" sz="2400" dirty="0">
                <a:solidFill>
                  <a:srgbClr val="002060"/>
                </a:solidFill>
              </a:rPr>
              <a:t>következmények </a:t>
            </a:r>
            <a:r>
              <a:rPr lang="hu-HU" sz="2400" dirty="0" smtClean="0">
                <a:solidFill>
                  <a:srgbClr val="002060"/>
                </a:solidFill>
              </a:rPr>
              <a:t>valószínűségét túl alacsonyra becsülik pl.: </a:t>
            </a:r>
            <a:r>
              <a:rPr lang="hu-HU" sz="2400" dirty="0" err="1" smtClean="0">
                <a:solidFill>
                  <a:srgbClr val="002060"/>
                </a:solidFill>
              </a:rPr>
              <a:t>jackpot</a:t>
            </a:r>
            <a:r>
              <a:rPr lang="hu-HU" sz="2400" dirty="0" smtClean="0">
                <a:solidFill>
                  <a:srgbClr val="00206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hu-HU" sz="2400" dirty="0" err="1">
                <a:solidFill>
                  <a:srgbClr val="002060"/>
                </a:solidFill>
              </a:rPr>
              <a:t>Loewenstein</a:t>
            </a:r>
            <a:r>
              <a:rPr lang="hu-HU" sz="2400" dirty="0">
                <a:solidFill>
                  <a:srgbClr val="002060"/>
                </a:solidFill>
              </a:rPr>
              <a:t>, </a:t>
            </a:r>
            <a:r>
              <a:rPr lang="hu-HU" sz="2400" dirty="0" err="1">
                <a:solidFill>
                  <a:srgbClr val="002060"/>
                </a:solidFill>
              </a:rPr>
              <a:t>Weber</a:t>
            </a:r>
            <a:r>
              <a:rPr lang="hu-HU" sz="2400" dirty="0">
                <a:solidFill>
                  <a:srgbClr val="002060"/>
                </a:solidFill>
              </a:rPr>
              <a:t>, </a:t>
            </a:r>
            <a:r>
              <a:rPr lang="hu-HU" sz="2400" dirty="0" err="1">
                <a:solidFill>
                  <a:srgbClr val="002060"/>
                </a:solidFill>
              </a:rPr>
              <a:t>Hsee</a:t>
            </a:r>
            <a:r>
              <a:rPr lang="hu-HU" sz="2400" dirty="0">
                <a:solidFill>
                  <a:srgbClr val="002060"/>
                </a:solidFill>
              </a:rPr>
              <a:t> és </a:t>
            </a:r>
            <a:r>
              <a:rPr lang="hu-HU" sz="2400" dirty="0" err="1">
                <a:solidFill>
                  <a:srgbClr val="002060"/>
                </a:solidFill>
              </a:rPr>
              <a:t>Welch</a:t>
            </a:r>
            <a:r>
              <a:rPr lang="hu-HU" sz="2400" dirty="0">
                <a:solidFill>
                  <a:srgbClr val="002060"/>
                </a:solidFill>
              </a:rPr>
              <a:t> (2001) a bizonytalan helyzetekre adott válaszok mindent vagy semmit jellemzővel rendelkeznek, amely nagyon érzékeny az erős pozitív vagy negatív következményekre, függetlenül azok valószínűségétől. </a:t>
            </a:r>
            <a:endParaRPr lang="hu-HU" sz="24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hu-HU" sz="24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hu-HU" sz="2400" dirty="0" err="1" smtClean="0">
                <a:solidFill>
                  <a:srgbClr val="002060"/>
                </a:solidFill>
              </a:rPr>
              <a:t>Cass</a:t>
            </a:r>
            <a:r>
              <a:rPr lang="hu-HU" sz="2400" dirty="0" smtClean="0">
                <a:solidFill>
                  <a:srgbClr val="002060"/>
                </a:solidFill>
              </a:rPr>
              <a:t> </a:t>
            </a:r>
            <a:r>
              <a:rPr lang="hu-HU" sz="2400" dirty="0" err="1">
                <a:solidFill>
                  <a:srgbClr val="002060"/>
                </a:solidFill>
              </a:rPr>
              <a:t>Sunstein</a:t>
            </a:r>
            <a:r>
              <a:rPr lang="hu-HU" sz="2400" dirty="0">
                <a:solidFill>
                  <a:srgbClr val="002060"/>
                </a:solidFill>
              </a:rPr>
              <a:t> (2003</a:t>
            </a:r>
            <a:r>
              <a:rPr lang="hu-HU" sz="2400" dirty="0" smtClean="0">
                <a:solidFill>
                  <a:srgbClr val="002060"/>
                </a:solidFill>
              </a:rPr>
              <a:t>): „a </a:t>
            </a:r>
            <a:r>
              <a:rPr lang="hu-HU" sz="2400" i="1" dirty="0" smtClean="0">
                <a:solidFill>
                  <a:srgbClr val="002060"/>
                </a:solidFill>
              </a:rPr>
              <a:t>valószínűség mellőzése</a:t>
            </a:r>
            <a:r>
              <a:rPr lang="hu-HU" sz="2400" dirty="0" smtClean="0">
                <a:solidFill>
                  <a:srgbClr val="002060"/>
                </a:solidFill>
              </a:rPr>
              <a:t>”</a:t>
            </a:r>
          </a:p>
          <a:p>
            <a:pPr marL="0" indent="0" algn="ctr">
              <a:buNone/>
            </a:pPr>
            <a:r>
              <a:rPr lang="hu-HU" sz="2400" dirty="0" smtClean="0">
                <a:solidFill>
                  <a:srgbClr val="002060"/>
                </a:solidFill>
              </a:rPr>
              <a:t> „</a:t>
            </a:r>
            <a:r>
              <a:rPr lang="hu-HU" sz="2400" i="1" dirty="0">
                <a:solidFill>
                  <a:srgbClr val="002060"/>
                </a:solidFill>
              </a:rPr>
              <a:t>A valószínűség elhanyagolása nagyon valószínű terrorizmus után. . . Amikor a valószínűségbeli elhanyagolás működik, az emberek figyelme a rossz eredményre összpontosít, és figyelmen kívül hagyják azt a tényt, hogy nem valószínű, hogy megtörténik</a:t>
            </a:r>
            <a:r>
              <a:rPr lang="hu-HU" sz="2400" dirty="0">
                <a:solidFill>
                  <a:srgbClr val="002060"/>
                </a:solidFill>
              </a:rPr>
              <a:t>”</a:t>
            </a:r>
            <a:r>
              <a:rPr lang="hu-HU" sz="2400" dirty="0"/>
              <a:t> </a:t>
            </a:r>
          </a:p>
          <a:p>
            <a:pPr marL="0" indent="0" algn="just">
              <a:buNone/>
            </a:pPr>
            <a:endParaRPr lang="hu-H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25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002060"/>
                </a:solidFill>
              </a:rPr>
              <a:t>A számok érzéketlensége</a:t>
            </a:r>
            <a:endParaRPr lang="hu-HU" dirty="0">
              <a:solidFill>
                <a:srgbClr val="00206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u-HU" sz="2800" dirty="0" err="1" smtClean="0">
                <a:solidFill>
                  <a:srgbClr val="002060"/>
                </a:solidFill>
              </a:rPr>
              <a:t>Slovic</a:t>
            </a:r>
            <a:r>
              <a:rPr lang="hu-HU" sz="2800" dirty="0" smtClean="0">
                <a:solidFill>
                  <a:srgbClr val="002060"/>
                </a:solidFill>
              </a:rPr>
              <a:t> és </a:t>
            </a:r>
            <a:r>
              <a:rPr lang="hu-HU" sz="2800" dirty="0" err="1" smtClean="0">
                <a:solidFill>
                  <a:srgbClr val="002060"/>
                </a:solidFill>
              </a:rPr>
              <a:t>mtsai</a:t>
            </a:r>
            <a:r>
              <a:rPr lang="hu-HU" sz="2800" dirty="0" smtClean="0">
                <a:solidFill>
                  <a:srgbClr val="002060"/>
                </a:solidFill>
              </a:rPr>
              <a:t> (2002): a </a:t>
            </a:r>
            <a:r>
              <a:rPr lang="hu-HU" sz="2800" dirty="0">
                <a:solidFill>
                  <a:srgbClr val="002060"/>
                </a:solidFill>
              </a:rPr>
              <a:t>főiskolai hallgatók jobban támogatják a repülőtéri biztonsági intézkedéseket akkor, ha </a:t>
            </a:r>
            <a:endParaRPr lang="hu-HU" sz="2800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hu-HU" sz="2800" dirty="0" smtClean="0">
                <a:solidFill>
                  <a:srgbClr val="002060"/>
                </a:solidFill>
              </a:rPr>
              <a:t>nagyobb </a:t>
            </a:r>
            <a:r>
              <a:rPr lang="hu-HU" sz="2800" dirty="0">
                <a:solidFill>
                  <a:srgbClr val="002060"/>
                </a:solidFill>
              </a:rPr>
              <a:t>az esélye 150 életveszélyben levő </a:t>
            </a:r>
            <a:r>
              <a:rPr lang="hu-HU" sz="2800" dirty="0" smtClean="0">
                <a:solidFill>
                  <a:srgbClr val="002060"/>
                </a:solidFill>
              </a:rPr>
              <a:t>ember megmentésére</a:t>
            </a:r>
            <a:r>
              <a:rPr lang="hu-HU" sz="2800" dirty="0">
                <a:solidFill>
                  <a:srgbClr val="002060"/>
                </a:solidFill>
              </a:rPr>
              <a:t>, </a:t>
            </a:r>
            <a:endParaRPr lang="hu-HU" sz="2800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hu-HU" sz="2800" dirty="0" smtClean="0">
                <a:solidFill>
                  <a:srgbClr val="002060"/>
                </a:solidFill>
              </a:rPr>
              <a:t>mint </a:t>
            </a:r>
            <a:r>
              <a:rPr lang="hu-HU" sz="2800" dirty="0">
                <a:solidFill>
                  <a:srgbClr val="002060"/>
                </a:solidFill>
              </a:rPr>
              <a:t>egy olyan intézkedés esetén, amely várhatóan 150 életet ment </a:t>
            </a:r>
            <a:r>
              <a:rPr lang="hu-HU" sz="2800" dirty="0" smtClean="0">
                <a:solidFill>
                  <a:srgbClr val="002060"/>
                </a:solidFill>
              </a:rPr>
              <a:t>meg (százalékban 98%).</a:t>
            </a:r>
          </a:p>
          <a:p>
            <a:pPr marL="0" indent="0" algn="just">
              <a:buNone/>
            </a:pPr>
            <a:r>
              <a:rPr lang="hu-HU" sz="2800" dirty="0" smtClean="0">
                <a:solidFill>
                  <a:srgbClr val="002060"/>
                </a:solidFill>
              </a:rPr>
              <a:t>Eredmény:</a:t>
            </a:r>
          </a:p>
          <a:p>
            <a:pPr algn="just">
              <a:buFont typeface="Wingdings" pitchFamily="2" charset="2"/>
              <a:buChar char="ü"/>
            </a:pPr>
            <a:r>
              <a:rPr lang="hu-HU" sz="2800" dirty="0" smtClean="0">
                <a:solidFill>
                  <a:srgbClr val="002060"/>
                </a:solidFill>
              </a:rPr>
              <a:t>A második esetben adtak többet.</a:t>
            </a:r>
          </a:p>
          <a:p>
            <a:pPr marL="0" indent="0" algn="just">
              <a:buNone/>
            </a:pPr>
            <a:endParaRPr lang="hu-HU" sz="28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3385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002060"/>
                </a:solidFill>
              </a:rPr>
              <a:t>Hol lehetnek hasznosak ezek a heurisztikák?</a:t>
            </a:r>
            <a:endParaRPr lang="hu-HU" dirty="0">
              <a:solidFill>
                <a:srgbClr val="00206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4" algn="just">
              <a:buFont typeface="Wingdings" pitchFamily="2" charset="2"/>
              <a:buChar char="ü"/>
            </a:pPr>
            <a:r>
              <a:rPr lang="hu-HU" sz="2800" dirty="0" smtClean="0">
                <a:solidFill>
                  <a:srgbClr val="002060"/>
                </a:solidFill>
              </a:rPr>
              <a:t>Bizonyos betegségek megelőzése pl.: rák</a:t>
            </a:r>
          </a:p>
          <a:p>
            <a:pPr lvl="4" algn="just">
              <a:buFont typeface="Wingdings" pitchFamily="2" charset="2"/>
              <a:buChar char="ü"/>
            </a:pPr>
            <a:r>
              <a:rPr lang="hu-HU" sz="2800" dirty="0" smtClean="0">
                <a:solidFill>
                  <a:srgbClr val="002060"/>
                </a:solidFill>
              </a:rPr>
              <a:t>Egészségtudatos viselkedés elősegítése</a:t>
            </a:r>
          </a:p>
          <a:p>
            <a:pPr marL="0" indent="0" algn="just">
              <a:buNone/>
            </a:pPr>
            <a:r>
              <a:rPr lang="hu-HU" sz="2800" dirty="0" smtClean="0">
                <a:solidFill>
                  <a:srgbClr val="002060"/>
                </a:solidFill>
              </a:rPr>
              <a:t>		További kutatások szükségesek ahhoz, 		hogy megértsük:</a:t>
            </a:r>
          </a:p>
          <a:p>
            <a:pPr lvl="4" algn="just">
              <a:buFont typeface="Wingdings" pitchFamily="2" charset="2"/>
              <a:buChar char="ü"/>
            </a:pPr>
            <a:r>
              <a:rPr lang="hu-HU" sz="2800" dirty="0" smtClean="0">
                <a:solidFill>
                  <a:srgbClr val="002060"/>
                </a:solidFill>
              </a:rPr>
              <a:t>Mikor véd meg</a:t>
            </a:r>
          </a:p>
          <a:p>
            <a:pPr lvl="4" algn="just">
              <a:buFont typeface="Wingdings" pitchFamily="2" charset="2"/>
              <a:buChar char="ü"/>
            </a:pPr>
            <a:r>
              <a:rPr lang="hu-HU" sz="2800" dirty="0" smtClean="0">
                <a:solidFill>
                  <a:srgbClr val="002060"/>
                </a:solidFill>
              </a:rPr>
              <a:t>És mikor vezet félre bennünket a                    heurisztika.</a:t>
            </a:r>
            <a:endParaRPr lang="hu-H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076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Szakirodalom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-457200" algn="just">
              <a:spcBef>
                <a:spcPts val="200"/>
              </a:spcBef>
              <a:buNone/>
            </a:pPr>
            <a:r>
              <a:rPr lang="hu-HU" sz="2400" dirty="0" err="1" smtClean="0">
                <a:solidFill>
                  <a:srgbClr val="002060"/>
                </a:solidFill>
              </a:rPr>
              <a:t>Slovic</a:t>
            </a:r>
            <a:r>
              <a:rPr lang="hu-HU" sz="2400" dirty="0" smtClean="0">
                <a:solidFill>
                  <a:srgbClr val="002060"/>
                </a:solidFill>
              </a:rPr>
              <a:t>, P. &amp; </a:t>
            </a:r>
            <a:r>
              <a:rPr lang="hu-HU" sz="2400" dirty="0" err="1" smtClean="0">
                <a:solidFill>
                  <a:srgbClr val="002060"/>
                </a:solidFill>
              </a:rPr>
              <a:t>Peters</a:t>
            </a:r>
            <a:r>
              <a:rPr lang="hu-HU" sz="2400" dirty="0" smtClean="0">
                <a:solidFill>
                  <a:srgbClr val="002060"/>
                </a:solidFill>
              </a:rPr>
              <a:t>, E. (2006). </a:t>
            </a:r>
            <a:r>
              <a:rPr lang="hu-HU" sz="2400" dirty="0" err="1">
                <a:solidFill>
                  <a:srgbClr val="002060"/>
                </a:solidFill>
              </a:rPr>
              <a:t>Risk</a:t>
            </a:r>
            <a:r>
              <a:rPr lang="hu-HU" sz="2400" dirty="0">
                <a:solidFill>
                  <a:srgbClr val="002060"/>
                </a:solidFill>
              </a:rPr>
              <a:t> </a:t>
            </a:r>
            <a:r>
              <a:rPr lang="hu-HU" sz="2400" dirty="0" err="1">
                <a:solidFill>
                  <a:srgbClr val="002060"/>
                </a:solidFill>
              </a:rPr>
              <a:t>Perception</a:t>
            </a:r>
            <a:r>
              <a:rPr lang="hu-HU" sz="2400" dirty="0">
                <a:solidFill>
                  <a:srgbClr val="002060"/>
                </a:solidFill>
              </a:rPr>
              <a:t> and </a:t>
            </a:r>
            <a:r>
              <a:rPr lang="hu-HU" sz="2400" dirty="0" err="1" smtClean="0">
                <a:solidFill>
                  <a:srgbClr val="002060"/>
                </a:solidFill>
              </a:rPr>
              <a:t>Affect</a:t>
            </a:r>
            <a:r>
              <a:rPr lang="hu-HU" sz="2400" dirty="0" smtClean="0">
                <a:solidFill>
                  <a:srgbClr val="002060"/>
                </a:solidFill>
              </a:rPr>
              <a:t>. </a:t>
            </a:r>
            <a:r>
              <a:rPr lang="hu-HU" sz="2400" i="1" dirty="0" err="1" smtClean="0">
                <a:solidFill>
                  <a:srgbClr val="002060"/>
                </a:solidFill>
              </a:rPr>
              <a:t>Current</a:t>
            </a:r>
            <a:r>
              <a:rPr lang="hu-HU" sz="2400" i="1" dirty="0">
                <a:solidFill>
                  <a:srgbClr val="002060"/>
                </a:solidFill>
              </a:rPr>
              <a:t> </a:t>
            </a:r>
            <a:r>
              <a:rPr lang="hu-HU" sz="2400" i="1" dirty="0" smtClean="0">
                <a:solidFill>
                  <a:srgbClr val="002060"/>
                </a:solidFill>
              </a:rPr>
              <a:t>	          </a:t>
            </a:r>
            <a:r>
              <a:rPr lang="hu-HU" sz="2400" i="1" dirty="0" err="1" smtClean="0">
                <a:solidFill>
                  <a:srgbClr val="002060"/>
                </a:solidFill>
              </a:rPr>
              <a:t>Directions</a:t>
            </a:r>
            <a:r>
              <a:rPr lang="hu-HU" sz="2400" i="1" dirty="0" smtClean="0">
                <a:solidFill>
                  <a:srgbClr val="002060"/>
                </a:solidFill>
              </a:rPr>
              <a:t> </a:t>
            </a:r>
            <a:r>
              <a:rPr lang="hu-HU" sz="2400" i="1" dirty="0" err="1">
                <a:solidFill>
                  <a:srgbClr val="002060"/>
                </a:solidFill>
              </a:rPr>
              <a:t>in</a:t>
            </a:r>
            <a:r>
              <a:rPr lang="hu-HU" sz="2400" i="1" dirty="0">
                <a:solidFill>
                  <a:srgbClr val="002060"/>
                </a:solidFill>
              </a:rPr>
              <a:t> </a:t>
            </a:r>
            <a:r>
              <a:rPr lang="hu-HU" sz="2400" i="1" dirty="0" err="1">
                <a:solidFill>
                  <a:srgbClr val="002060"/>
                </a:solidFill>
              </a:rPr>
              <a:t>Psychological</a:t>
            </a:r>
            <a:r>
              <a:rPr lang="hu-HU" sz="2400" i="1" dirty="0">
                <a:solidFill>
                  <a:srgbClr val="002060"/>
                </a:solidFill>
              </a:rPr>
              <a:t> </a:t>
            </a:r>
            <a:r>
              <a:rPr lang="hu-HU" sz="2400" i="1" dirty="0" smtClean="0">
                <a:solidFill>
                  <a:srgbClr val="002060"/>
                </a:solidFill>
              </a:rPr>
              <a:t>Science, </a:t>
            </a:r>
            <a:r>
              <a:rPr lang="hu-HU" sz="2400" b="1" dirty="0" smtClean="0">
                <a:solidFill>
                  <a:srgbClr val="002060"/>
                </a:solidFill>
              </a:rPr>
              <a:t>15</a:t>
            </a:r>
            <a:r>
              <a:rPr lang="hu-HU" sz="2400" dirty="0" smtClean="0">
                <a:solidFill>
                  <a:srgbClr val="002060"/>
                </a:solidFill>
              </a:rPr>
              <a:t>(322).</a:t>
            </a:r>
          </a:p>
          <a:p>
            <a:pPr marL="0" indent="-457200" algn="just">
              <a:spcBef>
                <a:spcPts val="200"/>
              </a:spcBef>
              <a:buNone/>
            </a:pPr>
            <a:r>
              <a:rPr lang="hu-HU" sz="2400" dirty="0">
                <a:solidFill>
                  <a:srgbClr val="002060"/>
                </a:solidFill>
              </a:rPr>
              <a:t>	 </a:t>
            </a:r>
            <a:r>
              <a:rPr lang="hu-HU" sz="2400" dirty="0" smtClean="0">
                <a:solidFill>
                  <a:srgbClr val="002060"/>
                </a:solidFill>
              </a:rPr>
              <a:t>         </a:t>
            </a:r>
            <a:r>
              <a:rPr lang="hu-HU" sz="2400" dirty="0" err="1" smtClean="0">
                <a:solidFill>
                  <a:srgbClr val="002060"/>
                </a:solidFill>
              </a:rPr>
              <a:t>Doi</a:t>
            </a:r>
            <a:r>
              <a:rPr lang="hu-HU" sz="2400" dirty="0" smtClean="0">
                <a:solidFill>
                  <a:srgbClr val="002060"/>
                </a:solidFill>
              </a:rPr>
              <a:t>:10.1111/j.1467-8721.2006.00461.x</a:t>
            </a:r>
          </a:p>
          <a:p>
            <a:pPr marL="0" indent="-457200" algn="just">
              <a:buNone/>
            </a:pPr>
            <a:endParaRPr lang="hu-HU" sz="2400" dirty="0">
              <a:solidFill>
                <a:srgbClr val="002060"/>
              </a:solidFill>
            </a:endParaRPr>
          </a:p>
          <a:p>
            <a:pPr marL="0" indent="-457200">
              <a:buNone/>
            </a:pPr>
            <a:r>
              <a:rPr lang="hu-HU" sz="2400" dirty="0" smtClean="0">
                <a:solidFill>
                  <a:srgbClr val="002060"/>
                </a:solidFill>
              </a:rPr>
              <a:t> </a:t>
            </a:r>
            <a:r>
              <a:rPr lang="hu-HU" sz="2400" dirty="0">
                <a:solidFill>
                  <a:srgbClr val="002060"/>
                </a:solidFill>
              </a:rPr>
              <a:t/>
            </a:r>
            <a:br>
              <a:rPr lang="hu-HU" sz="2400" dirty="0">
                <a:solidFill>
                  <a:srgbClr val="002060"/>
                </a:solidFill>
              </a:rPr>
            </a:br>
            <a:r>
              <a:rPr lang="hu-HU" dirty="0"/>
              <a:t> </a:t>
            </a:r>
            <a:br>
              <a:rPr lang="hu-HU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68823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Lehorgonyzási és igazodási heurisztika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-457200">
              <a:buNone/>
            </a:pPr>
            <a:r>
              <a:rPr lang="hu-HU" sz="2400" dirty="0" smtClean="0">
                <a:solidFill>
                  <a:srgbClr val="002060"/>
                </a:solidFill>
              </a:rPr>
              <a:t> </a:t>
            </a:r>
            <a:r>
              <a:rPr lang="hu-HU" dirty="0"/>
              <a:t/>
            </a:r>
            <a:br>
              <a:rPr lang="hu-HU" dirty="0"/>
            </a:br>
            <a:r>
              <a:rPr lang="en-GB" dirty="0"/>
              <a:t>2002-ben </a:t>
            </a:r>
            <a:r>
              <a:rPr lang="en-GB" dirty="0" err="1"/>
              <a:t>közgazdasági</a:t>
            </a:r>
            <a:r>
              <a:rPr lang="en-GB" dirty="0"/>
              <a:t> </a:t>
            </a:r>
            <a:r>
              <a:rPr lang="en-GB" dirty="0" smtClean="0"/>
              <a:t>Nobel-</a:t>
            </a:r>
            <a:r>
              <a:rPr lang="en-GB" dirty="0" err="1" smtClean="0"/>
              <a:t>emlékdíja</a:t>
            </a:r>
            <a:r>
              <a:rPr lang="hu-HU" dirty="0" smtClean="0"/>
              <a:t>t</a:t>
            </a:r>
            <a:r>
              <a:rPr lang="en-GB" dirty="0" err="1" smtClean="0"/>
              <a:t>kapott</a:t>
            </a:r>
            <a:r>
              <a:rPr lang="en-GB" dirty="0" smtClean="0"/>
              <a:t> </a:t>
            </a:r>
            <a:r>
              <a:rPr lang="en-GB" dirty="0" err="1"/>
              <a:t>az</a:t>
            </a:r>
            <a:r>
              <a:rPr lang="en-GB" dirty="0"/>
              <a:t> </a:t>
            </a:r>
            <a:r>
              <a:rPr lang="hu-HU" dirty="0" smtClean="0"/>
              <a:t>Amos Nathan </a:t>
            </a:r>
            <a:r>
              <a:rPr lang="hu-HU" dirty="0" err="1" smtClean="0"/>
              <a:t>Tverskyvel</a:t>
            </a:r>
            <a:r>
              <a:rPr lang="en-GB" dirty="0"/>
              <a:t> </a:t>
            </a:r>
            <a:r>
              <a:rPr lang="en-GB" dirty="0" err="1" smtClean="0"/>
              <a:t>közösen</a:t>
            </a:r>
            <a:r>
              <a:rPr lang="hu-HU" dirty="0"/>
              <a:t>.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272" y="3233504"/>
            <a:ext cx="4752528" cy="362449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3848226"/>
            <a:ext cx="3426916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906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Lehorgonyzási és igazodási heurisztika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625" y="1611313"/>
            <a:ext cx="8229600" cy="4757737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 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embereket gyakran erõsen befolyásolják döntéseikben a véletlenszerû külsõ hatások, 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megragadnak 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fejükben, és befolyásolják 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választásaikat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hu-HU" dirty="0" smtClean="0"/>
              <a:t>A </a:t>
            </a:r>
            <a:r>
              <a:rPr lang="hu-HU" dirty="0"/>
              <a:t>döntéshozás egyik </a:t>
            </a:r>
            <a:r>
              <a:rPr lang="hu-HU" dirty="0" smtClean="0"/>
              <a:t>módja</a:t>
            </a:r>
            <a:r>
              <a:rPr lang="hu-HU" dirty="0"/>
              <a:t>: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lehorgonyzunk a </a:t>
            </a:r>
            <a:r>
              <a:rPr lang="hu-HU" dirty="0" err="1" smtClean="0"/>
              <a:t>melett</a:t>
            </a:r>
            <a:r>
              <a:rPr lang="hu-HU" dirty="0" smtClean="0"/>
              <a:t> </a:t>
            </a:r>
            <a:r>
              <a:rPr lang="hu-HU" dirty="0"/>
              <a:t>ami csak </a:t>
            </a:r>
            <a:r>
              <a:rPr lang="hu-HU" dirty="0" smtClean="0"/>
              <a:t>egyszerűen </a:t>
            </a:r>
            <a:r>
              <a:rPr lang="hu-HU" dirty="0"/>
              <a:t>eszünkbe jut 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 </a:t>
            </a:r>
            <a:r>
              <a:rPr lang="hu-HU" dirty="0"/>
              <a:t>ehhez igazodunk addig </a:t>
            </a:r>
            <a:r>
              <a:rPr lang="hu-HU" dirty="0" smtClean="0"/>
              <a:t>amíg </a:t>
            </a:r>
            <a:r>
              <a:rPr lang="hu-HU" dirty="0"/>
              <a:t>egy kedvező döntési kimenetelt </a:t>
            </a:r>
            <a:r>
              <a:rPr lang="hu-HU" dirty="0" smtClean="0"/>
              <a:t>kapunk</a:t>
            </a:r>
            <a:endParaRPr lang="hu-HU" dirty="0"/>
          </a:p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 </a:t>
            </a:r>
            <a:r>
              <a:rPr lang="hu-HU" dirty="0"/>
              <a:t>intuitív és számos tényező torzíthatja.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28" y="5445224"/>
            <a:ext cx="1311353" cy="1296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Lehorgonyzási és igazodási heurisztika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625" y="1611313"/>
            <a:ext cx="8229600" cy="47577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Egy családban két gyerek van, és tudjuk, hogy közülük legalább az egyik fiú. </a:t>
            </a:r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Mekkora 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valószínûsége annak, hogy a másik gyerek lány 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lesz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4000500"/>
            <a:ext cx="242887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4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Lehorgonyzási és igazodási heurisztika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625" y="1611313"/>
            <a:ext cx="8229600" cy="47577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legtöbb ember erre habozás nélkül rávágja az 50 százalékot, holott valójában csak 1/3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Tartalom helye 3"/>
          <p:cNvPicPr>
            <a:picLocks noChangeAspect="1"/>
          </p:cNvPicPr>
          <p:nvPr/>
        </p:nvPicPr>
        <p:blipFill rotWithShape="1">
          <a:blip r:embed="rId3"/>
          <a:srcRect l="4777" t="34240" r="50126" b="51752"/>
          <a:stretch/>
        </p:blipFill>
        <p:spPr bwMode="auto">
          <a:xfrm>
            <a:off x="67287" y="4477320"/>
            <a:ext cx="9072133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291861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19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Heurisztikák</a:t>
            </a:r>
            <a:endParaRPr lang="fr-CA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„</a:t>
            </a:r>
            <a:r>
              <a:rPr lang="hu-HU" i="1" dirty="0" smtClean="0">
                <a:solidFill>
                  <a:schemeClr val="tx2">
                    <a:lumMod val="50000"/>
                  </a:schemeClr>
                </a:solidFill>
              </a:rPr>
              <a:t>A heurisztika </a:t>
            </a:r>
            <a:r>
              <a:rPr lang="hu-HU" i="1" dirty="0">
                <a:solidFill>
                  <a:schemeClr val="tx2">
                    <a:lumMod val="50000"/>
                  </a:schemeClr>
                </a:solidFill>
              </a:rPr>
              <a:t>nem </a:t>
            </a:r>
            <a:r>
              <a:rPr lang="hu-HU" i="1" dirty="0" smtClean="0">
                <a:solidFill>
                  <a:schemeClr val="tx2">
                    <a:lumMod val="50000"/>
                  </a:schemeClr>
                </a:solidFill>
              </a:rPr>
              <a:t>más, mint mentális </a:t>
            </a:r>
            <a:r>
              <a:rPr lang="hu-HU" i="1" dirty="0">
                <a:solidFill>
                  <a:schemeClr val="tx2">
                    <a:lumMod val="50000"/>
                  </a:schemeClr>
                </a:solidFill>
              </a:rPr>
              <a:t>rövidre zárás: </a:t>
            </a:r>
            <a:r>
              <a:rPr lang="hu-HU" i="1" dirty="0" smtClean="0">
                <a:solidFill>
                  <a:schemeClr val="tx2">
                    <a:lumMod val="50000"/>
                  </a:schemeClr>
                </a:solidFill>
              </a:rPr>
              <a:t>egyszerű szabály </a:t>
            </a:r>
            <a:r>
              <a:rPr lang="hu-HU" i="1" dirty="0">
                <a:solidFill>
                  <a:schemeClr val="tx2">
                    <a:lumMod val="50000"/>
                  </a:schemeClr>
                </a:solidFill>
              </a:rPr>
              <a:t>vagy stratégia arra, hogy valamilyen problémát megoldjunk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”.</a:t>
            </a:r>
          </a:p>
          <a:p>
            <a:pPr marL="0" indent="0" algn="r" fontAlgn="auto">
              <a:spcAft>
                <a:spcPts val="0"/>
              </a:spcAft>
              <a:buNone/>
              <a:defRPr/>
            </a:pP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Aronson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(2008)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Miért </a:t>
            </a:r>
            <a:r>
              <a:rPr lang="hu-HU" b="1" dirty="0" smtClean="0">
                <a:solidFill>
                  <a:schemeClr val="tx2">
                    <a:lumMod val="50000"/>
                  </a:schemeClr>
                </a:solidFill>
              </a:rPr>
              <a:t>jó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?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Mert </a:t>
            </a:r>
            <a:r>
              <a:rPr lang="hu-HU" b="1" dirty="0" smtClean="0">
                <a:solidFill>
                  <a:schemeClr val="tx2">
                    <a:lumMod val="50000"/>
                  </a:schemeClr>
                </a:solidFill>
              </a:rPr>
              <a:t>gyors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hu-HU" b="1" dirty="0" smtClean="0">
                <a:solidFill>
                  <a:schemeClr val="tx2">
                    <a:lumMod val="50000"/>
                  </a:schemeClr>
                </a:solidFill>
              </a:rPr>
              <a:t>Ösztönös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, intuitív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hu-HU" b="1" dirty="0" smtClean="0">
                <a:solidFill>
                  <a:schemeClr val="tx2">
                    <a:lumMod val="50000"/>
                  </a:schemeClr>
                </a:solidFill>
              </a:rPr>
              <a:t>Nincs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szükség </a:t>
            </a:r>
            <a:r>
              <a:rPr lang="hu-HU" b="1" dirty="0" smtClean="0">
                <a:solidFill>
                  <a:schemeClr val="tx2">
                    <a:lumMod val="50000"/>
                  </a:schemeClr>
                </a:solidFill>
              </a:rPr>
              <a:t>szisztematikus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vagy mély feldolgozásra</a:t>
            </a:r>
            <a:endParaRPr lang="fr-CA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Lehorgonyzási és igazodási heurisztika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625" y="1611313"/>
            <a:ext cx="8229600" cy="4757737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hu-H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Játékos feladat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145" y="2852936"/>
            <a:ext cx="5040560" cy="331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86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Lehorgonyzási és igazodási heurisztika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625" y="1611313"/>
            <a:ext cx="8229600" cy="4757737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Eredmények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hu-HU" dirty="0" smtClean="0"/>
              <a:t>	a)</a:t>
            </a:r>
            <a:r>
              <a:rPr lang="en-GB" dirty="0" smtClean="0"/>
              <a:t>1</a:t>
            </a:r>
            <a:r>
              <a:rPr lang="en-GB" dirty="0"/>
              <a:t> × 2 × 3 × 4 × 5 × 6 × 7 × </a:t>
            </a:r>
            <a:r>
              <a:rPr lang="hu-HU" dirty="0"/>
              <a:t>8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=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40.320</a:t>
            </a:r>
            <a:endParaRPr lang="hu-HU" dirty="0"/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GB" sz="3200" dirty="0" err="1" smtClean="0"/>
              <a:t>vagy</a:t>
            </a:r>
            <a:r>
              <a:rPr lang="en-GB" sz="3200" dirty="0" smtClean="0"/>
              <a:t> </a:t>
            </a:r>
            <a:endParaRPr lang="hu-HU" sz="3200" dirty="0" smtClean="0"/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hu-HU" sz="3200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hu-HU" dirty="0" smtClean="0"/>
              <a:t>	b)</a:t>
            </a:r>
            <a:r>
              <a:rPr lang="en-GB" dirty="0" smtClean="0"/>
              <a:t>8</a:t>
            </a:r>
            <a:r>
              <a:rPr lang="en-GB" dirty="0"/>
              <a:t> × 7 × 6 × 5 × 4 × 3 × 2 </a:t>
            </a:r>
            <a:r>
              <a:rPr lang="en-GB" dirty="0" smtClean="0"/>
              <a:t>×</a:t>
            </a:r>
            <a:r>
              <a:rPr lang="en-GB" dirty="0"/>
              <a:t> </a:t>
            </a:r>
            <a:r>
              <a:rPr lang="en-GB" dirty="0" smtClean="0"/>
              <a:t>1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= 40.320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90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Lehorgonyzási és igazodási heurisztika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625" y="1611313"/>
            <a:ext cx="8229600" cy="47577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/>
              <a:t>A </a:t>
            </a:r>
            <a:r>
              <a:rPr lang="hu-HU" b="1" dirty="0"/>
              <a:t>kognitív terheltség (</a:t>
            </a:r>
            <a:r>
              <a:rPr lang="hu-HU" b="1" dirty="0" err="1"/>
              <a:t>cognitive</a:t>
            </a:r>
            <a:r>
              <a:rPr lang="hu-HU" b="1" dirty="0"/>
              <a:t> </a:t>
            </a:r>
            <a:r>
              <a:rPr lang="hu-HU" b="1" dirty="0" err="1"/>
              <a:t>load</a:t>
            </a:r>
            <a:r>
              <a:rPr lang="hu-HU" dirty="0"/>
              <a:t>)  </a:t>
            </a:r>
            <a:r>
              <a:rPr lang="hu-HU" dirty="0" smtClean="0"/>
              <a:t>viszont ugyanúgy befolyásolja döntéseinket </a:t>
            </a:r>
            <a:r>
              <a:rPr lang="hu-HU" dirty="0"/>
              <a:t>mint a </a:t>
            </a:r>
            <a:r>
              <a:rPr lang="hu-HU" b="1" dirty="0"/>
              <a:t>„</a:t>
            </a:r>
            <a:r>
              <a:rPr lang="hu-HU" b="1" dirty="0" smtClean="0"/>
              <a:t>korrekciók</a:t>
            </a:r>
            <a:r>
              <a:rPr lang="hu-HU" b="1" u="sng" dirty="0" smtClean="0"/>
              <a:t>”.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 smtClean="0"/>
              <a:t>Kutatások szerint </a:t>
            </a:r>
            <a:r>
              <a:rPr lang="hu-HU" dirty="0"/>
              <a:t>a horgonyzó hatások a </a:t>
            </a:r>
            <a:r>
              <a:rPr lang="hu-HU" dirty="0" err="1"/>
              <a:t>standrard</a:t>
            </a:r>
            <a:r>
              <a:rPr lang="hu-HU" dirty="0"/>
              <a:t> </a:t>
            </a:r>
            <a:r>
              <a:rPr lang="hu-HU" dirty="0" err="1"/>
              <a:t>lehorogonyozási</a:t>
            </a:r>
            <a:r>
              <a:rPr lang="hu-HU" dirty="0"/>
              <a:t> paradigmában nem csak elégtelen igazodásokból erednek hanem a horgony hozzáférhetőségén múlik.</a:t>
            </a:r>
            <a:endParaRPr lang="en-GB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5229200"/>
            <a:ext cx="2425452" cy="135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91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Lehorgonyási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heurisztika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625" y="1611313"/>
            <a:ext cx="8229600" cy="47577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  <a:hlinkClick r:id="rId3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https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://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www.youtube.com/watch?v=eqTLPtPMKLs</a:t>
            </a:r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12" y="4802517"/>
            <a:ext cx="285750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42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Lehorgonyási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heurisztika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9122" y="1196752"/>
            <a:ext cx="8229600" cy="47577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  <a:hlinkClick r:id="rId3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Alkalmazása a viselkedés közgazdaságban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Sok esetben a média valamint értékesítési ügynökök alkalmazzák a mindennapokban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megadott/előző ár horgonyként szerepel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4"/>
          <a:srcRect l="916" t="28546" r="41642" b="27158"/>
          <a:stretch/>
        </p:blipFill>
        <p:spPr>
          <a:xfrm>
            <a:off x="1907704" y="4293096"/>
            <a:ext cx="6552727" cy="240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74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Módszer</a:t>
            </a:r>
            <a:b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1A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hu-HU" dirty="0"/>
              <a:t>62 Harvard egyetemi hallgató</a:t>
            </a:r>
            <a:endParaRPr lang="en-GB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 saját maguk által generált horgonyzási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kérdés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Mennyire voltak nehezek a kérdések?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Mennyire voltak pontosak a becslések?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 smtClean="0"/>
              <a:t>1B</a:t>
            </a:r>
            <a:endParaRPr lang="en-GB" dirty="0"/>
          </a:p>
        </p:txBody>
      </p:sp>
      <p:sp>
        <p:nvSpPr>
          <p:cNvPr id="8" name="Tartalom helye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hu-HU" dirty="0"/>
              <a:t> </a:t>
            </a:r>
            <a:r>
              <a:rPr lang="hu-HU" dirty="0" smtClean="0"/>
              <a:t> </a:t>
            </a:r>
            <a:r>
              <a:rPr lang="hu-HU" dirty="0"/>
              <a:t>102 </a:t>
            </a:r>
            <a:r>
              <a:rPr lang="hu-HU" dirty="0" err="1"/>
              <a:t>Cornell</a:t>
            </a:r>
            <a:r>
              <a:rPr lang="hu-HU" dirty="0"/>
              <a:t> egyetemi hallgató </a:t>
            </a:r>
            <a:endParaRPr lang="hu-HU" dirty="0" smtClean="0"/>
          </a:p>
          <a:p>
            <a:pPr marL="514350" indent="-514350">
              <a:buAutoNum type="romanUcPeriod"/>
            </a:pPr>
            <a:r>
              <a:rPr lang="hu-HU" dirty="0" err="1"/>
              <a:t>C</a:t>
            </a:r>
            <a:r>
              <a:rPr lang="hu-HU" dirty="0" err="1" smtClean="0"/>
              <a:t>sop</a:t>
            </a:r>
            <a:r>
              <a:rPr lang="hu-HU" dirty="0" smtClean="0"/>
              <a:t>: 6 saját maguk által generált horgonyzási heurisztika +becslés</a:t>
            </a:r>
          </a:p>
          <a:p>
            <a:pPr marL="514350" indent="-514350">
              <a:buAutoNum type="romanUcPeriod"/>
            </a:pPr>
            <a:r>
              <a:rPr lang="hu-HU" dirty="0" err="1" smtClean="0"/>
              <a:t>Csop</a:t>
            </a:r>
            <a:r>
              <a:rPr lang="hu-HU" dirty="0" smtClean="0"/>
              <a:t>:  </a:t>
            </a:r>
            <a:r>
              <a:rPr lang="hu-HU" dirty="0" err="1" smtClean="0"/>
              <a:t>u.a</a:t>
            </a:r>
            <a:r>
              <a:rPr lang="hu-HU" dirty="0" smtClean="0"/>
              <a:t> + becslési tartományt megválaszolni</a:t>
            </a:r>
          </a:p>
          <a:p>
            <a:pPr>
              <a:buFont typeface="Wingdings" panose="05000000000000000000" pitchFamily="2" charset="2"/>
              <a:buChar char="ü"/>
            </a:pPr>
            <a:endParaRPr lang="hu-HU" dirty="0" smtClean="0"/>
          </a:p>
          <a:p>
            <a:pPr>
              <a:buFont typeface="Wingdings" panose="05000000000000000000" pitchFamily="2" charset="2"/>
              <a:buChar char="ü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781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Lehorgonyzási és igazodási heurisztika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7525" y="1700808"/>
            <a:ext cx="8229600" cy="4757737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Mindkét </a:t>
            </a:r>
            <a:r>
              <a:rPr lang="hu-HU" dirty="0"/>
              <a:t>esetben </a:t>
            </a:r>
            <a:r>
              <a:rPr lang="hu-HU" dirty="0" err="1"/>
              <a:t>follow-up</a:t>
            </a:r>
            <a:r>
              <a:rPr lang="hu-HU" dirty="0"/>
              <a:t> mérést is </a:t>
            </a:r>
            <a:r>
              <a:rPr lang="hu-HU" dirty="0" smtClean="0"/>
              <a:t>végeztek, melyben </a:t>
            </a:r>
            <a:r>
              <a:rPr lang="hu-HU" dirty="0"/>
              <a:t>feltettek olyan kérdéseket hogy </a:t>
            </a:r>
            <a:r>
              <a:rPr lang="hu-HU" dirty="0" smtClean="0"/>
              <a:t>tudták-e </a:t>
            </a:r>
            <a:r>
              <a:rPr lang="hu-HU" dirty="0"/>
              <a:t>az előző kérdésekre a konkrét választ pl. a vodka fagyáspontja.</a:t>
            </a:r>
            <a:endParaRPr lang="en-GB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3861048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7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87016" y="260648"/>
            <a:ext cx="8229600" cy="69497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Adatfeldolgozás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Módszer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1A,1B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625" y="1611313"/>
            <a:ext cx="8229600" cy="5346079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3000" dirty="0" smtClean="0"/>
              <a:t>Kiszámították </a:t>
            </a:r>
            <a:r>
              <a:rPr lang="hu-HU" sz="3000" dirty="0" smtClean="0"/>
              <a:t>hogy a résztvevők becslései mennyire tértek el az elfogadható </a:t>
            </a:r>
            <a:r>
              <a:rPr lang="hu-HU" sz="3000" dirty="0" smtClean="0"/>
              <a:t>értéktartománytól</a:t>
            </a:r>
            <a:endParaRPr lang="hu-HU" sz="3000" dirty="0" smtClean="0"/>
          </a:p>
          <a:p>
            <a:pPr fontAlgn="auto">
              <a:spcAft>
                <a:spcPts val="0"/>
              </a:spcAft>
              <a:defRPr/>
            </a:pPr>
            <a:r>
              <a:rPr lang="hu-HU" sz="3000" dirty="0"/>
              <a:t>Minden egyes elem esetében az egyes </a:t>
            </a:r>
            <a:r>
              <a:rPr lang="hu-HU" sz="3000" b="1" dirty="0"/>
              <a:t>résztvevők becslése</a:t>
            </a:r>
            <a:r>
              <a:rPr lang="hu-HU" sz="3000" dirty="0"/>
              <a:t> és a </a:t>
            </a:r>
            <a:r>
              <a:rPr lang="hu-HU" sz="3000" b="1" dirty="0"/>
              <a:t>horgonyhoz legközelebb eső becsült érték </a:t>
            </a:r>
            <a:r>
              <a:rPr lang="hu-HU" sz="3000" dirty="0"/>
              <a:t>közötti </a:t>
            </a:r>
            <a:r>
              <a:rPr lang="hu-HU" sz="3000" dirty="0" smtClean="0"/>
              <a:t>különbséget elosztották </a:t>
            </a:r>
            <a:r>
              <a:rPr lang="hu-HU" sz="3000" dirty="0"/>
              <a:t>az </a:t>
            </a:r>
            <a:r>
              <a:rPr lang="hu-HU" sz="3000" b="1" dirty="0"/>
              <a:t>elfogadható értékek</a:t>
            </a:r>
            <a:r>
              <a:rPr lang="hu-HU" sz="3000" dirty="0"/>
              <a:t> teljes </a:t>
            </a:r>
            <a:r>
              <a:rPr lang="hu-HU" sz="3000" dirty="0" smtClean="0"/>
              <a:t>skálájával</a:t>
            </a:r>
            <a:endParaRPr lang="hu-HU" sz="3000" dirty="0" smtClean="0"/>
          </a:p>
          <a:p>
            <a:pPr fontAlgn="auto">
              <a:spcAft>
                <a:spcPts val="0"/>
              </a:spcAft>
              <a:defRPr/>
            </a:pP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5445224"/>
            <a:ext cx="2626618" cy="122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26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b="1" dirty="0"/>
              <a:t>Hipotézis tesztelés: 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Módszer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1A,1B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625" y="1611313"/>
            <a:ext cx="8229600" cy="47577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hu-HU" dirty="0" smtClean="0"/>
          </a:p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Az </a:t>
            </a:r>
            <a:r>
              <a:rPr lang="hu-HU" dirty="0"/>
              <a:t>öngenerált horgonyzási kérdésekre </a:t>
            </a:r>
            <a:r>
              <a:rPr lang="hu-HU" b="1" dirty="0"/>
              <a:t>12 eset közül 10 </a:t>
            </a:r>
            <a:r>
              <a:rPr lang="hu-HU" dirty="0"/>
              <a:t>esetben a megjósolt mintázat volt látható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dirty="0"/>
              <a:t> Az 1.A vizsgálat eredményei összhangban voltak a korábbiakkal: a </a:t>
            </a:r>
            <a:r>
              <a:rPr lang="hu-HU" b="1" dirty="0"/>
              <a:t>horgonyzási hatás nem a hiányos igazítás eredménye</a:t>
            </a:r>
            <a:endParaRPr lang="hu-H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5326052"/>
            <a:ext cx="2626618" cy="122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07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Eredmények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1A és 1B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625" y="1611313"/>
            <a:ext cx="8229600" cy="4757737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kiigazítás maga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után von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egy valószínűnek tűnő becslést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kiigazítás akkor fejeződik be, ha elfogadható becslés érhető el 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Ez lehetővé teszi a hiányos igazodást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dirty="0"/>
              <a:t>1A eredmények összhangban voltak a </a:t>
            </a:r>
            <a:r>
              <a:rPr lang="hu-HU" dirty="0" smtClean="0"/>
              <a:t>korábbiakkal</a:t>
            </a:r>
            <a:r>
              <a:rPr lang="hu-HU" dirty="0" smtClean="0"/>
              <a:t>: </a:t>
            </a:r>
            <a:r>
              <a:rPr lang="hu-HU" dirty="0"/>
              <a:t>a horgonyzási hatás nem a hiányos igazítás eredménye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85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Érzelmi heurisztika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0" indent="0" algn="just">
              <a:buNone/>
            </a:pPr>
            <a:r>
              <a:rPr lang="hu-HU" dirty="0" smtClean="0">
                <a:solidFill>
                  <a:srgbClr val="002060"/>
                </a:solidFill>
              </a:rPr>
              <a:t>Finom vs. Erős érzelmek</a:t>
            </a:r>
          </a:p>
          <a:p>
            <a:pPr algn="just">
              <a:buFont typeface="Wingdings" pitchFamily="2" charset="2"/>
              <a:buChar char="Ø"/>
            </a:pPr>
            <a:r>
              <a:rPr lang="hu-HU" sz="2400" dirty="0" smtClean="0">
                <a:solidFill>
                  <a:srgbClr val="002060"/>
                </a:solidFill>
              </a:rPr>
              <a:t>A harag és a félelem összefüggése a kontroll és a bizonytalanság érzéssel (</a:t>
            </a:r>
            <a:r>
              <a:rPr lang="hu-HU" sz="2400" dirty="0" err="1">
                <a:solidFill>
                  <a:srgbClr val="002060"/>
                </a:solidFill>
              </a:rPr>
              <a:t>Lerner</a:t>
            </a:r>
            <a:r>
              <a:rPr lang="hu-HU" sz="2400" dirty="0">
                <a:solidFill>
                  <a:srgbClr val="002060"/>
                </a:solidFill>
              </a:rPr>
              <a:t>, </a:t>
            </a:r>
            <a:r>
              <a:rPr lang="hu-HU" sz="2400" dirty="0" err="1">
                <a:solidFill>
                  <a:srgbClr val="002060"/>
                </a:solidFill>
              </a:rPr>
              <a:t>Gonzalez</a:t>
            </a:r>
            <a:r>
              <a:rPr lang="hu-HU" sz="2400" dirty="0">
                <a:solidFill>
                  <a:srgbClr val="002060"/>
                </a:solidFill>
              </a:rPr>
              <a:t>, </a:t>
            </a:r>
            <a:r>
              <a:rPr lang="hu-HU" sz="2400" dirty="0" err="1">
                <a:solidFill>
                  <a:srgbClr val="002060"/>
                </a:solidFill>
              </a:rPr>
              <a:t>Small</a:t>
            </a:r>
            <a:r>
              <a:rPr lang="hu-HU" sz="2400" dirty="0">
                <a:solidFill>
                  <a:srgbClr val="002060"/>
                </a:solidFill>
              </a:rPr>
              <a:t>, &amp; </a:t>
            </a:r>
            <a:r>
              <a:rPr lang="hu-HU" sz="2400" dirty="0" err="1">
                <a:solidFill>
                  <a:srgbClr val="002060"/>
                </a:solidFill>
              </a:rPr>
              <a:t>Fischhoff</a:t>
            </a:r>
            <a:r>
              <a:rPr lang="hu-HU" sz="2400" dirty="0">
                <a:solidFill>
                  <a:srgbClr val="002060"/>
                </a:solidFill>
              </a:rPr>
              <a:t>, 2003; </a:t>
            </a:r>
            <a:r>
              <a:rPr lang="hu-HU" sz="2400" dirty="0" err="1">
                <a:solidFill>
                  <a:srgbClr val="002060"/>
                </a:solidFill>
              </a:rPr>
              <a:t>Lerner</a:t>
            </a:r>
            <a:r>
              <a:rPr lang="hu-HU" sz="2400" dirty="0">
                <a:solidFill>
                  <a:srgbClr val="002060"/>
                </a:solidFill>
              </a:rPr>
              <a:t> &amp; </a:t>
            </a:r>
            <a:r>
              <a:rPr lang="hu-HU" sz="2400" dirty="0" err="1">
                <a:solidFill>
                  <a:srgbClr val="002060"/>
                </a:solidFill>
              </a:rPr>
              <a:t>Keltner</a:t>
            </a:r>
            <a:r>
              <a:rPr lang="hu-HU" sz="2400" dirty="0">
                <a:solidFill>
                  <a:srgbClr val="002060"/>
                </a:solidFill>
              </a:rPr>
              <a:t>, </a:t>
            </a:r>
            <a:r>
              <a:rPr lang="hu-HU" sz="2400" dirty="0" smtClean="0">
                <a:solidFill>
                  <a:srgbClr val="002060"/>
                </a:solidFill>
              </a:rPr>
              <a:t>2000)</a:t>
            </a:r>
          </a:p>
          <a:p>
            <a:pPr algn="just">
              <a:buFont typeface="Wingdings" pitchFamily="2" charset="2"/>
              <a:buChar char="Ø"/>
            </a:pPr>
            <a:r>
              <a:rPr lang="hu-HU" sz="2400" dirty="0" smtClean="0">
                <a:solidFill>
                  <a:srgbClr val="002060"/>
                </a:solidFill>
              </a:rPr>
              <a:t>Nyugodt állapot  ~ „</a:t>
            </a:r>
            <a:r>
              <a:rPr lang="hu-HU" sz="2400" i="1" dirty="0" smtClean="0">
                <a:solidFill>
                  <a:srgbClr val="002060"/>
                </a:solidFill>
              </a:rPr>
              <a:t>Az é</a:t>
            </a:r>
            <a:r>
              <a:rPr lang="hu-HU" sz="2400" i="1" dirty="0" smtClean="0">
                <a:solidFill>
                  <a:schemeClr val="tx2">
                    <a:lumMod val="50000"/>
                  </a:schemeClr>
                </a:solidFill>
              </a:rPr>
              <a:t>rzelmek halvány suttogása</a:t>
            </a:r>
            <a:r>
              <a:rPr lang="hu-HU" sz="2400" dirty="0" smtClean="0">
                <a:solidFill>
                  <a:schemeClr val="tx2">
                    <a:lumMod val="50000"/>
                  </a:schemeClr>
                </a:solidFill>
              </a:rPr>
              <a:t>”</a:t>
            </a:r>
          </a:p>
          <a:p>
            <a:pPr marL="0" indent="0" algn="just">
              <a:buNone/>
            </a:pPr>
            <a:endParaRPr lang="hu-H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Érzelem és kettős gondolkodáselméletek a valóságot:</a:t>
            </a:r>
          </a:p>
          <a:p>
            <a:pPr algn="just">
              <a:buFont typeface="Wingdings" pitchFamily="2" charset="2"/>
              <a:buChar char="ü"/>
            </a:pPr>
            <a:r>
              <a:rPr lang="hu-HU" sz="2400" dirty="0" smtClean="0">
                <a:solidFill>
                  <a:schemeClr val="tx2">
                    <a:lumMod val="50000"/>
                  </a:schemeClr>
                </a:solidFill>
              </a:rPr>
              <a:t>Egyrészt intuitívként </a:t>
            </a:r>
            <a:r>
              <a:rPr lang="hu-HU" sz="2400" dirty="0">
                <a:solidFill>
                  <a:schemeClr val="tx2">
                    <a:lumMod val="50000"/>
                  </a:schemeClr>
                </a:solidFill>
              </a:rPr>
              <a:t>jelölik, mely automatikus, természetes, nonverbális, narratív és tapasztalati alapokon </a:t>
            </a:r>
            <a:r>
              <a:rPr lang="hu-HU" sz="2400" dirty="0" smtClean="0">
                <a:solidFill>
                  <a:schemeClr val="tx2">
                    <a:lumMod val="50000"/>
                  </a:schemeClr>
                </a:solidFill>
              </a:rPr>
              <a:t>nyugszik,</a:t>
            </a:r>
          </a:p>
          <a:p>
            <a:pPr algn="just">
              <a:buFont typeface="Wingdings" pitchFamily="2" charset="2"/>
              <a:buChar char="ü"/>
            </a:pPr>
            <a:r>
              <a:rPr lang="hu-HU" sz="2400" dirty="0" smtClean="0">
                <a:solidFill>
                  <a:schemeClr val="tx2">
                    <a:lumMod val="50000"/>
                  </a:schemeClr>
                </a:solidFill>
              </a:rPr>
              <a:t>Másrészt </a:t>
            </a:r>
            <a:r>
              <a:rPr lang="hu-HU" sz="2400" dirty="0">
                <a:solidFill>
                  <a:schemeClr val="tx2">
                    <a:lumMod val="50000"/>
                  </a:schemeClr>
                </a:solidFill>
              </a:rPr>
              <a:t>analitikus, </a:t>
            </a:r>
            <a:r>
              <a:rPr lang="hu-HU" sz="2400" dirty="0" err="1">
                <a:solidFill>
                  <a:schemeClr val="tx2">
                    <a:lumMod val="50000"/>
                  </a:schemeClr>
                </a:solidFill>
              </a:rPr>
              <a:t>deliberatív</a:t>
            </a:r>
            <a:r>
              <a:rPr lang="hu-HU" sz="2400" dirty="0">
                <a:solidFill>
                  <a:schemeClr val="tx2">
                    <a:lumMod val="50000"/>
                  </a:schemeClr>
                </a:solidFill>
              </a:rPr>
              <a:t> és verbális (lásd: </a:t>
            </a:r>
            <a:r>
              <a:rPr lang="hu-HU" sz="2400" dirty="0" err="1">
                <a:solidFill>
                  <a:schemeClr val="tx2">
                    <a:lumMod val="50000"/>
                  </a:schemeClr>
                </a:solidFill>
              </a:rPr>
              <a:t>Epstein</a:t>
            </a:r>
            <a:r>
              <a:rPr lang="hu-HU" sz="24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hu-HU" sz="2400" dirty="0" smtClean="0">
                <a:solidFill>
                  <a:schemeClr val="tx2">
                    <a:lumMod val="50000"/>
                  </a:schemeClr>
                </a:solidFill>
              </a:rPr>
              <a:t>1994)</a:t>
            </a:r>
            <a:endParaRPr lang="hu-HU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096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Lehorgonyzási és igazodási heurisztika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9862" y="1916832"/>
            <a:ext cx="8658225" cy="4757737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b="1" dirty="0" smtClean="0"/>
              <a:t>2A </a:t>
            </a:r>
            <a:r>
              <a:rPr lang="hu-HU" b="1" dirty="0" smtClean="0"/>
              <a:t>vizsgálat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hu-HU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 smtClean="0"/>
              <a:t> </a:t>
            </a:r>
            <a:r>
              <a:rPr lang="hu-HU" dirty="0" smtClean="0"/>
              <a:t> 81 </a:t>
            </a:r>
            <a:r>
              <a:rPr lang="hu-HU" dirty="0" smtClean="0"/>
              <a:t>fő </a:t>
            </a:r>
            <a:r>
              <a:rPr lang="hu-HU" dirty="0" err="1" smtClean="0"/>
              <a:t>Cornell</a:t>
            </a:r>
            <a:r>
              <a:rPr lang="hu-HU" dirty="0" smtClean="0"/>
              <a:t> </a:t>
            </a:r>
            <a:r>
              <a:rPr lang="hu-HU" dirty="0" smtClean="0"/>
              <a:t>egyetemi </a:t>
            </a:r>
            <a:r>
              <a:rPr lang="hu-HU" dirty="0" smtClean="0"/>
              <a:t>hallgatók </a:t>
            </a:r>
            <a:endParaRPr lang="hu-H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b="1" dirty="0" smtClean="0"/>
              <a:t>Előszűrés: </a:t>
            </a:r>
            <a:r>
              <a:rPr lang="hu-HU" i="1" dirty="0" smtClean="0"/>
              <a:t>NFC</a:t>
            </a:r>
            <a:r>
              <a:rPr lang="hu-HU" dirty="0" smtClean="0"/>
              <a:t> </a:t>
            </a:r>
            <a:r>
              <a:rPr lang="hu-HU" dirty="0" smtClean="0"/>
              <a:t>kérdőív „kognitív zárási szükséglet</a:t>
            </a:r>
            <a:r>
              <a:rPr lang="hu-HU" dirty="0" smtClean="0"/>
              <a:t>”</a:t>
            </a:r>
            <a:endParaRPr lang="hu-H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 smtClean="0"/>
              <a:t>Felhasználva:  29 pont feletti, és 6  pont alatti jelöltek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hu-H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b="1" dirty="0" smtClean="0"/>
              <a:t>Kérdőív: </a:t>
            </a:r>
            <a:r>
              <a:rPr lang="hu-HU" dirty="0" smtClean="0"/>
              <a:t>-</a:t>
            </a:r>
            <a:r>
              <a:rPr lang="hu-HU" b="1" dirty="0" smtClean="0"/>
              <a:t> </a:t>
            </a:r>
            <a:r>
              <a:rPr lang="hu-HU" dirty="0" smtClean="0"/>
              <a:t>4 </a:t>
            </a:r>
            <a:r>
              <a:rPr lang="hu-HU" b="1" dirty="0" smtClean="0"/>
              <a:t>öngenerált horgonyzási </a:t>
            </a:r>
            <a:r>
              <a:rPr lang="hu-HU" dirty="0" smtClean="0"/>
              <a:t>item</a:t>
            </a:r>
          </a:p>
          <a:p>
            <a:pPr marL="1828800" lvl="4" indent="0" fontAlgn="auto">
              <a:spcAft>
                <a:spcPts val="0"/>
              </a:spcAft>
              <a:buNone/>
              <a:defRPr/>
            </a:pPr>
            <a:r>
              <a:rPr lang="hu-HU" sz="3200" dirty="0" smtClean="0"/>
              <a:t> - 4 </a:t>
            </a:r>
            <a:r>
              <a:rPr lang="hu-HU" sz="3200" b="1" dirty="0" smtClean="0"/>
              <a:t>kísérletre kifejlesztett horgonyzási </a:t>
            </a:r>
            <a:r>
              <a:rPr lang="hu-HU" sz="3200" dirty="0" smtClean="0"/>
              <a:t>item 		(</a:t>
            </a:r>
            <a:r>
              <a:rPr lang="hu-HU" sz="3200" dirty="0" err="1" smtClean="0"/>
              <a:t>Jacowitz</a:t>
            </a:r>
            <a:r>
              <a:rPr lang="hu-HU" sz="3200" dirty="0" smtClean="0"/>
              <a:t> </a:t>
            </a:r>
            <a:r>
              <a:rPr lang="hu-HU" sz="3200" dirty="0"/>
              <a:t>és </a:t>
            </a:r>
            <a:r>
              <a:rPr lang="hu-HU" sz="3200" dirty="0" err="1"/>
              <a:t>Kahneman</a:t>
            </a:r>
            <a:r>
              <a:rPr lang="hu-HU" sz="3200" dirty="0"/>
              <a:t> (1995</a:t>
            </a:r>
            <a:r>
              <a:rPr lang="hu-HU" sz="3200" dirty="0" smtClean="0"/>
              <a:t>))</a:t>
            </a:r>
            <a:endParaRPr lang="fr-CA" sz="3200" dirty="0" smtClean="0"/>
          </a:p>
        </p:txBody>
      </p:sp>
    </p:spTree>
    <p:extLst>
      <p:ext uri="{BB962C8B-B14F-4D97-AF65-F5344CB8AC3E}">
        <p14:creationId xmlns:p14="http://schemas.microsoft.com/office/powerpoint/2010/main" val="369378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Lehorgonyzási és igazodási heurisztika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625" y="1628800"/>
            <a:ext cx="8229600" cy="47577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2B vizsgálat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140 </a:t>
            </a:r>
            <a:r>
              <a:rPr lang="hu-HU" dirty="0"/>
              <a:t>fő </a:t>
            </a:r>
            <a:r>
              <a:rPr lang="hu-HU" dirty="0" err="1"/>
              <a:t>Cornell</a:t>
            </a:r>
            <a:r>
              <a:rPr lang="hu-HU" dirty="0"/>
              <a:t> egyetemi hallgatók</a:t>
            </a:r>
            <a:endParaRPr lang="hu-HU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alkoholt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fogyasztók/ nem fogyasztók</a:t>
            </a:r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hu-H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Fesztiválozók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felének  2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öngenerált  horgonyzó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kérdésre kellett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válaszolnia</a:t>
            </a:r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Többiek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kísérletező által létrehozott horgonyzó kérdésre válaszolt </a:t>
            </a:r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Fogyasztottak-e alkoholt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  <a:p>
            <a:pPr fontAlgn="auto">
              <a:spcAft>
                <a:spcPts val="0"/>
              </a:spcAft>
              <a:defRPr/>
            </a:pPr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7895" y="4920785"/>
            <a:ext cx="3006105" cy="193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85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Lehorgonyzási és igazodási heurisztika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625" y="1611313"/>
            <a:ext cx="8229600" cy="4757737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2C vizsgálat</a:t>
            </a:r>
            <a:endParaRPr lang="hu-HU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94 fő </a:t>
            </a:r>
            <a:r>
              <a:rPr lang="hu-HU" dirty="0" err="1"/>
              <a:t>Cornell</a:t>
            </a:r>
            <a:r>
              <a:rPr lang="hu-HU" dirty="0"/>
              <a:t> egyetemi </a:t>
            </a:r>
            <a:r>
              <a:rPr lang="hu-HU" dirty="0" smtClean="0"/>
              <a:t>hallgatók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Laboratóriumban 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 kérdéses kérdőív (9+9)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 egyenes és 4 fordított állítás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részvevők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fele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kognitívan 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leterhelt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volt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Kísérleti csoport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Kérdés előtt 8 betűs karakterlánc tanulása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Kontroll csoport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Kérdés után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 betűs karakterlánc tanulása</a:t>
            </a:r>
          </a:p>
          <a:p>
            <a:pPr fontAlgn="auto">
              <a:spcAft>
                <a:spcPts val="0"/>
              </a:spcAft>
              <a:defRPr/>
            </a:pP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2491" y="442944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95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Adatfelhasználás 2A és 2B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25" y="1844824"/>
            <a:ext cx="8229600" cy="47577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3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Az elemzésbe csak azok adatait használták, akik </a:t>
            </a:r>
            <a:r>
              <a:rPr lang="hu-HU" sz="3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tudták a kívánt horgonyértéket</a:t>
            </a:r>
            <a:r>
              <a:rPr lang="hu-HU" sz="3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minden elemre (2a</a:t>
            </a:r>
            <a:r>
              <a:rPr lang="hu-HU" sz="3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hu-HU" sz="3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hu-HU" sz="3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és arról számoltak be, hogy az ítéletek meghozatalakor </a:t>
            </a:r>
            <a:r>
              <a:rPr lang="hu-HU" sz="3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aktiválták is azokat </a:t>
            </a:r>
            <a:r>
              <a:rPr lang="hu-HU" sz="3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(2b)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sz="3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többi résztvevőt </a:t>
            </a:r>
            <a:r>
              <a:rPr lang="hu-HU" sz="3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kizárták</a:t>
            </a:r>
            <a:r>
              <a:rPr lang="hu-HU" sz="3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3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az		 </a:t>
            </a:r>
            <a:r>
              <a:rPr lang="hu-HU" sz="3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elemzésből</a:t>
            </a:r>
          </a:p>
          <a:p>
            <a:pPr fontAlgn="auto">
              <a:spcAft>
                <a:spcPts val="0"/>
              </a:spcAft>
              <a:defRPr/>
            </a:pPr>
            <a:endParaRPr lang="hu-HU" sz="3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4437757"/>
            <a:ext cx="2164804" cy="216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81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Módszer 2A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2B, 2C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624" y="1611313"/>
            <a:ext cx="8715375" cy="47577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Vizsgálták: 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Egyéni különbségek 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Alkohol fogyasztás </a:t>
            </a:r>
            <a:r>
              <a:rPr lang="hu-H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(2B)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Kognitív szükséglet </a:t>
            </a:r>
            <a:r>
              <a:rPr lang="hu-H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NFC, (2A)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Kognitív leterheltség </a:t>
            </a:r>
            <a:r>
              <a:rPr lang="hu-H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(2C)</a:t>
            </a:r>
          </a:p>
          <a:p>
            <a:pPr lvl="2" fontAlgn="auto">
              <a:spcAft>
                <a:spcPts val="0"/>
              </a:spcAft>
              <a:defRPr/>
            </a:pPr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Kognitív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módosítás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(egy korábbi </a:t>
            </a: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becslés </a:t>
            </a: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kedvezőbb becsléssé </a:t>
            </a: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módosítása),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standard laboratóriumi eljárás</a:t>
            </a:r>
          </a:p>
          <a:p>
            <a:pPr fontAlgn="auto">
              <a:spcAft>
                <a:spcPts val="0"/>
              </a:spcAft>
              <a:defRPr/>
            </a:pPr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75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Hipotézisek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625" y="1611313"/>
            <a:ext cx="8229600" cy="47577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Akik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kevésbé hajlamosak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erőfeszítést igénylő gondolkodásra, azok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kevésbé vonatkoztatnak el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az öngenerált horgonyoktól, mint azok akik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hajlamosabbak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az erőfeszítést nem igénylő gondolkodásra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Ezen manipulációk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nem befolyásolják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kísérletvezető által generált kérdésekre adott válaszokat</a:t>
            </a:r>
          </a:p>
          <a:p>
            <a:pPr fontAlgn="auto">
              <a:spcAft>
                <a:spcPts val="0"/>
              </a:spcAft>
              <a:defRPr/>
            </a:pP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58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Eredmény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625" y="1611313"/>
            <a:ext cx="8229600" cy="4757737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defRPr/>
            </a:pPr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Akik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motiváltak voltak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erőfeszítést igénylő gondolkodásra inkább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alkalmaztak több öngenerált horgony értéket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mint akik kevésbé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2A-ban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akik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magas NFC értéket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értek el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távolabbi becsléseket adtak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saját maguk által generált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horgonyértékektől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mint akik </a:t>
            </a:r>
            <a:r>
              <a:rPr lang="hu-H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alacsonyat</a:t>
            </a:r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2 B-ben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Alkoholt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nem fogyasztók távolabbi becsléseket adtak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saját maguk által generált horgonyértékektől, mint akik fogyasztottak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2C-be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 a kik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nem voltak kognitívan leterhelve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távolabbi becsléseket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adtak a saját horgonyértéküktől, mint akik leterheltek voltak</a:t>
            </a:r>
          </a:p>
          <a:p>
            <a:pPr fontAlgn="auto">
              <a:spcAft>
                <a:spcPts val="0"/>
              </a:spcAft>
              <a:defRPr/>
            </a:pPr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97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Eredmény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624" y="1611313"/>
            <a:ext cx="8715375" cy="52466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kísérletvezető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általi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horgonyok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esetén a válaszokat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nem befolyásolták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ezen manipulációk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2A,2B: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Interakció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mutatkozott az NFC, alkoholfogyasztás, mentális terheltség és kérdéstípusok között 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2C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marginálisan szignifikáns interakció</a:t>
            </a:r>
            <a:endParaRPr lang="fr-CA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02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Következtetések</a:t>
            </a:r>
            <a:b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625" y="1611313"/>
            <a:ext cx="8229600" cy="4757737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Az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igazodáson alapuló horgonyzási torzítások </a:t>
            </a:r>
            <a:r>
              <a:rPr lang="hu-HU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mérsékelhetik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hogy valaki az első megfelelőnek tűnő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választ módosítsa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Az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igazodások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általában hiányosak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mivel az emberek nem hajlandóak erőfeszítéseket tenni 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horgonyzási torzítás csökken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ha az egyének képesek gondolkodás közben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erőfeszítést tenni </a:t>
            </a:r>
            <a:endParaRPr lang="fr-CA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50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Általános következtetések</a:t>
            </a:r>
            <a:b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625" y="1611313"/>
            <a:ext cx="8229600" cy="4757737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Megmagyarázza, hogy az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igazodások miért hiányosak 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Azért igazodnak hiányosan mivel az elfogadható érték után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felhagynak az igazítással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Sikerült bizonyítani, hogy az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igazodás erőfeszítést igényel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Ami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növeli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becslés pontosságára törekvést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általában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csökkenti a horgonyzási torzítást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18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Intuitív vs. analitikus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2776"/>
            <a:ext cx="8291264" cy="5445224"/>
          </a:xfrm>
        </p:spPr>
        <p:txBody>
          <a:bodyPr numCol="2" spcCol="360000"/>
          <a:lstStyle/>
          <a:p>
            <a:pPr marL="0" indent="0" algn="ctr">
              <a:buNone/>
            </a:pPr>
            <a:r>
              <a:rPr lang="hu-HU" b="1" dirty="0" smtClean="0">
                <a:solidFill>
                  <a:schemeClr val="tx2">
                    <a:lumMod val="50000"/>
                  </a:schemeClr>
                </a:solidFill>
              </a:rPr>
              <a:t>Intuitív</a:t>
            </a:r>
            <a:endParaRPr lang="hu-HU" b="1" dirty="0" smtClean="0"/>
          </a:p>
          <a:p>
            <a:pPr algn="just">
              <a:buFont typeface="Wingdings" pitchFamily="2" charset="2"/>
              <a:buChar char="ü"/>
            </a:pPr>
            <a:r>
              <a:rPr lang="hu-HU" sz="2800" dirty="0" smtClean="0">
                <a:solidFill>
                  <a:schemeClr val="tx2">
                    <a:lumMod val="50000"/>
                  </a:schemeClr>
                </a:solidFill>
              </a:rPr>
              <a:t>affektív alapon nyugszik, </a:t>
            </a:r>
          </a:p>
          <a:p>
            <a:pPr algn="just">
              <a:buFont typeface="Wingdings" pitchFamily="2" charset="2"/>
              <a:buChar char="ü"/>
            </a:pPr>
            <a:r>
              <a:rPr lang="hu-HU" sz="2800" dirty="0" smtClean="0">
                <a:solidFill>
                  <a:schemeClr val="tx2">
                    <a:lumMod val="50000"/>
                  </a:schemeClr>
                </a:solidFill>
              </a:rPr>
              <a:t>gyors, könnyű módja </a:t>
            </a:r>
            <a:r>
              <a:rPr lang="hu-HU" sz="2800" dirty="0">
                <a:solidFill>
                  <a:schemeClr val="tx2">
                    <a:lumMod val="50000"/>
                  </a:schemeClr>
                </a:solidFill>
              </a:rPr>
              <a:t>a komplex, bizonytalan, és néha veszélyes világban való eligazodásnak. </a:t>
            </a:r>
            <a:endParaRPr lang="hu-HU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hu-HU" sz="2800" dirty="0" smtClean="0">
                <a:solidFill>
                  <a:schemeClr val="tx2">
                    <a:lumMod val="50000"/>
                  </a:schemeClr>
                </a:solidFill>
              </a:rPr>
              <a:t>közvetlen </a:t>
            </a:r>
            <a:r>
              <a:rPr lang="hu-HU" sz="2800" dirty="0">
                <a:solidFill>
                  <a:schemeClr val="tx2">
                    <a:lumMod val="50000"/>
                  </a:schemeClr>
                </a:solidFill>
              </a:rPr>
              <a:t>és elsődleges szerepe van a viselkedés motiválásában</a:t>
            </a:r>
            <a:r>
              <a:rPr lang="hu-HU" sz="28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hu-HU" sz="2800" dirty="0" smtClean="0">
                <a:solidFill>
                  <a:schemeClr val="tx2">
                    <a:lumMod val="50000"/>
                  </a:schemeClr>
                </a:solidFill>
              </a:rPr>
              <a:t>Lehetővé tette a </a:t>
            </a:r>
            <a:r>
              <a:rPr lang="hu-HU" sz="2800" b="1" dirty="0" smtClean="0">
                <a:solidFill>
                  <a:schemeClr val="tx2">
                    <a:lumMod val="50000"/>
                  </a:schemeClr>
                </a:solidFill>
              </a:rPr>
              <a:t>túlélés</a:t>
            </a:r>
            <a:r>
              <a:rPr lang="hu-HU" sz="2800" dirty="0" smtClean="0">
                <a:solidFill>
                  <a:schemeClr val="tx2">
                    <a:lumMod val="50000"/>
                  </a:schemeClr>
                </a:solidFill>
              </a:rPr>
              <a:t>t</a:t>
            </a:r>
          </a:p>
          <a:p>
            <a:pPr marL="0" indent="0" algn="ctr">
              <a:buNone/>
            </a:pPr>
            <a:r>
              <a:rPr lang="hu-HU" sz="2800" b="1" dirty="0" smtClean="0">
                <a:solidFill>
                  <a:schemeClr val="tx2">
                    <a:lumMod val="50000"/>
                  </a:schemeClr>
                </a:solidFill>
              </a:rPr>
              <a:t>Analitikus</a:t>
            </a:r>
            <a:endParaRPr lang="hu-HU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hu-HU" sz="2800" dirty="0" smtClean="0">
                <a:solidFill>
                  <a:schemeClr val="tx2">
                    <a:lumMod val="50000"/>
                  </a:schemeClr>
                </a:solidFill>
              </a:rPr>
              <a:t>Hosszas kiértékelési folyamat</a:t>
            </a:r>
          </a:p>
          <a:p>
            <a:pPr algn="just">
              <a:buFont typeface="Wingdings" pitchFamily="2" charset="2"/>
              <a:buChar char="ü"/>
            </a:pPr>
            <a:r>
              <a:rPr lang="hu-HU" sz="2800" dirty="0" smtClean="0">
                <a:solidFill>
                  <a:schemeClr val="tx2">
                    <a:lumMod val="50000"/>
                  </a:schemeClr>
                </a:solidFill>
              </a:rPr>
              <a:t>Érvek pro és kontra</a:t>
            </a:r>
          </a:p>
          <a:p>
            <a:pPr algn="just">
              <a:buFont typeface="Wingdings" pitchFamily="2" charset="2"/>
              <a:buChar char="ü"/>
            </a:pPr>
            <a:r>
              <a:rPr lang="hu-HU" sz="2800" dirty="0" smtClean="0">
                <a:solidFill>
                  <a:schemeClr val="tx2">
                    <a:lumMod val="50000"/>
                  </a:schemeClr>
                </a:solidFill>
              </a:rPr>
              <a:t>Lassú</a:t>
            </a:r>
          </a:p>
          <a:p>
            <a:pPr algn="just">
              <a:buFont typeface="Wingdings" pitchFamily="2" charset="2"/>
              <a:buChar char="ü"/>
            </a:pPr>
            <a:r>
              <a:rPr lang="hu-HU" sz="2800" dirty="0" smtClean="0">
                <a:solidFill>
                  <a:schemeClr val="tx2">
                    <a:lumMod val="50000"/>
                  </a:schemeClr>
                </a:solidFill>
              </a:rPr>
              <a:t>De sokszor kifizetődőbb </a:t>
            </a:r>
          </a:p>
          <a:p>
            <a:pPr algn="just">
              <a:buFont typeface="Wingdings" pitchFamily="2" charset="2"/>
              <a:buChar char="ü"/>
            </a:pPr>
            <a:r>
              <a:rPr lang="hu-HU" sz="2800" b="1" dirty="0" smtClean="0">
                <a:solidFill>
                  <a:schemeClr val="tx2">
                    <a:lumMod val="50000"/>
                  </a:schemeClr>
                </a:solidFill>
              </a:rPr>
              <a:t>Valószínűség</a:t>
            </a:r>
            <a:r>
              <a:rPr lang="hu-HU" sz="2800" dirty="0" smtClean="0">
                <a:solidFill>
                  <a:schemeClr val="tx2">
                    <a:lumMod val="50000"/>
                  </a:schemeClr>
                </a:solidFill>
              </a:rPr>
              <a:t>elmélet, </a:t>
            </a:r>
            <a:r>
              <a:rPr lang="hu-HU" sz="2800" b="1" dirty="0" smtClean="0">
                <a:solidFill>
                  <a:schemeClr val="tx2">
                    <a:lumMod val="50000"/>
                  </a:schemeClr>
                </a:solidFill>
              </a:rPr>
              <a:t>kockázat</a:t>
            </a:r>
            <a:r>
              <a:rPr lang="hu-HU" sz="2800" dirty="0" smtClean="0">
                <a:solidFill>
                  <a:schemeClr val="tx2">
                    <a:lumMod val="50000"/>
                  </a:schemeClr>
                </a:solidFill>
              </a:rPr>
              <a:t>becslés</a:t>
            </a:r>
          </a:p>
          <a:p>
            <a:pPr marL="0" indent="0" algn="just">
              <a:buNone/>
            </a:pPr>
            <a:endParaRPr lang="hu-HU" sz="28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4078660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Szakirodalom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-457200" algn="just">
              <a:spcBef>
                <a:spcPts val="200"/>
              </a:spcBef>
              <a:buNone/>
            </a:pPr>
            <a:endParaRPr lang="hu-HU" sz="2400" dirty="0" smtClean="0">
              <a:solidFill>
                <a:srgbClr val="002060"/>
              </a:solidFill>
            </a:endParaRPr>
          </a:p>
          <a:p>
            <a:pPr marL="0" indent="-457200" algn="just">
              <a:buNone/>
            </a:pPr>
            <a:endParaRPr lang="hu-HU" sz="2400" dirty="0">
              <a:solidFill>
                <a:srgbClr val="002060"/>
              </a:solidFill>
            </a:endParaRPr>
          </a:p>
          <a:p>
            <a:pPr marL="0" indent="-457200">
              <a:buNone/>
            </a:pPr>
            <a:r>
              <a:rPr lang="hu-HU" sz="2400" dirty="0" smtClean="0">
                <a:solidFill>
                  <a:srgbClr val="002060"/>
                </a:solidFill>
              </a:rPr>
              <a:t> </a:t>
            </a:r>
            <a:r>
              <a:rPr lang="hu-HU" sz="2400" dirty="0">
                <a:solidFill>
                  <a:srgbClr val="002060"/>
                </a:solidFill>
              </a:rPr>
              <a:t/>
            </a:r>
            <a:br>
              <a:rPr lang="hu-HU" sz="2400" dirty="0">
                <a:solidFill>
                  <a:srgbClr val="002060"/>
                </a:solidFill>
              </a:rPr>
            </a:br>
            <a:r>
              <a:rPr lang="hu-HU" dirty="0"/>
              <a:t> </a:t>
            </a:r>
            <a:br>
              <a:rPr lang="hu-HU" dirty="0"/>
            </a:br>
            <a:endParaRPr lang="hu-HU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23140" y="1844824"/>
            <a:ext cx="7697719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Epley</a:t>
            </a:r>
            <a:r>
              <a:rPr kumimoji="0" lang="hu-HU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N., &amp; </a:t>
            </a:r>
            <a:r>
              <a:rPr kumimoji="0" lang="hu-HU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Gilovich</a:t>
            </a:r>
            <a:r>
              <a:rPr kumimoji="0" lang="hu-HU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T. (2001). The </a:t>
            </a:r>
            <a:r>
              <a:rPr kumimoji="0" lang="hu-HU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Anchoring</a:t>
            </a:r>
            <a:r>
              <a:rPr kumimoji="0" lang="hu-HU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-and-</a:t>
            </a:r>
            <a:r>
              <a:rPr kumimoji="0" lang="hu-HU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Adjustment</a:t>
            </a:r>
            <a:r>
              <a:rPr kumimoji="0" lang="hu-HU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hu-HU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Heuristic</a:t>
            </a:r>
            <a:r>
              <a:rPr kumimoji="0" lang="hu-HU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hu-HU" alt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Psychological</a:t>
            </a:r>
            <a:r>
              <a:rPr kumimoji="0" lang="hu-HU" alt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Science</a:t>
            </a:r>
            <a:r>
              <a:rPr kumimoji="0" lang="hu-HU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311-318</a:t>
            </a:r>
            <a:r>
              <a:rPr kumimoji="0" lang="hu-HU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alt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altLang="en-US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774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87226" y="1700808"/>
            <a:ext cx="8229600" cy="4525963"/>
          </a:xfrm>
        </p:spPr>
        <p:txBody>
          <a:bodyPr/>
          <a:lstStyle/>
          <a:p>
            <a:pPr marL="0" indent="-457200" algn="just">
              <a:spcBef>
                <a:spcPts val="200"/>
              </a:spcBef>
              <a:buNone/>
            </a:pPr>
            <a:endParaRPr lang="hu-HU" sz="2400" dirty="0" smtClean="0">
              <a:solidFill>
                <a:srgbClr val="002060"/>
              </a:solidFill>
            </a:endParaRPr>
          </a:p>
          <a:p>
            <a:pPr marL="0" indent="-457200" algn="just">
              <a:buNone/>
            </a:pPr>
            <a:endParaRPr lang="hu-HU" sz="2400" dirty="0">
              <a:solidFill>
                <a:srgbClr val="002060"/>
              </a:solidFill>
            </a:endParaRPr>
          </a:p>
          <a:p>
            <a:pPr marL="0" indent="-457200" algn="ctr">
              <a:buNone/>
            </a:pPr>
            <a:r>
              <a:rPr lang="hu-HU" sz="2400" dirty="0" smtClean="0">
                <a:solidFill>
                  <a:srgbClr val="002060"/>
                </a:solidFill>
              </a:rPr>
              <a:t> </a:t>
            </a:r>
            <a:r>
              <a:rPr lang="hu-HU" sz="6000" b="1" dirty="0" smtClean="0">
                <a:solidFill>
                  <a:srgbClr val="002060"/>
                </a:solidFill>
              </a:rPr>
              <a:t>Köszönjük a figyelmet!</a:t>
            </a:r>
            <a:r>
              <a:rPr lang="hu-HU" sz="2400" b="1" dirty="0">
                <a:solidFill>
                  <a:srgbClr val="002060"/>
                </a:solidFill>
              </a:rPr>
              <a:t/>
            </a:r>
            <a:br>
              <a:rPr lang="hu-HU" sz="2400" b="1" dirty="0">
                <a:solidFill>
                  <a:srgbClr val="002060"/>
                </a:solidFill>
              </a:rPr>
            </a:br>
            <a:r>
              <a:rPr lang="hu-HU" b="1" dirty="0"/>
              <a:t> </a:t>
            </a:r>
            <a:br>
              <a:rPr lang="hu-HU" b="1" dirty="0"/>
            </a:br>
            <a:endParaRPr lang="hu-HU" b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74681" y="2273583"/>
            <a:ext cx="7697719" cy="90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altLang="en-US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4005568"/>
            <a:ext cx="582930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693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57438" y="274638"/>
            <a:ext cx="6329362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Hétköznapi helyzet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39752" y="2060848"/>
            <a:ext cx="6696744" cy="4536504"/>
          </a:xfrm>
        </p:spPr>
        <p:txBody>
          <a:bodyPr rtlCol="0">
            <a:normAutofit/>
          </a:bodyPr>
          <a:lstStyle/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hu-HU" sz="2800" dirty="0">
                <a:solidFill>
                  <a:srgbClr val="002060"/>
                </a:solidFill>
              </a:rPr>
              <a:t>A nyilvánosság észlelése és elfogadása képes 	meghatározni egy adott veszéllyel 	kapcsolatos </a:t>
            </a:r>
            <a:r>
              <a:rPr lang="hu-HU" sz="2800" dirty="0" smtClean="0">
                <a:solidFill>
                  <a:srgbClr val="002060"/>
                </a:solidFill>
              </a:rPr>
              <a:t>rettegés mértékét 	(</a:t>
            </a:r>
            <a:r>
              <a:rPr lang="hu-HU" sz="2800" dirty="0" err="1">
                <a:solidFill>
                  <a:srgbClr val="002060"/>
                </a:solidFill>
              </a:rPr>
              <a:t>Fischhoff</a:t>
            </a:r>
            <a:r>
              <a:rPr lang="hu-HU" sz="2800" dirty="0">
                <a:solidFill>
                  <a:srgbClr val="002060"/>
                </a:solidFill>
              </a:rPr>
              <a:t>, </a:t>
            </a:r>
            <a:r>
              <a:rPr lang="hu-HU" sz="2800" dirty="0" smtClean="0">
                <a:solidFill>
                  <a:srgbClr val="002060"/>
                </a:solidFill>
              </a:rPr>
              <a:t>	</a:t>
            </a:r>
            <a:r>
              <a:rPr lang="hu-HU" sz="2800" dirty="0" err="1" smtClean="0">
                <a:solidFill>
                  <a:srgbClr val="002060"/>
                </a:solidFill>
              </a:rPr>
              <a:t>Slovic</a:t>
            </a:r>
            <a:r>
              <a:rPr lang="hu-HU" sz="2800" dirty="0" smtClean="0">
                <a:solidFill>
                  <a:srgbClr val="002060"/>
                </a:solidFill>
              </a:rPr>
              <a:t>,</a:t>
            </a:r>
            <a:r>
              <a:rPr lang="hu-HU" sz="2800" dirty="0" err="1" smtClean="0">
                <a:solidFill>
                  <a:srgbClr val="002060"/>
                </a:solidFill>
              </a:rPr>
              <a:t>Lichtenstein</a:t>
            </a:r>
            <a:r>
              <a:rPr lang="hu-HU" sz="2800" dirty="0" smtClean="0">
                <a:solidFill>
                  <a:srgbClr val="002060"/>
                </a:solidFill>
              </a:rPr>
              <a:t>, Read</a:t>
            </a:r>
            <a:r>
              <a:rPr lang="hu-HU" sz="2800" dirty="0">
                <a:solidFill>
                  <a:srgbClr val="002060"/>
                </a:solidFill>
              </a:rPr>
              <a:t>, </a:t>
            </a:r>
            <a:r>
              <a:rPr lang="hu-HU" sz="2800" dirty="0" smtClean="0">
                <a:solidFill>
                  <a:srgbClr val="002060"/>
                </a:solidFill>
              </a:rPr>
              <a:t>	&amp; </a:t>
            </a:r>
            <a:r>
              <a:rPr lang="hu-HU" sz="2800" dirty="0" err="1" smtClean="0">
                <a:solidFill>
                  <a:srgbClr val="002060"/>
                </a:solidFill>
              </a:rPr>
              <a:t>Combs</a:t>
            </a:r>
            <a:r>
              <a:rPr lang="hu-HU" sz="2800" dirty="0">
                <a:solidFill>
                  <a:srgbClr val="002060"/>
                </a:solidFill>
              </a:rPr>
              <a:t>, 1978</a:t>
            </a:r>
            <a:r>
              <a:rPr lang="hu-HU" sz="2800" dirty="0" smtClean="0">
                <a:solidFill>
                  <a:srgbClr val="002060"/>
                </a:solidFill>
              </a:rPr>
              <a:t>)</a:t>
            </a:r>
            <a:endParaRPr lang="hu-HU" sz="2800" dirty="0">
              <a:solidFill>
                <a:srgbClr val="002060"/>
              </a:solidFill>
            </a:endParaRPr>
          </a:p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hu-HU" sz="2800" dirty="0">
                <a:solidFill>
                  <a:srgbClr val="002060"/>
                </a:solidFill>
              </a:rPr>
              <a:t>Pl.: Nukleáris sugárzás, röntgen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hu-H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002060"/>
                </a:solidFill>
              </a:rPr>
              <a:t>Kockázattal kapcsolatos ítéletek</a:t>
            </a:r>
            <a:endParaRPr lang="hu-HU" dirty="0">
              <a:solidFill>
                <a:srgbClr val="00206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hu-HU" sz="2800" dirty="0" err="1">
                <a:solidFill>
                  <a:srgbClr val="002060"/>
                </a:solidFill>
              </a:rPr>
              <a:t>Alhakami</a:t>
            </a:r>
            <a:r>
              <a:rPr lang="hu-HU" sz="2800" dirty="0">
                <a:solidFill>
                  <a:srgbClr val="002060"/>
                </a:solidFill>
              </a:rPr>
              <a:t> és </a:t>
            </a:r>
            <a:r>
              <a:rPr lang="hu-HU" sz="2800" dirty="0" err="1">
                <a:solidFill>
                  <a:srgbClr val="002060"/>
                </a:solidFill>
              </a:rPr>
              <a:t>Slovic</a:t>
            </a:r>
            <a:r>
              <a:rPr lang="hu-HU" sz="2800" dirty="0">
                <a:solidFill>
                  <a:srgbClr val="002060"/>
                </a:solidFill>
              </a:rPr>
              <a:t> (1994</a:t>
            </a:r>
            <a:r>
              <a:rPr lang="hu-HU" sz="2800" dirty="0" smtClean="0">
                <a:solidFill>
                  <a:srgbClr val="002060"/>
                </a:solidFill>
              </a:rPr>
              <a:t>): kedvező/kedvezőtlen érzés és a </a:t>
            </a:r>
            <a:r>
              <a:rPr lang="hu-HU" sz="2800" dirty="0">
                <a:solidFill>
                  <a:srgbClr val="002060"/>
                </a:solidFill>
              </a:rPr>
              <a:t>fordított összefüggés az észlelt kockázat és az észlelt haszon </a:t>
            </a:r>
            <a:r>
              <a:rPr lang="hu-HU" sz="2800" dirty="0" smtClean="0">
                <a:solidFill>
                  <a:srgbClr val="002060"/>
                </a:solidFill>
              </a:rPr>
              <a:t>között.</a:t>
            </a:r>
            <a:endParaRPr lang="hu-HU" sz="2800" dirty="0">
              <a:solidFill>
                <a:srgbClr val="00206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017117"/>
            <a:ext cx="2284047" cy="386104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996951"/>
            <a:ext cx="2373180" cy="3869071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7127776" y="5657671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 err="1" smtClean="0">
                <a:solidFill>
                  <a:srgbClr val="002060"/>
                </a:solidFill>
              </a:rPr>
              <a:t>Finucane</a:t>
            </a:r>
            <a:r>
              <a:rPr lang="hu-HU" dirty="0" smtClean="0">
                <a:solidFill>
                  <a:srgbClr val="002060"/>
                </a:solidFill>
              </a:rPr>
              <a:t>, </a:t>
            </a:r>
            <a:r>
              <a:rPr lang="hu-HU" dirty="0" err="1" smtClean="0">
                <a:solidFill>
                  <a:srgbClr val="002060"/>
                </a:solidFill>
              </a:rPr>
              <a:t>Alhakami</a:t>
            </a:r>
            <a:r>
              <a:rPr lang="hu-HU" dirty="0" smtClean="0">
                <a:solidFill>
                  <a:srgbClr val="002060"/>
                </a:solidFill>
              </a:rPr>
              <a:t>, </a:t>
            </a:r>
            <a:r>
              <a:rPr lang="hu-HU" dirty="0" err="1" smtClean="0">
                <a:solidFill>
                  <a:srgbClr val="002060"/>
                </a:solidFill>
              </a:rPr>
              <a:t>Slovic</a:t>
            </a:r>
            <a:r>
              <a:rPr lang="hu-HU" dirty="0" smtClean="0">
                <a:solidFill>
                  <a:srgbClr val="002060"/>
                </a:solidFill>
              </a:rPr>
              <a:t> és Johnson, (2000)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75491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/>
          <a:lstStyle/>
          <a:p>
            <a:r>
              <a:rPr lang="hu-HU" dirty="0" smtClean="0">
                <a:solidFill>
                  <a:srgbClr val="002060"/>
                </a:solidFill>
              </a:rPr>
              <a:t>Hogyan használhatjuk ezt a heurisztikát az előnyünkre?</a:t>
            </a:r>
            <a:endParaRPr lang="hu-HU" dirty="0">
              <a:solidFill>
                <a:srgbClr val="00206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pPr marL="0" indent="0" algn="just">
              <a:buNone/>
            </a:pPr>
            <a:r>
              <a:rPr lang="hu-HU" sz="2800" dirty="0" err="1">
                <a:solidFill>
                  <a:srgbClr val="002060"/>
                </a:solidFill>
              </a:rPr>
              <a:t>Finucane</a:t>
            </a:r>
            <a:r>
              <a:rPr lang="hu-HU" sz="2800" dirty="0">
                <a:solidFill>
                  <a:srgbClr val="002060"/>
                </a:solidFill>
              </a:rPr>
              <a:t> és </a:t>
            </a:r>
            <a:r>
              <a:rPr lang="hu-HU" sz="2800" dirty="0" err="1">
                <a:solidFill>
                  <a:srgbClr val="002060"/>
                </a:solidFill>
              </a:rPr>
              <a:t>mtsai</a:t>
            </a:r>
            <a:r>
              <a:rPr lang="hu-HU" sz="2800" dirty="0">
                <a:solidFill>
                  <a:srgbClr val="002060"/>
                </a:solidFill>
              </a:rPr>
              <a:t> (</a:t>
            </a:r>
            <a:r>
              <a:rPr lang="hu-HU" sz="2800" dirty="0" smtClean="0">
                <a:solidFill>
                  <a:srgbClr val="002060"/>
                </a:solidFill>
              </a:rPr>
              <a:t>2000): az </a:t>
            </a:r>
            <a:r>
              <a:rPr lang="hu-HU" sz="2800" dirty="0">
                <a:solidFill>
                  <a:srgbClr val="002060"/>
                </a:solidFill>
              </a:rPr>
              <a:t>adott információkat </a:t>
            </a:r>
            <a:r>
              <a:rPr lang="hu-HU" sz="2800" dirty="0" smtClean="0">
                <a:solidFill>
                  <a:srgbClr val="002060"/>
                </a:solidFill>
              </a:rPr>
              <a:t>manipulálták (az </a:t>
            </a:r>
            <a:r>
              <a:rPr lang="hu-HU" sz="2800" dirty="0">
                <a:solidFill>
                  <a:srgbClr val="002060"/>
                </a:solidFill>
              </a:rPr>
              <a:t>adott technológia észlelt előnyeinek </a:t>
            </a:r>
            <a:r>
              <a:rPr lang="hu-HU" sz="2800" dirty="0" smtClean="0">
                <a:solidFill>
                  <a:srgbClr val="002060"/>
                </a:solidFill>
              </a:rPr>
              <a:t>növelésével/csökkenésével</a:t>
            </a:r>
            <a:r>
              <a:rPr lang="hu-HU" sz="2800" dirty="0">
                <a:solidFill>
                  <a:srgbClr val="002060"/>
                </a:solidFill>
              </a:rPr>
              <a:t>, vagy észlelt kockázatának </a:t>
            </a:r>
            <a:r>
              <a:rPr lang="hu-HU" sz="2800" dirty="0" smtClean="0">
                <a:solidFill>
                  <a:srgbClr val="002060"/>
                </a:solidFill>
              </a:rPr>
              <a:t>növelésével/csökkentésével) </a:t>
            </a:r>
          </a:p>
          <a:p>
            <a:pPr algn="just">
              <a:buFont typeface="Wingdings" pitchFamily="2" charset="2"/>
              <a:buChar char="ü"/>
            </a:pPr>
            <a:r>
              <a:rPr lang="hu-HU" sz="2800" dirty="0">
                <a:solidFill>
                  <a:srgbClr val="002060"/>
                </a:solidFill>
              </a:rPr>
              <a:t>atomenergia, előny </a:t>
            </a:r>
            <a:r>
              <a:rPr lang="hu-HU" sz="2800" dirty="0" smtClean="0">
                <a:solidFill>
                  <a:srgbClr val="002060"/>
                </a:solidFill>
              </a:rPr>
              <a:t>az </a:t>
            </a:r>
            <a:r>
              <a:rPr lang="hu-HU" sz="2800" dirty="0">
                <a:solidFill>
                  <a:srgbClr val="002060"/>
                </a:solidFill>
              </a:rPr>
              <a:t>információ adása, </a:t>
            </a:r>
            <a:r>
              <a:rPr lang="hu-HU" sz="2800" dirty="0" smtClean="0">
                <a:solidFill>
                  <a:srgbClr val="002060"/>
                </a:solidFill>
              </a:rPr>
              <a:t>pozitívabb </a:t>
            </a:r>
            <a:r>
              <a:rPr lang="hu-HU" sz="2800" dirty="0">
                <a:solidFill>
                  <a:srgbClr val="002060"/>
                </a:solidFill>
              </a:rPr>
              <a:t>hatáshoz vezethet, ami </a:t>
            </a:r>
            <a:r>
              <a:rPr lang="hu-HU" sz="2800" dirty="0" smtClean="0">
                <a:solidFill>
                  <a:srgbClr val="002060"/>
                </a:solidFill>
              </a:rPr>
              <a:t>csökkentheti </a:t>
            </a:r>
            <a:r>
              <a:rPr lang="hu-HU" sz="2800" dirty="0">
                <a:solidFill>
                  <a:srgbClr val="002060"/>
                </a:solidFill>
              </a:rPr>
              <a:t>az észlelt kockázatot.</a:t>
            </a:r>
          </a:p>
          <a:p>
            <a:pPr marL="0" indent="0" algn="just">
              <a:buNone/>
            </a:pPr>
            <a:endParaRPr lang="hu-HU" sz="2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6" y="4624208"/>
            <a:ext cx="4456926" cy="109552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1" y="5719736"/>
            <a:ext cx="4463289" cy="110505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652787"/>
            <a:ext cx="4356042" cy="1066949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771998"/>
            <a:ext cx="4384242" cy="108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8417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/>
          <a:lstStyle/>
          <a:p>
            <a:r>
              <a:rPr lang="hu-HU" dirty="0">
                <a:solidFill>
                  <a:srgbClr val="002060"/>
                </a:solidFill>
              </a:rPr>
              <a:t>Melyiket választanád</a:t>
            </a:r>
            <a:r>
              <a:rPr lang="hu-HU" dirty="0" smtClean="0">
                <a:solidFill>
                  <a:srgbClr val="002060"/>
                </a:solidFill>
              </a:rPr>
              <a:t>?</a:t>
            </a:r>
            <a:endParaRPr lang="hu-HU" dirty="0">
              <a:solidFill>
                <a:srgbClr val="00206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 algn="ctr">
              <a:buNone/>
            </a:pPr>
            <a:r>
              <a:rPr lang="hu-HU" dirty="0" smtClean="0">
                <a:solidFill>
                  <a:srgbClr val="002060"/>
                </a:solidFill>
              </a:rPr>
              <a:t>Ki kell venned egy db vörös színű zselé-cukorkát az egyik tálból. Melyikből vennéd ki?</a:t>
            </a:r>
          </a:p>
          <a:p>
            <a:pPr marL="0" indent="0" algn="ctr">
              <a:buNone/>
            </a:pPr>
            <a:r>
              <a:rPr lang="hu-HU" dirty="0" smtClean="0">
                <a:solidFill>
                  <a:srgbClr val="002060"/>
                </a:solidFill>
              </a:rPr>
              <a:t>A 					B</a:t>
            </a:r>
            <a:endParaRPr lang="hu-HU" dirty="0">
              <a:solidFill>
                <a:srgbClr val="00206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345943"/>
            <a:ext cx="4572000" cy="347711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911" y="3380889"/>
            <a:ext cx="4400882" cy="347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904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002060"/>
                </a:solidFill>
              </a:rPr>
              <a:t>A valószínűség, a relatív gyakoriság és a kockázat becslései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24536"/>
          </a:xfrm>
        </p:spPr>
        <p:txBody>
          <a:bodyPr/>
          <a:lstStyle/>
          <a:p>
            <a:pPr marL="0" indent="0" algn="just">
              <a:buNone/>
            </a:pPr>
            <a:r>
              <a:rPr lang="hu-HU" sz="2800" dirty="0">
                <a:solidFill>
                  <a:srgbClr val="002060"/>
                </a:solidFill>
              </a:rPr>
              <a:t>A gondolkodás tapasztalati rendszere a képi valóságot kódolja, metaforák és narratívák által, amelyekhez érzelmek kapcsolódnak.</a:t>
            </a:r>
          </a:p>
        </p:txBody>
      </p:sp>
      <p:pic>
        <p:nvPicPr>
          <p:cNvPr id="4" name="Kép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56992"/>
            <a:ext cx="4392488" cy="3372971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4771883" y="3356992"/>
            <a:ext cx="41764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dirty="0" err="1" smtClean="0">
                <a:solidFill>
                  <a:srgbClr val="002060"/>
                </a:solidFill>
              </a:rPr>
              <a:t>Denes-Raj</a:t>
            </a:r>
            <a:r>
              <a:rPr lang="hu-HU" sz="2000" dirty="0" smtClean="0">
                <a:solidFill>
                  <a:srgbClr val="002060"/>
                </a:solidFill>
              </a:rPr>
              <a:t> </a:t>
            </a:r>
            <a:r>
              <a:rPr lang="hu-HU" sz="2000" dirty="0">
                <a:solidFill>
                  <a:srgbClr val="002060"/>
                </a:solidFill>
              </a:rPr>
              <a:t>és </a:t>
            </a:r>
            <a:r>
              <a:rPr lang="hu-HU" sz="2000" dirty="0" err="1">
                <a:solidFill>
                  <a:srgbClr val="002060"/>
                </a:solidFill>
              </a:rPr>
              <a:t>Epstein</a:t>
            </a:r>
            <a:r>
              <a:rPr lang="hu-HU" sz="2000" dirty="0">
                <a:solidFill>
                  <a:srgbClr val="002060"/>
                </a:solidFill>
              </a:rPr>
              <a:t> (1994) </a:t>
            </a:r>
            <a:r>
              <a:rPr lang="hu-HU" sz="2000" dirty="0" smtClean="0">
                <a:solidFill>
                  <a:srgbClr val="002060"/>
                </a:solidFill>
              </a:rPr>
              <a:t>kutatása: nyerjen 1$-</a:t>
            </a:r>
            <a:r>
              <a:rPr lang="hu-HU" sz="2000" dirty="0">
                <a:solidFill>
                  <a:srgbClr val="002060"/>
                </a:solidFill>
              </a:rPr>
              <a:t>t </a:t>
            </a:r>
            <a:r>
              <a:rPr lang="hu-HU" sz="2000" dirty="0" smtClean="0">
                <a:solidFill>
                  <a:srgbClr val="002060"/>
                </a:solidFill>
              </a:rPr>
              <a:t> </a:t>
            </a:r>
            <a:r>
              <a:rPr lang="hu-HU" sz="2000" dirty="0">
                <a:solidFill>
                  <a:srgbClr val="002060"/>
                </a:solidFill>
              </a:rPr>
              <a:t>egy </a:t>
            </a:r>
            <a:r>
              <a:rPr lang="hu-HU" sz="2000" dirty="0" smtClean="0">
                <a:solidFill>
                  <a:srgbClr val="002060"/>
                </a:solidFill>
              </a:rPr>
              <a:t>zselés </a:t>
            </a:r>
            <a:r>
              <a:rPr lang="hu-HU" sz="2000" dirty="0" err="1" smtClean="0">
                <a:solidFill>
                  <a:srgbClr val="002060"/>
                </a:solidFill>
              </a:rPr>
              <a:t>vörösbab</a:t>
            </a:r>
            <a:r>
              <a:rPr lang="hu-HU" sz="2000" dirty="0" smtClean="0">
                <a:solidFill>
                  <a:srgbClr val="002060"/>
                </a:solidFill>
              </a:rPr>
              <a:t> cukorka lerajzolásával </a:t>
            </a:r>
            <a:r>
              <a:rPr lang="hu-HU" sz="2000" dirty="0">
                <a:solidFill>
                  <a:srgbClr val="002060"/>
                </a:solidFill>
              </a:rPr>
              <a:t>egy </a:t>
            </a:r>
            <a:r>
              <a:rPr lang="hu-HU" sz="2000" dirty="0" smtClean="0">
                <a:solidFill>
                  <a:srgbClr val="002060"/>
                </a:solidFill>
              </a:rPr>
              <a:t>tálból. Az egyik tál több babot tartalmazott, de kisebb részük vörös (</a:t>
            </a:r>
            <a:r>
              <a:rPr lang="hu-HU" sz="2000" dirty="0">
                <a:solidFill>
                  <a:srgbClr val="002060"/>
                </a:solidFill>
              </a:rPr>
              <a:t>például 7 db 100ban) </a:t>
            </a:r>
            <a:r>
              <a:rPr lang="hu-HU" sz="2000" dirty="0" smtClean="0">
                <a:solidFill>
                  <a:srgbClr val="002060"/>
                </a:solidFill>
              </a:rPr>
              <a:t>a másikban kevesebb </a:t>
            </a:r>
            <a:r>
              <a:rPr lang="hu-HU" sz="2000" dirty="0" err="1">
                <a:solidFill>
                  <a:srgbClr val="002060"/>
                </a:solidFill>
              </a:rPr>
              <a:t>vörösbab</a:t>
            </a:r>
            <a:r>
              <a:rPr lang="hu-HU" sz="2000" dirty="0">
                <a:solidFill>
                  <a:srgbClr val="002060"/>
                </a:solidFill>
              </a:rPr>
              <a:t> volt, de jobb volt a nyerési valószínűség (például 1 db 10ben</a:t>
            </a:r>
            <a:r>
              <a:rPr lang="hu-HU" sz="2000" dirty="0" smtClean="0">
                <a:solidFill>
                  <a:srgbClr val="002060"/>
                </a:solidFill>
              </a:rPr>
              <a:t>).</a:t>
            </a:r>
          </a:p>
          <a:p>
            <a:pPr algn="just"/>
            <a:r>
              <a:rPr lang="hu-HU" sz="2000" dirty="0" smtClean="0">
                <a:solidFill>
                  <a:srgbClr val="002060"/>
                </a:solidFill>
              </a:rPr>
              <a:t>Melyiket választották a résztvevők? </a:t>
            </a:r>
            <a:endParaRPr lang="hu-H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60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1017</TotalTime>
  <Words>1530</Words>
  <Application>Microsoft Office PowerPoint</Application>
  <PresentationFormat>Diavetítés a képernyőre (4:3 oldalarány)</PresentationFormat>
  <Paragraphs>221</Paragraphs>
  <Slides>41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41</vt:i4>
      </vt:variant>
    </vt:vector>
  </HeadingPairs>
  <TitlesOfParts>
    <vt:vector size="46" baseType="lpstr">
      <vt:lpstr>Arial</vt:lpstr>
      <vt:lpstr>Calibri</vt:lpstr>
      <vt:lpstr>Times New Roman</vt:lpstr>
      <vt:lpstr>Wingdings</vt:lpstr>
      <vt:lpstr>80</vt:lpstr>
      <vt:lpstr>Kognitív pszichológia Előadás</vt:lpstr>
      <vt:lpstr>Heurisztikák</vt:lpstr>
      <vt:lpstr>Érzelmi heurisztika</vt:lpstr>
      <vt:lpstr>Intuitív vs. analitikus</vt:lpstr>
      <vt:lpstr>Hétköznapi helyzet</vt:lpstr>
      <vt:lpstr>Kockázattal kapcsolatos ítéletek</vt:lpstr>
      <vt:lpstr>Hogyan használhatjuk ezt a heurisztikát az előnyünkre?</vt:lpstr>
      <vt:lpstr>Melyiket választanád?</vt:lpstr>
      <vt:lpstr>A valószínűség, a relatív gyakoriság és a kockázat becslései </vt:lpstr>
      <vt:lpstr>Az előző kísérlet oka</vt:lpstr>
      <vt:lpstr>A számláló képalkotó hatás befolyása az ítéletre</vt:lpstr>
      <vt:lpstr>A valószínűség mellőzése</vt:lpstr>
      <vt:lpstr>A számok érzéketlensége</vt:lpstr>
      <vt:lpstr>Hol lehetnek hasznosak ezek a heurisztikák?</vt:lpstr>
      <vt:lpstr>Szakirodalom</vt:lpstr>
      <vt:lpstr>Lehorgonyzási és igazodási heurisztika</vt:lpstr>
      <vt:lpstr>Lehorgonyzási és igazodási heurisztika</vt:lpstr>
      <vt:lpstr>Lehorgonyzási és igazodási heurisztika</vt:lpstr>
      <vt:lpstr>Lehorgonyzási és igazodási heurisztika</vt:lpstr>
      <vt:lpstr>Lehorgonyzási és igazodási heurisztika</vt:lpstr>
      <vt:lpstr>Lehorgonyzási és igazodási heurisztika</vt:lpstr>
      <vt:lpstr>Lehorgonyzási és igazodási heurisztika</vt:lpstr>
      <vt:lpstr>Lehorgonyási heurisztika</vt:lpstr>
      <vt:lpstr>Lehorgonyási heurisztika</vt:lpstr>
      <vt:lpstr>Módszer </vt:lpstr>
      <vt:lpstr>Lehorgonyzási és igazodási heurisztika</vt:lpstr>
      <vt:lpstr>Adatfeldolgozás Módszer 1A,1B</vt:lpstr>
      <vt:lpstr>Hipotézis tesztelés:  Módszer 1A,1B</vt:lpstr>
      <vt:lpstr>Eredmények 1A és 1B</vt:lpstr>
      <vt:lpstr>Lehorgonyzási és igazodási heurisztika</vt:lpstr>
      <vt:lpstr>Lehorgonyzási és igazodási heurisztika</vt:lpstr>
      <vt:lpstr>Lehorgonyzási és igazodási heurisztika</vt:lpstr>
      <vt:lpstr>Adatfelhasználás 2A és 2B</vt:lpstr>
      <vt:lpstr>Módszer 2A, 2B, 2C</vt:lpstr>
      <vt:lpstr>Hipotézisek</vt:lpstr>
      <vt:lpstr>Eredmény</vt:lpstr>
      <vt:lpstr>Eredmény</vt:lpstr>
      <vt:lpstr>Következtetések </vt:lpstr>
      <vt:lpstr>Általános következtetések </vt:lpstr>
      <vt:lpstr>Szakirodalom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Kognitív pszichológia kiselőadás</dc:title>
  <dc:creator>user</dc:creator>
  <cp:lastModifiedBy>andrea.sapi93@gmail.com</cp:lastModifiedBy>
  <cp:revision>76</cp:revision>
  <dcterms:created xsi:type="dcterms:W3CDTF">2018-03-12T12:23:09Z</dcterms:created>
  <dcterms:modified xsi:type="dcterms:W3CDTF">2018-03-14T00:44:46Z</dcterms:modified>
</cp:coreProperties>
</file>