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Lst>
  <p:notesMasterIdLst>
    <p:notesMasterId r:id="rId17"/>
  </p:notesMasterIdLst>
  <p:sldIdLst>
    <p:sldId id="269" r:id="rId2"/>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7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73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34788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A nem megadott információk esetében átlagosságot feltételezünk</a:t>
            </a:r>
            <a:endParaRPr lang="hu-HU" dirty="0"/>
          </a:p>
        </p:txBody>
      </p:sp>
      <p:sp>
        <p:nvSpPr>
          <p:cNvPr id="4" name="Dia számának helye 3"/>
          <p:cNvSpPr>
            <a:spLocks noGrp="1"/>
          </p:cNvSpPr>
          <p:nvPr>
            <p:ph type="sldNum" sz="quarter" idx="10"/>
          </p:nvPr>
        </p:nvSpPr>
        <p:spPr>
          <a:xfrm>
            <a:off x="3884613" y="8685213"/>
            <a:ext cx="2971800" cy="458787"/>
          </a:xfrm>
          <a:prstGeom prst="rect">
            <a:avLst/>
          </a:prstGeom>
        </p:spPr>
        <p:txBody>
          <a:bodyPr/>
          <a:lstStyle/>
          <a:p>
            <a:fld id="{11ADA17D-4240-43CF-88AA-5EE420F61BF4}" type="slidenum">
              <a:rPr lang="hu-HU" smtClean="0"/>
              <a:t>1</a:t>
            </a:fld>
            <a:endParaRPr lang="hu-HU"/>
          </a:p>
        </p:txBody>
      </p:sp>
    </p:spTree>
    <p:extLst>
      <p:ext uri="{BB962C8B-B14F-4D97-AF65-F5344CB8AC3E}">
        <p14:creationId xmlns:p14="http://schemas.microsoft.com/office/powerpoint/2010/main" val="369486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6820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01688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7364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52087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8995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Kérdések:</a:t>
            </a:r>
          </a:p>
          <a:p>
            <a:r>
              <a:rPr lang="hu-HU" dirty="0" smtClean="0"/>
              <a:t>Melyikük</a:t>
            </a:r>
            <a:r>
              <a:rPr lang="hu-HU" baseline="0" dirty="0" smtClean="0"/>
              <a:t> gondolhatja, hogy nagyobb eséllyel van kitéve szív- és érrendszeri rendellenességek rizikójának, mint az átlag?</a:t>
            </a:r>
          </a:p>
          <a:p>
            <a:r>
              <a:rPr lang="hu-HU" baseline="0" dirty="0" smtClean="0"/>
              <a:t>Melyikük gondolhatja, hogy jobban érintik a súlyproblémák, mint az átlagot?</a:t>
            </a:r>
          </a:p>
          <a:p>
            <a:r>
              <a:rPr lang="hu-HU" baseline="0" dirty="0" smtClean="0"/>
              <a:t>Melyikük gondolhatja, hogy rosszabbul fog sikerülni a féléve, mint az átlag?</a:t>
            </a:r>
          </a:p>
          <a:p>
            <a:r>
              <a:rPr lang="hu-HU" baseline="0" dirty="0" smtClean="0"/>
              <a:t>Melyikük gondolhatja, hogy szerelmi élete az átlagosnál rosszabbul alakul az elkövetkező hónapokban?</a:t>
            </a:r>
          </a:p>
          <a:p>
            <a:r>
              <a:rPr lang="hu-HU" baseline="0" dirty="0" smtClean="0"/>
              <a:t>Melyikük gondolhatja, hogy több természeti katasztrófa fog történni vele a következő 5 évben, mint az átlag?</a:t>
            </a:r>
          </a:p>
          <a:p>
            <a:r>
              <a:rPr lang="hu-HU" baseline="0" dirty="0" smtClean="0"/>
              <a:t>Melyikük gondolhatja, hogy legalább egyszer el fog válni az életében?</a:t>
            </a:r>
          </a:p>
          <a:p>
            <a:r>
              <a:rPr lang="hu-HU" baseline="0" dirty="0" smtClean="0"/>
              <a:t>Melyikük gondolhatja, hogy több autóbalesete lesz, mint az átlagnak?</a:t>
            </a:r>
          </a:p>
          <a:p>
            <a:r>
              <a:rPr lang="hu-HU" baseline="0" dirty="0" smtClean="0"/>
              <a:t>Melyikük számít az átlagnál gyakoribb alkoholproblémákra az elkövetkező 20 évre vetítve?</a:t>
            </a:r>
          </a:p>
          <a:p>
            <a:r>
              <a:rPr lang="hu-HU" baseline="0" dirty="0" smtClean="0"/>
              <a:t>Melyikük számít az átlagnál több közlekedési bírságra a következő 10 évben?</a:t>
            </a:r>
          </a:p>
          <a:p>
            <a:r>
              <a:rPr lang="hu-HU" baseline="0" dirty="0" smtClean="0"/>
              <a:t>Melyikük gondolhatja, hogy gyakrabban lesz lopás áldozata, mint az átlag?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aseline="0" dirty="0" smtClean="0"/>
              <a:t>Melyikük gondolhatja, hogy gyakrabban lesz testi sértés áldozata, mint az átlag?</a:t>
            </a:r>
            <a:endParaRPr lang="hu-HU" dirty="0" smtClean="0"/>
          </a:p>
        </p:txBody>
      </p:sp>
      <p:sp>
        <p:nvSpPr>
          <p:cNvPr id="4" name="Dia számának helye 3"/>
          <p:cNvSpPr>
            <a:spLocks noGrp="1"/>
          </p:cNvSpPr>
          <p:nvPr>
            <p:ph type="sldNum" sz="quarter" idx="10"/>
          </p:nvPr>
        </p:nvSpPr>
        <p:spPr>
          <a:xfrm>
            <a:off x="3884613" y="8685213"/>
            <a:ext cx="2971800" cy="458787"/>
          </a:xfrm>
          <a:prstGeom prst="rect">
            <a:avLst/>
          </a:prstGeom>
        </p:spPr>
        <p:txBody>
          <a:bodyPr/>
          <a:lstStyle/>
          <a:p>
            <a:fld id="{11ADA17D-4240-43CF-88AA-5EE420F61BF4}" type="slidenum">
              <a:rPr lang="hu-HU" smtClean="0"/>
              <a:t>2</a:t>
            </a:fld>
            <a:endParaRPr lang="hu-HU"/>
          </a:p>
        </p:txBody>
      </p:sp>
    </p:spTree>
    <p:extLst>
      <p:ext uri="{BB962C8B-B14F-4D97-AF65-F5344CB8AC3E}">
        <p14:creationId xmlns:p14="http://schemas.microsoft.com/office/powerpoint/2010/main" val="200746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2498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9008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7003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74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3005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8347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4876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8B9EBBA-996F-894A-B54A-D6246ED52CEA}" type="datetimeFigureOut">
              <a:rPr lang="en-US" smtClean="0"/>
              <a:pPr/>
              <a:t>4/26/2018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lvl="0" indent="0">
              <a:spcBef>
                <a:spcPts val="0"/>
              </a:spcBef>
              <a:spcAft>
                <a:spcPts val="0"/>
              </a:spcAft>
              <a:buNone/>
            </a:pPr>
            <a:fld id="{00000000-1234-1234-1234-123412341234}" type="slidenum">
              <a:rPr lang="hu" smtClean="0"/>
              <a:t>‹#›</a:t>
            </a:fld>
            <a:endParaRPr lang="hu"/>
          </a:p>
        </p:txBody>
      </p:sp>
      <p:cxnSp>
        <p:nvCxnSpPr>
          <p:cNvPr id="8" name="Straight Connector 7"/>
          <p:cNvCxnSpPr/>
          <p:nvPr/>
        </p:nvCxnSpPr>
        <p:spPr>
          <a:xfrm>
            <a:off x="1483995" y="280035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7342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hu" smtClean="0"/>
              <a:t>‹#›</a:t>
            </a:fld>
            <a:endParaRPr lang="hu"/>
          </a:p>
        </p:txBody>
      </p:sp>
    </p:spTree>
    <p:extLst>
      <p:ext uri="{BB962C8B-B14F-4D97-AF65-F5344CB8AC3E}">
        <p14:creationId xmlns:p14="http://schemas.microsoft.com/office/powerpoint/2010/main" val="41377009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hu" smtClean="0"/>
              <a:t>‹#›</a:t>
            </a:fld>
            <a:endParaRPr lang="hu"/>
          </a:p>
        </p:txBody>
      </p:sp>
    </p:spTree>
    <p:extLst>
      <p:ext uri="{BB962C8B-B14F-4D97-AF65-F5344CB8AC3E}">
        <p14:creationId xmlns:p14="http://schemas.microsoft.com/office/powerpoint/2010/main" val="13160747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hu"/>
              <a:t>‹#›</a:t>
            </a:fld>
            <a:endParaRPr/>
          </a:p>
        </p:txBody>
      </p:sp>
    </p:spTree>
    <p:extLst>
      <p:ext uri="{BB962C8B-B14F-4D97-AF65-F5344CB8AC3E}">
        <p14:creationId xmlns:p14="http://schemas.microsoft.com/office/powerpoint/2010/main" val="237426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F4B43E59-7D23-4BC4-B424-2B98EE5E44B2}" type="datetimeFigureOut">
              <a:rPr lang="hu-HU" smtClean="0"/>
              <a:t>2018.04.26.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B0A02F35-C3C4-44C4-85F1-8B8E2BEB5A0D}" type="slidenum">
              <a:rPr lang="hu-HU" smtClean="0"/>
              <a:t>‹#›</a:t>
            </a:fld>
            <a:endParaRPr lang="hu-HU"/>
          </a:p>
        </p:txBody>
      </p:sp>
    </p:spTree>
    <p:extLst>
      <p:ext uri="{BB962C8B-B14F-4D97-AF65-F5344CB8AC3E}">
        <p14:creationId xmlns:p14="http://schemas.microsoft.com/office/powerpoint/2010/main" val="206809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hu-HU" smtClean="0"/>
              <a:t>Mintacím szerkesztése</a:t>
            </a:r>
            <a:endParaRPr lang="en-US" dirty="0"/>
          </a:p>
        </p:txBody>
      </p:sp>
      <p:sp>
        <p:nvSpPr>
          <p:cNvPr id="3" name="Text Placeholder 2"/>
          <p:cNvSpPr>
            <a:spLocks noGrp="1"/>
          </p:cNvSpPr>
          <p:nvPr>
            <p:ph type="body" idx="1"/>
          </p:nvPr>
        </p:nvSpPr>
        <p:spPr>
          <a:xfrm>
            <a:off x="1282446" y="3115890"/>
            <a:ext cx="6576822" cy="1022855"/>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8DFA1846-DA80-1C48-A609-854EA85C59AD}" type="datetimeFigureOut">
              <a:rPr lang="en-US" smtClean="0"/>
              <a:pPr/>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hu" smtClean="0"/>
              <a:t>‹#›</a:t>
            </a:fld>
            <a:endParaRPr lang="hu"/>
          </a:p>
        </p:txBody>
      </p:sp>
      <p:cxnSp>
        <p:nvCxnSpPr>
          <p:cNvPr id="7" name="Straight Connector 6"/>
          <p:cNvCxnSpPr/>
          <p:nvPr/>
        </p:nvCxnSpPr>
        <p:spPr>
          <a:xfrm>
            <a:off x="1485900" y="301530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02994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hu" smtClean="0"/>
              <a:t>‹#›</a:t>
            </a:fld>
            <a:endParaRPr lang="hu"/>
          </a:p>
        </p:txBody>
      </p:sp>
    </p:spTree>
    <p:extLst>
      <p:ext uri="{BB962C8B-B14F-4D97-AF65-F5344CB8AC3E}">
        <p14:creationId xmlns:p14="http://schemas.microsoft.com/office/powerpoint/2010/main" val="85697658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hu" smtClean="0"/>
              <a:t>‹#›</a:t>
            </a:fld>
            <a:endParaRPr lang="hu"/>
          </a:p>
        </p:txBody>
      </p:sp>
    </p:spTree>
    <p:extLst>
      <p:ext uri="{BB962C8B-B14F-4D97-AF65-F5344CB8AC3E}">
        <p14:creationId xmlns:p14="http://schemas.microsoft.com/office/powerpoint/2010/main" val="35088481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hu" smtClean="0"/>
              <a:t>‹#›</a:t>
            </a:fld>
            <a:endParaRPr lang="hu"/>
          </a:p>
        </p:txBody>
      </p:sp>
    </p:spTree>
    <p:extLst>
      <p:ext uri="{BB962C8B-B14F-4D97-AF65-F5344CB8AC3E}">
        <p14:creationId xmlns:p14="http://schemas.microsoft.com/office/powerpoint/2010/main" val="199677247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hu" smtClean="0"/>
              <a:t>‹#›</a:t>
            </a:fld>
            <a:endParaRPr lang="hu"/>
          </a:p>
        </p:txBody>
      </p:sp>
    </p:spTree>
    <p:extLst>
      <p:ext uri="{BB962C8B-B14F-4D97-AF65-F5344CB8AC3E}">
        <p14:creationId xmlns:p14="http://schemas.microsoft.com/office/powerpoint/2010/main" val="26924641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hu-HU" smtClean="0"/>
              <a:t>Mintacím szerkesztése</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57250" y="2125980"/>
            <a:ext cx="2948940" cy="226314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smtClean="0"/>
              <a:t>Mintaszöveg szerkesztése</a:t>
            </a:r>
          </a:p>
        </p:txBody>
      </p:sp>
      <p:sp>
        <p:nvSpPr>
          <p:cNvPr id="5" name="Date Placeholder 4"/>
          <p:cNvSpPr>
            <a:spLocks noGrp="1"/>
          </p:cNvSpPr>
          <p:nvPr>
            <p:ph type="dt" sz="half" idx="10"/>
          </p:nvPr>
        </p:nvSpPr>
        <p:spPr/>
        <p:txBody>
          <a:bodyPr/>
          <a:lstStyle/>
          <a:p>
            <a:fld id="{D0DF5E60-9974-AC48-9591-99C2BB44B7CF}" type="datetimeFigureOut">
              <a:rPr lang="en-US" smtClean="0"/>
              <a:pPr/>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hu" smtClean="0"/>
              <a:t>‹#›</a:t>
            </a:fld>
            <a:endParaRPr lang="hu"/>
          </a:p>
        </p:txBody>
      </p:sp>
    </p:spTree>
    <p:extLst>
      <p:ext uri="{BB962C8B-B14F-4D97-AF65-F5344CB8AC3E}">
        <p14:creationId xmlns:p14="http://schemas.microsoft.com/office/powerpoint/2010/main" val="3037231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57250" y="2125980"/>
            <a:ext cx="2948940" cy="216027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smtClean="0"/>
              <a:t>Mintaszöveg szerkesztése</a:t>
            </a:r>
          </a:p>
        </p:txBody>
      </p:sp>
      <p:sp>
        <p:nvSpPr>
          <p:cNvPr id="5" name="Date Placeholder 4"/>
          <p:cNvSpPr>
            <a:spLocks noGrp="1"/>
          </p:cNvSpPr>
          <p:nvPr>
            <p:ph type="dt" sz="half" idx="10"/>
          </p:nvPr>
        </p:nvSpPr>
        <p:spPr/>
        <p:txBody>
          <a:bodyPr/>
          <a:lstStyle/>
          <a:p>
            <a:fld id="{18C79C5D-2A6F-F04D-97DA-BEF2467B64E4}" type="datetimeFigureOut">
              <a:rPr lang="en-US" smtClean="0"/>
              <a:pPr/>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hu" smtClean="0"/>
              <a:t>‹#›</a:t>
            </a:fld>
            <a:endParaRPr lang="hu"/>
          </a:p>
        </p:txBody>
      </p:sp>
    </p:spTree>
    <p:extLst>
      <p:ext uri="{BB962C8B-B14F-4D97-AF65-F5344CB8AC3E}">
        <p14:creationId xmlns:p14="http://schemas.microsoft.com/office/powerpoint/2010/main" val="28485187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accent1"/>
                </a:solidFill>
              </a:defRPr>
            </a:lvl1pPr>
          </a:lstStyle>
          <a:p>
            <a:fld id="{09B482E8-6E0E-1B4F-B1FD-C69DB9E858D9}" type="datetimeFigureOut">
              <a:rPr lang="en-US" smtClean="0"/>
              <a:pPr/>
              <a:t>4/26/2018</a:t>
            </a:fld>
            <a:endParaRPr lang="en-US" dirty="0"/>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pPr marL="0" lvl="0" indent="0">
              <a:spcBef>
                <a:spcPts val="0"/>
              </a:spcBef>
              <a:spcAft>
                <a:spcPts val="0"/>
              </a:spcAft>
              <a:buNone/>
            </a:pPr>
            <a:fld id="{00000000-1234-1234-1234-123412341234}" type="slidenum">
              <a:rPr lang="hu" smtClean="0"/>
              <a:t>‹#›</a:t>
            </a:fld>
            <a:endParaRPr lang="hu"/>
          </a:p>
        </p:txBody>
      </p:sp>
    </p:spTree>
    <p:extLst>
      <p:ext uri="{BB962C8B-B14F-4D97-AF65-F5344CB8AC3E}">
        <p14:creationId xmlns:p14="http://schemas.microsoft.com/office/powerpoint/2010/main" val="223370615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3600" dirty="0" smtClean="0"/>
              <a:t>A következőkben </a:t>
            </a:r>
            <a:r>
              <a:rPr lang="hu-HU" sz="4800" dirty="0" smtClean="0"/>
              <a:t>2</a:t>
            </a:r>
            <a:r>
              <a:rPr lang="hu-HU" sz="3600" dirty="0" smtClean="0"/>
              <a:t> hallgatót ismerhettek meg</a:t>
            </a:r>
            <a:endParaRPr lang="hu-HU" sz="3600" dirty="0"/>
          </a:p>
        </p:txBody>
      </p:sp>
    </p:spTree>
    <p:extLst>
      <p:ext uri="{BB962C8B-B14F-4D97-AF65-F5344CB8AC3E}">
        <p14:creationId xmlns:p14="http://schemas.microsoft.com/office/powerpoint/2010/main" val="3575573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579775"/>
            <a:ext cx="8520600" cy="572700"/>
          </a:xfrm>
          <a:prstGeom prst="rect">
            <a:avLst/>
          </a:prstGeom>
        </p:spPr>
        <p:txBody>
          <a:bodyPr spcFirstLastPara="1" wrap="square" lIns="91425" tIns="91425" rIns="91425" bIns="91425" anchor="t" anchorCtr="0">
            <a:noAutofit/>
          </a:bodyPr>
          <a:lstStyle/>
          <a:p>
            <a:pPr marL="50800" lvl="0">
              <a:spcBef>
                <a:spcPts val="0"/>
              </a:spcBef>
              <a:spcAft>
                <a:spcPts val="0"/>
              </a:spcAft>
              <a:buSzPts val="2800"/>
            </a:pPr>
            <a:r>
              <a:rPr lang="hu" sz="3200" dirty="0" smtClean="0"/>
              <a:t>1. Tanulmány</a:t>
            </a:r>
            <a:endParaRPr sz="3200" dirty="0"/>
          </a:p>
        </p:txBody>
      </p:sp>
      <p:sp>
        <p:nvSpPr>
          <p:cNvPr id="99" name="Shape 9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lnSpc>
                <a:spcPct val="129500"/>
              </a:lnSpc>
              <a:spcBef>
                <a:spcPts val="0"/>
              </a:spcBef>
              <a:spcAft>
                <a:spcPts val="0"/>
              </a:spcAft>
              <a:buClr>
                <a:schemeClr val="dk1"/>
              </a:buClr>
              <a:buSzPts val="1800"/>
              <a:buFont typeface="Times New Roman"/>
              <a:buChar char="❖"/>
            </a:pPr>
            <a:r>
              <a:rPr lang="hu">
                <a:solidFill>
                  <a:schemeClr val="dk1"/>
                </a:solidFill>
                <a:latin typeface="Times New Roman"/>
                <a:ea typeface="Times New Roman"/>
                <a:cs typeface="Times New Roman"/>
                <a:sym typeface="Times New Roman"/>
              </a:rPr>
              <a:t>Közvetlenül  földrengés után egyetemisták  kockázatészlelése</a:t>
            </a:r>
            <a:endParaRPr>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a:solidFill>
                  <a:schemeClr val="dk1"/>
                </a:solidFill>
                <a:latin typeface="Times New Roman"/>
                <a:ea typeface="Times New Roman"/>
                <a:cs typeface="Times New Roman"/>
                <a:sym typeface="Times New Roman"/>
              </a:rPr>
              <a:t> 18-49 évesek, férfiak és nők vegyesen, különböző etnikum</a:t>
            </a:r>
            <a:endParaRPr>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a:solidFill>
                  <a:schemeClr val="dk1"/>
                </a:solidFill>
                <a:latin typeface="Times New Roman"/>
                <a:ea typeface="Times New Roman"/>
                <a:cs typeface="Times New Roman"/>
                <a:sym typeface="Times New Roman"/>
              </a:rPr>
              <a:t>Két kérdéssor: 1.általánosabb negatív események kockázatértékelése (pl. HIV fertőzést kapni, megsérülni). 2. a földrengésben mennyire voltak személyesen érintettek</a:t>
            </a:r>
            <a:endParaRPr>
              <a:solidFill>
                <a:schemeClr val="dk1"/>
              </a:solidFill>
              <a:latin typeface="Times New Roman"/>
              <a:ea typeface="Times New Roman"/>
              <a:cs typeface="Times New Roman"/>
              <a:sym typeface="Times New Roman"/>
            </a:endParaRPr>
          </a:p>
          <a:p>
            <a:pPr marL="0" lvl="0" indent="0" rtl="0">
              <a:lnSpc>
                <a:spcPct val="129500"/>
              </a:lnSpc>
              <a:spcBef>
                <a:spcPts val="800"/>
              </a:spcBef>
              <a:spcAft>
                <a:spcPts val="0"/>
              </a:spcAft>
              <a:buClr>
                <a:schemeClr val="dk1"/>
              </a:buClr>
              <a:buSzPts val="1100"/>
              <a:buFont typeface="Arial"/>
              <a:buNone/>
            </a:pPr>
            <a:endParaRPr sz="1100">
              <a:solidFill>
                <a:schemeClr val="dk1"/>
              </a:solidFill>
              <a:latin typeface="Times New Roman"/>
              <a:ea typeface="Times New Roman"/>
              <a:cs typeface="Times New Roman"/>
              <a:sym typeface="Times New Roman"/>
            </a:endParaRPr>
          </a:p>
          <a:p>
            <a:pPr marL="0" lvl="0" indent="0" rtl="0">
              <a:spcBef>
                <a:spcPts val="800"/>
              </a:spcBef>
              <a:spcAft>
                <a:spcPts val="0"/>
              </a:spcAft>
              <a:buClr>
                <a:schemeClr val="dk1"/>
              </a:buClr>
              <a:buSzPts val="1100"/>
              <a:buFont typeface="Arial"/>
              <a:buNone/>
            </a:pPr>
            <a:endParaRPr sz="1100">
              <a:solidFill>
                <a:schemeClr val="dk1"/>
              </a:solidFill>
              <a:latin typeface="Times New Roman"/>
              <a:ea typeface="Times New Roman"/>
              <a:cs typeface="Times New Roman"/>
              <a:sym typeface="Times New Roman"/>
            </a:endParaRPr>
          </a:p>
          <a:p>
            <a:pPr marL="0" lvl="0" indent="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67259" y="579775"/>
            <a:ext cx="8465041"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u" sz="3200" dirty="0" smtClean="0"/>
              <a:t>1. Tanulmány - </a:t>
            </a:r>
            <a:r>
              <a:rPr lang="hu" sz="3200" dirty="0"/>
              <a:t>Eredmények</a:t>
            </a:r>
            <a:endParaRPr sz="3200" dirty="0"/>
          </a:p>
        </p:txBody>
      </p:sp>
      <p:sp>
        <p:nvSpPr>
          <p:cNvPr id="105" name="Shape 10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lnSpc>
                <a:spcPct val="129500"/>
              </a:lnSpc>
              <a:spcBef>
                <a:spcPts val="0"/>
              </a:spcBef>
              <a:spcAft>
                <a:spcPts val="0"/>
              </a:spcAft>
              <a:buClr>
                <a:schemeClr val="dk1"/>
              </a:buClr>
              <a:buSzPts val="1800"/>
              <a:buFont typeface="Times New Roman"/>
              <a:buChar char="❖"/>
            </a:pPr>
            <a:r>
              <a:rPr lang="hu">
                <a:solidFill>
                  <a:schemeClr val="dk1"/>
                </a:solidFill>
                <a:latin typeface="Times New Roman"/>
                <a:ea typeface="Times New Roman"/>
                <a:cs typeface="Times New Roman"/>
                <a:sym typeface="Times New Roman"/>
              </a:rPr>
              <a:t>A földrengés kapcsán nem volt optimizmus, az összes többi esemény kapcsán viszont igen</a:t>
            </a:r>
            <a:endParaRPr>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a:solidFill>
                  <a:schemeClr val="dk1"/>
                </a:solidFill>
                <a:latin typeface="Times New Roman"/>
                <a:ea typeface="Times New Roman"/>
                <a:cs typeface="Times New Roman"/>
                <a:sym typeface="Times New Roman"/>
              </a:rPr>
              <a:t>A diákok nem voltak következetesek a különböző események kockázatértékelésében. A különböző időpontokban viszont hasonló értékeléseket adtak, tehát a kockázatértékelés időben következetesnek tűnt.</a:t>
            </a:r>
            <a:endParaRPr>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a:solidFill>
                  <a:schemeClr val="dk1"/>
                </a:solidFill>
                <a:latin typeface="Times New Roman"/>
                <a:ea typeface="Times New Roman"/>
                <a:cs typeface="Times New Roman"/>
                <a:sym typeface="Times New Roman"/>
              </a:rPr>
              <a:t>Minél nagyobb volt a földrengésben az adott diák személyes érintettsége, annál következetesebb volt időben a kockázatértékelése.</a:t>
            </a:r>
            <a:endParaRPr>
              <a:solidFill>
                <a:schemeClr val="dk1"/>
              </a:solidFill>
              <a:latin typeface="Times New Roman"/>
              <a:ea typeface="Times New Roman"/>
              <a:cs typeface="Times New Roman"/>
              <a:sym typeface="Times New Roman"/>
            </a:endParaRPr>
          </a:p>
          <a:p>
            <a:pPr marL="0" lvl="0" indent="0" rtl="0">
              <a:spcBef>
                <a:spcPts val="800"/>
              </a:spcBef>
              <a:spcAft>
                <a:spcPts val="0"/>
              </a:spcAft>
              <a:buClr>
                <a:schemeClr val="dk1"/>
              </a:buClr>
              <a:buSzPts val="1100"/>
              <a:buFont typeface="Arial"/>
              <a:buNone/>
            </a:pPr>
            <a:endParaRPr sz="1100">
              <a:solidFill>
                <a:schemeClr val="dk1"/>
              </a:solidFill>
              <a:latin typeface="Times New Roman"/>
              <a:ea typeface="Times New Roman"/>
              <a:cs typeface="Times New Roman"/>
              <a:sym typeface="Times New Roman"/>
            </a:endParaRPr>
          </a:p>
          <a:p>
            <a:pPr marL="0" lvl="0" indent="0">
              <a:spcBef>
                <a:spcPts val="0"/>
              </a:spcBef>
              <a:spcAft>
                <a:spcPts val="1600"/>
              </a:spcAft>
              <a:buNone/>
            </a:pPr>
            <a:endParaRPr/>
          </a:p>
        </p:txBody>
      </p:sp>
      <p:pic>
        <p:nvPicPr>
          <p:cNvPr id="4" name="Picture 2" descr="Image result for optimism pessim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130" y="3085802"/>
            <a:ext cx="1972170" cy="1483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5797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u" sz="2800" dirty="0"/>
              <a:t>2. </a:t>
            </a:r>
            <a:r>
              <a:rPr lang="hu" sz="2800" dirty="0" smtClean="0"/>
              <a:t>Tanulmány - Hétköznapibb </a:t>
            </a:r>
            <a:r>
              <a:rPr lang="hu" sz="2800" dirty="0"/>
              <a:t>események vizsgálata</a:t>
            </a:r>
            <a:endParaRPr sz="2800" dirty="0"/>
          </a:p>
        </p:txBody>
      </p:sp>
      <p:sp>
        <p:nvSpPr>
          <p:cNvPr id="111" name="Shape 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29500"/>
              </a:lnSpc>
              <a:spcBef>
                <a:spcPts val="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Egyetemista nőkkel kétszer vették fel a kérdőívet két hónapon belül</a:t>
            </a:r>
            <a:endParaRPr dirty="0">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Itt indirekt vizsgálták kérdeztek rá a kockázatértékelésre,</a:t>
            </a:r>
            <a:endParaRPr dirty="0">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Két kérdőív:1.egyetemisták mindennapjaihoz jobban kapcsolódó események valószínűsége két hónapon (pl bukás, másnaposság). 2.kevésbé az egyetemista élethez kapcsolódó elemek és az egész életükre vonatkózóan kellett megítélniük, hogy mennyire valószínű, hogy velük ez megtörténik (pl rákosak lesznek). Minden esemény mellett meg kellett adniuk azt is, hogy az elmúlt két hónapban tapasztaltak-e ilyet.</a:t>
            </a:r>
            <a:endParaRPr dirty="0">
              <a:solidFill>
                <a:schemeClr val="dk1"/>
              </a:solidFill>
              <a:latin typeface="Times New Roman"/>
              <a:ea typeface="Times New Roman"/>
              <a:cs typeface="Times New Roman"/>
              <a:sym typeface="Times New Roman"/>
            </a:endParaRPr>
          </a:p>
          <a:p>
            <a:pPr marL="0" lvl="0" indent="0" rtl="0">
              <a:spcBef>
                <a:spcPts val="800"/>
              </a:spcBef>
              <a:spcAft>
                <a:spcPts val="0"/>
              </a:spcAft>
              <a:buClr>
                <a:schemeClr val="dk1"/>
              </a:buClr>
              <a:buSzPts val="1100"/>
              <a:buFont typeface="Arial"/>
              <a:buNone/>
            </a:pPr>
            <a:endParaRPr sz="1100" dirty="0">
              <a:solidFill>
                <a:schemeClr val="dk1"/>
              </a:solidFill>
              <a:latin typeface="Times New Roman"/>
              <a:ea typeface="Times New Roman"/>
              <a:cs typeface="Times New Roman"/>
              <a:sym typeface="Times New Roman"/>
            </a:endParaRPr>
          </a:p>
          <a:p>
            <a:pPr marL="0" lvl="0" indent="0">
              <a:spcBef>
                <a:spcPts val="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5797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u" sz="2800" dirty="0"/>
              <a:t>2</a:t>
            </a:r>
            <a:r>
              <a:rPr lang="hu" sz="2800" dirty="0" smtClean="0"/>
              <a:t>. Tanulmány - Eredmények</a:t>
            </a:r>
            <a:endParaRPr sz="2800" dirty="0"/>
          </a:p>
        </p:txBody>
      </p:sp>
      <p:sp>
        <p:nvSpPr>
          <p:cNvPr id="117" name="Shape 11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lnSpc>
                <a:spcPct val="129500"/>
              </a:lnSpc>
              <a:spcBef>
                <a:spcPts val="0"/>
              </a:spcBef>
              <a:spcAft>
                <a:spcPts val="0"/>
              </a:spcAft>
              <a:buClr>
                <a:schemeClr val="dk1"/>
              </a:buClr>
              <a:buSzPts val="1800"/>
              <a:buFont typeface="Times New Roman"/>
              <a:buChar char="❖"/>
            </a:pPr>
            <a:r>
              <a:rPr lang="hu">
                <a:solidFill>
                  <a:schemeClr val="dk1"/>
                </a:solidFill>
                <a:latin typeface="Times New Roman"/>
                <a:ea typeface="Times New Roman"/>
                <a:cs typeface="Times New Roman"/>
                <a:sym typeface="Times New Roman"/>
              </a:rPr>
              <a:t>Megjelent az optimizmus mindkét időpontban minden eseménynél.</a:t>
            </a:r>
            <a:endParaRPr>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a:solidFill>
                  <a:schemeClr val="dk1"/>
                </a:solidFill>
                <a:latin typeface="Times New Roman"/>
                <a:ea typeface="Times New Roman"/>
                <a:cs typeface="Times New Roman"/>
                <a:sym typeface="Times New Roman"/>
              </a:rPr>
              <a:t>Megjelent a következetesség a kockázatértékelésben időtől és eseménytől függetlenül</a:t>
            </a:r>
            <a:endParaRPr>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a:solidFill>
                  <a:schemeClr val="dk1"/>
                </a:solidFill>
                <a:latin typeface="Times New Roman"/>
                <a:ea typeface="Times New Roman"/>
                <a:cs typeface="Times New Roman"/>
                <a:sym typeface="Times New Roman"/>
              </a:rPr>
              <a:t>Ha valakinek tapasztalata volt az adott eseménnyel, akkor kevésbe volt optimista abban a kérdésben, hogy mennyire valószínű, hogy (ismét) megtörténik vele.</a:t>
            </a:r>
            <a:endParaRPr>
              <a:solidFill>
                <a:schemeClr val="dk1"/>
              </a:solidFill>
              <a:latin typeface="Times New Roman"/>
              <a:ea typeface="Times New Roman"/>
              <a:cs typeface="Times New Roman"/>
              <a:sym typeface="Times New Roman"/>
            </a:endParaRPr>
          </a:p>
          <a:p>
            <a:pPr marL="0" lvl="0" indent="0" rtl="0">
              <a:spcBef>
                <a:spcPts val="800"/>
              </a:spcBef>
              <a:spcAft>
                <a:spcPts val="0"/>
              </a:spcAft>
              <a:buClr>
                <a:schemeClr val="dk1"/>
              </a:buClr>
              <a:buSzPts val="1100"/>
              <a:buFont typeface="Arial"/>
              <a:buNone/>
            </a:pPr>
            <a:endParaRPr sz="1100">
              <a:solidFill>
                <a:schemeClr val="dk1"/>
              </a:solidFill>
              <a:latin typeface="Times New Roman"/>
              <a:ea typeface="Times New Roman"/>
              <a:cs typeface="Times New Roman"/>
              <a:sym typeface="Times New Roman"/>
            </a:endParaRPr>
          </a:p>
          <a:p>
            <a:pPr marL="0" lvl="0" indent="0">
              <a:spcBef>
                <a:spcPts val="0"/>
              </a:spcBef>
              <a:spcAft>
                <a:spcPts val="1600"/>
              </a:spcAft>
              <a:buNone/>
            </a:pPr>
            <a:endParaRPr/>
          </a:p>
        </p:txBody>
      </p:sp>
      <p:pic>
        <p:nvPicPr>
          <p:cNvPr id="5122" name="Picture 2" descr="Image result for optimism pessim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130" y="3085802"/>
            <a:ext cx="1972170" cy="1483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u" dirty="0"/>
              <a:t>Konklúzió</a:t>
            </a:r>
            <a:endParaRPr dirty="0"/>
          </a:p>
        </p:txBody>
      </p:sp>
      <p:sp>
        <p:nvSpPr>
          <p:cNvPr id="123" name="Shape 123"/>
          <p:cNvSpPr txBox="1">
            <a:spLocks noGrp="1"/>
          </p:cNvSpPr>
          <p:nvPr>
            <p:ph type="body" idx="1"/>
          </p:nvPr>
        </p:nvSpPr>
        <p:spPr>
          <a:xfrm>
            <a:off x="311700" y="1616647"/>
            <a:ext cx="4859907" cy="2952227"/>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hu" sz="1800" dirty="0"/>
              <a:t>A következetesség magyarázata:</a:t>
            </a:r>
            <a:endParaRPr sz="1800" dirty="0"/>
          </a:p>
          <a:p>
            <a:pPr marL="914400" lvl="1" indent="-342900">
              <a:spcBef>
                <a:spcPts val="0"/>
              </a:spcBef>
              <a:spcAft>
                <a:spcPts val="0"/>
              </a:spcAft>
              <a:buSzPts val="1800"/>
              <a:buChar char="➢"/>
            </a:pPr>
            <a:r>
              <a:rPr lang="hu" sz="2000" dirty="0"/>
              <a:t>Heurisztikák szerepe</a:t>
            </a:r>
            <a:endParaRPr sz="2000" dirty="0"/>
          </a:p>
          <a:p>
            <a:pPr marL="914400" lvl="1" indent="-342900">
              <a:spcBef>
                <a:spcPts val="0"/>
              </a:spcBef>
              <a:spcAft>
                <a:spcPts val="0"/>
              </a:spcAft>
              <a:buSzPts val="1800"/>
              <a:buChar char="➢"/>
            </a:pPr>
            <a:r>
              <a:rPr lang="hu" sz="2000" dirty="0"/>
              <a:t>Diszpozícíók hatása az észlelésre</a:t>
            </a:r>
            <a:endParaRPr sz="2000" dirty="0"/>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910" y="1616648"/>
            <a:ext cx="2295254" cy="24880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9214" y="1179543"/>
            <a:ext cx="8520600" cy="572700"/>
          </a:xfrm>
        </p:spPr>
        <p:txBody>
          <a:bodyPr>
            <a:normAutofit fontScale="90000"/>
          </a:bodyPr>
          <a:lstStyle/>
          <a:p>
            <a:pPr algn="ctr"/>
            <a:r>
              <a:rPr lang="hu-HU" dirty="0" smtClean="0"/>
              <a:t>Köszönjük a figyelmet!</a:t>
            </a:r>
            <a:endParaRPr lang="hu-HU" dirty="0"/>
          </a:p>
        </p:txBody>
      </p:sp>
      <p:pic>
        <p:nvPicPr>
          <p:cNvPr id="1026"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185" y="1913488"/>
            <a:ext cx="2838658" cy="222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9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áblázat 4"/>
          <p:cNvGraphicFramePr>
            <a:graphicFrameLocks noGrp="1"/>
          </p:cNvGraphicFramePr>
          <p:nvPr>
            <p:extLst>
              <p:ext uri="{D42A27DB-BD31-4B8C-83A1-F6EECF244321}">
                <p14:modId xmlns:p14="http://schemas.microsoft.com/office/powerpoint/2010/main" val="1191219824"/>
              </p:ext>
            </p:extLst>
          </p:nvPr>
        </p:nvGraphicFramePr>
        <p:xfrm>
          <a:off x="1534236" y="221094"/>
          <a:ext cx="6096000" cy="4508303"/>
        </p:xfrm>
        <a:graphic>
          <a:graphicData uri="http://schemas.openxmlformats.org/drawingml/2006/table">
            <a:tbl>
              <a:tblPr firstRow="1" bandRow="1">
                <a:tableStyleId>{073A0DAA-6AF3-43AB-8588-CEC1D06C72B9}</a:tableStyleId>
              </a:tblPr>
              <a:tblGrid>
                <a:gridCol w="3048000"/>
                <a:gridCol w="3048000"/>
              </a:tblGrid>
              <a:tr h="2085057">
                <a:tc>
                  <a:txBody>
                    <a:bodyPr/>
                    <a:lstStyle/>
                    <a:p>
                      <a:endParaRPr lang="hu-HU" sz="1100" dirty="0"/>
                    </a:p>
                  </a:txBody>
                  <a:tcPr marL="68580" marR="68580" marT="34290" marB="34290"/>
                </a:tc>
                <a:tc>
                  <a:txBody>
                    <a:bodyPr/>
                    <a:lstStyle/>
                    <a:p>
                      <a:endParaRPr lang="hu-HU" sz="1100" dirty="0"/>
                    </a:p>
                  </a:txBody>
                  <a:tcPr marL="68580" marR="68580" marT="34290" marB="34290"/>
                </a:tc>
              </a:tr>
              <a:tr h="2423246">
                <a:tc>
                  <a:txBody>
                    <a:bodyPr/>
                    <a:lstStyle/>
                    <a:p>
                      <a:pPr marL="285750" indent="-285750">
                        <a:buFont typeface="Arial" panose="020B0604020202020204" pitchFamily="34" charset="0"/>
                        <a:buChar char="•"/>
                      </a:pPr>
                      <a:r>
                        <a:rPr lang="hu-HU" sz="1100" dirty="0" smtClean="0"/>
                        <a:t>Rendszeresen dohányzik</a:t>
                      </a:r>
                    </a:p>
                    <a:p>
                      <a:pPr marL="285750" indent="-285750">
                        <a:buFont typeface="Arial" panose="020B0604020202020204" pitchFamily="34" charset="0"/>
                        <a:buChar char="•"/>
                      </a:pPr>
                      <a:r>
                        <a:rPr lang="hu-HU" sz="1100" dirty="0" smtClean="0"/>
                        <a:t>Leadott néhány kilót az utóbbi időben (bár nem akart fogyni)</a:t>
                      </a:r>
                    </a:p>
                    <a:p>
                      <a:pPr marL="285750" indent="-285750">
                        <a:buFont typeface="Arial" panose="020B0604020202020204" pitchFamily="34" charset="0"/>
                        <a:buChar char="•"/>
                      </a:pPr>
                      <a:r>
                        <a:rPr lang="hu-HU" sz="1100" dirty="0" smtClean="0"/>
                        <a:t>2 zh-t bukott a félévben</a:t>
                      </a:r>
                    </a:p>
                    <a:p>
                      <a:pPr marL="285750" indent="-285750">
                        <a:buFont typeface="Arial" panose="020B0604020202020204" pitchFamily="34" charset="0"/>
                        <a:buChar char="•"/>
                      </a:pPr>
                      <a:r>
                        <a:rPr lang="hu-HU" sz="1100" dirty="0" smtClean="0"/>
                        <a:t>Boldog párkapcsolatban él 3 hónapja, bár nem tervez hosszútávra</a:t>
                      </a:r>
                    </a:p>
                    <a:p>
                      <a:pPr marL="285750" indent="-285750">
                        <a:buFont typeface="Arial" panose="020B0604020202020204" pitchFamily="34" charset="0"/>
                        <a:buChar char="•"/>
                      </a:pPr>
                      <a:r>
                        <a:rPr lang="hu-HU" sz="1100" baseline="0" dirty="0" smtClean="0"/>
                        <a:t>2 hónapja egy földrengés alkalmával enyhén beverte a fejét</a:t>
                      </a:r>
                    </a:p>
                    <a:p>
                      <a:pPr marL="285750" indent="-285750">
                        <a:buFont typeface="Arial" panose="020B0604020202020204" pitchFamily="34" charset="0"/>
                        <a:buChar char="•"/>
                      </a:pPr>
                      <a:r>
                        <a:rPr lang="hu-HU" sz="1100" baseline="0" dirty="0" smtClean="0"/>
                        <a:t>Heti rendszerességgel iszik, de mindig tudja, hol a határ</a:t>
                      </a:r>
                    </a:p>
                    <a:p>
                      <a:pPr marL="285750" indent="-285750">
                        <a:buFont typeface="Arial" panose="020B0604020202020204" pitchFamily="34" charset="0"/>
                        <a:buChar char="•"/>
                      </a:pPr>
                      <a:r>
                        <a:rPr lang="hu-HU" sz="1100" baseline="0" dirty="0" smtClean="0"/>
                        <a:t>Múlt héten ellopták a telefonját</a:t>
                      </a:r>
                    </a:p>
                  </a:txBody>
                  <a:tcPr marL="68580" marR="68580" marT="34290" marB="34290">
                    <a:solidFill>
                      <a:srgbClr val="FCE6FE"/>
                    </a:solidFill>
                  </a:tcPr>
                </a:tc>
                <a:tc>
                  <a:txBody>
                    <a:bodyPr/>
                    <a:lstStyle/>
                    <a:p>
                      <a:pPr marL="285750" indent="-285750">
                        <a:buFont typeface="Arial" panose="020B0604020202020204" pitchFamily="34" charset="0"/>
                        <a:buChar char="•"/>
                      </a:pPr>
                      <a:r>
                        <a:rPr lang="hu-HU" sz="1100" dirty="0" smtClean="0"/>
                        <a:t>Nem dohányzik</a:t>
                      </a:r>
                    </a:p>
                    <a:p>
                      <a:pPr marL="285750" indent="-285750">
                        <a:buFont typeface="Arial" panose="020B0604020202020204" pitchFamily="34" charset="0"/>
                        <a:buChar char="•"/>
                      </a:pPr>
                      <a:r>
                        <a:rPr lang="hu-HU" sz="1100" dirty="0" smtClean="0"/>
                        <a:t>Túlsúlyos</a:t>
                      </a:r>
                    </a:p>
                    <a:p>
                      <a:pPr marL="285750" indent="-285750">
                        <a:buFont typeface="Arial" panose="020B0604020202020204" pitchFamily="34" charset="0"/>
                        <a:buChar char="•"/>
                      </a:pPr>
                      <a:endParaRPr lang="hu-HU" sz="1100" dirty="0" smtClean="0"/>
                    </a:p>
                    <a:p>
                      <a:pPr marL="285750" indent="-285750">
                        <a:buFont typeface="Arial" panose="020B0604020202020204" pitchFamily="34" charset="0"/>
                        <a:buChar char="•"/>
                      </a:pPr>
                      <a:r>
                        <a:rPr lang="hu-HU" sz="1100" dirty="0" smtClean="0"/>
                        <a:t>A félévben eddig minden zh-n átment</a:t>
                      </a:r>
                    </a:p>
                    <a:p>
                      <a:pPr marL="285750" indent="-285750">
                        <a:buFont typeface="Arial" panose="020B0604020202020204" pitchFamily="34" charset="0"/>
                        <a:buChar char="•"/>
                      </a:pPr>
                      <a:r>
                        <a:rPr lang="hu-HU" sz="1100" dirty="0" smtClean="0"/>
                        <a:t>Nemrég véget ért egy 3 éves kapcsolata</a:t>
                      </a:r>
                    </a:p>
                    <a:p>
                      <a:pPr marL="285750" indent="-285750">
                        <a:buFont typeface="Arial" panose="020B0604020202020204" pitchFamily="34" charset="0"/>
                        <a:buChar char="•"/>
                      </a:pPr>
                      <a:endParaRPr lang="hu-HU" sz="1100" dirty="0" smtClean="0"/>
                    </a:p>
                    <a:p>
                      <a:pPr marL="285750" indent="-285750">
                        <a:buFont typeface="Arial" panose="020B0604020202020204" pitchFamily="34" charset="0"/>
                        <a:buChar char="•"/>
                      </a:pPr>
                      <a:r>
                        <a:rPr lang="hu-HU" sz="1100" dirty="0" smtClean="0"/>
                        <a:t>Nemrég gyógyult ki kéthetes</a:t>
                      </a:r>
                      <a:r>
                        <a:rPr lang="hu-HU" sz="1100" baseline="0" dirty="0" smtClean="0"/>
                        <a:t> megfázásából</a:t>
                      </a:r>
                    </a:p>
                    <a:p>
                      <a:pPr marL="285750" indent="-285750">
                        <a:buFont typeface="Arial" panose="020B0604020202020204" pitchFamily="34" charset="0"/>
                        <a:buChar char="•"/>
                      </a:pPr>
                      <a:endParaRPr lang="hu-HU" sz="1100" baseline="0" dirty="0" smtClean="0"/>
                    </a:p>
                    <a:p>
                      <a:pPr marL="285750" indent="-285750">
                        <a:buFont typeface="Arial" panose="020B0604020202020204" pitchFamily="34" charset="0"/>
                        <a:buChar char="•"/>
                      </a:pPr>
                      <a:r>
                        <a:rPr lang="hu-HU" sz="1100" baseline="0" dirty="0" smtClean="0"/>
                        <a:t>Ritkán iszik, de olyankor általában másnaposan végzi</a:t>
                      </a:r>
                    </a:p>
                    <a:p>
                      <a:pPr marL="285750" indent="-285750">
                        <a:buFont typeface="Arial" panose="020B0604020202020204" pitchFamily="34" charset="0"/>
                        <a:buChar char="•"/>
                      </a:pPr>
                      <a:r>
                        <a:rPr lang="hu-HU" sz="1100" baseline="0" dirty="0" smtClean="0"/>
                        <a:t>Fél éve ellopták a laptopját</a:t>
                      </a:r>
                    </a:p>
                  </a:txBody>
                  <a:tcPr marL="68580" marR="68580" marT="34290" marB="34290">
                    <a:solidFill>
                      <a:srgbClr val="FCE6FE"/>
                    </a:solidFill>
                  </a:tcPr>
                </a:tc>
              </a:tr>
            </a:tbl>
          </a:graphicData>
        </a:graphic>
      </p:graphicFrame>
      <p:pic>
        <p:nvPicPr>
          <p:cNvPr id="1028" name="Picture 4" descr="KapcsolÃ³dÃ³ kÃ©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493" y="731475"/>
            <a:ext cx="2521112" cy="1452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Ã©ptalÃ¡lat a kÃ¶vetkezÅre: âfat neil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063" y="637232"/>
            <a:ext cx="2453099" cy="1640636"/>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p:cNvSpPr txBox="1"/>
          <p:nvPr/>
        </p:nvSpPr>
        <p:spPr>
          <a:xfrm>
            <a:off x="2681368" y="312953"/>
            <a:ext cx="759361" cy="323165"/>
          </a:xfrm>
          <a:prstGeom prst="rect">
            <a:avLst/>
          </a:prstGeom>
          <a:noFill/>
        </p:spPr>
        <p:txBody>
          <a:bodyPr wrap="square" rtlCol="0">
            <a:spAutoFit/>
          </a:bodyPr>
          <a:lstStyle/>
          <a:p>
            <a:r>
              <a:rPr lang="hu-HU" sz="1500" b="1" dirty="0" err="1">
                <a:solidFill>
                  <a:schemeClr val="bg1"/>
                </a:solidFill>
              </a:rPr>
              <a:t>Grace</a:t>
            </a:r>
            <a:endParaRPr lang="hu-HU" sz="1500" b="1" dirty="0">
              <a:solidFill>
                <a:schemeClr val="bg1"/>
              </a:solidFill>
            </a:endParaRPr>
          </a:p>
        </p:txBody>
      </p:sp>
      <p:sp>
        <p:nvSpPr>
          <p:cNvPr id="10" name="Szövegdoboz 9"/>
          <p:cNvSpPr txBox="1"/>
          <p:nvPr/>
        </p:nvSpPr>
        <p:spPr>
          <a:xfrm>
            <a:off x="5807950" y="312952"/>
            <a:ext cx="537327" cy="323165"/>
          </a:xfrm>
          <a:prstGeom prst="rect">
            <a:avLst/>
          </a:prstGeom>
          <a:noFill/>
        </p:spPr>
        <p:txBody>
          <a:bodyPr wrap="none" rtlCol="0">
            <a:spAutoFit/>
          </a:bodyPr>
          <a:lstStyle/>
          <a:p>
            <a:r>
              <a:rPr lang="hu-HU" sz="1500" b="1" dirty="0">
                <a:solidFill>
                  <a:schemeClr val="bg1"/>
                </a:solidFill>
              </a:rPr>
              <a:t>Neil</a:t>
            </a:r>
          </a:p>
        </p:txBody>
      </p:sp>
    </p:spTree>
    <p:extLst>
      <p:ext uri="{BB962C8B-B14F-4D97-AF65-F5344CB8AC3E}">
        <p14:creationId xmlns:p14="http://schemas.microsoft.com/office/powerpoint/2010/main" val="373625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832485" y="966866"/>
            <a:ext cx="7475220" cy="1889476"/>
          </a:xfrm>
          <a:prstGeom prst="rect">
            <a:avLst/>
          </a:prstGeom>
        </p:spPr>
        <p:txBody>
          <a:bodyPr spcFirstLastPara="1" wrap="square" lIns="91425" tIns="91425" rIns="91425" bIns="91425" anchor="b" anchorCtr="0">
            <a:noAutofit/>
          </a:bodyPr>
          <a:lstStyle/>
          <a:p>
            <a:pPr lvl="0">
              <a:spcBef>
                <a:spcPts val="0"/>
              </a:spcBef>
            </a:pPr>
            <a:r>
              <a:rPr lang="hu" sz="3600" dirty="0"/>
              <a:t>Következetes-e a kockázatértékelés időtől és eseménytől függetlenül?</a:t>
            </a:r>
            <a:endParaRPr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u"/>
              <a:t>Két lényeges fogalom</a:t>
            </a:r>
            <a:endParaRPr/>
          </a:p>
        </p:txBody>
      </p:sp>
      <p:sp>
        <p:nvSpPr>
          <p:cNvPr id="61" name="Shape 61"/>
          <p:cNvSpPr txBox="1">
            <a:spLocks noGrp="1"/>
          </p:cNvSpPr>
          <p:nvPr>
            <p:ph type="body" idx="1"/>
          </p:nvPr>
        </p:nvSpPr>
        <p:spPr>
          <a:xfrm>
            <a:off x="311700" y="1337525"/>
            <a:ext cx="8520600" cy="3231300"/>
          </a:xfrm>
          <a:prstGeom prst="rect">
            <a:avLst/>
          </a:prstGeom>
        </p:spPr>
        <p:txBody>
          <a:bodyPr spcFirstLastPara="1" wrap="square" lIns="91425" tIns="91425" rIns="91425" bIns="91425" anchor="t" anchorCtr="0">
            <a:noAutofit/>
          </a:bodyPr>
          <a:lstStyle/>
          <a:p>
            <a:pPr marL="457200" lvl="0" indent="-342900" rtl="0">
              <a:lnSpc>
                <a:spcPct val="129500"/>
              </a:lnSpc>
              <a:spcBef>
                <a:spcPts val="0"/>
              </a:spcBef>
              <a:spcAft>
                <a:spcPts val="0"/>
              </a:spcAft>
              <a:buClr>
                <a:schemeClr val="dk1"/>
              </a:buClr>
              <a:buSzPts val="1800"/>
              <a:buFont typeface="Times New Roman"/>
              <a:buChar char="●"/>
            </a:pPr>
            <a:r>
              <a:rPr lang="hu" b="1" dirty="0">
                <a:solidFill>
                  <a:schemeClr val="dk1"/>
                </a:solidFill>
                <a:latin typeface="Times New Roman"/>
                <a:ea typeface="Times New Roman"/>
                <a:cs typeface="Times New Roman"/>
                <a:sym typeface="Times New Roman"/>
              </a:rPr>
              <a:t>Comparative risk judgement: </a:t>
            </a:r>
            <a:r>
              <a:rPr lang="hu" dirty="0">
                <a:solidFill>
                  <a:schemeClr val="dk1"/>
                </a:solidFill>
                <a:latin typeface="Times New Roman"/>
                <a:ea typeface="Times New Roman"/>
                <a:cs typeface="Times New Roman"/>
                <a:sym typeface="Times New Roman"/>
              </a:rPr>
              <a:t>Vonás/beállítódás. Az egyén mit érez valószínűbbnek azt, hogy egy negatív esemény az átlag emberrel történik meg inkább, vagy vele (Pl.azt gondolja, kisebb az esélye, hogy balesetet szenvedjen)</a:t>
            </a:r>
            <a:endParaRPr dirty="0">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b="1" dirty="0">
                <a:solidFill>
                  <a:schemeClr val="dk1"/>
                </a:solidFill>
                <a:latin typeface="Times New Roman"/>
                <a:ea typeface="Times New Roman"/>
                <a:cs typeface="Times New Roman"/>
                <a:sym typeface="Times New Roman"/>
              </a:rPr>
              <a:t>Optimistic bias:</a:t>
            </a:r>
            <a:r>
              <a:rPr lang="hu" dirty="0">
                <a:solidFill>
                  <a:schemeClr val="dk1"/>
                </a:solidFill>
                <a:latin typeface="Times New Roman"/>
                <a:ea typeface="Times New Roman"/>
                <a:cs typeface="Times New Roman"/>
                <a:sym typeface="Times New Roman"/>
              </a:rPr>
              <a:t> Az emberek általában hajlamosak saját magukat sérthetetlennek észlelni, ezért amikor ilyen kockázatértékelésre (=Comparative risk judgement) kerül sor, hajlamosak úgy gondolni, hogy nekik kevesebb esélyük van az adott negatív eseményre, mint az átlag embernek (pl. “Nekem kevesebb esélyem van arra, hogy balesetet szenvedjek, mint az átlagos egyetemistának”)</a:t>
            </a:r>
            <a:endParaRPr dirty="0">
              <a:solidFill>
                <a:schemeClr val="dk1"/>
              </a:solidFill>
              <a:latin typeface="Times New Roman"/>
              <a:ea typeface="Times New Roman"/>
              <a:cs typeface="Times New Roman"/>
              <a:sym typeface="Times New Roman"/>
            </a:endParaRPr>
          </a:p>
          <a:p>
            <a:pPr marL="0" lvl="0" indent="0" rtl="0">
              <a:spcBef>
                <a:spcPts val="800"/>
              </a:spcBef>
              <a:spcAft>
                <a:spcPts val="0"/>
              </a:spcAft>
              <a:buClr>
                <a:schemeClr val="dk1"/>
              </a:buClr>
              <a:buSzPts val="1100"/>
              <a:buFont typeface="Arial"/>
              <a:buNone/>
            </a:pPr>
            <a:endParaRPr sz="1100" dirty="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endParaRPr dirty="0"/>
          </a:p>
          <a:p>
            <a:pPr marL="0" lvl="0" indent="0">
              <a:spcBef>
                <a:spcPts val="1600"/>
              </a:spcBef>
              <a:spcAft>
                <a:spcPts val="0"/>
              </a:spcAft>
              <a:buNone/>
            </a:pPr>
            <a:endParaRPr dirty="0"/>
          </a:p>
          <a:p>
            <a:pPr marL="0" lvl="0" indent="0">
              <a:spcBef>
                <a:spcPts val="1600"/>
              </a:spcBef>
              <a:spcAft>
                <a:spcPts val="1600"/>
              </a:spcAft>
              <a:buNone/>
            </a:pPr>
            <a:endParaRPr dirty="0"/>
          </a:p>
        </p:txBody>
      </p:sp>
      <p:pic>
        <p:nvPicPr>
          <p:cNvPr id="922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58070" y="232348"/>
            <a:ext cx="1174230" cy="1174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u"/>
              <a:t>Bevezetés</a:t>
            </a:r>
            <a:endParaRPr/>
          </a:p>
        </p:txBody>
      </p:sp>
      <p:sp>
        <p:nvSpPr>
          <p:cNvPr id="67" name="Shape 67"/>
          <p:cNvSpPr txBox="1">
            <a:spLocks noGrp="1"/>
          </p:cNvSpPr>
          <p:nvPr>
            <p:ph type="body" idx="1"/>
          </p:nvPr>
        </p:nvSpPr>
        <p:spPr>
          <a:xfrm>
            <a:off x="566533" y="1170428"/>
            <a:ext cx="4005467" cy="254713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u" sz="1800" dirty="0"/>
              <a:t>Az, hogy mennyire érezzük magunkat veszélynek kitéve, hatással van a kockázatvállalásunkra.</a:t>
            </a:r>
            <a:endParaRPr sz="1800" dirty="0"/>
          </a:p>
          <a:p>
            <a:pPr marL="0" lvl="0" indent="0">
              <a:spcBef>
                <a:spcPts val="1600"/>
              </a:spcBef>
              <a:spcAft>
                <a:spcPts val="0"/>
              </a:spcAft>
              <a:buNone/>
            </a:pPr>
            <a:r>
              <a:rPr lang="hu" sz="1800" dirty="0"/>
              <a:t>Az eddigi kutatásokból nem derül ki, hogy mennyire következetes a kockázatértékelés.</a:t>
            </a:r>
            <a:endParaRPr sz="1800" dirty="0"/>
          </a:p>
          <a:p>
            <a:pPr marL="0" lvl="0" indent="0">
              <a:spcBef>
                <a:spcPts val="1600"/>
              </a:spcBef>
              <a:spcAft>
                <a:spcPts val="0"/>
              </a:spcAft>
              <a:buNone/>
            </a:pPr>
            <a:endParaRPr dirty="0"/>
          </a:p>
          <a:p>
            <a:pPr marL="0" lvl="0" indent="0">
              <a:spcBef>
                <a:spcPts val="1600"/>
              </a:spcBef>
              <a:spcAft>
                <a:spcPts val="0"/>
              </a:spcAft>
              <a:buNone/>
            </a:pPr>
            <a:endParaRPr dirty="0"/>
          </a:p>
          <a:p>
            <a:pPr marL="0" lvl="0" indent="0" rtl="0">
              <a:spcBef>
                <a:spcPts val="1600"/>
              </a:spcBef>
              <a:spcAft>
                <a:spcPts val="1600"/>
              </a:spcAft>
              <a:buNone/>
            </a:pPr>
            <a:endParaRPr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790" y="1170428"/>
            <a:ext cx="3263692" cy="18372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82138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hu" sz="2400" dirty="0"/>
              <a:t>Miért érdemes vizsgálni a következetességet?</a:t>
            </a:r>
            <a:endParaRPr sz="2400" dirty="0"/>
          </a:p>
        </p:txBody>
      </p:sp>
      <p:sp>
        <p:nvSpPr>
          <p:cNvPr id="73" name="Shape 73"/>
          <p:cNvSpPr txBox="1">
            <a:spLocks noGrp="1"/>
          </p:cNvSpPr>
          <p:nvPr>
            <p:ph type="body" idx="1"/>
          </p:nvPr>
        </p:nvSpPr>
        <p:spPr>
          <a:xfrm>
            <a:off x="311700" y="1491521"/>
            <a:ext cx="8520600" cy="3077354"/>
          </a:xfrm>
          <a:prstGeom prst="rect">
            <a:avLst/>
          </a:prstGeom>
        </p:spPr>
        <p:txBody>
          <a:bodyPr spcFirstLastPara="1" wrap="square" lIns="91425" tIns="91425" rIns="91425" bIns="91425" anchor="t" anchorCtr="0">
            <a:noAutofit/>
          </a:bodyPr>
          <a:lstStyle/>
          <a:p>
            <a:pPr marL="457200" lvl="0" indent="-342900" rtl="0">
              <a:lnSpc>
                <a:spcPct val="129409"/>
              </a:lnSpc>
              <a:spcBef>
                <a:spcPts val="0"/>
              </a:spcBef>
              <a:spcAft>
                <a:spcPts val="0"/>
              </a:spcAft>
              <a:buClr>
                <a:schemeClr val="dk1"/>
              </a:buClr>
              <a:buSzPts val="1800"/>
              <a:buFont typeface="Times New Roman"/>
              <a:buAutoNum type="arabicPeriod"/>
            </a:pPr>
            <a:r>
              <a:rPr lang="hu" dirty="0">
                <a:solidFill>
                  <a:schemeClr val="dk1"/>
                </a:solidFill>
                <a:latin typeface="Times New Roman"/>
                <a:ea typeface="Times New Roman"/>
                <a:cs typeface="Times New Roman"/>
                <a:sym typeface="Times New Roman"/>
              </a:rPr>
              <a:t>Ezzel többet tudunk meg a döntésfolyamatokról.</a:t>
            </a:r>
            <a:endParaRPr dirty="0">
              <a:solidFill>
                <a:schemeClr val="dk1"/>
              </a:solidFill>
              <a:latin typeface="Times New Roman"/>
              <a:ea typeface="Times New Roman"/>
              <a:cs typeface="Times New Roman"/>
              <a:sym typeface="Times New Roman"/>
            </a:endParaRPr>
          </a:p>
          <a:p>
            <a:pPr marL="457200" lvl="0" indent="-342900" rtl="0">
              <a:lnSpc>
                <a:spcPct val="129409"/>
              </a:lnSpc>
              <a:spcBef>
                <a:spcPts val="0"/>
              </a:spcBef>
              <a:spcAft>
                <a:spcPts val="0"/>
              </a:spcAft>
              <a:buClr>
                <a:schemeClr val="dk1"/>
              </a:buClr>
              <a:buSzPts val="1800"/>
              <a:buFont typeface="Times New Roman"/>
              <a:buAutoNum type="arabicPeriod"/>
            </a:pPr>
            <a:r>
              <a:rPr lang="hu" dirty="0">
                <a:solidFill>
                  <a:schemeClr val="dk1"/>
                </a:solidFill>
                <a:latin typeface="Times New Roman"/>
                <a:ea typeface="Times New Roman"/>
                <a:cs typeface="Times New Roman"/>
                <a:sym typeface="Times New Roman"/>
              </a:rPr>
              <a:t>Felfedhetnek más diszpozíciókat (pl. pesszimista bias összefügghet depresszióval)</a:t>
            </a:r>
            <a:endParaRPr dirty="0">
              <a:solidFill>
                <a:schemeClr val="dk1"/>
              </a:solidFill>
              <a:latin typeface="Times New Roman"/>
              <a:ea typeface="Times New Roman"/>
              <a:cs typeface="Times New Roman"/>
              <a:sym typeface="Times New Roman"/>
            </a:endParaRPr>
          </a:p>
          <a:p>
            <a:pPr marL="457200" lvl="0" indent="-342900" rtl="0">
              <a:lnSpc>
                <a:spcPct val="129409"/>
              </a:lnSpc>
              <a:spcBef>
                <a:spcPts val="0"/>
              </a:spcBef>
              <a:spcAft>
                <a:spcPts val="0"/>
              </a:spcAft>
              <a:buClr>
                <a:schemeClr val="dk1"/>
              </a:buClr>
              <a:buSzPts val="1800"/>
              <a:buFont typeface="Times New Roman"/>
              <a:buAutoNum type="arabicPeriod"/>
            </a:pPr>
            <a:r>
              <a:rPr lang="hu" dirty="0">
                <a:solidFill>
                  <a:schemeClr val="dk1"/>
                </a:solidFill>
                <a:latin typeface="Times New Roman"/>
                <a:ea typeface="Times New Roman"/>
                <a:cs typeface="Times New Roman"/>
                <a:sym typeface="Times New Roman"/>
              </a:rPr>
              <a:t>Amennyiben nagyon következetes, nem érdemes megpróbálni változtatni rajta.</a:t>
            </a:r>
            <a:endParaRPr dirty="0">
              <a:solidFill>
                <a:schemeClr val="dk1"/>
              </a:solidFill>
              <a:latin typeface="Times New Roman"/>
              <a:ea typeface="Times New Roman"/>
              <a:cs typeface="Times New Roman"/>
              <a:sym typeface="Times New Roman"/>
            </a:endParaRPr>
          </a:p>
          <a:p>
            <a:pPr marL="457200" lvl="0" indent="-342900" rtl="0">
              <a:lnSpc>
                <a:spcPct val="129409"/>
              </a:lnSpc>
              <a:spcBef>
                <a:spcPts val="0"/>
              </a:spcBef>
              <a:spcAft>
                <a:spcPts val="0"/>
              </a:spcAft>
              <a:buClr>
                <a:schemeClr val="dk1"/>
              </a:buClr>
              <a:buSzPts val="1800"/>
              <a:buFont typeface="Times New Roman"/>
              <a:buAutoNum type="arabicPeriod"/>
            </a:pPr>
            <a:r>
              <a:rPr lang="hu" dirty="0">
                <a:solidFill>
                  <a:schemeClr val="dk1"/>
                </a:solidFill>
                <a:latin typeface="Times New Roman"/>
                <a:ea typeface="Times New Roman"/>
                <a:cs typeface="Times New Roman"/>
                <a:sym typeface="Times New Roman"/>
              </a:rPr>
              <a:t>Az eddigi kutatások a témában nem elég meggyőzőek.</a:t>
            </a:r>
            <a:endParaRPr dirty="0">
              <a:solidFill>
                <a:schemeClr val="dk1"/>
              </a:solidFill>
              <a:latin typeface="Times New Roman"/>
              <a:ea typeface="Times New Roman"/>
              <a:cs typeface="Times New Roman"/>
              <a:sym typeface="Times New Roman"/>
            </a:endParaRPr>
          </a:p>
          <a:p>
            <a:pPr marL="457200" lvl="0" indent="-342900" rtl="0">
              <a:lnSpc>
                <a:spcPct val="129409"/>
              </a:lnSpc>
              <a:spcBef>
                <a:spcPts val="0"/>
              </a:spcBef>
              <a:spcAft>
                <a:spcPts val="0"/>
              </a:spcAft>
              <a:buClr>
                <a:schemeClr val="dk1"/>
              </a:buClr>
              <a:buSzPts val="1800"/>
              <a:buFont typeface="Times New Roman"/>
              <a:buAutoNum type="arabicPeriod"/>
            </a:pPr>
            <a:r>
              <a:rPr lang="hu" dirty="0">
                <a:solidFill>
                  <a:schemeClr val="dk1"/>
                </a:solidFill>
                <a:latin typeface="Times New Roman"/>
                <a:ea typeface="Times New Roman"/>
                <a:cs typeface="Times New Roman"/>
                <a:sym typeface="Times New Roman"/>
              </a:rPr>
              <a:t>Az összehasonlító kockázat mérlegelés összefügghet az egészséggel, jólléttel és az elővigyázatos viselkedéssel is.</a:t>
            </a:r>
            <a:endParaRPr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100" dirty="0">
              <a:solidFill>
                <a:schemeClr val="dk1"/>
              </a:solidFill>
              <a:latin typeface="Times New Roman"/>
              <a:ea typeface="Times New Roman"/>
              <a:cs typeface="Times New Roman"/>
              <a:sym typeface="Times New Roman"/>
            </a:endParaRPr>
          </a:p>
          <a:p>
            <a:pPr marL="0" lvl="0" indent="0">
              <a:spcBef>
                <a:spcPts val="0"/>
              </a:spcBef>
              <a:spcAft>
                <a:spcPts val="1600"/>
              </a:spcAft>
              <a:buNone/>
            </a:pPr>
            <a:endParaRPr dirty="0"/>
          </a:p>
        </p:txBody>
      </p:sp>
      <p:pic>
        <p:nvPicPr>
          <p:cNvPr id="2050" name="Picture 2" descr="Image result for dec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979" y="3504454"/>
            <a:ext cx="1449934" cy="1364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a:spLocks noGrp="1"/>
          </p:cNvSpPr>
          <p:nvPr>
            <p:ph type="body" idx="1"/>
          </p:nvPr>
        </p:nvSpPr>
        <p:spPr>
          <a:xfrm>
            <a:off x="623888" y="1396226"/>
            <a:ext cx="8520600" cy="2865300"/>
          </a:xfrm>
          <a:prstGeom prst="rect">
            <a:avLst/>
          </a:prstGeom>
        </p:spPr>
        <p:txBody>
          <a:bodyPr spcFirstLastPara="1" wrap="square" lIns="91425" tIns="91425" rIns="91425" bIns="91425" anchor="t" anchorCtr="0">
            <a:noAutofit/>
          </a:bodyPr>
          <a:lstStyle/>
          <a:p>
            <a:pPr marL="0" lvl="0" indent="0" rtl="0">
              <a:lnSpc>
                <a:spcPct val="129500"/>
              </a:lnSpc>
              <a:spcBef>
                <a:spcPts val="0"/>
              </a:spcBef>
              <a:spcAft>
                <a:spcPts val="0"/>
              </a:spcAft>
              <a:buClr>
                <a:schemeClr val="dk1"/>
              </a:buClr>
              <a:buSzPts val="1100"/>
              <a:buFont typeface="Arial"/>
              <a:buNone/>
            </a:pPr>
            <a:endParaRPr sz="1100" u="sng" dirty="0">
              <a:solidFill>
                <a:schemeClr val="dk1"/>
              </a:solidFill>
              <a:latin typeface="Times New Roman"/>
              <a:ea typeface="Times New Roman"/>
              <a:cs typeface="Times New Roman"/>
              <a:sym typeface="Times New Roman"/>
            </a:endParaRPr>
          </a:p>
          <a:p>
            <a:pPr marL="457200" lvl="0" indent="-342900" rtl="0">
              <a:lnSpc>
                <a:spcPct val="129500"/>
              </a:lnSpc>
              <a:spcBef>
                <a:spcPts val="80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A kockázatértékelő döntések gyakran heurisztikák alapján történnek(pl. sérthetetlenség érzése), ezért következetesnek kellene lenniük.</a:t>
            </a:r>
            <a:endParaRPr dirty="0">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A kockázatértékelés lehet vonás, mert relatíve stabil dolgokkal korrelál, pl</a:t>
            </a:r>
            <a:r>
              <a:rPr lang="hu" dirty="0" smtClean="0">
                <a:solidFill>
                  <a:schemeClr val="dk1"/>
                </a:solidFill>
                <a:latin typeface="Times New Roman"/>
                <a:ea typeface="Times New Roman"/>
                <a:cs typeface="Times New Roman"/>
                <a:sym typeface="Times New Roman"/>
              </a:rPr>
              <a:t>.: depresszió</a:t>
            </a:r>
            <a:r>
              <a:rPr lang="hu" dirty="0">
                <a:solidFill>
                  <a:schemeClr val="dk1"/>
                </a:solidFill>
                <a:latin typeface="Times New Roman"/>
                <a:ea typeface="Times New Roman"/>
                <a:cs typeface="Times New Roman"/>
                <a:sym typeface="Times New Roman"/>
              </a:rPr>
              <a:t>, szorongás.</a:t>
            </a:r>
            <a:endParaRPr dirty="0">
              <a:solidFill>
                <a:schemeClr val="dk1"/>
              </a:solidFill>
              <a:latin typeface="Times New Roman"/>
              <a:ea typeface="Times New Roman"/>
              <a:cs typeface="Times New Roman"/>
              <a:sym typeface="Times New Roman"/>
            </a:endParaRPr>
          </a:p>
          <a:p>
            <a:pPr marL="0" lvl="0" indent="0" rtl="0">
              <a:spcBef>
                <a:spcPts val="800"/>
              </a:spcBef>
              <a:spcAft>
                <a:spcPts val="0"/>
              </a:spcAft>
              <a:buClr>
                <a:schemeClr val="dk1"/>
              </a:buClr>
              <a:buSzPts val="1100"/>
              <a:buFont typeface="Arial"/>
              <a:buNone/>
            </a:pPr>
            <a:endParaRPr sz="1100" dirty="0">
              <a:solidFill>
                <a:schemeClr val="dk1"/>
              </a:solidFill>
              <a:latin typeface="Times New Roman"/>
              <a:ea typeface="Times New Roman"/>
              <a:cs typeface="Times New Roman"/>
              <a:sym typeface="Times New Roman"/>
            </a:endParaRPr>
          </a:p>
          <a:p>
            <a:pPr marL="0" lvl="0" indent="0" algn="just">
              <a:spcBef>
                <a:spcPts val="0"/>
              </a:spcBef>
              <a:spcAft>
                <a:spcPts val="1600"/>
              </a:spcAft>
              <a:buNone/>
            </a:pPr>
            <a:endParaRPr sz="1600" dirty="0"/>
          </a:p>
        </p:txBody>
      </p:sp>
      <p:sp>
        <p:nvSpPr>
          <p:cNvPr id="80" name="Shape 80"/>
          <p:cNvSpPr txBox="1">
            <a:spLocks noGrp="1"/>
          </p:cNvSpPr>
          <p:nvPr>
            <p:ph type="title" idx="4294967295"/>
          </p:nvPr>
        </p:nvSpPr>
        <p:spPr>
          <a:xfrm>
            <a:off x="623888" y="966611"/>
            <a:ext cx="8520112" cy="527050"/>
          </a:xfrm>
          <a:prstGeom prst="rect">
            <a:avLst/>
          </a:prstGeom>
        </p:spPr>
        <p:txBody>
          <a:bodyPr spcFirstLastPara="1" wrap="square" lIns="91425" tIns="91425" rIns="91425" bIns="91425" anchor="t" anchorCtr="0">
            <a:noAutofit/>
          </a:bodyPr>
          <a:lstStyle/>
          <a:p>
            <a:pPr marL="0" lvl="0" indent="0" rtl="0">
              <a:lnSpc>
                <a:spcPct val="129500"/>
              </a:lnSpc>
              <a:spcBef>
                <a:spcPts val="0"/>
              </a:spcBef>
              <a:spcAft>
                <a:spcPts val="800"/>
              </a:spcAft>
              <a:buClr>
                <a:schemeClr val="dk1"/>
              </a:buClr>
              <a:buSzPts val="1100"/>
              <a:buFont typeface="Arial"/>
              <a:buNone/>
            </a:pPr>
            <a:r>
              <a:rPr lang="hu" sz="1800" u="sng" dirty="0">
                <a:latin typeface="Times New Roman"/>
                <a:ea typeface="Times New Roman"/>
                <a:cs typeface="Times New Roman"/>
                <a:sym typeface="Times New Roman"/>
              </a:rPr>
              <a:t>Okok, amik miatt következetes lehet:</a:t>
            </a:r>
            <a:endParaRPr sz="1800" dirty="0"/>
          </a:p>
        </p:txBody>
      </p:sp>
      <p:pic>
        <p:nvPicPr>
          <p:cNvPr id="8194" name="Picture 2" descr="Image result for consist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303" y="3369627"/>
            <a:ext cx="2073536" cy="1321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23400" y="965011"/>
            <a:ext cx="8520600" cy="509914"/>
          </a:xfrm>
          <a:prstGeom prst="rect">
            <a:avLst/>
          </a:prstGeom>
        </p:spPr>
        <p:txBody>
          <a:bodyPr spcFirstLastPara="1" wrap="square" lIns="91425" tIns="91425" rIns="91425" bIns="91425" anchor="t" anchorCtr="0">
            <a:noAutofit/>
          </a:bodyPr>
          <a:lstStyle/>
          <a:p>
            <a:pPr marL="0" lvl="0" indent="0" rtl="0">
              <a:lnSpc>
                <a:spcPct val="129500"/>
              </a:lnSpc>
              <a:spcBef>
                <a:spcPts val="0"/>
              </a:spcBef>
              <a:spcAft>
                <a:spcPts val="800"/>
              </a:spcAft>
              <a:buClr>
                <a:schemeClr val="dk1"/>
              </a:buClr>
              <a:buSzPts val="1100"/>
              <a:buFont typeface="Arial"/>
              <a:buNone/>
            </a:pPr>
            <a:r>
              <a:rPr lang="hu" sz="1800" u="sng" dirty="0">
                <a:latin typeface="Times New Roman"/>
                <a:ea typeface="Times New Roman"/>
                <a:cs typeface="Times New Roman"/>
                <a:sym typeface="Times New Roman"/>
              </a:rPr>
              <a:t>Okok, amik miatt ez változhat:</a:t>
            </a:r>
            <a:endParaRPr sz="1800" dirty="0"/>
          </a:p>
        </p:txBody>
      </p:sp>
      <p:sp>
        <p:nvSpPr>
          <p:cNvPr id="86" name="Shape 86"/>
          <p:cNvSpPr txBox="1">
            <a:spLocks noGrp="1"/>
          </p:cNvSpPr>
          <p:nvPr>
            <p:ph type="body" idx="1"/>
          </p:nvPr>
        </p:nvSpPr>
        <p:spPr>
          <a:xfrm>
            <a:off x="623400" y="1474925"/>
            <a:ext cx="8520600" cy="3416400"/>
          </a:xfrm>
          <a:prstGeom prst="rect">
            <a:avLst/>
          </a:prstGeom>
        </p:spPr>
        <p:txBody>
          <a:bodyPr spcFirstLastPara="1" wrap="square" lIns="91425" tIns="91425" rIns="91425" bIns="91425" anchor="t" anchorCtr="0">
            <a:noAutofit/>
          </a:bodyPr>
          <a:lstStyle/>
          <a:p>
            <a:pPr marL="457200" lvl="0" indent="-342900" rtl="0">
              <a:lnSpc>
                <a:spcPct val="129500"/>
              </a:lnSpc>
              <a:spcBef>
                <a:spcPts val="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A kockázatértékelő döntést befolyásolja a hangulat (jó hangulat-&gt;optimizmus).</a:t>
            </a:r>
            <a:endParaRPr dirty="0">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Összefügg a kontrollérzetünkkel (pl. a kocsiban utasként nagyobb veszélyérzet)</a:t>
            </a:r>
            <a:endParaRPr dirty="0">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Ha van tapasztalatunk az eseménnyel, kevésbé vagyunk optimisták(pl. akik láttak már tornádót magasabbra értékelték, hogy mekkora veszélyt jelenthet rájuk)</a:t>
            </a:r>
            <a:endParaRPr dirty="0">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A kockázatvállalás csökkentheti az optimizmust, pl. dohányzó személyek tudják, hogy az átlagnál nagyobb eséllyel alakul ki náluk tüdőrák.</a:t>
            </a:r>
            <a:endParaRPr dirty="0">
              <a:solidFill>
                <a:schemeClr val="dk1"/>
              </a:solidFill>
              <a:latin typeface="Times New Roman"/>
              <a:ea typeface="Times New Roman"/>
              <a:cs typeface="Times New Roman"/>
              <a:sym typeface="Times New Roman"/>
            </a:endParaRPr>
          </a:p>
          <a:p>
            <a:pPr marL="457200" lvl="0" indent="-342900" rtl="0">
              <a:lnSpc>
                <a:spcPct val="129500"/>
              </a:lnSpc>
              <a:spcBef>
                <a:spcPts val="0"/>
              </a:spcBef>
              <a:spcAft>
                <a:spcPts val="0"/>
              </a:spcAft>
              <a:buClr>
                <a:schemeClr val="dk1"/>
              </a:buClr>
              <a:buSzPts val="1800"/>
              <a:buFont typeface="Times New Roman"/>
              <a:buChar char="❖"/>
            </a:pPr>
            <a:r>
              <a:rPr lang="hu" dirty="0">
                <a:solidFill>
                  <a:schemeClr val="dk1"/>
                </a:solidFill>
                <a:latin typeface="Times New Roman"/>
                <a:ea typeface="Times New Roman"/>
                <a:cs typeface="Times New Roman"/>
                <a:sym typeface="Times New Roman"/>
              </a:rPr>
              <a:t>Ahogy közeleg az igazság pillanata, csökken az optimizmus (pl.vizsgálati eredmények).</a:t>
            </a:r>
            <a:endParaRPr dirty="0">
              <a:solidFill>
                <a:schemeClr val="dk1"/>
              </a:solidFill>
              <a:latin typeface="Times New Roman"/>
              <a:ea typeface="Times New Roman"/>
              <a:cs typeface="Times New Roman"/>
              <a:sym typeface="Times New Roman"/>
            </a:endParaRPr>
          </a:p>
          <a:p>
            <a:pPr marL="0" lvl="0" indent="0" rtl="0">
              <a:lnSpc>
                <a:spcPct val="129500"/>
              </a:lnSpc>
              <a:spcBef>
                <a:spcPts val="800"/>
              </a:spcBef>
              <a:spcAft>
                <a:spcPts val="0"/>
              </a:spcAft>
              <a:buNone/>
            </a:pPr>
            <a:endParaRPr dirty="0">
              <a:solidFill>
                <a:schemeClr val="dk1"/>
              </a:solidFill>
              <a:latin typeface="Times New Roman"/>
              <a:ea typeface="Times New Roman"/>
              <a:cs typeface="Times New Roman"/>
              <a:sym typeface="Times New Roman"/>
            </a:endParaRPr>
          </a:p>
          <a:p>
            <a:pPr marL="0" lvl="0" indent="0" rtl="0">
              <a:lnSpc>
                <a:spcPct val="129500"/>
              </a:lnSpc>
              <a:spcBef>
                <a:spcPts val="800"/>
              </a:spcBef>
              <a:spcAft>
                <a:spcPts val="0"/>
              </a:spcAft>
              <a:buClr>
                <a:schemeClr val="dk1"/>
              </a:buClr>
              <a:buSzPts val="1100"/>
              <a:buFont typeface="Arial"/>
              <a:buNone/>
            </a:pPr>
            <a:endParaRPr dirty="0">
              <a:solidFill>
                <a:schemeClr val="dk1"/>
              </a:solidFill>
              <a:latin typeface="Times New Roman"/>
              <a:ea typeface="Times New Roman"/>
              <a:cs typeface="Times New Roman"/>
              <a:sym typeface="Times New Roman"/>
            </a:endParaRPr>
          </a:p>
          <a:p>
            <a:pPr marL="0" lvl="0" indent="0" rtl="0">
              <a:spcBef>
                <a:spcPts val="800"/>
              </a:spcBef>
              <a:spcAft>
                <a:spcPts val="0"/>
              </a:spcAft>
              <a:buClr>
                <a:schemeClr val="dk1"/>
              </a:buClr>
              <a:buSzPts val="1100"/>
              <a:buFont typeface="Arial"/>
              <a:buNone/>
            </a:pPr>
            <a:endParaRPr sz="1100" dirty="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dirty="0"/>
          </a:p>
          <a:p>
            <a:pPr marL="0" lvl="0" indent="0" rtl="0">
              <a:spcBef>
                <a:spcPts val="1600"/>
              </a:spcBef>
              <a:spcAft>
                <a:spcPts val="1600"/>
              </a:spcAft>
              <a:buNone/>
            </a:pPr>
            <a:endParaRPr dirty="0"/>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394" y="339381"/>
            <a:ext cx="1272756" cy="1135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hu"/>
              <a:t>Kutatás kérdései</a:t>
            </a:r>
            <a:endParaRPr sz="1800">
              <a:solidFill>
                <a:schemeClr val="dk2"/>
              </a:solidFill>
            </a:endParaRPr>
          </a:p>
          <a:p>
            <a:pPr marL="0" lvl="0" indent="0">
              <a:spcBef>
                <a:spcPts val="0"/>
              </a:spcBef>
              <a:spcAft>
                <a:spcPts val="0"/>
              </a:spcAft>
              <a:buNone/>
            </a:pPr>
            <a:endParaRPr/>
          </a:p>
        </p:txBody>
      </p:sp>
      <p:sp>
        <p:nvSpPr>
          <p:cNvPr id="93" name="Shape 9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lnSpc>
                <a:spcPct val="129409"/>
              </a:lnSpc>
              <a:spcBef>
                <a:spcPts val="0"/>
              </a:spcBef>
              <a:spcAft>
                <a:spcPts val="0"/>
              </a:spcAft>
              <a:buClr>
                <a:schemeClr val="dk1"/>
              </a:buClr>
              <a:buSzPts val="1800"/>
              <a:buFont typeface="Times New Roman"/>
              <a:buAutoNum type="arabicPeriod"/>
            </a:pPr>
            <a:r>
              <a:rPr lang="hu" dirty="0">
                <a:solidFill>
                  <a:schemeClr val="dk1"/>
                </a:solidFill>
                <a:latin typeface="Times New Roman"/>
                <a:ea typeface="Times New Roman"/>
                <a:cs typeface="Times New Roman"/>
                <a:sym typeface="Times New Roman"/>
              </a:rPr>
              <a:t>Következetes-e az összehasonlító kockázatértékelés időtől és eseménytől függetlenül?</a:t>
            </a:r>
            <a:endParaRPr dirty="0">
              <a:solidFill>
                <a:schemeClr val="dk1"/>
              </a:solidFill>
              <a:latin typeface="Times New Roman"/>
              <a:ea typeface="Times New Roman"/>
              <a:cs typeface="Times New Roman"/>
              <a:sym typeface="Times New Roman"/>
            </a:endParaRPr>
          </a:p>
          <a:p>
            <a:pPr marL="342900" lvl="0" rtl="0">
              <a:lnSpc>
                <a:spcPct val="129409"/>
              </a:lnSpc>
              <a:spcBef>
                <a:spcPts val="0"/>
              </a:spcBef>
              <a:spcAft>
                <a:spcPts val="0"/>
              </a:spcAft>
              <a:buFont typeface="+mj-lt"/>
              <a:buAutoNum type="arabicPeriod"/>
            </a:pPr>
            <a:endParaRPr dirty="0">
              <a:solidFill>
                <a:schemeClr val="dk1"/>
              </a:solidFill>
              <a:latin typeface="Times New Roman"/>
              <a:ea typeface="Times New Roman"/>
              <a:cs typeface="Times New Roman"/>
              <a:sym typeface="Times New Roman"/>
            </a:endParaRPr>
          </a:p>
          <a:p>
            <a:pPr marL="457200" lvl="0" indent="-342900" rtl="0">
              <a:lnSpc>
                <a:spcPct val="129409"/>
              </a:lnSpc>
              <a:spcBef>
                <a:spcPts val="0"/>
              </a:spcBef>
              <a:spcAft>
                <a:spcPts val="0"/>
              </a:spcAft>
              <a:buClr>
                <a:schemeClr val="dk1"/>
              </a:buClr>
              <a:buSzPts val="1800"/>
              <a:buFont typeface="Times New Roman"/>
              <a:buAutoNum type="arabicPeriod"/>
            </a:pPr>
            <a:r>
              <a:rPr lang="hu" dirty="0">
                <a:solidFill>
                  <a:schemeClr val="dk1"/>
                </a:solidFill>
                <a:latin typeface="Times New Roman"/>
                <a:ea typeface="Times New Roman"/>
                <a:cs typeface="Times New Roman"/>
                <a:sym typeface="Times New Roman"/>
              </a:rPr>
              <a:t>Befolyásolja-e a személyes tapasztalat a kockázatértékelést?</a:t>
            </a:r>
            <a:endParaRPr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endParaRPr sz="1100"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dirty="0"/>
          </a:p>
          <a:p>
            <a:pPr marL="0" lvl="0" indent="0">
              <a:lnSpc>
                <a:spcPct val="150000"/>
              </a:lnSpc>
              <a:spcBef>
                <a:spcPts val="1600"/>
              </a:spcBef>
              <a:spcAft>
                <a:spcPts val="1600"/>
              </a:spcAft>
              <a:buNone/>
            </a:pPr>
            <a:endParaRPr dirty="0"/>
          </a:p>
        </p:txBody>
      </p:sp>
      <p:pic>
        <p:nvPicPr>
          <p:cNvPr id="3074" name="Picture 2" descr="Image result for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378" y="3166051"/>
            <a:ext cx="2721236" cy="1812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ázis">
  <a:themeElements>
    <a:clrScheme name="Báz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áz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áz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TM03457444[[fn=Alap]]</Template>
  <TotalTime>38</TotalTime>
  <Words>856</Words>
  <Application>Microsoft Office PowerPoint</Application>
  <PresentationFormat>Diavetítés a képernyőre (16:9 oldalarány)</PresentationFormat>
  <Paragraphs>91</Paragraphs>
  <Slides>15</Slides>
  <Notes>14</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15</vt:i4>
      </vt:variant>
    </vt:vector>
  </HeadingPairs>
  <TitlesOfParts>
    <vt:vector size="19" baseType="lpstr">
      <vt:lpstr>Arial</vt:lpstr>
      <vt:lpstr>Corbel</vt:lpstr>
      <vt:lpstr>Times New Roman</vt:lpstr>
      <vt:lpstr>Bázis</vt:lpstr>
      <vt:lpstr>A következőkben 2 hallgatót ismerhettek meg</vt:lpstr>
      <vt:lpstr>PowerPoint bemutató</vt:lpstr>
      <vt:lpstr>Következetes-e a kockázatértékelés időtől és eseménytől függetlenül?</vt:lpstr>
      <vt:lpstr>Két lényeges fogalom</vt:lpstr>
      <vt:lpstr>Bevezetés</vt:lpstr>
      <vt:lpstr>Miért érdemes vizsgálni a következetességet?</vt:lpstr>
      <vt:lpstr>Okok, amik miatt következetes lehet:</vt:lpstr>
      <vt:lpstr>Okok, amik miatt ez változhat:</vt:lpstr>
      <vt:lpstr>Kutatás kérdései </vt:lpstr>
      <vt:lpstr>1. Tanulmány</vt:lpstr>
      <vt:lpstr>1. Tanulmány - Eredmények</vt:lpstr>
      <vt:lpstr>2. Tanulmány - Hétköznapibb események vizsgálata</vt:lpstr>
      <vt:lpstr>2. Tanulmány - Eredmények</vt:lpstr>
      <vt:lpstr>Konklúzió</vt:lpstr>
      <vt:lpstr>Köszönjük a figyelmet!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következőkben 2 hallgatót ismerhettek meg</dc:title>
  <dc:creator>Márk</dc:creator>
  <cp:lastModifiedBy>Márk</cp:lastModifiedBy>
  <cp:revision>10</cp:revision>
  <dcterms:modified xsi:type="dcterms:W3CDTF">2018-04-26T15:15:25Z</dcterms:modified>
</cp:coreProperties>
</file>