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D7C4AF-2CF1-44D3-8538-C3B0C8DD6B15}">
  <a:tblStyle styleId="{00D7C4AF-2CF1-44D3-8538-C3B0C8DD6B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3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8153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938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71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04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086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28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-A “könnyen elveszünk a sokféle megoldási lehetőség közt”-részt nem egészen értem, ez arra vonatkozik, hogy az üzenet ne legyen kétértelmű?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-A férfi nyakkendős példához szerintem tehetnél be képet, úgy könnyebben érthető a koncepció.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729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786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41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Szerintem ezt a 6-ot próbáld meg valahogy egyszerűen összefoglalni magyarul, mert így kicsit nehézkes preziben, viszont a példa meg jobban érthető ezekkel együtt.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I. The Pictorial Analogy Template:  replacement version and the extreme analogy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II. The Extreme Situation Templat: The absurd alternative version, the extreme attribute version, and the extreme worth version.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III. The Consequences Template: The extreme consequences version, inverted consequences version.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IV. The Competition Template:  attribute in competition version, the worth in competition version, and the uncommon use version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V. The Interactive Experiment Template: 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VI. The Dimensionality Alteration Template:  The new parameter connection version, the maltiplication version, the division version, and the time leap version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5193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71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44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BDF68E2-58F2-4D09-BE8B-E3BD06533059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3080800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4367077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12189608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17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129155232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EBB0C4-6273-4C6E-B9BD-2EDC30F1CD52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3111908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38013173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42167740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9465739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6536577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12697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CAD897-D46E-4AD2-BD9B-49DD3E640873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513270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 smtClean="0"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355625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163786" y="1633928"/>
            <a:ext cx="6801440" cy="20200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800" dirty="0"/>
              <a:t>A minőségi hirdetések alapvető sémái</a:t>
            </a:r>
            <a:endParaRPr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73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4. Tanulmány - Séma korábbi ismeretének hatása </a:t>
            </a:r>
            <a:r>
              <a:rPr lang="hu" dirty="0" smtClean="0"/>
              <a:t>az</a:t>
            </a:r>
            <a:r>
              <a:rPr lang="hu" dirty="0"/>
              <a:t> </a:t>
            </a:r>
            <a:r>
              <a:rPr lang="hu" dirty="0" smtClean="0"/>
              <a:t>előhívásra</a:t>
            </a:r>
            <a:endParaRPr dirty="0"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618938"/>
            <a:ext cx="8520600" cy="2470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Jó módszer a minőség tesztelésére: Előhívás teszt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Vizsgálat menete: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hu" dirty="0"/>
              <a:t>3 db 6 fős csoport 15 db hirdetést nézett meg (5 kreatív sémás, 5 szabad asszociációs, 5 sima).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 dirty="0"/>
              <a:t>Másnap: Próbáljanak minél többet előhívni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dirty="0"/>
              <a:t>Eredmény: A séma-alapú hirdetések közül tudták a legtöbbet előhívni, a 2. a szabad asszociációs lett.</a:t>
            </a:r>
            <a:endParaRPr dirty="0"/>
          </a:p>
        </p:txBody>
      </p:sp>
      <p:pic>
        <p:nvPicPr>
          <p:cNvPr id="1026" name="Picture 2" descr="Image result for rec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27" y="3575154"/>
            <a:ext cx="2183373" cy="12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Konklúziók</a:t>
            </a: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1272396"/>
            <a:ext cx="8520600" cy="22652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A kreatív séma alapú hirdetés-készítés széles körben alkalmazható módszer.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Felhívja a figyelmet a hirdetés minőségének fontosságára (lásd: előhívásos kísérlet)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dirty="0"/>
              <a:t>A szakma számára irányt mutat: Kreatív sémák alkalmazása minőségi, magasan értékelt hirdetés létrejöttéhez vezet → Ezekre jobban is emlékszünk.</a:t>
            </a:r>
            <a:endParaRPr dirty="0"/>
          </a:p>
        </p:txBody>
      </p:sp>
      <p:pic>
        <p:nvPicPr>
          <p:cNvPr id="5122" name="Picture 2" descr="Image result for concl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27" y="3015652"/>
            <a:ext cx="1941746" cy="15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400" y="2228854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…és elérkeztünk a reklám helyéhez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03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lk Mustache Campaign Super Bowl XLVII TV Commercial with Dwayne _The Rock_ John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9293" y="789333"/>
            <a:ext cx="6498224" cy="36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ca Cola - Brotherly Love _ Coke _ Avicii Hey Broth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804" y="712034"/>
            <a:ext cx="6516624" cy="36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55490" y="1059622"/>
            <a:ext cx="5954189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Köszönjük a figyelmet!</a:t>
            </a:r>
            <a:endParaRPr lang="hu-HU" dirty="0"/>
          </a:p>
        </p:txBody>
      </p:sp>
      <p:pic>
        <p:nvPicPr>
          <p:cNvPr id="2050" name="Picture 2" descr="Image result for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90" y="1954610"/>
            <a:ext cx="2229948" cy="22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Bevezetés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475351"/>
            <a:ext cx="8520600" cy="2778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hu" sz="1600" dirty="0"/>
              <a:t>Cél: Kreatív hirdetés készítése → tetszen az embereknek, jó minőség</a:t>
            </a:r>
            <a:endParaRPr sz="16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hu" sz="1600" dirty="0"/>
              <a:t>Tévhit: Sok koncepció → kifizetődő módszer</a:t>
            </a:r>
            <a:endParaRPr sz="16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hu" sz="1600" dirty="0"/>
              <a:t>De: Divergens helyett asszociatív gondolkodás lenne a jó megoldás</a:t>
            </a:r>
            <a:endParaRPr sz="16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hu" sz="1600" dirty="0"/>
              <a:t>Kulcs szavak a hirdetéskészítésben</a:t>
            </a:r>
            <a:endParaRPr sz="16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600" dirty="0"/>
              <a:t>Átlagos mintázatok: </a:t>
            </a:r>
            <a:endParaRPr sz="1600" dirty="0"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200" dirty="0"/>
              <a:t>megjelenik bizonyos kontextusban, esetleg máshol is alkalmazható</a:t>
            </a:r>
            <a:endParaRPr sz="1200" dirty="0"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200" dirty="0"/>
              <a:t>stabil, jobban megmarad</a:t>
            </a:r>
            <a:endParaRPr sz="12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600" dirty="0"/>
              <a:t>Kreatív sémák: </a:t>
            </a:r>
            <a:endParaRPr sz="1600" dirty="0"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200" dirty="0"/>
              <a:t>fókuszált kreativitás → hatékonyabb eredmény</a:t>
            </a:r>
            <a:endParaRPr sz="1200" dirty="0"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200" dirty="0"/>
              <a:t>sémák ismétlődő megjelenése</a:t>
            </a:r>
            <a:endParaRPr sz="1200" dirty="0"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200" dirty="0"/>
              <a:t>minőségi hirdetések alapja</a:t>
            </a:r>
            <a:endParaRPr sz="12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6" name="Picture 2" descr="Image result for intro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96" y="445025"/>
            <a:ext cx="1074504" cy="13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Bevezetés</a:t>
            </a: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017724"/>
            <a:ext cx="8520600" cy="3551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hu" sz="1600" dirty="0"/>
              <a:t>Példák</a:t>
            </a:r>
            <a:r>
              <a:rPr lang="hu" sz="1200" dirty="0"/>
              <a:t/>
            </a:r>
            <a:br>
              <a:rPr lang="hu" sz="1200" dirty="0"/>
            </a:br>
            <a:r>
              <a:rPr lang="hu" sz="1200" dirty="0"/>
              <a:t>Penn által szponzorált tenisz bajnokság  Franciaországban			            … és Kanadában</a:t>
            </a:r>
            <a:endParaRPr sz="1200" dirty="0"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650" y="1665450"/>
            <a:ext cx="2354700" cy="30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800" y="1665450"/>
            <a:ext cx="2081563" cy="30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Kreatív sémák elméleti alapja</a:t>
            </a: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822690" cy="3618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hu" sz="1400" dirty="0"/>
              <a:t>Sémák a hirdetésben: </a:t>
            </a:r>
            <a:endParaRPr sz="1400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400" dirty="0"/>
              <a:t>Fókuszban</a:t>
            </a:r>
            <a:r>
              <a:rPr lang="hu" dirty="0">
                <a:solidFill>
                  <a:schemeClr val="dk1"/>
                </a:solidFill>
              </a:rPr>
              <a:t> </a:t>
            </a:r>
            <a:r>
              <a:rPr lang="hu" sz="1400" dirty="0"/>
              <a:t>a</a:t>
            </a:r>
            <a:r>
              <a:rPr lang="hu" dirty="0">
                <a:solidFill>
                  <a:schemeClr val="dk1"/>
                </a:solidFill>
              </a:rPr>
              <a:t> </a:t>
            </a:r>
            <a:r>
              <a:rPr lang="hu" sz="1400" dirty="0"/>
              <a:t>nézők</a:t>
            </a:r>
            <a:r>
              <a:rPr lang="hu" dirty="0">
                <a:solidFill>
                  <a:schemeClr val="dk1"/>
                </a:solidFill>
              </a:rPr>
              <a:t> </a:t>
            </a:r>
            <a:r>
              <a:rPr lang="hu" sz="1400" dirty="0"/>
              <a:t>reakciói</a:t>
            </a:r>
            <a:endParaRPr sz="1400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400" dirty="0"/>
              <a:t>Folyamatos változás az idők során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400" dirty="0"/>
              <a:t>Egyensúlyban tartják a </a:t>
            </a:r>
            <a:r>
              <a:rPr lang="hu" sz="1400" b="1" dirty="0"/>
              <a:t>rendszerességet</a:t>
            </a:r>
            <a:r>
              <a:rPr lang="hu" sz="1400" dirty="0"/>
              <a:t> és </a:t>
            </a:r>
            <a:r>
              <a:rPr lang="hu" sz="1400" b="1" dirty="0"/>
              <a:t>meglepetést</a:t>
            </a:r>
            <a:br>
              <a:rPr lang="hu" sz="1400" b="1" dirty="0"/>
            </a:br>
            <a:endParaRPr sz="1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hu" sz="1400" dirty="0"/>
              <a:t>Sémahasználat növeli a meglepetés erejét</a:t>
            </a:r>
            <a:br>
              <a:rPr lang="hu" sz="1400" dirty="0"/>
            </a:br>
            <a:endParaRPr sz="1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hu" sz="1400" dirty="0"/>
              <a:t>Módszerek: 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400" dirty="0"/>
              <a:t>“</a:t>
            </a:r>
            <a:r>
              <a:rPr lang="hu" sz="1400" dirty="0" smtClean="0"/>
              <a:t>Janusian”</a:t>
            </a:r>
          </a:p>
          <a:p>
            <a:pPr lvl="2">
              <a:spcBef>
                <a:spcPts val="0"/>
              </a:spcBef>
              <a:buChar char="❏"/>
            </a:pPr>
            <a:r>
              <a:rPr lang="hu" sz="1100" dirty="0" smtClean="0"/>
              <a:t>Pl</a:t>
            </a:r>
            <a:r>
              <a:rPr lang="hu" sz="1100" dirty="0"/>
              <a:t>.: “We’re first because we last.”</a:t>
            </a:r>
            <a:endParaRPr sz="11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hu" sz="1400" dirty="0" smtClean="0"/>
              <a:t>Rezonancia</a:t>
            </a:r>
          </a:p>
          <a:p>
            <a:pPr lvl="2">
              <a:spcBef>
                <a:spcPts val="0"/>
              </a:spcBef>
              <a:buChar char="❏"/>
            </a:pPr>
            <a:r>
              <a:rPr lang="hu" sz="1100" dirty="0" smtClean="0"/>
              <a:t>Pl</a:t>
            </a:r>
            <a:r>
              <a:rPr lang="hu" sz="1100" dirty="0"/>
              <a:t>.: Forget-Me-Knots (férfi nyakkendő csokorba rendezve)</a:t>
            </a:r>
            <a:endParaRPr sz="1100" dirty="0"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4395" y="3465619"/>
            <a:ext cx="1953375" cy="11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>
            <a:off x="7087770" y="3721343"/>
            <a:ext cx="647400" cy="659100"/>
          </a:xfrm>
          <a:prstGeom prst="mathPl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5175" y="3226680"/>
            <a:ext cx="1097125" cy="164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Az általános sémák felépítése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 dirty="0"/>
              <a:t>Két fő rész: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Tér (Termék: Nike Air)</a:t>
            </a:r>
            <a:br>
              <a:rPr lang="hu" sz="1400" dirty="0"/>
            </a:br>
            <a:r>
              <a:rPr lang="hu" sz="1400" dirty="0"/>
              <a:t>      </a:t>
            </a:r>
            <a:br>
              <a:rPr lang="hu" sz="1400" dirty="0"/>
            </a:br>
            <a:r>
              <a:rPr lang="hu" sz="1400" dirty="0"/>
              <a:t>       </a:t>
            </a:r>
            <a:endParaRPr lang="hu" sz="1400" dirty="0" smtClean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	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sz="1400" dirty="0" smtClean="0"/>
              <a:t>Szimbólum </a:t>
            </a:r>
            <a:r>
              <a:rPr lang="hu" sz="1400" dirty="0"/>
              <a:t>beállítás (Üzenet: Védelem)</a:t>
            </a:r>
            <a:endParaRPr sz="1400" dirty="0"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311" y="1152475"/>
            <a:ext cx="3210989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>
            <a:off x="404409" y="1953223"/>
            <a:ext cx="235500" cy="818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zövegdoboz 1"/>
          <p:cNvSpPr txBox="1"/>
          <p:nvPr/>
        </p:nvSpPr>
        <p:spPr>
          <a:xfrm>
            <a:off x="732618" y="2208384"/>
            <a:ext cx="374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/>
              <a:t>Összekapcsolás (Tűzoltó ponyva alakú cipő)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hu" dirty="0" smtClean="0"/>
              <a:t>1. Tanulmány </a:t>
            </a:r>
            <a:r>
              <a:rPr lang="hu" dirty="0"/>
              <a:t>- Kreatív sémák észlelése</a:t>
            </a:r>
            <a:endParaRPr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729597"/>
            <a:ext cx="8520600" cy="27824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 dirty="0"/>
              <a:t>Célja: Kreatív sémák és gyakoriságuk azonosítása minőségi hirdetéseknél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A minta: 500 hirdetés (NY, The One Show, és USADREVIEW)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Értékelők: 3 jól képzett kreatív szakértő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Feladat: Mindenki állítson fel egy minőségi rangsort (legjobbtól - legrosszabbig)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Összehasonlítás: 90 %-os egyezés a rangsorban. A legjobb 200-at elemezték.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sz="1400" dirty="0"/>
              <a:t>Elemzés: összekapcsoló elem, beállítás, tér vizsgálatával</a:t>
            </a:r>
            <a:endParaRPr sz="1400" dirty="0"/>
          </a:p>
        </p:txBody>
      </p:sp>
      <p:pic>
        <p:nvPicPr>
          <p:cNvPr id="2050" name="Picture 2" descr="Image result for perce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46" y="3748488"/>
            <a:ext cx="1980054" cy="11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4"/>
            <a:ext cx="8520600" cy="12171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rt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hu" dirty="0" smtClean="0"/>
              <a:t>1. Tanulmány </a:t>
            </a:r>
            <a:r>
              <a:rPr lang="hu" dirty="0"/>
              <a:t>- Kreatív sémák észlelése</a:t>
            </a: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740838"/>
            <a:ext cx="8520600" cy="1665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 dirty="0"/>
              <a:t>Elemzés: összekapcsoló elem, beállítás, tér vizsgálatával 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Pl.: zár (a termék) reklámban: nő kutyaugatása (összekötő elem) elijeszti a betörőket </a:t>
            </a:r>
            <a:br>
              <a:rPr lang="hu" sz="1400" dirty="0"/>
            </a:br>
            <a:r>
              <a:rPr lang="hu" sz="1400" dirty="0"/>
              <a:t>→ Biztonság (az üzenet)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Eredmény: Ezzel a módszerrel feltártak 6 sémát (16 verzióval)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aphicFrame>
        <p:nvGraphicFramePr>
          <p:cNvPr id="99" name="Shape 99"/>
          <p:cNvGraphicFramePr/>
          <p:nvPr>
            <p:extLst>
              <p:ext uri="{D42A27DB-BD31-4B8C-83A1-F6EECF244321}">
                <p14:modId xmlns:p14="http://schemas.microsoft.com/office/powerpoint/2010/main" val="3685524755"/>
              </p:ext>
            </p:extLst>
          </p:nvPr>
        </p:nvGraphicFramePr>
        <p:xfrm>
          <a:off x="767137" y="3485213"/>
          <a:ext cx="7609725" cy="762000"/>
        </p:xfrm>
        <a:graphic>
          <a:graphicData uri="http://schemas.openxmlformats.org/drawingml/2006/table">
            <a:tbl>
              <a:tblPr>
                <a:noFill/>
                <a:tableStyleId>{00D7C4AF-2CF1-44D3-8538-C3B0C8DD6B15}</a:tableStyleId>
              </a:tblPr>
              <a:tblGrid>
                <a:gridCol w="2536575"/>
                <a:gridCol w="2536575"/>
                <a:gridCol w="2536575"/>
              </a:tblGrid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 dirty="0"/>
                        <a:t>I</a:t>
                      </a:r>
                      <a:r>
                        <a:rPr lang="hu" sz="1200" dirty="0" smtClean="0"/>
                        <a:t>. Képi </a:t>
                      </a:r>
                      <a:r>
                        <a:rPr lang="hu" sz="1200" dirty="0"/>
                        <a:t>analógiás séma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 dirty="0"/>
                        <a:t>II. Extrém helyzet séma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/>
                        <a:t>III. Következmény séma</a:t>
                      </a:r>
                      <a:endParaRPr sz="120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 dirty="0"/>
                        <a:t>IV. Versengési séma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 dirty="0"/>
                        <a:t>V. Interaktív kísérlet séma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200" dirty="0"/>
                        <a:t>VI. Dimenzionális átalakítás séma</a:t>
                      </a:r>
                      <a:endParaRPr sz="1200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5" name="Picture 2" descr="Image result for perce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08" y="1044317"/>
            <a:ext cx="1980054" cy="11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382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2. Tanulmány - Kreatív sémák osztályozása</a:t>
            </a:r>
            <a:endParaRPr dirty="0"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827033"/>
            <a:ext cx="8774700" cy="2595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 dirty="0"/>
              <a:t>Célja: Megtudni, mely kreatív sémák határozzák meg a díjnyertes hirdetéseket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Minta: Első tanulmányból a legjobb 200 (kontroll), újabb 200 díjnyertes, és 200 másik hirdetés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400" dirty="0"/>
              <a:t>Elemzés: Az újonnan választott 400 hirdetés elemzése (előzőekhez hasonlóan)</a:t>
            </a:r>
            <a:endParaRPr sz="14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sz="1400" dirty="0"/>
              <a:t>Eredmény: </a:t>
            </a:r>
            <a:r>
              <a:rPr lang="hu" sz="1400" b="1" dirty="0"/>
              <a:t>A legtöbb kreatív séma a kontrollcsoportban volt</a:t>
            </a:r>
            <a:r>
              <a:rPr lang="hu" sz="1400" dirty="0"/>
              <a:t> (89 %), </a:t>
            </a:r>
            <a:r>
              <a:rPr lang="hu" sz="1400" b="1" dirty="0"/>
              <a:t>ezután a 2. csoportban</a:t>
            </a:r>
            <a:r>
              <a:rPr lang="hu" sz="1400" dirty="0"/>
              <a:t> (50%), </a:t>
            </a:r>
            <a:r>
              <a:rPr lang="hu" sz="1400" b="1" dirty="0"/>
              <a:t>végül a 3. csoportban</a:t>
            </a:r>
            <a:r>
              <a:rPr lang="hu" sz="1400" dirty="0"/>
              <a:t> (2,5 %)</a:t>
            </a:r>
            <a:br>
              <a:rPr lang="hu" sz="1400" dirty="0"/>
            </a:br>
            <a:r>
              <a:rPr lang="hu" sz="1400" dirty="0"/>
              <a:t>Szignifikáns különbség: 1. és 3. csoport között</a:t>
            </a:r>
            <a:endParaRPr sz="1400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44" y="3593737"/>
            <a:ext cx="1534056" cy="11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96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3. Tanulmány - Sémák ismeretének hatása </a:t>
            </a:r>
            <a:r>
              <a:rPr lang="hu" dirty="0" smtClean="0"/>
              <a:t>a hirdetések </a:t>
            </a:r>
            <a:r>
              <a:rPr lang="hu" dirty="0"/>
              <a:t>megítélésére</a:t>
            </a:r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641423"/>
            <a:ext cx="8520600" cy="1977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 dirty="0"/>
              <a:t>Célja: Hogyan hat a kreatív sémák ismerete a hirdetések megítélésére</a:t>
            </a:r>
            <a:br>
              <a:rPr lang="hu" sz="1400" dirty="0"/>
            </a:br>
            <a:r>
              <a:rPr lang="hu" sz="1400" dirty="0"/>
              <a:t>Lépések:</a:t>
            </a:r>
            <a:endParaRPr sz="1400"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hu" sz="1400" dirty="0"/>
              <a:t>Trénelés: 3 féle módon (semmiféle tréning; szabad asszociációk; </a:t>
            </a:r>
            <a:r>
              <a:rPr lang="hu" sz="1400" dirty="0" smtClean="0"/>
              <a:t>kreatív </a:t>
            </a:r>
            <a:r>
              <a:rPr lang="hu" sz="1400" dirty="0"/>
              <a:t>sémák)</a:t>
            </a:r>
            <a:endParaRPr sz="1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 sz="1400" dirty="0"/>
              <a:t>Feladat: mindhárom csoport tagjai készítsenek hirdetéseket</a:t>
            </a:r>
            <a:endParaRPr sz="1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 sz="1400" dirty="0"/>
              <a:t>Független értékelők rangsorolják ezeket</a:t>
            </a:r>
            <a:endParaRPr sz="1400"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sz="1400" dirty="0"/>
              <a:t>Eredmény: Séma tréning fölénye a másik kettőhöz képest; Humor megjelenése 3-ból 2 esetben.</a:t>
            </a:r>
            <a:endParaRPr sz="1400" dirty="0"/>
          </a:p>
        </p:txBody>
      </p:sp>
      <p:pic>
        <p:nvPicPr>
          <p:cNvPr id="6146" name="Picture 2" descr="Image result for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00" y="361902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40</TotalTime>
  <Words>649</Words>
  <Application>Microsoft Office PowerPoint</Application>
  <PresentationFormat>Diavetítés a képernyőre (16:9 oldalarány)</PresentationFormat>
  <Paragraphs>82</Paragraphs>
  <Slides>15</Slides>
  <Notes>11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Garamond</vt:lpstr>
      <vt:lpstr>Wingdings</vt:lpstr>
      <vt:lpstr>Szappan</vt:lpstr>
      <vt:lpstr>A minőségi hirdetések alapvető sémái</vt:lpstr>
      <vt:lpstr>Bevezetés</vt:lpstr>
      <vt:lpstr>Bevezetés</vt:lpstr>
      <vt:lpstr>Kreatív sémák elméleti alapja</vt:lpstr>
      <vt:lpstr>Az általános sémák felépítése</vt:lpstr>
      <vt:lpstr>1. Tanulmány - Kreatív sémák észlelése</vt:lpstr>
      <vt:lpstr>1. Tanulmány - Kreatív sémák észlelése</vt:lpstr>
      <vt:lpstr>2. Tanulmány - Kreatív sémák osztályozása</vt:lpstr>
      <vt:lpstr>3. Tanulmány - Sémák ismeretének hatása a hirdetések megítélésére</vt:lpstr>
      <vt:lpstr>4. Tanulmány - Séma korábbi ismeretének hatása az előhívásra</vt:lpstr>
      <vt:lpstr>Konklúziók</vt:lpstr>
      <vt:lpstr>…és elérkeztünk a reklám helyéhez </vt:lpstr>
      <vt:lpstr>PowerPoint bemutató</vt:lpstr>
      <vt:lpstr>PowerPoint bemutató</vt:lpstr>
      <vt:lpstr>Köszönjük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minőségi hirdetések alapvető sémái</dc:title>
  <cp:lastModifiedBy>Márk</cp:lastModifiedBy>
  <cp:revision>10</cp:revision>
  <dcterms:modified xsi:type="dcterms:W3CDTF">2018-04-26T15:15:33Z</dcterms:modified>
</cp:coreProperties>
</file>