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57" r:id="rId3"/>
    <p:sldId id="258" r:id="rId4"/>
    <p:sldId id="264" r:id="rId5"/>
    <p:sldId id="259" r:id="rId6"/>
    <p:sldId id="265" r:id="rId7"/>
    <p:sldId id="260" r:id="rId8"/>
    <p:sldId id="266" r:id="rId9"/>
    <p:sldId id="267" r:id="rId10"/>
    <p:sldId id="261" r:id="rId11"/>
    <p:sldId id="262" r:id="rId1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59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E6D53C0-6150-45B6-A81E-FE462CC91553}" type="datetimeFigureOut">
              <a:rPr lang="hu-HU" smtClean="0"/>
              <a:t>2017.03.07.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E5A6ECC-4B51-4BE0-A7AD-8FD8B2876F13}" type="slidenum">
              <a:rPr lang="hu-HU" smtClean="0"/>
              <a:t>‹#›</a:t>
            </a:fld>
            <a:endParaRPr lang="hu-H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1667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53C0-6150-45B6-A81E-FE462CC91553}" type="datetimeFigureOut">
              <a:rPr lang="hu-HU" smtClean="0"/>
              <a:t>2017.03.07.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6ECC-4B51-4BE0-A7AD-8FD8B2876F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49128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53C0-6150-45B6-A81E-FE462CC91553}" type="datetimeFigureOut">
              <a:rPr lang="hu-HU" smtClean="0"/>
              <a:t>2017.03.07.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6ECC-4B51-4BE0-A7AD-8FD8B2876F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63931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53C0-6150-45B6-A81E-FE462CC91553}" type="datetimeFigureOut">
              <a:rPr lang="hu-HU" smtClean="0"/>
              <a:t>2017.03.07.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6ECC-4B51-4BE0-A7AD-8FD8B2876F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44410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53C0-6150-45B6-A81E-FE462CC91553}" type="datetimeFigureOut">
              <a:rPr lang="hu-HU" smtClean="0"/>
              <a:t>2017.03.07.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6ECC-4B51-4BE0-A7AD-8FD8B2876F13}" type="slidenum">
              <a:rPr lang="hu-HU" smtClean="0"/>
              <a:t>‹#›</a:t>
            </a:fld>
            <a:endParaRPr lang="hu-H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1231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53C0-6150-45B6-A81E-FE462CC91553}" type="datetimeFigureOut">
              <a:rPr lang="hu-HU" smtClean="0"/>
              <a:t>2017.03.07.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6ECC-4B51-4BE0-A7AD-8FD8B2876F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37761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53C0-6150-45B6-A81E-FE462CC91553}" type="datetimeFigureOut">
              <a:rPr lang="hu-HU" smtClean="0"/>
              <a:t>2017.03.07.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6ECC-4B51-4BE0-A7AD-8FD8B2876F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84768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53C0-6150-45B6-A81E-FE462CC91553}" type="datetimeFigureOut">
              <a:rPr lang="hu-HU" smtClean="0"/>
              <a:t>2017.03.07.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6ECC-4B51-4BE0-A7AD-8FD8B2876F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5367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53C0-6150-45B6-A81E-FE462CC91553}" type="datetimeFigureOut">
              <a:rPr lang="hu-HU" smtClean="0"/>
              <a:t>2017.03.07.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6ECC-4B51-4BE0-A7AD-8FD8B2876F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70384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53C0-6150-45B6-A81E-FE462CC91553}" type="datetimeFigureOut">
              <a:rPr lang="hu-HU" smtClean="0"/>
              <a:t>2017.03.07.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6ECC-4B51-4BE0-A7AD-8FD8B2876F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19487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53C0-6150-45B6-A81E-FE462CC91553}" type="datetimeFigureOut">
              <a:rPr lang="hu-HU" smtClean="0"/>
              <a:t>2017.03.07.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6ECC-4B51-4BE0-A7AD-8FD8B2876F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2664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DE6D53C0-6150-45B6-A81E-FE462CC91553}" type="datetimeFigureOut">
              <a:rPr lang="hu-HU" smtClean="0"/>
              <a:t>2017.03.07.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9E5A6ECC-4B51-4BE0-A7AD-8FD8B2876F1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21620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u-HU" sz="48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Spontaneous</a:t>
            </a:r>
            <a:r>
              <a:rPr lang="hu-HU" sz="4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hu-HU" sz="48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Discounting</a:t>
            </a:r>
            <a:r>
              <a:rPr lang="hu-HU" sz="4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of </a:t>
            </a:r>
            <a:r>
              <a:rPr lang="hu-HU" sz="48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Availability</a:t>
            </a:r>
            <a:r>
              <a:rPr lang="hu-HU" sz="4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in </a:t>
            </a:r>
            <a:r>
              <a:rPr lang="hu-HU" sz="48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Frequency</a:t>
            </a:r>
            <a:r>
              <a:rPr lang="hu-HU" sz="4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hu-HU" sz="48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Judgment</a:t>
            </a:r>
            <a:r>
              <a:rPr lang="hu-HU" sz="4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hu-HU" sz="48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Tasks</a:t>
            </a:r>
            <a:endParaRPr lang="hu-HU" sz="4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Daniel M. Oppenheimer (2004)</a:t>
            </a:r>
          </a:p>
          <a:p>
            <a:endParaRPr lang="hu-HU" dirty="0"/>
          </a:p>
          <a:p>
            <a:r>
              <a:rPr lang="hu-HU" dirty="0" smtClean="0"/>
              <a:t>Hajdú Nándor, Lencsés Anita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561091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Megvitatás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3200" dirty="0"/>
              <a:t>1. kísérletben tudatos a figyelmen kívül hagyás</a:t>
            </a:r>
          </a:p>
          <a:p>
            <a:r>
              <a:rPr lang="hu-HU" sz="3200" dirty="0"/>
              <a:t>3. kísérletben </a:t>
            </a:r>
            <a:r>
              <a:rPr lang="hu-HU" sz="3200" dirty="0" smtClean="0"/>
              <a:t>nem tudatos</a:t>
            </a:r>
            <a:endParaRPr lang="hu-HU" sz="3200" dirty="0"/>
          </a:p>
          <a:p>
            <a:r>
              <a:rPr lang="hu-HU" sz="3200" dirty="0"/>
              <a:t>Minél kiugróbb, feltűnőbb </a:t>
            </a:r>
            <a:r>
              <a:rPr lang="hu-HU" sz="3200" dirty="0" smtClean="0"/>
              <a:t>a hozzáférhetőség magyarázata, </a:t>
            </a:r>
            <a:r>
              <a:rPr lang="hu-HU" sz="3200" dirty="0"/>
              <a:t>annál inkább tudatos a figyelmen kívül hagyás </a:t>
            </a:r>
            <a:endParaRPr lang="hu-HU" sz="3200" dirty="0" smtClean="0"/>
          </a:p>
          <a:p>
            <a:pPr marL="45720" indent="0">
              <a:buNone/>
            </a:pPr>
            <a:r>
              <a:rPr lang="hu-HU" sz="3200" dirty="0" smtClean="0">
                <a:sym typeface="Wingdings" panose="05000000000000000000" pitchFamily="2" charset="2"/>
              </a:rPr>
              <a:t> </a:t>
            </a:r>
            <a:r>
              <a:rPr lang="hu-HU" sz="3200" dirty="0" smtClean="0"/>
              <a:t>rájön</a:t>
            </a:r>
            <a:r>
              <a:rPr lang="hu-HU" sz="3200" dirty="0"/>
              <a:t>, hogy miért hozzáférhető a számára, így nem foglalkozik vele, túl is </a:t>
            </a:r>
            <a:r>
              <a:rPr lang="hu-HU" sz="3200" dirty="0" smtClean="0"/>
              <a:t>kompenzál</a:t>
            </a:r>
            <a:endParaRPr lang="hu-HU" sz="3200" dirty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3137589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Köszönjük a figyelmet!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276249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Elméleti bevezető – </a:t>
            </a:r>
            <a:r>
              <a:rPr lang="hu-HU" dirty="0" err="1" smtClean="0"/>
              <a:t>Discounting</a:t>
            </a:r>
            <a:r>
              <a:rPr lang="hu-HU" dirty="0" smtClean="0"/>
              <a:t> hipotézis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dirty="0" smtClean="0"/>
              <a:t>Hozzáférhetőségi heurisztika (</a:t>
            </a:r>
            <a:r>
              <a:rPr lang="hu-HU" sz="2800" dirty="0" err="1" smtClean="0"/>
              <a:t>Tversky</a:t>
            </a:r>
            <a:r>
              <a:rPr lang="hu-HU" sz="2800" dirty="0"/>
              <a:t> </a:t>
            </a:r>
            <a:r>
              <a:rPr lang="hu-HU" sz="2800" dirty="0" smtClean="0"/>
              <a:t>és </a:t>
            </a:r>
            <a:r>
              <a:rPr lang="hu-HU" sz="2800" dirty="0" err="1" smtClean="0"/>
              <a:t>Kahneman</a:t>
            </a:r>
            <a:r>
              <a:rPr lang="hu-HU" sz="2800" dirty="0" smtClean="0"/>
              <a:t>, 1973)</a:t>
            </a:r>
          </a:p>
          <a:p>
            <a:r>
              <a:rPr lang="hu-HU" sz="2800" dirty="0" smtClean="0"/>
              <a:t>Az emberek spontán módon felismerik, ha egy inger nem a gyakorisága miatt ismerős nekik (hanem pl. a hírnév miatt)</a:t>
            </a:r>
          </a:p>
          <a:p>
            <a:pPr marL="45720" indent="0">
              <a:buNone/>
            </a:pPr>
            <a:r>
              <a:rPr lang="hu-HU" sz="2800" dirty="0" smtClean="0"/>
              <a:t>Ezért túlkompenzálnak </a:t>
            </a:r>
            <a:r>
              <a:rPr lang="hu-HU" sz="2800" dirty="0" smtClean="0">
                <a:sym typeface="Wingdings" panose="05000000000000000000" pitchFamily="2" charset="2"/>
              </a:rPr>
              <a:t> hogy úgy érezzék, hogy nem befolyásolta őket az ismerősség</a:t>
            </a:r>
          </a:p>
          <a:p>
            <a:pPr marL="45720" indent="0">
              <a:buNone/>
            </a:pPr>
            <a:r>
              <a:rPr lang="hu-HU" sz="2800" dirty="0" smtClean="0">
                <a:sym typeface="Wingdings" panose="05000000000000000000" pitchFamily="2" charset="2"/>
              </a:rPr>
              <a:t> alulbecslik a gyakoriságot</a:t>
            </a:r>
            <a:endParaRPr lang="hu-HU" sz="2800" dirty="0" smtClean="0"/>
          </a:p>
          <a:p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300352000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1. kísérlet (híres nevek)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70369" y="1774479"/>
            <a:ext cx="8329188" cy="4321521"/>
          </a:xfrm>
        </p:spPr>
        <p:txBody>
          <a:bodyPr>
            <a:normAutofit/>
          </a:bodyPr>
          <a:lstStyle/>
          <a:p>
            <a:r>
              <a:rPr lang="hu-HU" dirty="0" smtClean="0"/>
              <a:t>N = 52</a:t>
            </a:r>
          </a:p>
          <a:p>
            <a:r>
              <a:rPr lang="hu-HU" dirty="0" smtClean="0"/>
              <a:t>Módszer: kérdőív (</a:t>
            </a:r>
            <a:r>
              <a:rPr lang="hu-HU" dirty="0" err="1" smtClean="0"/>
              <a:t>Frequency</a:t>
            </a:r>
            <a:r>
              <a:rPr lang="hu-HU" dirty="0" smtClean="0"/>
              <a:t> </a:t>
            </a:r>
            <a:r>
              <a:rPr lang="hu-HU" dirty="0" err="1" smtClean="0"/>
              <a:t>Estimation</a:t>
            </a:r>
            <a:r>
              <a:rPr lang="hu-HU" dirty="0" smtClean="0"/>
              <a:t> </a:t>
            </a:r>
            <a:r>
              <a:rPr lang="hu-HU" dirty="0" err="1" smtClean="0"/>
              <a:t>Task</a:t>
            </a:r>
            <a:r>
              <a:rPr lang="hu-HU" dirty="0" smtClean="0"/>
              <a:t>)</a:t>
            </a:r>
          </a:p>
          <a:p>
            <a:r>
              <a:rPr lang="hu-HU" dirty="0" smtClean="0"/>
              <a:t>Feladat: amerikai családnevek gyakoriságáról kell ítéletet hozni</a:t>
            </a:r>
          </a:p>
          <a:p>
            <a:r>
              <a:rPr lang="hu-HU" dirty="0" smtClean="0"/>
              <a:t>a családnevek: híres emberhez köthető (pl. Presley), nem híres emberhez köthető (Rowell) </a:t>
            </a:r>
            <a:r>
              <a:rPr lang="hu-HU" dirty="0" smtClean="0">
                <a:sym typeface="Wingdings" panose="05000000000000000000" pitchFamily="2" charset="2"/>
              </a:rPr>
              <a:t> </a:t>
            </a:r>
            <a:r>
              <a:rPr lang="hu-HU" dirty="0" smtClean="0"/>
              <a:t>a híres családnév valójában</a:t>
            </a:r>
          </a:p>
          <a:p>
            <a:pPr marL="45720" indent="0">
              <a:buNone/>
            </a:pPr>
            <a:r>
              <a:rPr lang="hu-HU" dirty="0" smtClean="0"/>
              <a:t> gyakoribb volt!</a:t>
            </a:r>
          </a:p>
          <a:p>
            <a:r>
              <a:rPr lang="hu-HU" dirty="0" smtClean="0"/>
              <a:t>Utána külön papírra leírni, ha ismernek valakit az említett családnévvel</a:t>
            </a:r>
          </a:p>
          <a:p>
            <a:pPr marL="45720" indent="0">
              <a:buNone/>
            </a:pPr>
            <a:r>
              <a:rPr lang="hu-HU" dirty="0" smtClean="0"/>
              <a:t>(kizárás: ha ismertek valakit a nem híres családnévvel)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6816" y="1903944"/>
            <a:ext cx="2954335" cy="3510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82213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1. kísérlet </a:t>
            </a:r>
            <a:r>
              <a:rPr lang="hu-HU" dirty="0" smtClean="0"/>
              <a:t>- eredmények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78186" y="2136618"/>
            <a:ext cx="10137685" cy="3959382"/>
          </a:xfrm>
        </p:spPr>
        <p:txBody>
          <a:bodyPr/>
          <a:lstStyle/>
          <a:p>
            <a:r>
              <a:rPr lang="hu-HU" sz="3200" dirty="0"/>
              <a:t>Eredmény: csak az esetek 33,7%-ban ítélték a híres családnevet </a:t>
            </a:r>
            <a:r>
              <a:rPr lang="hu-HU" sz="3200" dirty="0" smtClean="0"/>
              <a:t>gyakoribbnak</a:t>
            </a:r>
            <a:r>
              <a:rPr lang="hu-HU" sz="3200" dirty="0"/>
              <a:t>: </a:t>
            </a:r>
          </a:p>
          <a:p>
            <a:pPr marL="274320" lvl="1" indent="0">
              <a:buNone/>
            </a:pPr>
            <a:r>
              <a:rPr lang="el-GR" sz="3200" dirty="0"/>
              <a:t>χ</a:t>
            </a:r>
            <a:r>
              <a:rPr lang="el-GR" sz="3200" baseline="30000" dirty="0"/>
              <a:t>2</a:t>
            </a:r>
            <a:r>
              <a:rPr lang="hu-HU" sz="3200" dirty="0" smtClean="0"/>
              <a:t>(1) </a:t>
            </a:r>
            <a:r>
              <a:rPr lang="hu-HU" sz="3200" dirty="0"/>
              <a:t>= </a:t>
            </a:r>
            <a:r>
              <a:rPr lang="hu-HU" sz="3200" dirty="0" smtClean="0"/>
              <a:t>33.32</a:t>
            </a:r>
            <a:r>
              <a:rPr lang="hu-HU" sz="3200" dirty="0"/>
              <a:t>, p </a:t>
            </a:r>
            <a:r>
              <a:rPr lang="hu-HU" sz="3200" dirty="0" smtClean="0"/>
              <a:t>&lt; .001</a:t>
            </a:r>
            <a:endParaRPr lang="hu-HU" sz="3200" dirty="0"/>
          </a:p>
          <a:p>
            <a:r>
              <a:rPr lang="hu-HU" sz="3200" dirty="0" smtClean="0"/>
              <a:t>A 10 híres névből 6-ot szignifikánsan kevésbé gyakorinak ítéltek</a:t>
            </a:r>
          </a:p>
          <a:p>
            <a:r>
              <a:rPr lang="hu-HU" sz="3200" dirty="0" smtClean="0"/>
              <a:t>Magyarázat</a:t>
            </a:r>
            <a:r>
              <a:rPr lang="hu-HU" sz="3200" dirty="0"/>
              <a:t>: a döntéshozásnál nem vették figyelembe a hozzáférhetőséget</a:t>
            </a:r>
          </a:p>
          <a:p>
            <a:pPr marL="45720" indent="0">
              <a:buNone/>
            </a:pP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275420182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4278" y="497941"/>
            <a:ext cx="5368704" cy="1158843"/>
          </a:xfrm>
        </p:spPr>
        <p:txBody>
          <a:bodyPr>
            <a:normAutofit/>
          </a:bodyPr>
          <a:lstStyle/>
          <a:p>
            <a:r>
              <a:rPr lang="hu-HU" sz="4000" dirty="0" smtClean="0"/>
              <a:t>2. kísérlet (saját név)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24278" y="1656784"/>
            <a:ext cx="10291594" cy="4644427"/>
          </a:xfrm>
        </p:spPr>
        <p:txBody>
          <a:bodyPr>
            <a:normAutofit/>
          </a:bodyPr>
          <a:lstStyle/>
          <a:p>
            <a:r>
              <a:rPr lang="hu-HU" dirty="0" smtClean="0"/>
              <a:t>N = 160</a:t>
            </a:r>
          </a:p>
          <a:p>
            <a:r>
              <a:rPr lang="hu-HU" dirty="0" smtClean="0"/>
              <a:t>Feladat: ítélje meg saját vezetéknevének gyakoriságát 12 </a:t>
            </a:r>
          </a:p>
          <a:p>
            <a:pPr marL="45720" indent="0">
              <a:buNone/>
            </a:pPr>
            <a:r>
              <a:rPr lang="hu-HU" dirty="0" smtClean="0"/>
              <a:t>másik vezetéknév mellett</a:t>
            </a:r>
          </a:p>
          <a:p>
            <a:r>
              <a:rPr lang="hu-HU" dirty="0" smtClean="0"/>
              <a:t>12 másik név: eltérő gyakoriság</a:t>
            </a:r>
          </a:p>
          <a:p>
            <a:r>
              <a:rPr lang="hu-HU" dirty="0"/>
              <a:t>2 </a:t>
            </a:r>
            <a:r>
              <a:rPr lang="hu-HU" dirty="0" smtClean="0"/>
              <a:t>kondíció: </a:t>
            </a:r>
          </a:p>
          <a:p>
            <a:pPr lvl="1"/>
            <a:r>
              <a:rPr lang="hu-HU" dirty="0" smtClean="0"/>
              <a:t>Saját név kondíció</a:t>
            </a:r>
          </a:p>
          <a:p>
            <a:pPr lvl="1"/>
            <a:r>
              <a:rPr lang="hu-HU" dirty="0" smtClean="0"/>
              <a:t>Másik név kondíció</a:t>
            </a:r>
          </a:p>
          <a:p>
            <a:pPr marL="274320" lvl="1" indent="0">
              <a:buNone/>
            </a:pPr>
            <a:endParaRPr lang="hu-HU" dirty="0" smtClean="0"/>
          </a:p>
          <a:p>
            <a:r>
              <a:rPr lang="hu-HU" dirty="0" smtClean="0"/>
              <a:t>Pontszámítás: a vezetéknév valódi gyakorisága – becsült gyakoriság</a:t>
            </a:r>
          </a:p>
          <a:p>
            <a:pPr marL="45720" indent="0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7514" y="868907"/>
            <a:ext cx="2804160" cy="416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54946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2. Kísérlet - eredmények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43000" y="2362954"/>
            <a:ext cx="9872871" cy="3733046"/>
          </a:xfrm>
        </p:spPr>
        <p:txBody>
          <a:bodyPr>
            <a:normAutofit/>
          </a:bodyPr>
          <a:lstStyle/>
          <a:p>
            <a:r>
              <a:rPr lang="hu-HU" sz="3200" dirty="0"/>
              <a:t>Saját név kondíció átlagpontja: 1.8</a:t>
            </a:r>
          </a:p>
          <a:p>
            <a:r>
              <a:rPr lang="hu-HU" sz="3200" dirty="0"/>
              <a:t>Másik név kondíció átlagpontja: -0.2</a:t>
            </a:r>
          </a:p>
          <a:p>
            <a:r>
              <a:rPr lang="hu-HU" sz="3200" dirty="0"/>
              <a:t>Eredmény: t(58) = 5.8, p </a:t>
            </a:r>
            <a:r>
              <a:rPr lang="hu-HU" sz="3200" dirty="0" smtClean="0"/>
              <a:t>&lt; .</a:t>
            </a:r>
            <a:r>
              <a:rPr lang="hu-HU" sz="3200" dirty="0"/>
              <a:t>001</a:t>
            </a:r>
          </a:p>
          <a:p>
            <a:r>
              <a:rPr lang="hu-HU" sz="3200" dirty="0"/>
              <a:t>A saját név kondícióban lévők alulbecsülték saját nevük </a:t>
            </a:r>
            <a:r>
              <a:rPr lang="hu-HU" sz="3200" dirty="0" smtClean="0"/>
              <a:t>gyakoriságát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397740432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3. kísérlet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96706" y="2109457"/>
            <a:ext cx="10219166" cy="3986543"/>
          </a:xfrm>
        </p:spPr>
        <p:txBody>
          <a:bodyPr/>
          <a:lstStyle/>
          <a:p>
            <a:r>
              <a:rPr lang="hu-HU" sz="3200" dirty="0" err="1"/>
              <a:t>Nuttin</a:t>
            </a:r>
            <a:r>
              <a:rPr lang="hu-HU" sz="3200" dirty="0"/>
              <a:t> (1987), </a:t>
            </a:r>
            <a:r>
              <a:rPr lang="hu-HU" sz="3200" dirty="0" err="1"/>
              <a:t>name-letter</a:t>
            </a:r>
            <a:r>
              <a:rPr lang="hu-HU" sz="3200" dirty="0"/>
              <a:t> </a:t>
            </a:r>
            <a:r>
              <a:rPr lang="hu-HU" sz="3200" dirty="0" err="1"/>
              <a:t>effect</a:t>
            </a:r>
            <a:r>
              <a:rPr lang="hu-HU" sz="3200" dirty="0"/>
              <a:t>: az egyén saját nevében szereplő betűk, különösen a kezdőbetűk preferenciája az ABC egyéb betűivel szemben</a:t>
            </a:r>
          </a:p>
          <a:p>
            <a:pPr marL="45720" indent="0">
              <a:buNone/>
            </a:pPr>
            <a:r>
              <a:rPr lang="hu-HU" sz="3200" dirty="0" smtClean="0">
                <a:sym typeface="Wingdings" panose="05000000000000000000" pitchFamily="2" charset="2"/>
              </a:rPr>
              <a:t></a:t>
            </a:r>
            <a:r>
              <a:rPr lang="hu-HU" sz="3200" dirty="0" smtClean="0"/>
              <a:t> a </a:t>
            </a:r>
            <a:r>
              <a:rPr lang="hu-HU" sz="3200" dirty="0"/>
              <a:t>saját névben szereplő betűk gyakoriságát </a:t>
            </a:r>
            <a:r>
              <a:rPr lang="hu-HU" sz="3200" dirty="0" smtClean="0"/>
              <a:t>túlbecsülik</a:t>
            </a:r>
            <a:endParaRPr lang="hu-HU" sz="3200" dirty="0"/>
          </a:p>
          <a:p>
            <a:r>
              <a:rPr lang="hu-HU" sz="3200" u="sng" dirty="0" smtClean="0"/>
              <a:t>DE! </a:t>
            </a:r>
            <a:r>
              <a:rPr lang="hu-HU" sz="3200" dirty="0"/>
              <a:t>ha felhívjuk a figyelmet erre a jelenségre, akkor figyelmen kívül hagyja, sőt, </a:t>
            </a:r>
            <a:r>
              <a:rPr lang="hu-HU" sz="3200" dirty="0" smtClean="0"/>
              <a:t>túlkompenzál</a:t>
            </a:r>
            <a:endParaRPr lang="hu-HU" sz="3200" dirty="0"/>
          </a:p>
          <a:p>
            <a:pPr marL="45720" indent="0">
              <a:buNone/>
            </a:pPr>
            <a:endParaRPr lang="hu-HU" sz="2400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1405948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3. kísérlet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/>
              <a:t>N = </a:t>
            </a:r>
            <a:r>
              <a:rPr lang="hu-HU" sz="2400" dirty="0" smtClean="0"/>
              <a:t>27</a:t>
            </a:r>
            <a:endParaRPr lang="hu-HU" sz="2400" dirty="0"/>
          </a:p>
          <a:p>
            <a:r>
              <a:rPr lang="hu-HU" sz="2400" dirty="0"/>
              <a:t>Látszólag a </a:t>
            </a:r>
            <a:r>
              <a:rPr lang="hu-HU" sz="2400" dirty="0" smtClean="0"/>
              <a:t>számmisztika </a:t>
            </a:r>
            <a:r>
              <a:rPr lang="hu-HU" sz="2400" dirty="0"/>
              <a:t>iránti attitűdöt vizsgáló felmérés</a:t>
            </a:r>
          </a:p>
          <a:p>
            <a:r>
              <a:rPr lang="hu-HU" sz="2400" dirty="0"/>
              <a:t>Két csoport: kontrollcsoportnak a születési évét kellett megadnia, a kísérleti csoportnak a nevük kezdőbetűit</a:t>
            </a:r>
          </a:p>
          <a:p>
            <a:r>
              <a:rPr lang="hu-HU" sz="2400" dirty="0"/>
              <a:t>„A </a:t>
            </a:r>
            <a:r>
              <a:rPr lang="hu-HU" sz="2400" dirty="0" err="1"/>
              <a:t>numerológia</a:t>
            </a:r>
            <a:r>
              <a:rPr lang="hu-HU" sz="2400" dirty="0"/>
              <a:t> egyik premisszája, hogy az ember nevének kezdőbetűiből sok </a:t>
            </a:r>
            <a:r>
              <a:rPr lang="hu-HU" sz="2400" dirty="0" smtClean="0"/>
              <a:t>mindenre lehet következtetni. </a:t>
            </a:r>
            <a:r>
              <a:rPr lang="hu-HU" sz="2400" dirty="0"/>
              <a:t>(…) Gondolod-e, hogy a neved kezdőbetűinek van valamiféle prediktív ereje?”</a:t>
            </a:r>
          </a:p>
          <a:p>
            <a:r>
              <a:rPr lang="hu-HU" sz="2400" dirty="0"/>
              <a:t>Majd felsorolt betűkről kellett eldönteni, hogy mennyire lehetnek gyakoriak egy angol nyelvű, 10 000 betűből álló szövegben</a:t>
            </a:r>
          </a:p>
          <a:p>
            <a:endParaRPr lang="hu-HU" sz="2400" dirty="0"/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19903916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3. kísérlet - Eredmények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u-HU" sz="2400" dirty="0"/>
              <a:t>Minden betűre átlagot számoltak, majd ebből az egyén ítéletét kivonták; pozitív -&gt; alábecsülte, negatív -&gt; túlbecsülte</a:t>
            </a:r>
          </a:p>
          <a:p>
            <a:r>
              <a:rPr lang="hu-HU" sz="2400" dirty="0"/>
              <a:t>A két csoport átlagai között szignifikáns különbség:</a:t>
            </a:r>
          </a:p>
          <a:p>
            <a:pPr lvl="1"/>
            <a:r>
              <a:rPr lang="hu-HU" dirty="0"/>
              <a:t>t(24) = 3.8, p &lt;  </a:t>
            </a:r>
            <a:r>
              <a:rPr lang="hu-HU" dirty="0" smtClean="0"/>
              <a:t>.001</a:t>
            </a:r>
            <a:endParaRPr lang="hu-HU" dirty="0"/>
          </a:p>
          <a:p>
            <a:r>
              <a:rPr lang="hu-HU" sz="2400" dirty="0"/>
              <a:t>A kontrollcsoport valóban túlbecsülte a gyakoriságot:</a:t>
            </a:r>
          </a:p>
          <a:p>
            <a:pPr lvl="1"/>
            <a:r>
              <a:rPr lang="hu-HU" dirty="0"/>
              <a:t>t(12) = -2.3, p &lt; </a:t>
            </a:r>
            <a:r>
              <a:rPr lang="hu-HU" dirty="0" smtClean="0"/>
              <a:t>.</a:t>
            </a:r>
            <a:r>
              <a:rPr lang="hu-HU" dirty="0"/>
              <a:t>05</a:t>
            </a:r>
          </a:p>
          <a:p>
            <a:pPr lvl="1"/>
            <a:r>
              <a:rPr lang="hu-HU" dirty="0"/>
              <a:t>Hozzáférhetőségi heurisztika</a:t>
            </a:r>
          </a:p>
          <a:p>
            <a:r>
              <a:rPr lang="hu-HU" sz="2400" dirty="0"/>
              <a:t>A kísérleti csoport pedig alábecsülte:</a:t>
            </a:r>
          </a:p>
          <a:p>
            <a:pPr lvl="1"/>
            <a:r>
              <a:rPr lang="hu-HU" dirty="0"/>
              <a:t>t(12) = 3.1, p &lt; </a:t>
            </a:r>
            <a:r>
              <a:rPr lang="hu-HU" dirty="0" smtClean="0"/>
              <a:t>.</a:t>
            </a:r>
            <a:r>
              <a:rPr lang="hu-HU" dirty="0"/>
              <a:t>01</a:t>
            </a:r>
          </a:p>
          <a:p>
            <a:pPr lvl="1"/>
            <a:r>
              <a:rPr lang="hu-HU" dirty="0"/>
              <a:t>Figyelmen kívül hagyás</a:t>
            </a:r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42426540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ázis">
  <a:themeElements>
    <a:clrScheme name="Báz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áz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áz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TM03457444[[fn=Alap]]</Template>
  <TotalTime>245</TotalTime>
  <Words>535</Words>
  <Application>Microsoft Office PowerPoint</Application>
  <PresentationFormat>Szélesvásznú</PresentationFormat>
  <Paragraphs>63</Paragraphs>
  <Slides>11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5" baseType="lpstr">
      <vt:lpstr>Aharoni</vt:lpstr>
      <vt:lpstr>Corbel</vt:lpstr>
      <vt:lpstr>Wingdings</vt:lpstr>
      <vt:lpstr>Bázis</vt:lpstr>
      <vt:lpstr>Spontaneous Discounting of Availability in Frequency Judgment Tasks</vt:lpstr>
      <vt:lpstr>Elméleti bevezető – Discounting hipotézis</vt:lpstr>
      <vt:lpstr>1. kísérlet (híres nevek)</vt:lpstr>
      <vt:lpstr>1. kísérlet - eredmények</vt:lpstr>
      <vt:lpstr>2. kísérlet (saját név)</vt:lpstr>
      <vt:lpstr>2. Kísérlet - eredmények</vt:lpstr>
      <vt:lpstr>3. kísérlet</vt:lpstr>
      <vt:lpstr>3. kísérlet</vt:lpstr>
      <vt:lpstr>3. kísérlet - Eredmények</vt:lpstr>
      <vt:lpstr>Megvitatás</vt:lpstr>
      <vt:lpstr>Köszönjük a figyelmet!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Spontaneous Discounting of Availability in Frequency Judgment Tasks</dc:title>
  <dc:creator>admin</dc:creator>
  <cp:lastModifiedBy>admin</cp:lastModifiedBy>
  <cp:revision>26</cp:revision>
  <dcterms:created xsi:type="dcterms:W3CDTF">2017-03-04T19:45:59Z</dcterms:created>
  <dcterms:modified xsi:type="dcterms:W3CDTF">2017-03-07T19:54:54Z</dcterms:modified>
</cp:coreProperties>
</file>