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71" r:id="rId8"/>
    <p:sldId id="266" r:id="rId9"/>
    <p:sldId id="269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Téri vs. Tárgyi vizualizáció</a:t>
            </a:r>
            <a:br>
              <a:rPr lang="hu-HU" dirty="0" smtClean="0"/>
            </a:br>
            <a:r>
              <a:rPr lang="en-US" sz="22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Spatial versus object visualizers: A new characterization of visual cognitive style (</a:t>
            </a:r>
            <a:r>
              <a:rPr lang="hu-HU" sz="22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200" cap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ozhevnikov</a:t>
            </a:r>
            <a:r>
              <a:rPr lang="en-US" sz="22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, 2005)</a:t>
            </a:r>
            <a:endParaRPr lang="hu-HU" sz="22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Kognitív pszichológia</a:t>
            </a:r>
          </a:p>
          <a:p>
            <a:pPr>
              <a:spcAft>
                <a:spcPts val="1200"/>
              </a:spcAft>
            </a:pPr>
            <a:r>
              <a:rPr lang="hu-H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BME GTK</a:t>
            </a:r>
            <a:r>
              <a:rPr lang="hu-HU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Munka- és szervezetpszichológia MA</a:t>
            </a:r>
            <a:r>
              <a:rPr lang="hu-HU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16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Illy</a:t>
            </a:r>
            <a:r>
              <a:rPr lang="hu-HU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Eszter, Mára Evelin, Szabó Hanga</a:t>
            </a:r>
            <a:endParaRPr lang="hu-HU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3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97556" y="2122714"/>
            <a:ext cx="4754880" cy="43499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51 fő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(28 nő - 23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férfi)</a:t>
            </a:r>
            <a:b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26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verbalizáló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, 12 tárgyi vizualizáló, 13 téri vizualizáló</a:t>
            </a:r>
          </a:p>
          <a:p>
            <a:pPr marL="0" indent="0">
              <a:buNone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mindenkit egyenként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vizsgáltak, </a:t>
            </a:r>
            <a:b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feladat,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PsyScope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</a:t>
            </a:r>
          </a:p>
          <a:p>
            <a:pPr marL="0" indent="0">
              <a:buNone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hu-HU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u-HU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ental</a:t>
            </a:r>
            <a:r>
              <a:rPr lang="hu-HU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rotation</a:t>
            </a:r>
            <a:r>
              <a:rPr lang="hu-HU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</a:t>
            </a:r>
            <a:r>
              <a:rPr lang="hu-HU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Shepard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Metzler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, 1971)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hu-HU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Degraded</a:t>
            </a:r>
            <a:r>
              <a:rPr lang="hu-HU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picture</a:t>
            </a:r>
            <a:r>
              <a:rPr lang="hu-HU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</a:t>
            </a:r>
            <a:r>
              <a:rPr lang="hu-HU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Ekstrom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1976)</a:t>
            </a:r>
          </a:p>
          <a:p>
            <a:pPr marL="0" indent="0">
              <a:buNone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hu-H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Grain</a:t>
            </a:r>
            <a:r>
              <a:rPr lang="hu-HU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resolution</a:t>
            </a:r>
            <a:r>
              <a:rPr lang="hu-HU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</a:t>
            </a:r>
            <a:endParaRPr lang="hu-HU" b="1" dirty="0" smtClean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Computerized embedded pictures </a:t>
            </a:r>
            <a:r>
              <a:rPr lang="en-US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</a:t>
            </a:r>
            <a:r>
              <a:rPr lang="hu-HU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Rouw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Kosslyn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Hamel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1997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hu-H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989320" y="2122714"/>
            <a:ext cx="5989320" cy="43499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árgyi vizualizálók</a:t>
            </a:r>
            <a:r>
              <a:rPr lang="hu-HU" sz="24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degraded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pictures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grain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resolution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Statikus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képeket gyorsabban és pontosabban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létrehozták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Globális stratégia</a:t>
            </a:r>
          </a:p>
          <a:p>
            <a:pPr marL="0" indent="0">
              <a:buNone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Téri vizualizálók</a:t>
            </a:r>
            <a:r>
              <a:rPr lang="hu-HU" sz="24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mental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rotation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Dinamikus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képeket gyorsabban létrehozták és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manipulálták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Lokális stratégia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42 résztvevő, 23 férfi – 19 nő</a:t>
            </a:r>
          </a:p>
          <a:p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21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verbalizáló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, 11 tárgyi vizualizáló és 10 téri vizualizáló</a:t>
            </a:r>
          </a:p>
          <a:p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tárgyi, téri vizualizálóknak és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verbalizálók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intelligenciájának összehasonlítása</a:t>
            </a:r>
          </a:p>
          <a:p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APM: Advanced </a:t>
            </a:r>
            <a:r>
              <a:rPr lang="hu-HU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Progressive</a:t>
            </a: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, 30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perc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WASI: </a:t>
            </a:r>
            <a:r>
              <a:rPr lang="hu-HU" sz="2400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Wechsler</a:t>
            </a: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Abbreviated</a:t>
            </a: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hu-HU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Intelligence</a:t>
            </a: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24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Similarities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, nincs limit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989319" y="2286000"/>
            <a:ext cx="5114110" cy="4201886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hu-HU" sz="9600" b="1" dirty="0">
                <a:latin typeface="Calibri" panose="020F0502020204030204" pitchFamily="34" charset="0"/>
                <a:cs typeface="Calibri" panose="020F0502020204030204" pitchFamily="34" charset="0"/>
              </a:rPr>
              <a:t>Nem volt különbség a három csoport között a WASI eredményei alapján</a:t>
            </a:r>
          </a:p>
          <a:p>
            <a:pPr fontAlgn="base"/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téri vizualizálók szignifikánsan jobban teljesítettek a tárgyi vizualizálókkal 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szemben</a:t>
            </a:r>
          </a:p>
          <a:p>
            <a:pPr fontAlgn="base"/>
            <a:r>
              <a:rPr lang="hu-HU" sz="9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Kétféle mátrix probléma: </a:t>
            </a:r>
            <a:r>
              <a:rPr lang="hu-HU" sz="9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képi 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és</a:t>
            </a:r>
            <a:r>
              <a:rPr lang="hu-HU" sz="9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elemző</a:t>
            </a:r>
          </a:p>
          <a:p>
            <a:pPr fontAlgn="base"/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APM tesztben 19 képi és 17 elemző 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probléma</a:t>
            </a:r>
          </a:p>
          <a:p>
            <a:pPr fontAlgn="base"/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Tárgyi vizualizálók: elvont szóbeli elemzés, képi tételek az APM-</a:t>
            </a:r>
            <a:r>
              <a:rPr lang="hu-HU" sz="9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</a:t>
            </a:r>
            <a:endParaRPr lang="hu-HU" sz="9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Téri vizualizálók &amp; </a:t>
            </a:r>
            <a:r>
              <a:rPr lang="hu-HU" sz="9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verbalizálók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elemző tételek az APM-</a:t>
            </a:r>
            <a:r>
              <a:rPr lang="hu-HU" sz="9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</a:t>
            </a:r>
            <a:endParaRPr lang="hu-HU" sz="9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52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hu-HU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 művész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(6 festő, 2 fotós, 2 belsőépítész)  </a:t>
            </a:r>
          </a:p>
          <a:p>
            <a:r>
              <a:rPr lang="hu-HU" sz="2400" b="1" dirty="0">
                <a:latin typeface="Calibri" panose="020F0502020204030204" pitchFamily="34" charset="0"/>
                <a:cs typeface="Calibri" panose="020F0502020204030204" pitchFamily="34" charset="0"/>
              </a:rPr>
              <a:t>14 tudós, kutató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(10 fizikus, 4 mérnök)</a:t>
            </a:r>
          </a:p>
          <a:p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PFT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1-ben, ami már volt) – 3 perc</a:t>
            </a:r>
          </a:p>
          <a:p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papír ceruza verziója a </a:t>
            </a: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már használt </a:t>
            </a:r>
            <a:r>
              <a:rPr lang="hu-HU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számítógépes tesztnek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(2. kutatás)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– 5 perc</a:t>
            </a:r>
          </a:p>
          <a:p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grafikon vizualizációja, körülírása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989319" y="2286000"/>
            <a:ext cx="5491481" cy="4572000"/>
          </a:xfrm>
        </p:spPr>
        <p:txBody>
          <a:bodyPr>
            <a:normAutofit fontScale="92500" lnSpcReduction="20000"/>
          </a:bodyPr>
          <a:lstStyle/>
          <a:p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PFT: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tudósok vs.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apír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ceruza, grafikon: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művészek</a:t>
            </a:r>
          </a:p>
          <a:p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 grafikonos kérdés 3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kategóriája: 1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. képszerű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értelmezés, 2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. lényegtelen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értelmezés, 3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. sematikus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értelmezés</a:t>
            </a:r>
            <a:endParaRPr lang="hu-HU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 tárgyi vizualizálók inkább értelmezik a grafikonokat konkrét képként (</a:t>
            </a:r>
            <a:r>
              <a:rPr lang="hu-HU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Kozhevnikov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hu-HU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., 2002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hu-HU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tudósok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 sematikus értelmezést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választották</a:t>
            </a:r>
            <a:endParaRPr lang="hu-HU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3000" b="1" dirty="0">
                <a:latin typeface="Calibri" panose="020F0502020204030204" pitchFamily="34" charset="0"/>
                <a:cs typeface="Calibri" panose="020F0502020204030204" pitchFamily="34" charset="0"/>
              </a:rPr>
              <a:t>magasan szignifikáns eltérés</a:t>
            </a:r>
            <a:r>
              <a:rPr lang="hu-HU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18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24128" y="1981200"/>
            <a:ext cx="475488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négy tanulmányban támogatnak egy értelmezést, hogy </a:t>
            </a: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 két minőségileg különböző típusú vizualizáló</a:t>
            </a:r>
          </a:p>
          <a:p>
            <a:pPr marL="0" indent="0">
              <a:buNone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Első és a második tanulmányok azt mutatják, hogy akik magasan teljesítenek a térbeli képanyagos feladatokban, átlagon alul teljesítenek a tárgykép feladatokban</a:t>
            </a:r>
          </a:p>
          <a:p>
            <a:pPr marL="0" indent="0">
              <a:buNone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Lehetséges, hogy a munka világa miatt tolódik el valaki az egyik vagy a másik irányba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989319" y="1981200"/>
            <a:ext cx="5573027" cy="4023360"/>
          </a:xfrm>
        </p:spPr>
        <p:txBody>
          <a:bodyPr>
            <a:noAutofit/>
          </a:bodyPr>
          <a:lstStyle/>
          <a:p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Sok feladat, vagy szituáció megoldható bármelyik vizualizáció használatával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hiszen a </a:t>
            </a: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tárgyi vizualizálók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hajlamosak a képeket </a:t>
            </a:r>
            <a:r>
              <a:rPr lang="hu-H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globálisan kódolni</a:t>
            </a:r>
          </a:p>
          <a:p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24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térbeli vizualizálók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inkább hajlamosabbak analitikusan feldolgozni az eléjük táruló képeket, </a:t>
            </a:r>
            <a:r>
              <a:rPr lang="hu-H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részről részre haladva</a:t>
            </a:r>
          </a:p>
          <a:p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képek teljes transzformálásához szükség van a tárgyak alakjának és megjelenésüknek együttes figyelembe vételére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ALAPFOGALMAK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2243" y="2285999"/>
            <a:ext cx="5870158" cy="4023360"/>
          </a:xfrm>
        </p:spPr>
        <p:txBody>
          <a:bodyPr>
            <a:normAutofit/>
          </a:bodyPr>
          <a:lstStyle/>
          <a:p>
            <a:pPr fontAlgn="base"/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Téri és tárgyi tulajdonságok</a:t>
            </a:r>
          </a:p>
          <a:p>
            <a:pPr lvl="4" fontAlgn="base"/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Vizuális rendszer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elkülönt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részei </a:t>
            </a:r>
          </a:p>
          <a:p>
            <a:pPr lvl="4" fontAlgn="base"/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Alak, szín ⇔ Helyi, téri viszonyok </a:t>
            </a:r>
          </a:p>
          <a:p>
            <a:pPr fontAlgn="base"/>
            <a:r>
              <a:rPr lang="hu-H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Verbalizálók</a:t>
            </a:r>
            <a:endParaRPr lang="hu-H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Tárgyi vizualizálók ⇔ Téri vizualizálók </a:t>
            </a:r>
          </a:p>
          <a:p>
            <a:pPr lvl="4" fontAlgn="base"/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Holisztikus ⇔ Analitikus </a:t>
            </a:r>
          </a:p>
        </p:txBody>
      </p:sp>
      <p:pic>
        <p:nvPicPr>
          <p:cNvPr id="1026" name="Picture 2" descr="https://lh5.googleusercontent.com/sfpDnFS1gEtgMYjciCZYdy-54NYjO5Q5Cr0Rg9gIThzCV-NamE4kRt8R7HIF4pwEZRUXiVOoEP5J19PzR0klyCW1MWi7-Uh8dxSeeP0PxUydH4N_sfyYGpZSiTpOVGBKLHzaVwP7r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029" y="2285999"/>
            <a:ext cx="5370771" cy="288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0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idegrendszer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670" y="2084832"/>
            <a:ext cx="3751072" cy="4023360"/>
          </a:xfrm>
        </p:spPr>
        <p:txBody>
          <a:bodyPr/>
          <a:lstStyle/>
          <a:p>
            <a:pPr fontAlgn="base"/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Ventrális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rendszer</a:t>
            </a:r>
          </a:p>
          <a:p>
            <a:pPr lvl="1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Tárgyi útvonal</a:t>
            </a:r>
          </a:p>
          <a:p>
            <a:pPr lvl="1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Nyakszirti lebeny </a:t>
            </a:r>
            <a:b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hu-H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inferior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 halánték-</a:t>
            </a:r>
            <a:b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lebeny </a:t>
            </a:r>
          </a:p>
          <a:p>
            <a:pPr lvl="1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Temporális kéreg </a:t>
            </a:r>
            <a:r>
              <a:rPr lang="hu-H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léziója</a:t>
            </a:r>
            <a:endParaRPr lang="hu-H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Arcok, színek vizualizációja</a:t>
            </a:r>
          </a:p>
          <a:p>
            <a:endParaRPr lang="hu-HU" dirty="0"/>
          </a:p>
        </p:txBody>
      </p:sp>
      <p:pic>
        <p:nvPicPr>
          <p:cNvPr id="2050" name="Picture 2" descr="https://lh4.googleusercontent.com/bzrkHCjJ9QqsjSEGV8WEFKKDl5kqkTgkOWYE2EbWuRk7YIjN7EicxBgJd5BxoOzx7GGxlP4XsURshjSxMcyhqdHGsMf07slL75TY8Dg9dqr9cUjxf1MjqCKZpHECDR5_2_daro1zDw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742" y="2567749"/>
            <a:ext cx="381000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artalom helye 2"/>
          <p:cNvSpPr txBox="1">
            <a:spLocks/>
          </p:cNvSpPr>
          <p:nvPr/>
        </p:nvSpPr>
        <p:spPr>
          <a:xfrm>
            <a:off x="7898891" y="2084832"/>
            <a:ext cx="375107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/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Dorzális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rendszer</a:t>
            </a:r>
          </a:p>
          <a:p>
            <a:pPr lvl="1" algn="r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Téri útvonal</a:t>
            </a:r>
          </a:p>
          <a:p>
            <a:pPr lvl="1" algn="r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Nyakszirti lebeny</a:t>
            </a:r>
            <a:b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hu-H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poszterior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fali lebeny</a:t>
            </a:r>
          </a:p>
          <a:p>
            <a:pPr lvl="1" algn="r" fontAlgn="base"/>
            <a:r>
              <a:rPr lang="hu-H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Poszterior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parietális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 kéreg </a:t>
            </a:r>
            <a:r>
              <a:rPr lang="hu-H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léziója</a:t>
            </a:r>
            <a:endParaRPr lang="hu-H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r" fontAlgn="base"/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Útvonal vizualizációja, megjegyzése</a:t>
            </a:r>
          </a:p>
          <a:p>
            <a:endParaRPr lang="hu-H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ÉRDEKESSÉGEK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6128" y="1968718"/>
            <a:ext cx="4636443" cy="4023360"/>
          </a:xfrm>
        </p:spPr>
        <p:txBody>
          <a:bodyPr>
            <a:noAutofit/>
          </a:bodyPr>
          <a:lstStyle/>
          <a:p>
            <a:r>
              <a:rPr lang="hu-HU" sz="4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♂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téri 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orientáció, 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mentális 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forgatás, 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dinamikus 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képek</a:t>
            </a:r>
          </a:p>
          <a:p>
            <a:r>
              <a:rPr lang="hu-HU" sz="4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♀</a:t>
            </a: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élénk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, részletgazdag képi vizualizáció, 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statikus 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képek</a:t>
            </a:r>
          </a:p>
          <a:p>
            <a:pPr algn="ctr"/>
            <a:r>
              <a:rPr lang="hu-HU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De! 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A szerzők óva intenek a nemi különbségek mentén való gondolkodásban, szerintük inkább egyéni különbségről van szó</a:t>
            </a:r>
          </a:p>
        </p:txBody>
      </p:sp>
      <p:pic>
        <p:nvPicPr>
          <p:cNvPr id="3074" name="Picture 2" descr="https://lh6.googleusercontent.com/IHGSmbbppAII6kVXv9JiP9J7ozyqki1yNQ0AsIHnZBUmDk4fAi0y-ZlzJyvnh_8H9x7Dq9pwX2CRqbA_QZZoW2JiQA--Xxo2L8yKklD7QMdqbMRDIkjzOatGxg3KADg6r8rpQ1Xo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571" y="2383154"/>
            <a:ext cx="6563207" cy="392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5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KUTATÁSOKRÓL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4128" y="1894114"/>
            <a:ext cx="10369586" cy="4023360"/>
          </a:xfrm>
        </p:spPr>
        <p:txBody>
          <a:bodyPr>
            <a:noAutofit/>
          </a:bodyPr>
          <a:lstStyle/>
          <a:p>
            <a:pPr algn="just" fontAlgn="base"/>
            <a:r>
              <a:rPr lang="hu-HU" sz="3600" i="1" dirty="0">
                <a:latin typeface="Calibri" panose="020F0502020204030204" pitchFamily="34" charset="0"/>
                <a:cs typeface="Calibri" panose="020F0502020204030204" pitchFamily="34" charset="0"/>
              </a:rPr>
              <a:t>A vizualizáló-</a:t>
            </a:r>
            <a:r>
              <a:rPr lang="hu-HU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verbalizáló</a:t>
            </a:r>
            <a:r>
              <a:rPr lang="hu-HU" sz="3600" i="1" dirty="0">
                <a:latin typeface="Calibri" panose="020F0502020204030204" pitchFamily="34" charset="0"/>
                <a:cs typeface="Calibri" panose="020F0502020204030204" pitchFamily="34" charset="0"/>
              </a:rPr>
              <a:t> kognitív stílus használata helytelen, mert nem egyetlen dimenzióról van szó 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lvl="4" fontAlgn="base"/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 vizuális kognitív stílus két részre különül el </a:t>
            </a:r>
          </a:p>
          <a:p>
            <a:pPr fontAlgn="base"/>
            <a:r>
              <a:rPr lang="hu-HU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Négy kutatás… </a:t>
            </a:r>
          </a:p>
          <a:p>
            <a:pPr lvl="4" fontAlgn="base"/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Első és második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kutatás: </a:t>
            </a:r>
          </a:p>
          <a:p>
            <a:pPr marL="640080" lvl="4" indent="0" fontAlgn="base">
              <a:buNone/>
            </a:pP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Vizualizálók </a:t>
            </a:r>
            <a:r>
              <a:rPr lang="hu-H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bimodális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 eloszlása,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verbalizálók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normális eloszlása </a:t>
            </a:r>
          </a:p>
          <a:p>
            <a:pPr lvl="4" fontAlgn="base"/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Harmadik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kutatás</a:t>
            </a:r>
          </a:p>
          <a:p>
            <a:pPr marL="640080" lvl="4" indent="0" fontAlgn="base">
              <a:buNone/>
            </a:pP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Általános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és verbális intelligencia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menti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összehasonlítás</a:t>
            </a:r>
          </a:p>
          <a:p>
            <a:pPr lvl="4" fontAlgn="base"/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Negyedik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kutatás</a:t>
            </a:r>
          </a:p>
          <a:p>
            <a:pPr marL="640080" lvl="4" indent="0" fontAlgn="base">
              <a:buNone/>
            </a:pP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Képzőművészek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⇔ Tudósok, mérnökök </a:t>
            </a:r>
          </a:p>
          <a:p>
            <a:endParaRPr lang="hu-H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00" name="Picture 4" descr="https://lh5.googleusercontent.com/MijsoCrPZCsd2YhpSHJbwrdpfSgnCqfdrvzDKHyfn0iHe28WUlvG4Vf4xRYzUp3wZpyJbX7LoQgIbQoB3tckuuO1uCvModtA9OR7IS7jRQyD8mm-PaDL-R4pVeXOPPWNaDk-lI6kK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389" y="3215911"/>
            <a:ext cx="4124325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1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kutatás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162 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résztvevő (116 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fizetett, 46 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önkéntes), 77 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férfi, 85 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nő, 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letkor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: 18-40</a:t>
            </a:r>
          </a:p>
          <a:p>
            <a:pPr marL="0" indent="0">
              <a:buNone/>
            </a:pP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hu-HU" sz="9600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Visualizer</a:t>
            </a:r>
            <a:r>
              <a:rPr lang="hu-HU" sz="9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hu-HU" sz="9600" b="1" dirty="0" err="1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Verbalizer</a:t>
            </a:r>
            <a:r>
              <a:rPr lang="hu-HU" sz="9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Cognitive</a:t>
            </a:r>
            <a:r>
              <a:rPr lang="hu-HU" sz="9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Style</a:t>
            </a:r>
            <a:r>
              <a:rPr lang="hu-HU" sz="9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Questionnaire</a:t>
            </a:r>
            <a:endParaRPr lang="hu-HU" sz="96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hu-HU" sz="9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PFT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mental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paper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folding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  <a:p>
            <a:pPr marL="0" indent="0">
              <a:buNone/>
            </a:pP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hu-HU" sz="9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VVIQ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u-HU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Vividness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 of Visual </a:t>
            </a:r>
            <a:r>
              <a:rPr lang="hu-HU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Imagery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9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Questionnaire</a:t>
            </a:r>
            <a:endParaRPr lang="hu-HU" sz="9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minden </a:t>
            </a:r>
            <a:r>
              <a:rPr lang="hu-HU" sz="9600" dirty="0">
                <a:latin typeface="Calibri" panose="020F0502020204030204" pitchFamily="34" charset="0"/>
                <a:cs typeface="Calibri" panose="020F0502020204030204" pitchFamily="34" charset="0"/>
              </a:rPr>
              <a:t>résztvevő egyenként töltötte ki a tesztet</a:t>
            </a:r>
          </a:p>
          <a:p>
            <a:pPr marL="0" indent="0">
              <a:buNone/>
            </a:pPr>
            <a:r>
              <a:rPr lang="hu-HU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9600" dirty="0">
                <a:latin typeface="Calibri" panose="020F0502020204030204" pitchFamily="34" charset="0"/>
                <a:cs typeface="Calibri" panose="020F0502020204030204" pitchFamily="34" charset="0"/>
              </a:rPr>
              <a:t>PFT-re 3 percet kaptak, a többi tesztre nem volt limit</a:t>
            </a:r>
            <a:endParaRPr lang="hu-HU" sz="9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hu-HU" sz="2400" dirty="0"/>
          </a:p>
          <a:p>
            <a:pPr lvl="0"/>
            <a:endParaRPr lang="hu-HU" sz="2400" dirty="0"/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5989319" y="2286000"/>
            <a:ext cx="5414555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Sikerült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kategóriákba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sorolniuk a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résztvevőket: 83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vizualizáló, 79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verbalizáló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vizualizálók nem alkotnak homogén csoport, ahogy várták </a:t>
            </a:r>
            <a:r>
              <a:rPr lang="hu-H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bimodiális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 eloszlásúak: téri és a tárgyi el van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különülve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Magas téri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vizualizálók </a:t>
            </a: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alacsony pontszámot értek el a </a:t>
            </a:r>
            <a:r>
              <a:rPr lang="hu-H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VVIQ-n (és fordítva)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Kutatás korlátai: önbeszámoláson alapuló eszköz (VVIQ), szubjektív, nem megbízható</a:t>
            </a:r>
          </a:p>
        </p:txBody>
      </p:sp>
    </p:spTree>
    <p:extLst>
      <p:ext uri="{BB962C8B-B14F-4D97-AF65-F5344CB8AC3E}">
        <p14:creationId xmlns:p14="http://schemas.microsoft.com/office/powerpoint/2010/main" val="409762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KÉPZELETI TEVÉKENYSÉG KÉRDŐÍV (VVIQ)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530834" y="1888718"/>
            <a:ext cx="5260205" cy="4616757"/>
          </a:xfrm>
        </p:spPr>
        <p:txBody>
          <a:bodyPr>
            <a:no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items 1-4,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think of some relative or friend whom you frequently see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(but who is not with you at present)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and consider carefully the picture that comes before your mind’s </a:t>
            </a:r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eye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1.The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exact contour of face, head, shoulders and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body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2.Characteristic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poses of head, attitudes of body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precise carriage, length of step etc.,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walking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4.The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different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colours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worn in some familiar clothes		</a:t>
            </a:r>
          </a:p>
          <a:p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Visualise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 a rising sun.  Consider carefully the picture that comes before your mind’s </a:t>
            </a:r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eye.</a:t>
            </a:r>
            <a:r>
              <a:rPr lang="hu-H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5.The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sun rising above the horizon into a hazy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sky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6.The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sky clears and surrounds the sun with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blueness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7.Clouds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 A storm blows up with flashes of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lightning</a:t>
            </a:r>
            <a: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8.A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rainbow appears	</a:t>
            </a:r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</a:p>
          <a:p>
            <a:r>
              <a:rPr lang="en-US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						</a:t>
            </a:r>
          </a:p>
          <a:p>
            <a:endParaRPr lang="hu-HU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>
          <a:xfrm>
            <a:off x="6013382" y="1888718"/>
            <a:ext cx="5753502" cy="4224528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Think of the front of a shop which you often go to.  Consider the picture that comes before your mind’s eye.</a:t>
            </a:r>
            <a:r>
              <a:rPr lang="hu-HU" sz="1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9.The overall appearance of the shop from the opposite side of the road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10.A window display including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colours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shapes and details Of individual items for sale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11.You are near the entrance.  The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colour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shape and details of the door.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12.You enter the shop and go to the counter. The counter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assistant serves you.  Money changes hands		</a:t>
            </a:r>
          </a:p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Finally think of a country scene which involves trees, mountains and a lake.  Consider the picture that comes before your mind’s eye.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13.The contours of the landscape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14.The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colour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and shape of the trees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15.the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colour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and shape of the lake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16.A strong wind blows on the trees and on the lake causing</a:t>
            </a:r>
            <a:r>
              <a:rPr 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waves in the water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9702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JÁTÉK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181" y="1173294"/>
            <a:ext cx="5603966" cy="5434149"/>
          </a:xfrm>
        </p:spPr>
      </p:pic>
    </p:spTree>
    <p:extLst>
      <p:ext uri="{BB962C8B-B14F-4D97-AF65-F5344CB8AC3E}">
        <p14:creationId xmlns:p14="http://schemas.microsoft.com/office/powerpoint/2010/main" val="1078633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JÁTÉK</a:t>
            </a:r>
            <a:endParaRPr lang="hu-HU" dirty="0"/>
          </a:p>
        </p:txBody>
      </p:sp>
      <p:pic>
        <p:nvPicPr>
          <p:cNvPr id="3" name="Tartalom hely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10" y="1699497"/>
            <a:ext cx="5238204" cy="4813026"/>
          </a:xfrm>
        </p:spPr>
      </p:pic>
    </p:spTree>
    <p:extLst>
      <p:ext uri="{BB962C8B-B14F-4D97-AF65-F5344CB8AC3E}">
        <p14:creationId xmlns:p14="http://schemas.microsoft.com/office/powerpoint/2010/main" val="14507488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347</TotalTime>
  <Words>648</Words>
  <Application>Microsoft Office PowerPoint</Application>
  <PresentationFormat>Szélesvásznú</PresentationFormat>
  <Paragraphs>98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 3</vt:lpstr>
      <vt:lpstr>Integrál</vt:lpstr>
      <vt:lpstr>Téri vs. Tárgyi vizualizáció Spatial versus object visualizers: A new characterization of visual cognitive style (Kozhevnikov, 2005)</vt:lpstr>
      <vt:lpstr>ALAPFOGALMAK</vt:lpstr>
      <vt:lpstr>Az idegrendszer</vt:lpstr>
      <vt:lpstr>ÉRDEKESSÉGEK</vt:lpstr>
      <vt:lpstr>A KUTATÁSOKRÓL</vt:lpstr>
      <vt:lpstr>1. kutatás</vt:lpstr>
      <vt:lpstr>KÉPZELETI TEVÉKENYSÉG KÉRDŐÍV (VVIQ)</vt:lpstr>
      <vt:lpstr>JÁTÉK</vt:lpstr>
      <vt:lpstr>JÁTÉK</vt:lpstr>
      <vt:lpstr>2. kutatás</vt:lpstr>
      <vt:lpstr>3. kutatás</vt:lpstr>
      <vt:lpstr>4. kutatás</vt:lpstr>
      <vt:lpstr>ÖSSZEFOGLALÁS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Téri vs. Tárgyi vizualizáció</dc:title>
  <dc:creator>Windows-felhasználó</dc:creator>
  <cp:lastModifiedBy>Windows-felhasználó</cp:lastModifiedBy>
  <cp:revision>28</cp:revision>
  <dcterms:created xsi:type="dcterms:W3CDTF">2017-02-28T19:40:24Z</dcterms:created>
  <dcterms:modified xsi:type="dcterms:W3CDTF">2017-03-01T12:21:17Z</dcterms:modified>
</cp:coreProperties>
</file>