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73" r:id="rId12"/>
    <p:sldId id="274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0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1077-A65F-4A0A-BB57-99D5EED3B977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C6C04-FBAA-4226-A187-700D674E58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46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Nekem</a:t>
            </a:r>
            <a:r>
              <a:rPr lang="nl-NL" dirty="0"/>
              <a:t> </a:t>
            </a:r>
            <a:r>
              <a:rPr lang="nl-NL" dirty="0" err="1"/>
              <a:t>itt</a:t>
            </a:r>
            <a:r>
              <a:rPr lang="nl-NL" dirty="0"/>
              <a:t> </a:t>
            </a:r>
            <a:r>
              <a:rPr lang="nl-NL" dirty="0" err="1"/>
              <a:t>csak</a:t>
            </a:r>
            <a:r>
              <a:rPr lang="nl-NL" dirty="0"/>
              <a:t> </a:t>
            </a:r>
            <a:r>
              <a:rPr lang="nl-NL" dirty="0" err="1"/>
              <a:t>annyi</a:t>
            </a:r>
            <a:r>
              <a:rPr lang="nl-NL" dirty="0"/>
              <a:t> </a:t>
            </a:r>
            <a:r>
              <a:rPr lang="nl-NL" dirty="0" err="1"/>
              <a:t>kérdésem</a:t>
            </a:r>
            <a:r>
              <a:rPr lang="nl-NL" dirty="0"/>
              <a:t> </a:t>
            </a:r>
            <a:r>
              <a:rPr lang="nl-NL" dirty="0" err="1"/>
              <a:t>maradt</a:t>
            </a:r>
            <a:r>
              <a:rPr lang="nl-NL" dirty="0"/>
              <a:t>, </a:t>
            </a:r>
            <a:r>
              <a:rPr lang="nl-NL" dirty="0" err="1"/>
              <a:t>hogy</a:t>
            </a:r>
            <a:r>
              <a:rPr lang="nl-NL" dirty="0"/>
              <a:t> a ‘</a:t>
            </a:r>
            <a:r>
              <a:rPr lang="nl-NL" dirty="0" err="1"/>
              <a:t>when</a:t>
            </a:r>
            <a:r>
              <a:rPr lang="nl-NL" dirty="0"/>
              <a:t>’ </a:t>
            </a:r>
            <a:r>
              <a:rPr lang="nl-NL" dirty="0" err="1"/>
              <a:t>feladatnál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6C04-FBAA-4226-A187-700D674E58B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1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Konkluzio</a:t>
            </a:r>
            <a:r>
              <a:rPr lang="nl-NL" dirty="0"/>
              <a:t>: </a:t>
            </a:r>
            <a:r>
              <a:rPr lang="nl-NL" dirty="0" err="1"/>
              <a:t>magasabb</a:t>
            </a:r>
            <a:r>
              <a:rPr lang="nl-NL" dirty="0"/>
              <a:t> BMI-vel </a:t>
            </a:r>
            <a:r>
              <a:rPr lang="nl-NL" dirty="0" err="1"/>
              <a:t>rendelkezö</a:t>
            </a:r>
            <a:r>
              <a:rPr lang="nl-NL" dirty="0"/>
              <a:t> </a:t>
            </a:r>
            <a:r>
              <a:rPr lang="nl-NL" dirty="0" err="1"/>
              <a:t>kisérleti</a:t>
            </a:r>
            <a:r>
              <a:rPr lang="nl-NL" dirty="0"/>
              <a:t> </a:t>
            </a:r>
            <a:r>
              <a:rPr lang="nl-NL" dirty="0" err="1"/>
              <a:t>személyek</a:t>
            </a:r>
            <a:r>
              <a:rPr lang="nl-NL" dirty="0"/>
              <a:t> </a:t>
            </a:r>
            <a:r>
              <a:rPr lang="nl-NL" dirty="0" err="1"/>
              <a:t>rosszabbul</a:t>
            </a:r>
            <a:r>
              <a:rPr lang="nl-NL" dirty="0"/>
              <a:t> </a:t>
            </a:r>
            <a:r>
              <a:rPr lang="nl-NL" dirty="0" err="1"/>
              <a:t>teljesitettek</a:t>
            </a:r>
            <a:r>
              <a:rPr lang="nl-NL" dirty="0"/>
              <a:t> mind a </a:t>
            </a:r>
            <a:r>
              <a:rPr lang="nl-NL" dirty="0" err="1"/>
              <a:t>fö</a:t>
            </a:r>
            <a:r>
              <a:rPr lang="nl-NL" dirty="0"/>
              <a:t> és a </a:t>
            </a:r>
            <a:r>
              <a:rPr lang="nl-NL" dirty="0" err="1"/>
              <a:t>részfeladatokra</a:t>
            </a:r>
            <a:r>
              <a:rPr lang="nl-NL" dirty="0"/>
              <a:t>, de </a:t>
            </a:r>
            <a:r>
              <a:rPr lang="nl-NL" dirty="0" err="1"/>
              <a:t>relativan</a:t>
            </a:r>
            <a:r>
              <a:rPr lang="nl-NL" dirty="0"/>
              <a:t> </a:t>
            </a:r>
            <a:r>
              <a:rPr lang="nl-NL" dirty="0" err="1"/>
              <a:t>nem</a:t>
            </a:r>
            <a:r>
              <a:rPr lang="nl-NL" dirty="0"/>
              <a:t> </a:t>
            </a:r>
            <a:r>
              <a:rPr lang="nl-NL" dirty="0" err="1"/>
              <a:t>teljesitettek</a:t>
            </a:r>
            <a:r>
              <a:rPr lang="nl-NL" dirty="0"/>
              <a:t> </a:t>
            </a:r>
            <a:r>
              <a:rPr lang="nl-NL" dirty="0" err="1"/>
              <a:t>rosszabbul</a:t>
            </a:r>
            <a:r>
              <a:rPr lang="nl-NL" dirty="0"/>
              <a:t> a </a:t>
            </a:r>
            <a:r>
              <a:rPr lang="nl-NL" dirty="0" err="1"/>
              <a:t>nehezebb</a:t>
            </a:r>
            <a:r>
              <a:rPr lang="nl-NL" dirty="0"/>
              <a:t> mint a </a:t>
            </a:r>
            <a:r>
              <a:rPr lang="nl-NL" dirty="0" err="1"/>
              <a:t>könnyebb</a:t>
            </a:r>
            <a:r>
              <a:rPr lang="nl-NL" dirty="0"/>
              <a:t> </a:t>
            </a:r>
            <a:r>
              <a:rPr lang="nl-NL" dirty="0" err="1"/>
              <a:t>szinteken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CAA0-2D2E-4C5B-8F0A-92598296294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2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Miért </a:t>
            </a:r>
            <a:r>
              <a:rPr lang="nl-NL" dirty="0" err="1"/>
              <a:t>tették</a:t>
            </a:r>
            <a:r>
              <a:rPr lang="nl-NL" dirty="0"/>
              <a:t> </a:t>
            </a:r>
            <a:r>
              <a:rPr lang="nl-NL" dirty="0" err="1"/>
              <a:t>bele</a:t>
            </a:r>
            <a:r>
              <a:rPr lang="nl-NL" dirty="0"/>
              <a:t> </a:t>
            </a:r>
            <a:r>
              <a:rPr lang="nl-NL" dirty="0" err="1"/>
              <a:t>az</a:t>
            </a:r>
            <a:r>
              <a:rPr lang="nl-NL" dirty="0"/>
              <a:t> </a:t>
            </a:r>
            <a:r>
              <a:rPr lang="nl-NL" dirty="0" err="1"/>
              <a:t>életkort</a:t>
            </a:r>
            <a:r>
              <a:rPr lang="nl-NL" dirty="0"/>
              <a:t>??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CAA0-2D2E-4C5B-8F0A-92598296294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4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31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94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550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40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46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1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54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60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85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15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50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16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4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67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9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C145E-0BD8-4C97-B1E5-3F4797A916B0}" type="datetimeFigureOut">
              <a:rPr lang="hu-HU" smtClean="0"/>
              <a:t>2017. 02. 21.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212A74-5962-4866-B044-8C649D486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47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3"/>
            <a:ext cx="7774632" cy="1683618"/>
          </a:xfrm>
        </p:spPr>
        <p:txBody>
          <a:bodyPr>
            <a:normAutofit fontScale="90000"/>
          </a:bodyPr>
          <a:lstStyle/>
          <a:p>
            <a:r>
              <a:rPr lang="hu-HU" dirty="0"/>
              <a:t>A magas testtömeg index és az epizodikus memória deficit fiatal felnőtt korban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8892480" cy="720080"/>
          </a:xfrm>
        </p:spPr>
        <p:txBody>
          <a:bodyPr/>
          <a:lstStyle/>
          <a:p>
            <a:r>
              <a:rPr lang="hu-HU" dirty="0"/>
              <a:t>Lucy G. Cheke, Jon S. Simons &amp; Nicola S. Clayton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7251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Budapesti Műszaki Egyetem </a:t>
            </a:r>
          </a:p>
          <a:p>
            <a:pPr algn="ctr"/>
            <a:r>
              <a:rPr lang="hu-HU" dirty="0"/>
              <a:t>Kognitív pszichológia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Készítette:  Gwen van der Wijk és Koczor Nóra</a:t>
            </a:r>
          </a:p>
        </p:txBody>
      </p:sp>
    </p:spTree>
    <p:extLst>
      <p:ext uri="{BB962C8B-B14F-4D97-AF65-F5344CB8AC3E}">
        <p14:creationId xmlns:p14="http://schemas.microsoft.com/office/powerpoint/2010/main" val="277020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feladatok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465313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6 különböző ülés nehézség szerint</a:t>
            </a:r>
          </a:p>
          <a:p>
            <a:pPr lvl="1"/>
            <a:r>
              <a:rPr lang="hu-HU" sz="2000" dirty="0"/>
              <a:t>2 könnyű (4 tárgy, 8 elrejtés)</a:t>
            </a:r>
          </a:p>
          <a:p>
            <a:pPr lvl="1"/>
            <a:r>
              <a:rPr lang="hu-HU" sz="2000" dirty="0"/>
              <a:t>2 közepes (8 tárgy, 18 elrejté)</a:t>
            </a:r>
          </a:p>
          <a:p>
            <a:pPr lvl="1"/>
            <a:r>
              <a:rPr lang="hu-HU" sz="2000" dirty="0"/>
              <a:t>2 nehéz (12 tárgy, 24 elrejtés)</a:t>
            </a:r>
          </a:p>
          <a:p>
            <a:pPr lvl="1"/>
            <a:endParaRPr lang="hu-HU" sz="2000" dirty="0"/>
          </a:p>
          <a:p>
            <a:r>
              <a:rPr lang="hu-HU" sz="2400" dirty="0"/>
              <a:t>Hibák típusa</a:t>
            </a:r>
          </a:p>
          <a:p>
            <a:pPr lvl="1"/>
            <a:r>
              <a:rPr lang="hu-HU" sz="2000" dirty="0"/>
              <a:t>„pontatlanság”: megfelelt a hely meghatározása, de nem tökéletesen (azt feltételezi, hogy a 3 információt elraktározta, de pontatlanul hívta elő)</a:t>
            </a:r>
          </a:p>
          <a:p>
            <a:pPr lvl="1"/>
            <a:r>
              <a:rPr lang="hu-HU" sz="2000" dirty="0"/>
              <a:t>„binding”: jó helyszín rossz tárgy/jó tárgy rossz napon/rossz tárgy rossz napon</a:t>
            </a:r>
          </a:p>
          <a:p>
            <a:pPr lvl="1"/>
            <a:r>
              <a:rPr lang="hu-HU" sz="2000" dirty="0"/>
              <a:t>„teljes pontatlanság”: semmilyen helyszíni tekintetben nem felel meg 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037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/>
              <a:t>Eredmények</a:t>
            </a:r>
            <a:r>
              <a:rPr lang="nl-NL" dirty="0"/>
              <a:t> – BMI </a:t>
            </a:r>
            <a:r>
              <a:rPr lang="nl-NL" dirty="0" err="1"/>
              <a:t>hatása</a:t>
            </a:r>
            <a:r>
              <a:rPr lang="nl-NL" dirty="0"/>
              <a:t> a WWW </a:t>
            </a:r>
            <a:r>
              <a:rPr lang="nl-NL" dirty="0" err="1"/>
              <a:t>feladatra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17435" y="2125266"/>
            <a:ext cx="3197915" cy="3651853"/>
          </a:xfrm>
        </p:spPr>
        <p:txBody>
          <a:bodyPr>
            <a:normAutofit/>
          </a:bodyPr>
          <a:lstStyle/>
          <a:p>
            <a:r>
              <a:rPr lang="nl-NL" sz="2000" dirty="0"/>
              <a:t>Check: </a:t>
            </a:r>
            <a:r>
              <a:rPr lang="nl-NL" sz="2000" dirty="0" err="1"/>
              <a:t>nő</a:t>
            </a:r>
            <a:r>
              <a:rPr lang="nl-NL" sz="2000" dirty="0"/>
              <a:t> – </a:t>
            </a:r>
            <a:r>
              <a:rPr lang="nl-NL" sz="2000" dirty="0" err="1"/>
              <a:t>férfi</a:t>
            </a:r>
            <a:r>
              <a:rPr lang="nl-NL" sz="2000" dirty="0"/>
              <a:t> </a:t>
            </a:r>
          </a:p>
          <a:p>
            <a:r>
              <a:rPr lang="nl-NL" sz="2000" dirty="0"/>
              <a:t>AN(C)OVA: </a:t>
            </a:r>
            <a:r>
              <a:rPr lang="nl-NL" sz="2000" dirty="0" err="1"/>
              <a:t>Teljesítmény</a:t>
            </a:r>
            <a:r>
              <a:rPr lang="nl-NL" sz="2000" dirty="0"/>
              <a:t> </a:t>
            </a:r>
            <a:r>
              <a:rPr lang="nl-NL" sz="2000" dirty="0" err="1"/>
              <a:t>csökken</a:t>
            </a:r>
            <a:r>
              <a:rPr lang="nl-NL" sz="2000" dirty="0"/>
              <a:t> </a:t>
            </a:r>
            <a:r>
              <a:rPr lang="nl-NL" sz="2000" dirty="0" err="1"/>
              <a:t>növekvő</a:t>
            </a:r>
            <a:r>
              <a:rPr lang="nl-NL" sz="2000" dirty="0"/>
              <a:t> </a:t>
            </a:r>
            <a:r>
              <a:rPr lang="nl-NL" sz="2000" dirty="0" err="1"/>
              <a:t>BMIvel</a:t>
            </a:r>
            <a:endParaRPr lang="nl-NL" sz="2000" dirty="0"/>
          </a:p>
          <a:p>
            <a:r>
              <a:rPr lang="nl-NL" sz="2000" dirty="0"/>
              <a:t>A teljesítmény független volt a nehézségi szintt</a:t>
            </a:r>
            <a:r>
              <a:rPr lang="hu-HU" sz="2000" dirty="0"/>
              <a:t>ő</a:t>
            </a:r>
            <a:r>
              <a:rPr lang="nl-NL" sz="2000" dirty="0"/>
              <a:t>l, amikor kontrol</a:t>
            </a:r>
            <a:r>
              <a:rPr lang="hu-HU" sz="2000" dirty="0"/>
              <a:t>l</a:t>
            </a:r>
            <a:r>
              <a:rPr lang="nl-NL" sz="2000" dirty="0"/>
              <a:t>áltak a BMI-</a:t>
            </a:r>
            <a:r>
              <a:rPr lang="hu-HU" sz="2000" dirty="0"/>
              <a:t>t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0827" b="49758"/>
          <a:stretch/>
        </p:blipFill>
        <p:spPr>
          <a:xfrm>
            <a:off x="457200" y="2125266"/>
            <a:ext cx="4860235" cy="36518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858" y="2226469"/>
            <a:ext cx="1226577" cy="9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9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/>
              <a:t>Eredmények</a:t>
            </a:r>
            <a:r>
              <a:rPr lang="nl-NL" dirty="0"/>
              <a:t> – BMI </a:t>
            </a:r>
            <a:r>
              <a:rPr lang="nl-NL" dirty="0" err="1"/>
              <a:t>hatása</a:t>
            </a:r>
            <a:r>
              <a:rPr lang="nl-NL" dirty="0"/>
              <a:t> a </a:t>
            </a:r>
            <a:r>
              <a:rPr lang="nl-NL" dirty="0" err="1"/>
              <a:t>részfeladatokra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7383" y="4645870"/>
            <a:ext cx="8259418" cy="1591442"/>
          </a:xfrm>
        </p:spPr>
        <p:txBody>
          <a:bodyPr>
            <a:normAutofit/>
          </a:bodyPr>
          <a:lstStyle/>
          <a:p>
            <a:r>
              <a:rPr lang="nl-NL" sz="2000" dirty="0" err="1"/>
              <a:t>Hasonló</a:t>
            </a:r>
            <a:r>
              <a:rPr lang="nl-NL" sz="2000" dirty="0"/>
              <a:t> </a:t>
            </a:r>
            <a:r>
              <a:rPr lang="nl-NL" sz="2000" dirty="0" err="1"/>
              <a:t>eredmények</a:t>
            </a:r>
            <a:r>
              <a:rPr lang="nl-NL" sz="2000" dirty="0"/>
              <a:t> minden </a:t>
            </a:r>
            <a:r>
              <a:rPr lang="nl-NL" sz="2000" dirty="0" err="1"/>
              <a:t>részfeladatnál</a:t>
            </a:r>
            <a:r>
              <a:rPr lang="nl-NL" sz="2000" dirty="0"/>
              <a:t> (</a:t>
            </a:r>
            <a:r>
              <a:rPr lang="nl-NL" sz="2000" dirty="0" err="1"/>
              <a:t>BMIvel</a:t>
            </a:r>
            <a:r>
              <a:rPr lang="nl-NL" sz="2000" dirty="0"/>
              <a:t> </a:t>
            </a:r>
            <a:r>
              <a:rPr lang="nl-NL" sz="2000" dirty="0" err="1"/>
              <a:t>csökken</a:t>
            </a:r>
            <a:r>
              <a:rPr lang="nl-NL" sz="2000" dirty="0"/>
              <a:t> a </a:t>
            </a:r>
            <a:r>
              <a:rPr lang="nl-NL" sz="2000" dirty="0" err="1"/>
              <a:t>teljesítmény</a:t>
            </a:r>
            <a:r>
              <a:rPr lang="nl-NL" sz="2000" dirty="0"/>
              <a:t>)</a:t>
            </a:r>
          </a:p>
          <a:p>
            <a:r>
              <a:rPr lang="nl-NL" sz="2000" dirty="0"/>
              <a:t>DE: a ‘hol’ és ‘</a:t>
            </a:r>
            <a:r>
              <a:rPr lang="nl-NL" sz="2000" dirty="0" err="1"/>
              <a:t>mikor</a:t>
            </a:r>
            <a:r>
              <a:rPr lang="nl-NL" sz="2000" dirty="0"/>
              <a:t>’ </a:t>
            </a:r>
            <a:r>
              <a:rPr lang="nl-NL" sz="2000" dirty="0" err="1"/>
              <a:t>feladatoknál</a:t>
            </a:r>
            <a:r>
              <a:rPr lang="nl-NL" sz="2000" dirty="0"/>
              <a:t> </a:t>
            </a:r>
            <a:r>
              <a:rPr lang="nl-NL" sz="2000" dirty="0" err="1"/>
              <a:t>változott</a:t>
            </a:r>
            <a:r>
              <a:rPr lang="nl-NL" sz="2000" dirty="0"/>
              <a:t> a </a:t>
            </a:r>
            <a:r>
              <a:rPr lang="nl-NL" sz="2000" dirty="0" err="1"/>
              <a:t>teljesítmény</a:t>
            </a:r>
            <a:r>
              <a:rPr lang="nl-NL" sz="2000" dirty="0"/>
              <a:t> a </a:t>
            </a:r>
            <a:r>
              <a:rPr lang="nl-NL" sz="2000" dirty="0" err="1"/>
              <a:t>nehézségi</a:t>
            </a:r>
            <a:r>
              <a:rPr lang="nl-NL" sz="2000" dirty="0"/>
              <a:t> </a:t>
            </a:r>
            <a:r>
              <a:rPr lang="nl-NL" sz="2000" dirty="0" err="1"/>
              <a:t>szinttől</a:t>
            </a:r>
            <a:r>
              <a:rPr lang="nl-NL" sz="2000" dirty="0"/>
              <a:t> </a:t>
            </a:r>
            <a:r>
              <a:rPr lang="nl-NL" sz="2000" dirty="0" err="1"/>
              <a:t>függően</a:t>
            </a:r>
            <a:r>
              <a:rPr lang="nl-NL" sz="2000" dirty="0"/>
              <a:t>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4" y="2208186"/>
            <a:ext cx="2986805" cy="23181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899" y="2211803"/>
            <a:ext cx="2979899" cy="23181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704" y="2208186"/>
            <a:ext cx="3052898" cy="23218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728" y="2231344"/>
            <a:ext cx="1142171" cy="83826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7383" y="1844824"/>
            <a:ext cx="825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    ‘</a:t>
            </a:r>
            <a:r>
              <a:rPr lang="nl-NL" dirty="0" err="1"/>
              <a:t>Where</a:t>
            </a:r>
            <a:r>
              <a:rPr lang="nl-NL" dirty="0"/>
              <a:t>’			               ‘</a:t>
            </a:r>
            <a:r>
              <a:rPr lang="nl-NL" dirty="0" err="1"/>
              <a:t>What</a:t>
            </a:r>
            <a:r>
              <a:rPr lang="nl-NL" dirty="0"/>
              <a:t>’			                    ‘</a:t>
            </a:r>
            <a:r>
              <a:rPr lang="nl-NL" dirty="0" err="1"/>
              <a:t>When</a:t>
            </a:r>
            <a:r>
              <a:rPr lang="nl-NL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23078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Eredmények</a:t>
            </a:r>
            <a:r>
              <a:rPr lang="nl-NL" dirty="0"/>
              <a:t>: </a:t>
            </a:r>
            <a:r>
              <a:rPr lang="nl-NL" dirty="0" err="1"/>
              <a:t>regressziós</a:t>
            </a:r>
            <a:r>
              <a:rPr lang="nl-NL" dirty="0"/>
              <a:t> </a:t>
            </a:r>
            <a:r>
              <a:rPr lang="nl-NL" dirty="0" err="1"/>
              <a:t>modell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7772400" cy="4536504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BMI összefüggött nemmel és iskolázottság</a:t>
            </a:r>
            <a:r>
              <a:rPr lang="hu-HU" sz="2400" dirty="0"/>
              <a:t>g</a:t>
            </a:r>
            <a:r>
              <a:rPr lang="nl-NL" sz="2400" dirty="0"/>
              <a:t>al</a:t>
            </a:r>
          </a:p>
          <a:p>
            <a:r>
              <a:rPr lang="nl-NL" sz="2400" dirty="0"/>
              <a:t>BMI </a:t>
            </a:r>
            <a:r>
              <a:rPr lang="nl-NL" sz="2400" dirty="0" err="1"/>
              <a:t>hatása</a:t>
            </a:r>
            <a:r>
              <a:rPr lang="nl-NL" sz="2400" dirty="0"/>
              <a:t> WWW-</a:t>
            </a:r>
            <a:r>
              <a:rPr lang="nl-NL" sz="2400" dirty="0" err="1"/>
              <a:t>teljesítményre</a:t>
            </a:r>
            <a:r>
              <a:rPr lang="nl-NL" sz="2400" dirty="0"/>
              <a:t> a </a:t>
            </a:r>
            <a:r>
              <a:rPr lang="nl-NL" sz="2400" dirty="0" err="1"/>
              <a:t>nem</a:t>
            </a:r>
            <a:r>
              <a:rPr lang="nl-NL" sz="2400" dirty="0"/>
              <a:t>, </a:t>
            </a:r>
            <a:r>
              <a:rPr lang="nl-NL" sz="2400" dirty="0" err="1"/>
              <a:t>életkor</a:t>
            </a:r>
            <a:r>
              <a:rPr lang="nl-NL" sz="2400" dirty="0"/>
              <a:t> és </a:t>
            </a:r>
            <a:r>
              <a:rPr lang="nl-NL" sz="2400" dirty="0" err="1"/>
              <a:t>iskolázottság</a:t>
            </a:r>
            <a:r>
              <a:rPr lang="nl-NL" sz="2400" dirty="0"/>
              <a:t> </a:t>
            </a:r>
            <a:r>
              <a:rPr lang="nl-NL" sz="2400" dirty="0" err="1"/>
              <a:t>mellett</a:t>
            </a:r>
            <a:r>
              <a:rPr lang="nl-NL" sz="2400" dirty="0"/>
              <a:t>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 err="1">
                <a:sym typeface="Wingdings" panose="05000000000000000000" pitchFamily="2" charset="2"/>
              </a:rPr>
              <a:t>nem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szignifikáns</a:t>
            </a:r>
            <a:endParaRPr lang="nl-NL" sz="2400" dirty="0">
              <a:sym typeface="Wingdings" panose="05000000000000000000" pitchFamily="2" charset="2"/>
            </a:endParaRP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Minden </a:t>
            </a:r>
            <a:r>
              <a:rPr lang="nl-NL" sz="2000" dirty="0" err="1">
                <a:sym typeface="Wingdings" panose="05000000000000000000" pitchFamily="2" charset="2"/>
              </a:rPr>
              <a:t>részfeladatnál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szignifikáns</a:t>
            </a:r>
            <a:r>
              <a:rPr lang="nl-NL" sz="2000" dirty="0">
                <a:sym typeface="Wingdings" panose="05000000000000000000" pitchFamily="2" charset="2"/>
              </a:rPr>
              <a:t> volt a BMI </a:t>
            </a:r>
            <a:r>
              <a:rPr lang="nl-NL" sz="2000" dirty="0" err="1">
                <a:sym typeface="Wingdings" panose="05000000000000000000" pitchFamily="2" charset="2"/>
              </a:rPr>
              <a:t>hatása</a:t>
            </a:r>
            <a:r>
              <a:rPr lang="nl-NL" sz="2000" dirty="0">
                <a:sym typeface="Wingdings" panose="05000000000000000000" pitchFamily="2" charset="2"/>
              </a:rPr>
              <a:t> a </a:t>
            </a:r>
            <a:r>
              <a:rPr lang="nl-NL" sz="2000" dirty="0" err="1">
                <a:sym typeface="Wingdings" panose="05000000000000000000" pitchFamily="2" charset="2"/>
              </a:rPr>
              <a:t>teljesítményre</a:t>
            </a:r>
            <a:endParaRPr lang="nl-NL" sz="2000" dirty="0">
              <a:sym typeface="Wingdings" panose="05000000000000000000" pitchFamily="2" charset="2"/>
            </a:endParaRPr>
          </a:p>
          <a:p>
            <a:pPr lvl="1"/>
            <a:r>
              <a:rPr lang="nl-NL" sz="2000" dirty="0" err="1">
                <a:sym typeface="Wingdings" panose="05000000000000000000" pitchFamily="2" charset="2"/>
              </a:rPr>
              <a:t>Magában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nem</a:t>
            </a:r>
            <a:r>
              <a:rPr lang="nl-NL" sz="2000" dirty="0">
                <a:sym typeface="Wingdings" panose="05000000000000000000" pitchFamily="2" charset="2"/>
              </a:rPr>
              <a:t> volt </a:t>
            </a:r>
            <a:r>
              <a:rPr lang="nl-NL" sz="2000" dirty="0" err="1">
                <a:sym typeface="Wingdings" panose="05000000000000000000" pitchFamily="2" charset="2"/>
              </a:rPr>
              <a:t>szignifikáns</a:t>
            </a:r>
            <a:r>
              <a:rPr lang="nl-NL" sz="2000" dirty="0">
                <a:sym typeface="Wingdings" panose="05000000000000000000" pitchFamily="2" charset="2"/>
              </a:rPr>
              <a:t> a </a:t>
            </a:r>
            <a:r>
              <a:rPr lang="nl-NL" sz="2000" dirty="0" err="1">
                <a:sym typeface="Wingdings" panose="05000000000000000000" pitchFamily="2" charset="2"/>
              </a:rPr>
              <a:t>modell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ami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csak</a:t>
            </a:r>
            <a:r>
              <a:rPr lang="nl-NL" sz="2000" dirty="0">
                <a:sym typeface="Wingdings" panose="05000000000000000000" pitchFamily="2" charset="2"/>
              </a:rPr>
              <a:t> a </a:t>
            </a:r>
            <a:r>
              <a:rPr lang="nl-NL" sz="2000" dirty="0" err="1">
                <a:sym typeface="Wingdings" panose="05000000000000000000" pitchFamily="2" charset="2"/>
              </a:rPr>
              <a:t>nemet</a:t>
            </a:r>
            <a:r>
              <a:rPr lang="nl-NL" sz="2000" dirty="0">
                <a:sym typeface="Wingdings" panose="05000000000000000000" pitchFamily="2" charset="2"/>
              </a:rPr>
              <a:t>, </a:t>
            </a:r>
            <a:r>
              <a:rPr lang="nl-NL" sz="2000" dirty="0" err="1">
                <a:sym typeface="Wingdings" panose="05000000000000000000" pitchFamily="2" charset="2"/>
              </a:rPr>
              <a:t>életkort</a:t>
            </a:r>
            <a:r>
              <a:rPr lang="nl-NL" sz="2000" dirty="0">
                <a:sym typeface="Wingdings" panose="05000000000000000000" pitchFamily="2" charset="2"/>
              </a:rPr>
              <a:t> és </a:t>
            </a:r>
            <a:r>
              <a:rPr lang="nl-NL" sz="2000" dirty="0" err="1">
                <a:sym typeface="Wingdings" panose="05000000000000000000" pitchFamily="2" charset="2"/>
              </a:rPr>
              <a:t>iskolázottságot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tartalmazta</a:t>
            </a:r>
            <a:endParaRPr lang="nl-NL" sz="2000" dirty="0">
              <a:sym typeface="Wingdings" panose="05000000000000000000" pitchFamily="2" charset="2"/>
            </a:endParaRPr>
          </a:p>
          <a:p>
            <a:pPr lvl="1"/>
            <a:endParaRPr lang="nl-NL" sz="2000" dirty="0"/>
          </a:p>
          <a:p>
            <a:r>
              <a:rPr lang="nl-NL" sz="2400" dirty="0"/>
              <a:t>KRITIKA: </a:t>
            </a:r>
          </a:p>
          <a:p>
            <a:pPr lvl="1"/>
            <a:r>
              <a:rPr lang="nl-NL" sz="2000" dirty="0" err="1"/>
              <a:t>Életkor</a:t>
            </a:r>
            <a:r>
              <a:rPr lang="nl-NL" sz="2000" dirty="0"/>
              <a:t>? </a:t>
            </a:r>
            <a:r>
              <a:rPr lang="nl-NL" sz="2000" dirty="0" err="1"/>
              <a:t>Nem</a:t>
            </a:r>
            <a:r>
              <a:rPr lang="nl-NL" sz="2000" dirty="0"/>
              <a:t>?</a:t>
            </a:r>
          </a:p>
          <a:p>
            <a:pPr lvl="1"/>
            <a:r>
              <a:rPr lang="nl-NL" sz="2000" dirty="0" err="1"/>
              <a:t>Hogyan</a:t>
            </a:r>
            <a:r>
              <a:rPr lang="nl-NL" sz="2000" dirty="0"/>
              <a:t> </a:t>
            </a:r>
            <a:r>
              <a:rPr lang="nl-NL" sz="2000" dirty="0" err="1"/>
              <a:t>lehet</a:t>
            </a:r>
            <a:r>
              <a:rPr lang="nl-NL" sz="2000" dirty="0"/>
              <a:t> </a:t>
            </a:r>
            <a:r>
              <a:rPr lang="nl-NL" sz="2000" dirty="0" err="1"/>
              <a:t>összehozni</a:t>
            </a:r>
            <a:r>
              <a:rPr lang="nl-NL" sz="2000" dirty="0"/>
              <a:t> </a:t>
            </a:r>
            <a:r>
              <a:rPr lang="nl-NL" sz="2000" dirty="0" err="1"/>
              <a:t>az</a:t>
            </a:r>
            <a:r>
              <a:rPr lang="nl-NL" sz="2000" dirty="0"/>
              <a:t> ANOVA </a:t>
            </a:r>
            <a:r>
              <a:rPr lang="nl-NL" sz="2000" dirty="0" err="1"/>
              <a:t>eredményekkel</a:t>
            </a:r>
            <a:r>
              <a:rPr lang="nl-NL" sz="2000" dirty="0"/>
              <a:t>? </a:t>
            </a:r>
            <a:r>
              <a:rPr lang="nl-NL" sz="2000" dirty="0" err="1"/>
              <a:t>Iskolázottság</a:t>
            </a:r>
            <a:r>
              <a:rPr lang="nl-NL" sz="2000" dirty="0"/>
              <a:t> </a:t>
            </a:r>
            <a:r>
              <a:rPr lang="nl-NL" sz="2000" dirty="0" err="1"/>
              <a:t>hatása</a:t>
            </a:r>
            <a:r>
              <a:rPr lang="nl-NL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929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Eredmények</a:t>
            </a:r>
            <a:r>
              <a:rPr lang="nl-NL" dirty="0"/>
              <a:t> – </a:t>
            </a:r>
            <a:r>
              <a:rPr lang="nl-NL" dirty="0" err="1"/>
              <a:t>egyéb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5"/>
            <a:ext cx="7772400" cy="2880319"/>
          </a:xfrm>
        </p:spPr>
        <p:txBody>
          <a:bodyPr>
            <a:normAutofit lnSpcReduction="10000"/>
          </a:bodyPr>
          <a:lstStyle/>
          <a:p>
            <a:r>
              <a:rPr lang="nl-NL" sz="2400" dirty="0" err="1"/>
              <a:t>Reakcióidő</a:t>
            </a:r>
            <a:r>
              <a:rPr lang="nl-NL" sz="2400" dirty="0"/>
              <a:t> és </a:t>
            </a:r>
            <a:r>
              <a:rPr lang="nl-NL" sz="2400" dirty="0" err="1"/>
              <a:t>kódolási</a:t>
            </a:r>
            <a:r>
              <a:rPr lang="nl-NL" sz="2400" dirty="0"/>
              <a:t> </a:t>
            </a:r>
            <a:r>
              <a:rPr lang="nl-NL" sz="2400" dirty="0" err="1"/>
              <a:t>idő</a:t>
            </a:r>
            <a:r>
              <a:rPr lang="nl-NL" sz="2400" dirty="0"/>
              <a:t> </a:t>
            </a:r>
            <a:r>
              <a:rPr lang="nl-NL" sz="2400" dirty="0" err="1"/>
              <a:t>nem</a:t>
            </a:r>
            <a:r>
              <a:rPr lang="nl-NL" sz="2400" dirty="0"/>
              <a:t> </a:t>
            </a:r>
            <a:r>
              <a:rPr lang="nl-NL" sz="2400" dirty="0" err="1"/>
              <a:t>változott</a:t>
            </a:r>
            <a:r>
              <a:rPr lang="nl-NL" sz="2400" dirty="0"/>
              <a:t> </a:t>
            </a:r>
            <a:r>
              <a:rPr lang="nl-NL" sz="2400" dirty="0" err="1"/>
              <a:t>BMIvel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 err="1">
                <a:sym typeface="Wingdings" panose="05000000000000000000" pitchFamily="2" charset="2"/>
              </a:rPr>
              <a:t>nem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viselkedési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különbség</a:t>
            </a:r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 err="1">
                <a:sym typeface="Wingdings" panose="05000000000000000000" pitchFamily="2" charset="2"/>
              </a:rPr>
              <a:t>Hiba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elemzés</a:t>
            </a:r>
            <a:endParaRPr lang="nl-NL" sz="2400" dirty="0">
              <a:sym typeface="Wingdings" panose="05000000000000000000" pitchFamily="2" charset="2"/>
            </a:endParaRPr>
          </a:p>
          <a:p>
            <a:pPr lvl="1"/>
            <a:r>
              <a:rPr lang="nl-NL" sz="2000" dirty="0" err="1">
                <a:sym typeface="Wingdings" panose="05000000000000000000" pitchFamily="2" charset="2"/>
              </a:rPr>
              <a:t>BMIvel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n</a:t>
            </a:r>
            <a:r>
              <a:rPr lang="nl-NL" sz="2000" dirty="0" err="1"/>
              <a:t>ő</a:t>
            </a:r>
            <a:r>
              <a:rPr lang="nl-NL" sz="2000" dirty="0"/>
              <a:t> a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hiba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összege</a:t>
            </a:r>
            <a:r>
              <a:rPr lang="nl-NL" sz="2000" dirty="0">
                <a:sym typeface="Wingdings" panose="05000000000000000000" pitchFamily="2" charset="2"/>
              </a:rPr>
              <a:t> (</a:t>
            </a:r>
            <a:r>
              <a:rPr lang="nl-NL" sz="2000" dirty="0" err="1">
                <a:sym typeface="Wingdings" panose="05000000000000000000" pitchFamily="2" charset="2"/>
              </a:rPr>
              <a:t>átlagban</a:t>
            </a:r>
            <a:r>
              <a:rPr lang="nl-NL" sz="2000" dirty="0">
                <a:sym typeface="Wingdings" panose="05000000000000000000" pitchFamily="2" charset="2"/>
              </a:rPr>
              <a:t>, de </a:t>
            </a:r>
            <a:r>
              <a:rPr lang="nl-NL" sz="2000" dirty="0" err="1">
                <a:sym typeface="Wingdings" panose="05000000000000000000" pitchFamily="2" charset="2"/>
              </a:rPr>
              <a:t>nem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szignifikánsan</a:t>
            </a:r>
            <a:r>
              <a:rPr lang="nl-NL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Specifikusan a kötési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nl-NL" sz="2000" dirty="0">
                <a:sym typeface="Wingdings" panose="05000000000000000000" pitchFamily="2" charset="2"/>
              </a:rPr>
              <a:t>hibák</a:t>
            </a:r>
            <a:r>
              <a:rPr lang="hu-HU" sz="2000" dirty="0">
                <a:sym typeface="Wingdings" panose="05000000000000000000" pitchFamily="2" charset="2"/>
              </a:rPr>
              <a:t> (</a:t>
            </a:r>
            <a:r>
              <a:rPr lang="hu-HU" sz="2000" dirty="0" err="1">
                <a:sym typeface="Wingdings" panose="05000000000000000000" pitchFamily="2" charset="2"/>
              </a:rPr>
              <a:t>binding</a:t>
            </a:r>
            <a:r>
              <a:rPr lang="hu-HU" sz="2000" dirty="0">
                <a:sym typeface="Wingdings" panose="05000000000000000000" pitchFamily="2" charset="2"/>
              </a:rPr>
              <a:t>)</a:t>
            </a:r>
            <a:r>
              <a:rPr lang="nl-NL" sz="2000" dirty="0">
                <a:sym typeface="Wingdings" panose="05000000000000000000" pitchFamily="2" charset="2"/>
              </a:rPr>
              <a:t> függnek össze a BMIvel</a:t>
            </a: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 rosszabb teljesítmény kötési hibák</a:t>
            </a:r>
            <a:r>
              <a:rPr lang="hu-HU" sz="2000" dirty="0">
                <a:sym typeface="Wingdings" panose="05000000000000000000" pitchFamily="2" charset="2"/>
              </a:rPr>
              <a:t> (</a:t>
            </a:r>
            <a:r>
              <a:rPr lang="hu-HU" sz="2000" dirty="0" err="1">
                <a:sym typeface="Wingdings" panose="05000000000000000000" pitchFamily="2" charset="2"/>
              </a:rPr>
              <a:t>binding</a:t>
            </a:r>
            <a:r>
              <a:rPr lang="hu-HU" sz="2000" dirty="0">
                <a:sym typeface="Wingdings" panose="05000000000000000000" pitchFamily="2" charset="2"/>
              </a:rPr>
              <a:t>)</a:t>
            </a:r>
            <a:r>
              <a:rPr lang="nl-NL" sz="2000" dirty="0">
                <a:sym typeface="Wingdings" panose="05000000000000000000" pitchFamily="2" charset="2"/>
              </a:rPr>
              <a:t> miatt? (Hippocampus)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7276" t="21986" r="27837" b="61206"/>
          <a:stretch/>
        </p:blipFill>
        <p:spPr>
          <a:xfrm>
            <a:off x="491273" y="4725144"/>
            <a:ext cx="786686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Összefoglaló</a:t>
            </a:r>
            <a:r>
              <a:rPr lang="nl-NL" dirty="0"/>
              <a:t> - </a:t>
            </a:r>
            <a:r>
              <a:rPr lang="hu-HU" dirty="0"/>
              <a:t>erősségek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7772400" cy="4536504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Magas BMI/</a:t>
            </a:r>
            <a:r>
              <a:rPr lang="nl-NL" sz="2400" dirty="0" err="1"/>
              <a:t>obezitás</a:t>
            </a:r>
            <a:r>
              <a:rPr lang="nl-NL" sz="2400" dirty="0"/>
              <a:t> </a:t>
            </a:r>
            <a:r>
              <a:rPr lang="nl-NL" sz="2400" dirty="0" err="1"/>
              <a:t>negatívan</a:t>
            </a:r>
            <a:r>
              <a:rPr lang="nl-NL" sz="2400" dirty="0"/>
              <a:t> hat </a:t>
            </a:r>
            <a:r>
              <a:rPr lang="nl-NL" sz="2400" dirty="0" err="1"/>
              <a:t>az</a:t>
            </a:r>
            <a:r>
              <a:rPr lang="nl-NL" sz="2400" dirty="0"/>
              <a:t> </a:t>
            </a:r>
            <a:r>
              <a:rPr lang="nl-NL" sz="2400" dirty="0" err="1"/>
              <a:t>epizodikus</a:t>
            </a:r>
            <a:r>
              <a:rPr lang="nl-NL" sz="2400" dirty="0"/>
              <a:t> </a:t>
            </a:r>
            <a:r>
              <a:rPr lang="nl-NL" sz="2400" dirty="0" err="1"/>
              <a:t>emlékezeti</a:t>
            </a:r>
            <a:r>
              <a:rPr lang="nl-NL" sz="2400" dirty="0"/>
              <a:t> </a:t>
            </a:r>
            <a:r>
              <a:rPr lang="nl-NL" sz="2400" dirty="0" err="1"/>
              <a:t>teljesítményre</a:t>
            </a:r>
            <a:endParaRPr lang="nl-NL" sz="2400" dirty="0"/>
          </a:p>
          <a:p>
            <a:pPr lvl="1"/>
            <a:r>
              <a:rPr lang="nl-NL" sz="2000" dirty="0"/>
              <a:t>Hol, mi, mikor a</a:t>
            </a:r>
            <a:r>
              <a:rPr lang="hu-HU" sz="2000" dirty="0"/>
              <a:t>s</a:t>
            </a:r>
            <a:r>
              <a:rPr lang="nl-NL" sz="2000" dirty="0"/>
              <a:t>pektusokra és az összekötött teljes epizodikus emlékre</a:t>
            </a:r>
          </a:p>
          <a:p>
            <a:pPr lvl="1"/>
            <a:r>
              <a:rPr lang="nl-NL" sz="2000" dirty="0" err="1"/>
              <a:t>Fiatal</a:t>
            </a:r>
            <a:r>
              <a:rPr lang="nl-NL" sz="2000" dirty="0"/>
              <a:t>, </a:t>
            </a:r>
            <a:r>
              <a:rPr lang="nl-NL" sz="2000" dirty="0" err="1"/>
              <a:t>nem</a:t>
            </a:r>
            <a:r>
              <a:rPr lang="nl-NL" sz="2000" dirty="0"/>
              <a:t> </a:t>
            </a:r>
            <a:r>
              <a:rPr lang="nl-NL" sz="2000" dirty="0" err="1"/>
              <a:t>más</a:t>
            </a:r>
            <a:r>
              <a:rPr lang="nl-NL" sz="2000" dirty="0"/>
              <a:t> </a:t>
            </a:r>
            <a:r>
              <a:rPr lang="nl-NL" sz="2000" dirty="0" err="1"/>
              <a:t>betegségekkel</a:t>
            </a:r>
            <a:r>
              <a:rPr lang="nl-NL" sz="2000" dirty="0"/>
              <a:t> </a:t>
            </a:r>
            <a:r>
              <a:rPr lang="nl-NL" sz="2000" dirty="0" err="1"/>
              <a:t>terhelt</a:t>
            </a:r>
            <a:r>
              <a:rPr lang="nl-NL" sz="2000" dirty="0"/>
              <a:t> </a:t>
            </a:r>
            <a:r>
              <a:rPr lang="nl-NL" sz="2000" dirty="0" err="1"/>
              <a:t>személyeknél</a:t>
            </a:r>
            <a:r>
              <a:rPr lang="nl-NL" sz="2000" dirty="0"/>
              <a:t> is!</a:t>
            </a:r>
          </a:p>
          <a:p>
            <a:pPr lvl="1"/>
            <a:r>
              <a:rPr lang="nl-NL" sz="2000" dirty="0" err="1"/>
              <a:t>Szerepe</a:t>
            </a:r>
            <a:r>
              <a:rPr lang="nl-NL" sz="2000" dirty="0"/>
              <a:t> a </a:t>
            </a:r>
            <a:r>
              <a:rPr lang="nl-NL" sz="2000" dirty="0" err="1"/>
              <a:t>táplálkozás</a:t>
            </a:r>
            <a:r>
              <a:rPr lang="nl-NL" sz="2000" dirty="0"/>
              <a:t> </a:t>
            </a:r>
            <a:r>
              <a:rPr lang="nl-NL" sz="2000" dirty="0" err="1"/>
              <a:t>regulálásában</a:t>
            </a:r>
            <a:endParaRPr lang="nl-NL" sz="2000" dirty="0"/>
          </a:p>
          <a:p>
            <a:r>
              <a:rPr lang="nl-NL" sz="2400" dirty="0"/>
              <a:t>Életh</a:t>
            </a:r>
            <a:r>
              <a:rPr lang="hu-HU" sz="2400" dirty="0"/>
              <a:t>ű</a:t>
            </a:r>
            <a:r>
              <a:rPr lang="nl-NL" sz="2400" dirty="0"/>
              <a:t>bb módszer mint eddig</a:t>
            </a:r>
          </a:p>
          <a:p>
            <a:pPr lvl="1"/>
            <a:r>
              <a:rPr lang="nl-NL" sz="2000" dirty="0" err="1"/>
              <a:t>Nem-verbális</a:t>
            </a:r>
            <a:endParaRPr lang="nl-NL" sz="2000" dirty="0"/>
          </a:p>
          <a:p>
            <a:pPr lvl="1"/>
            <a:r>
              <a:rPr lang="nl-NL" sz="2000" dirty="0" err="1"/>
              <a:t>Emlék</a:t>
            </a:r>
            <a:r>
              <a:rPr lang="nl-NL" sz="2000" dirty="0"/>
              <a:t> </a:t>
            </a:r>
            <a:r>
              <a:rPr lang="nl-NL" sz="2000" dirty="0" err="1"/>
              <a:t>kontextusa</a:t>
            </a:r>
            <a:r>
              <a:rPr lang="nl-NL" sz="2000" dirty="0"/>
              <a:t> 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dirty="0" err="1">
                <a:sym typeface="Wingdings" panose="05000000000000000000" pitchFamily="2" charset="2"/>
              </a:rPr>
              <a:t>epizodikus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emlékezet</a:t>
            </a:r>
            <a:endParaRPr lang="nl-NL" sz="2000" dirty="0"/>
          </a:p>
          <a:p>
            <a:r>
              <a:rPr lang="nl-NL" sz="2400" dirty="0"/>
              <a:t>Explicit </a:t>
            </a:r>
            <a:r>
              <a:rPr lang="nl-NL" sz="2400" dirty="0" err="1"/>
              <a:t>epizodikus</a:t>
            </a:r>
            <a:r>
              <a:rPr lang="nl-NL" sz="2400" dirty="0"/>
              <a:t> </a:t>
            </a:r>
            <a:r>
              <a:rPr lang="nl-NL" sz="2400" dirty="0" err="1"/>
              <a:t>emlékezeti</a:t>
            </a:r>
            <a:r>
              <a:rPr lang="nl-NL" sz="2400" dirty="0"/>
              <a:t> </a:t>
            </a:r>
            <a:r>
              <a:rPr lang="nl-NL" sz="2400" dirty="0" err="1"/>
              <a:t>zavar</a:t>
            </a:r>
            <a:r>
              <a:rPr lang="nl-NL" sz="2400" dirty="0"/>
              <a:t> (vs. </a:t>
            </a:r>
            <a:r>
              <a:rPr lang="nl-NL" sz="2400" dirty="0" err="1"/>
              <a:t>előbbi</a:t>
            </a:r>
            <a:r>
              <a:rPr lang="nl-NL" sz="2400" dirty="0"/>
              <a:t> </a:t>
            </a:r>
            <a:r>
              <a:rPr lang="nl-NL" sz="2400" dirty="0" err="1"/>
              <a:t>asszociatív</a:t>
            </a:r>
            <a:r>
              <a:rPr lang="nl-NL" sz="2400" dirty="0"/>
              <a:t> </a:t>
            </a:r>
            <a:r>
              <a:rPr lang="nl-NL" sz="2400" dirty="0" err="1"/>
              <a:t>tanulás</a:t>
            </a:r>
            <a:r>
              <a:rPr lang="nl-NL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912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Fontos</a:t>
            </a:r>
            <a:r>
              <a:rPr lang="nl-NL" dirty="0"/>
              <a:t> </a:t>
            </a:r>
            <a:r>
              <a:rPr lang="nl-NL" dirty="0" err="1"/>
              <a:t>árnyalatok</a:t>
            </a:r>
            <a:r>
              <a:rPr lang="nl-NL" dirty="0"/>
              <a:t>, </a:t>
            </a:r>
            <a:r>
              <a:rPr lang="nl-NL" dirty="0" err="1"/>
              <a:t>kritikák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455284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Ko-</a:t>
            </a:r>
            <a:r>
              <a:rPr lang="nl-NL" sz="2400" dirty="0" err="1"/>
              <a:t>morbid</a:t>
            </a:r>
            <a:r>
              <a:rPr lang="nl-NL" sz="2400" dirty="0"/>
              <a:t> </a:t>
            </a:r>
            <a:r>
              <a:rPr lang="nl-NL" sz="2400" dirty="0" err="1"/>
              <a:t>egészségügyi</a:t>
            </a:r>
            <a:r>
              <a:rPr lang="nl-NL" sz="2400" dirty="0"/>
              <a:t> </a:t>
            </a:r>
            <a:r>
              <a:rPr lang="nl-NL" sz="2400" dirty="0" err="1"/>
              <a:t>gondok</a:t>
            </a:r>
            <a:r>
              <a:rPr lang="nl-NL" sz="2400" dirty="0"/>
              <a:t> </a:t>
            </a:r>
            <a:r>
              <a:rPr lang="nl-NL" sz="2400" dirty="0" err="1"/>
              <a:t>vizsgálás</a:t>
            </a:r>
            <a:r>
              <a:rPr lang="nl-NL" sz="2400" dirty="0"/>
              <a:t> </a:t>
            </a:r>
            <a:r>
              <a:rPr lang="nl-NL" sz="2400" dirty="0" err="1"/>
              <a:t>hiánya</a:t>
            </a:r>
            <a:endParaRPr lang="nl-NL" sz="2400" dirty="0"/>
          </a:p>
          <a:p>
            <a:pPr lvl="1"/>
            <a:r>
              <a:rPr lang="nl-NL" sz="2000" dirty="0"/>
              <a:t>Pl. </a:t>
            </a:r>
            <a:r>
              <a:rPr lang="nl-NL" sz="2000" dirty="0" err="1"/>
              <a:t>alvás</a:t>
            </a:r>
            <a:r>
              <a:rPr lang="nl-NL" sz="2000" dirty="0"/>
              <a:t> </a:t>
            </a:r>
            <a:r>
              <a:rPr lang="nl-NL" sz="2000" dirty="0" err="1"/>
              <a:t>apnea</a:t>
            </a:r>
            <a:r>
              <a:rPr lang="nl-NL" sz="2000" dirty="0"/>
              <a:t> </a:t>
            </a:r>
            <a:r>
              <a:rPr lang="nl-NL" sz="2000" dirty="0" err="1"/>
              <a:t>kognitív</a:t>
            </a:r>
            <a:r>
              <a:rPr lang="nl-NL" sz="2000" dirty="0"/>
              <a:t> </a:t>
            </a:r>
            <a:r>
              <a:rPr lang="nl-NL" sz="2000" dirty="0" err="1"/>
              <a:t>deficitekkel</a:t>
            </a:r>
            <a:r>
              <a:rPr lang="nl-NL" sz="2000" dirty="0"/>
              <a:t> </a:t>
            </a:r>
            <a:r>
              <a:rPr lang="nl-NL" sz="2000" dirty="0" err="1"/>
              <a:t>járhat</a:t>
            </a:r>
            <a:endParaRPr lang="nl-NL" sz="2000" dirty="0"/>
          </a:p>
          <a:p>
            <a:r>
              <a:rPr lang="nl-NL" sz="2400" dirty="0"/>
              <a:t>Kis </a:t>
            </a:r>
            <a:r>
              <a:rPr lang="nl-NL" sz="2400" dirty="0" err="1"/>
              <a:t>elemszám</a:t>
            </a:r>
            <a:endParaRPr lang="nl-NL" sz="2400" dirty="0"/>
          </a:p>
          <a:p>
            <a:r>
              <a:rPr lang="nl-NL" sz="2400" dirty="0" err="1"/>
              <a:t>Nem-szignifikáns</a:t>
            </a:r>
            <a:r>
              <a:rPr lang="nl-NL" sz="2400" dirty="0"/>
              <a:t> </a:t>
            </a:r>
            <a:r>
              <a:rPr lang="nl-NL" sz="2400" dirty="0" err="1"/>
              <a:t>eredmény</a:t>
            </a:r>
            <a:r>
              <a:rPr lang="nl-NL" sz="2400" dirty="0"/>
              <a:t> </a:t>
            </a:r>
            <a:r>
              <a:rPr lang="nl-NL" sz="2400" dirty="0" err="1"/>
              <a:t>demografikai</a:t>
            </a:r>
            <a:r>
              <a:rPr lang="nl-NL" sz="2400" dirty="0"/>
              <a:t> </a:t>
            </a:r>
            <a:r>
              <a:rPr lang="nl-NL" sz="2400" dirty="0" err="1"/>
              <a:t>faktorokkal</a:t>
            </a:r>
            <a:endParaRPr lang="nl-NL" sz="2400" dirty="0"/>
          </a:p>
          <a:p>
            <a:r>
              <a:rPr lang="nl-NL" sz="2400" dirty="0" err="1"/>
              <a:t>Módszertani</a:t>
            </a:r>
            <a:r>
              <a:rPr lang="nl-NL" sz="2400" dirty="0"/>
              <a:t>/</a:t>
            </a:r>
            <a:r>
              <a:rPr lang="nl-NL" sz="2400" dirty="0" err="1"/>
              <a:t>statisztikai</a:t>
            </a:r>
            <a:r>
              <a:rPr lang="nl-NL" sz="2400" dirty="0"/>
              <a:t> </a:t>
            </a:r>
            <a:r>
              <a:rPr lang="nl-NL" sz="2400" dirty="0" err="1"/>
              <a:t>furcsaságok</a:t>
            </a:r>
            <a:endParaRPr lang="nl-NL" sz="2400" dirty="0"/>
          </a:p>
          <a:p>
            <a:pPr lvl="1"/>
            <a:r>
              <a:rPr lang="nl-NL" sz="2000" dirty="0" err="1"/>
              <a:t>Between</a:t>
            </a:r>
            <a:r>
              <a:rPr lang="nl-NL" sz="2000" dirty="0"/>
              <a:t>-subjects </a:t>
            </a:r>
            <a:r>
              <a:rPr lang="nl-NL" sz="2000" dirty="0" err="1"/>
              <a:t>faktorként</a:t>
            </a:r>
            <a:r>
              <a:rPr lang="nl-NL" sz="2000" dirty="0"/>
              <a:t> </a:t>
            </a:r>
            <a:r>
              <a:rPr lang="nl-NL" sz="2000" dirty="0" err="1"/>
              <a:t>tették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a </a:t>
            </a:r>
            <a:r>
              <a:rPr lang="nl-NL" sz="2000" dirty="0" err="1"/>
              <a:t>nehézségi</a:t>
            </a:r>
            <a:r>
              <a:rPr lang="nl-NL" sz="2000" dirty="0"/>
              <a:t> </a:t>
            </a:r>
            <a:r>
              <a:rPr lang="nl-NL" sz="2000" dirty="0" err="1"/>
              <a:t>szintet</a:t>
            </a:r>
            <a:r>
              <a:rPr lang="nl-NL" sz="2000" dirty="0"/>
              <a:t>?</a:t>
            </a:r>
          </a:p>
          <a:p>
            <a:pPr lvl="1"/>
            <a:r>
              <a:rPr lang="nl-NL" sz="2000" dirty="0" err="1"/>
              <a:t>Regressziós</a:t>
            </a:r>
            <a:r>
              <a:rPr lang="nl-NL" sz="2000" dirty="0"/>
              <a:t> </a:t>
            </a:r>
            <a:r>
              <a:rPr lang="nl-NL" sz="2000" dirty="0" err="1"/>
              <a:t>modell</a:t>
            </a:r>
            <a:r>
              <a:rPr lang="nl-NL" sz="2000" dirty="0"/>
              <a:t> </a:t>
            </a:r>
            <a:r>
              <a:rPr lang="nl-NL" sz="2000" dirty="0" err="1"/>
              <a:t>felépitése</a:t>
            </a:r>
            <a:r>
              <a:rPr lang="nl-NL" sz="2000" dirty="0"/>
              <a:t>, </a:t>
            </a:r>
            <a:r>
              <a:rPr lang="hu-HU" sz="2000" dirty="0"/>
              <a:t>iskolázottság</a:t>
            </a:r>
            <a:r>
              <a:rPr lang="nl-NL" sz="2000" dirty="0"/>
              <a:t> </a:t>
            </a:r>
            <a:r>
              <a:rPr lang="hu-HU" sz="2000" dirty="0"/>
              <a:t>szerepe</a:t>
            </a:r>
          </a:p>
          <a:p>
            <a:r>
              <a:rPr lang="nl-NL" sz="2400" dirty="0" err="1"/>
              <a:t>Treasure</a:t>
            </a:r>
            <a:r>
              <a:rPr lang="nl-NL" sz="2400" dirty="0"/>
              <a:t> Hunt </a:t>
            </a:r>
            <a:r>
              <a:rPr lang="nl-NL" sz="2400" dirty="0" err="1"/>
              <a:t>feladatot</a:t>
            </a:r>
            <a:r>
              <a:rPr lang="nl-NL" sz="2400" dirty="0"/>
              <a:t> </a:t>
            </a:r>
            <a:r>
              <a:rPr lang="nl-NL" sz="2400" dirty="0" err="1"/>
              <a:t>epizodikus</a:t>
            </a:r>
            <a:r>
              <a:rPr lang="nl-NL" sz="2400" dirty="0"/>
              <a:t> </a:t>
            </a:r>
            <a:r>
              <a:rPr lang="nl-NL" sz="2400" dirty="0" err="1"/>
              <a:t>emlékezet</a:t>
            </a:r>
            <a:r>
              <a:rPr lang="nl-NL" sz="2400" dirty="0"/>
              <a:t> </a:t>
            </a:r>
            <a:r>
              <a:rPr lang="nl-NL" sz="2400" dirty="0" err="1"/>
              <a:t>mérésére</a:t>
            </a:r>
            <a:r>
              <a:rPr lang="nl-NL" sz="2400" dirty="0"/>
              <a:t>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 err="1">
                <a:sym typeface="Wingdings" panose="05000000000000000000" pitchFamily="2" charset="2"/>
              </a:rPr>
              <a:t>validitás</a:t>
            </a:r>
            <a:r>
              <a:rPr lang="nl-NL" sz="2400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nl-NL" sz="2000" dirty="0" err="1">
                <a:sym typeface="Wingdings" panose="05000000000000000000" pitchFamily="2" charset="2"/>
              </a:rPr>
              <a:t>Feladatok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különböznek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el</a:t>
            </a:r>
            <a:r>
              <a:rPr lang="nl-NL" sz="2000" dirty="0" err="1"/>
              <a:t>ő</a:t>
            </a:r>
            <a:r>
              <a:rPr lang="nl-NL" sz="2000" dirty="0" err="1">
                <a:sym typeface="Wingdings" panose="05000000000000000000" pitchFamily="2" charset="2"/>
              </a:rPr>
              <a:t>hivási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módszerben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31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Konkluzió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Még van sok </a:t>
            </a:r>
            <a:r>
              <a:rPr lang="nl-NL" dirty="0" err="1"/>
              <a:t>kutatnivaló</a:t>
            </a:r>
            <a:r>
              <a:rPr lang="nl-NL" dirty="0"/>
              <a:t>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Köszönjük</a:t>
            </a:r>
            <a:r>
              <a:rPr lang="nl-NL" dirty="0"/>
              <a:t> a </a:t>
            </a:r>
            <a:r>
              <a:rPr lang="nl-NL" dirty="0" err="1"/>
              <a:t>figyelmet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58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Obezitás - elhízottság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>
            <a:normAutofit/>
          </a:bodyPr>
          <a:lstStyle/>
          <a:p>
            <a:r>
              <a:rPr lang="hu-HU" sz="2400" dirty="0"/>
              <a:t>Egyik legnagyobb probléma</a:t>
            </a:r>
          </a:p>
          <a:p>
            <a:pPr lvl="1"/>
            <a:r>
              <a:rPr lang="hu-HU" sz="2000" dirty="0"/>
              <a:t>UK: 65% túlsúlyos, 25% elhízott</a:t>
            </a:r>
          </a:p>
          <a:p>
            <a:r>
              <a:rPr lang="hu-HU" sz="2400" dirty="0"/>
              <a:t>Vezető korai halálok</a:t>
            </a:r>
          </a:p>
          <a:p>
            <a:pPr lvl="1"/>
            <a:r>
              <a:rPr lang="hu-HU" sz="2000" dirty="0"/>
              <a:t>Egészségügyi finanszírozás a megoldására?</a:t>
            </a:r>
          </a:p>
          <a:p>
            <a:r>
              <a:rPr lang="hu-HU" sz="2400" dirty="0"/>
              <a:t>Kognitív deficit 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Kialakító tényező? 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Következmény?</a:t>
            </a:r>
            <a:endParaRPr lang="hu-HU" sz="2000" dirty="0"/>
          </a:p>
          <a:p>
            <a:r>
              <a:rPr lang="hu-HU" sz="2400" dirty="0"/>
              <a:t>„Ördögi kör”: </a:t>
            </a:r>
          </a:p>
          <a:p>
            <a:pPr lvl="1"/>
            <a:r>
              <a:rPr lang="hu-HU" sz="2000" dirty="0"/>
              <a:t>Hízás </a:t>
            </a:r>
            <a:r>
              <a:rPr lang="hu-HU" sz="2000" dirty="0">
                <a:sym typeface="Wingdings" panose="05000000000000000000" pitchFamily="2" charset="2"/>
              </a:rPr>
              <a:t> viselkedéses változás  még több fogyasztás</a:t>
            </a:r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7166"/>
            <a:ext cx="2625638" cy="20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0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Epizodikus emlékezet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= események gazdag reprezentációját eltároljuk, megtartsuk és később előhívhassuk</a:t>
            </a:r>
          </a:p>
          <a:p>
            <a:r>
              <a:rPr lang="hu-HU" sz="2400" dirty="0"/>
              <a:t>Ez szabályozza, hogy milyen mértékben fogyasztunk? </a:t>
            </a:r>
            <a:r>
              <a:rPr lang="hu-HU" sz="2400" dirty="0">
                <a:sym typeface="Wingdings" panose="05000000000000000000" pitchFamily="2" charset="2"/>
              </a:rPr>
              <a:t> IGEN! </a:t>
            </a:r>
          </a:p>
          <a:p>
            <a:r>
              <a:rPr lang="hu-HU" sz="2400" dirty="0">
                <a:sym typeface="Wingdings" panose="05000000000000000000" pitchFamily="2" charset="2"/>
              </a:rPr>
              <a:t>DE: homeosztázis és végrehajtó funkciók is</a:t>
            </a:r>
          </a:p>
          <a:p>
            <a:r>
              <a:rPr lang="hu-HU" sz="2400" dirty="0">
                <a:sym typeface="Wingdings" panose="05000000000000000000" pitchFamily="2" charset="2"/>
              </a:rPr>
              <a:t>Hippocampus szerepe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Elhízottaknál kisebb méretű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Csökkent emlékezeti teljesítmény </a:t>
            </a:r>
          </a:p>
          <a:p>
            <a:r>
              <a:rPr lang="hu-HU" sz="2400" dirty="0">
                <a:sym typeface="Wingdings" panose="05000000000000000000" pitchFamily="2" charset="2"/>
              </a:rPr>
              <a:t>Nincsen egy konzisztens elmélet erről! 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400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Ez a tanulmány miben más?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Eddigi probléma: módszertan</a:t>
            </a:r>
          </a:p>
          <a:p>
            <a:r>
              <a:rPr lang="hu-HU" sz="2400" dirty="0"/>
              <a:t>Komplex vizsgálat – WWW </a:t>
            </a:r>
          </a:p>
          <a:p>
            <a:pPr lvl="1"/>
            <a:r>
              <a:rPr lang="hu-HU" sz="2000" dirty="0"/>
              <a:t>What</a:t>
            </a:r>
          </a:p>
          <a:p>
            <a:pPr lvl="1"/>
            <a:r>
              <a:rPr lang="hu-HU" sz="2000" dirty="0"/>
              <a:t>Where</a:t>
            </a:r>
          </a:p>
          <a:p>
            <a:pPr lvl="1"/>
            <a:r>
              <a:rPr lang="hu-HU" sz="2000" dirty="0"/>
              <a:t>When</a:t>
            </a:r>
          </a:p>
          <a:p>
            <a:pPr lvl="1"/>
            <a:endParaRPr lang="hu-HU" sz="2000" dirty="0"/>
          </a:p>
          <a:p>
            <a:pPr lvl="1"/>
            <a:endParaRPr lang="hu-HU" sz="2000" dirty="0"/>
          </a:p>
          <a:p>
            <a:r>
              <a:rPr lang="hu-HU" sz="2400" dirty="0"/>
              <a:t>Tehát: epizodikus emlékezet teljes vizsgálata</a:t>
            </a:r>
          </a:p>
        </p:txBody>
      </p:sp>
    </p:spTree>
    <p:extLst>
      <p:ext uri="{BB962C8B-B14F-4D97-AF65-F5344CB8AC3E}">
        <p14:creationId xmlns:p14="http://schemas.microsoft.com/office/powerpoint/2010/main" val="241090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vizsgálat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916833"/>
            <a:ext cx="5072652" cy="302433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50 résztvevő (18 és 35 év között)</a:t>
            </a:r>
          </a:p>
          <a:p>
            <a:pPr lvl="2"/>
            <a:r>
              <a:rPr lang="hu-HU" sz="1800" dirty="0"/>
              <a:t>72 % nő és 28 % férfi</a:t>
            </a:r>
          </a:p>
          <a:p>
            <a:pPr lvl="2"/>
            <a:r>
              <a:rPr lang="hu-HU" sz="1800" dirty="0"/>
              <a:t>Átlag életkor: 24.62 </a:t>
            </a:r>
          </a:p>
          <a:p>
            <a:r>
              <a:rPr lang="hu-HU" sz="2400" dirty="0"/>
              <a:t>BMI alapján</a:t>
            </a:r>
          </a:p>
          <a:p>
            <a:pPr marL="457200" lvl="1" indent="0">
              <a:buNone/>
            </a:pPr>
            <a:r>
              <a:rPr lang="hu-HU" sz="2000" dirty="0"/>
              <a:t>&lt;25 – normál (n=26)</a:t>
            </a:r>
          </a:p>
          <a:p>
            <a:pPr marL="457200" lvl="1" indent="0">
              <a:buNone/>
            </a:pPr>
            <a:r>
              <a:rPr lang="hu-HU" sz="2000" dirty="0"/>
              <a:t>25-30 – túlsúlyos (n=16)</a:t>
            </a:r>
          </a:p>
          <a:p>
            <a:pPr marL="457200" lvl="1" indent="0">
              <a:buNone/>
            </a:pPr>
            <a:r>
              <a:rPr lang="hu-HU" sz="2000" dirty="0"/>
              <a:t>&gt;30 – elhízott (n=8)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2884" r="2820" b="8975"/>
          <a:stretch/>
        </p:blipFill>
        <p:spPr bwMode="auto">
          <a:xfrm>
            <a:off x="784811" y="2049617"/>
            <a:ext cx="2902068" cy="289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Treasure- Hunt Task – Kincskeresés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0" r="22765"/>
          <a:stretch/>
        </p:blipFill>
        <p:spPr bwMode="auto">
          <a:xfrm>
            <a:off x="1403648" y="1772816"/>
            <a:ext cx="624857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0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feladatok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5868"/>
            <a:ext cx="8229600" cy="40994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2400" dirty="0"/>
              <a:t>Kódolás</a:t>
            </a:r>
          </a:p>
          <a:p>
            <a:pPr marL="857250" lvl="1" indent="-457200"/>
            <a:r>
              <a:rPr lang="hu-HU" sz="2000" dirty="0"/>
              <a:t>Rejtsenek el különöbző tárgyakat egy helyszínen (scene és nem screen!!)</a:t>
            </a:r>
          </a:p>
          <a:p>
            <a:pPr marL="857250" lvl="1" indent="-457200"/>
            <a:r>
              <a:rPr lang="hu-HU" sz="2000" dirty="0"/>
              <a:t>Mindent kétszer </a:t>
            </a:r>
            <a:r>
              <a:rPr lang="hu-HU" sz="2000" dirty="0">
                <a:sym typeface="Wingdings" panose="05000000000000000000" pitchFamily="2" charset="2"/>
              </a:rPr>
              <a:t> day 1 és day2</a:t>
            </a:r>
          </a:p>
          <a:p>
            <a:pPr marL="857250" lvl="1" indent="-457200"/>
            <a:r>
              <a:rPr lang="hu-HU" sz="2000" dirty="0">
                <a:sym typeface="Wingdings" panose="05000000000000000000" pitchFamily="2" charset="2"/>
              </a:rPr>
              <a:t>Egymást követően, tehát: scene 1, day1; scene 1 day 2…</a:t>
            </a:r>
            <a:endParaRPr lang="hu-HU" sz="2000" dirty="0"/>
          </a:p>
          <a:p>
            <a:pPr marL="514350" indent="-514350">
              <a:buAutoNum type="arabicPeriod"/>
            </a:pPr>
            <a:r>
              <a:rPr lang="hu-HU" sz="2400" dirty="0"/>
              <a:t>WWW előhívás</a:t>
            </a:r>
          </a:p>
          <a:p>
            <a:pPr marL="857250" lvl="1" indent="-457200"/>
            <a:r>
              <a:rPr lang="hu-HU" sz="2000" dirty="0"/>
              <a:t>Azonnal a kódolás után</a:t>
            </a:r>
          </a:p>
          <a:p>
            <a:pPr marL="857250" lvl="1" indent="-457200"/>
            <a:r>
              <a:rPr lang="hu-HU" sz="2000" dirty="0"/>
              <a:t>„Pontosan ugyanúgy rejtsék el a tárgyat, ahogy az előzőleg!”</a:t>
            </a:r>
          </a:p>
          <a:p>
            <a:pPr marL="857250" lvl="1" indent="-457200"/>
            <a:r>
              <a:rPr lang="hu-HU" sz="2000" dirty="0"/>
              <a:t>Tehát: mind a három információra szükség van</a:t>
            </a:r>
          </a:p>
        </p:txBody>
      </p:sp>
    </p:spTree>
    <p:extLst>
      <p:ext uri="{BB962C8B-B14F-4D97-AF65-F5344CB8AC3E}">
        <p14:creationId xmlns:p14="http://schemas.microsoft.com/office/powerpoint/2010/main" val="63713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feladatok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5868"/>
            <a:ext cx="7056784" cy="3163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3. Hol?</a:t>
            </a:r>
          </a:p>
          <a:p>
            <a:pPr lvl="1"/>
            <a:r>
              <a:rPr lang="hu-HU" sz="2000" dirty="0"/>
              <a:t>„Elrejtettél ide valamit?”</a:t>
            </a:r>
          </a:p>
          <a:p>
            <a:pPr marL="0" indent="0">
              <a:buNone/>
            </a:pPr>
            <a:r>
              <a:rPr lang="hu-HU" sz="2400" dirty="0"/>
              <a:t>4. Mi?</a:t>
            </a:r>
          </a:p>
          <a:p>
            <a:pPr lvl="1"/>
            <a:r>
              <a:rPr lang="hu-HU" sz="2000" dirty="0"/>
              <a:t>„Ezt az ételt elrejtetted?”</a:t>
            </a:r>
          </a:p>
          <a:p>
            <a:pPr marL="0" indent="0">
              <a:buNone/>
            </a:pPr>
            <a:r>
              <a:rPr lang="hu-HU" sz="2400" dirty="0"/>
              <a:t>5. Mikor?</a:t>
            </a:r>
          </a:p>
          <a:p>
            <a:pPr lvl="1"/>
            <a:r>
              <a:rPr lang="hu-HU" sz="2000" dirty="0"/>
              <a:t>„Melyiket rejtetted el először?”</a:t>
            </a:r>
          </a:p>
        </p:txBody>
      </p:sp>
    </p:spTree>
    <p:extLst>
      <p:ext uri="{BB962C8B-B14F-4D97-AF65-F5344CB8AC3E}">
        <p14:creationId xmlns:p14="http://schemas.microsoft.com/office/powerpoint/2010/main" val="341870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15854" r="12410" b="6250"/>
          <a:stretch/>
        </p:blipFill>
        <p:spPr bwMode="auto">
          <a:xfrm>
            <a:off x="323528" y="260648"/>
            <a:ext cx="8532440" cy="63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72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1950</TotalTime>
  <Words>730</Words>
  <Application>Microsoft Office PowerPoint</Application>
  <PresentationFormat>Diavetítés a képernyőre (4:3 oldalarány)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Hemels</vt:lpstr>
      <vt:lpstr>A magas testtömeg index és az epizodikus memória deficit fiatal felnőtt korban</vt:lpstr>
      <vt:lpstr>Obezitás - elhízottság</vt:lpstr>
      <vt:lpstr>Epizodikus emlékezet</vt:lpstr>
      <vt:lpstr>Ez a tanulmány miben más?</vt:lpstr>
      <vt:lpstr>A vizsgálat</vt:lpstr>
      <vt:lpstr>Treasure- Hunt Task – Kincskeresés </vt:lpstr>
      <vt:lpstr>A feladatok</vt:lpstr>
      <vt:lpstr>A feladatok</vt:lpstr>
      <vt:lpstr>PowerPoint-bemutató</vt:lpstr>
      <vt:lpstr>A feladatok</vt:lpstr>
      <vt:lpstr>Eredmények – BMI hatása a WWW feladatra</vt:lpstr>
      <vt:lpstr>Eredmények – BMI hatása a részfeladatokra</vt:lpstr>
      <vt:lpstr>Eredmények: regressziós modell</vt:lpstr>
      <vt:lpstr>Eredmények – egyéb </vt:lpstr>
      <vt:lpstr>Összefoglaló - erősségek</vt:lpstr>
      <vt:lpstr>Fontos árnyalatok, kritikák</vt:lpstr>
      <vt:lpstr>Konkluzió: Még van sok kutatnivaló!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magas testtömeg index és az epizodikus memória deficit fiatal felnőtt korban</dc:title>
  <dc:creator>Nora Koczor</dc:creator>
  <cp:lastModifiedBy>Koczor Nora</cp:lastModifiedBy>
  <cp:revision>25</cp:revision>
  <dcterms:created xsi:type="dcterms:W3CDTF">2017-02-15T17:34:19Z</dcterms:created>
  <dcterms:modified xsi:type="dcterms:W3CDTF">2017-02-21T19:27:32Z</dcterms:modified>
</cp:coreProperties>
</file>