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80" r:id="rId10"/>
    <p:sldId id="279" r:id="rId11"/>
    <p:sldId id="281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FA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DBFCC2-46E7-4D44-AFDC-9D90570684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06" y="4745759"/>
            <a:ext cx="7772400" cy="1470025"/>
          </a:xfrm>
        </p:spPr>
        <p:txBody>
          <a:bodyPr/>
          <a:lstStyle>
            <a:lvl1pPr algn="ct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524" y="5809759"/>
            <a:ext cx="5140712" cy="420025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CF71-B4BB-416C-ADE1-FE499E3203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3D15-79D0-40A2-9570-96F7C2AA6D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AE5A-ECDA-4E52-8C6B-4829EE70A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BCDDA-C548-418A-AD17-0096EA64D3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55FE-559C-42C9-A6C9-249D300F71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6509-FF63-495B-83C5-60489E1C87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3A98-2BDD-4D5E-A601-56738D3C84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A698-9F45-41B5-A184-2A7CDC4FCC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B421-BCD5-46A7-8691-79A55374C1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7104"/>
            <a:ext cx="8229600" cy="2457412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3B61-56D8-4EC0-938B-64F7CF08EC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7104"/>
            <a:ext cx="8229600" cy="2457412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C7FD-4A49-48B6-9F24-E88F38847F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501280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1B6-D62E-47CC-B8E5-EC9B61D3C1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927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662238"/>
            <a:ext cx="2916238" cy="3629025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501280"/>
            <a:ext cx="82296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351" y="2654010"/>
            <a:ext cx="8229600" cy="2457412"/>
          </a:xfrm>
        </p:spPr>
        <p:txBody>
          <a:bodyPr/>
          <a:lstStyle>
            <a:lvl1pPr algn="r"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C360-9EE8-4200-9ED8-69BCF700C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00" y="397298"/>
            <a:ext cx="82296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951"/>
            <a:ext cx="8229600" cy="428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B5C94-C317-43D7-B618-75C2114EC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096A-FD82-4F62-94ED-C5F7F1A3B5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CD19-359C-4CED-9AFA-01CEE9E4BE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A25A-6353-4D2C-BD73-686CB9E11A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1375A2-27DD-48BB-8584-3E453F4BC0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8" r:id="rId2"/>
    <p:sldLayoutId id="2147483709" r:id="rId3"/>
    <p:sldLayoutId id="2147483710" r:id="rId4"/>
    <p:sldLayoutId id="2147483723" r:id="rId5"/>
    <p:sldLayoutId id="2147483724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-kerdoiv.com/" TargetMode="External"/><Relationship Id="rId3" Type="http://schemas.openxmlformats.org/officeDocument/2006/relationships/hyperlink" Target="http://www.google.com/intl/en/jobs/index.html" TargetMode="External"/><Relationship Id="rId7" Type="http://schemas.openxmlformats.org/officeDocument/2006/relationships/hyperlink" Target="http://www.kerdoivem.hu/" TargetMode="External"/><Relationship Id="rId2" Type="http://schemas.openxmlformats.org/officeDocument/2006/relationships/hyperlink" Target="http://performia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veymonkey.com/" TargetMode="External"/><Relationship Id="rId5" Type="http://schemas.openxmlformats.org/officeDocument/2006/relationships/hyperlink" Target="http://www.pszichologiaiteszt.hu/" TargetMode="External"/><Relationship Id="rId4" Type="http://schemas.openxmlformats.org/officeDocument/2006/relationships/hyperlink" Target="http://tesztekanete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arhelyiklara.extra.hu/psy/iaps.swf" TargetMode="External"/><Relationship Id="rId7" Type="http://schemas.openxmlformats.org/officeDocument/2006/relationships/hyperlink" Target="http://www.personal.psu.edu/~j5j/IPIP/" TargetMode="External"/><Relationship Id="rId2" Type="http://schemas.openxmlformats.org/officeDocument/2006/relationships/hyperlink" Target="https://sites.google.com/site/arceszlelesbme/Prosopagnos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ych.hanover.edu/research/exponnet.html" TargetMode="External"/><Relationship Id="rId5" Type="http://schemas.openxmlformats.org/officeDocument/2006/relationships/hyperlink" Target="http://www.socialpsychology.org/expts.htm" TargetMode="External"/><Relationship Id="rId4" Type="http://schemas.openxmlformats.org/officeDocument/2006/relationships/hyperlink" Target="http://varhelyiklara.extra.hu/pszicho/flashteszt/flashbet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diploman_tul/onismereti_tesztek/kozponti_teszt" TargetMode="External"/><Relationship Id="rId2" Type="http://schemas.openxmlformats.org/officeDocument/2006/relationships/hyperlink" Target="http://www.nhs.uk/tools/pages/depression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umosity.com/" TargetMode="External"/><Relationship Id="rId4" Type="http://schemas.openxmlformats.org/officeDocument/2006/relationships/hyperlink" Target="http://www.mensa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696913" y="4745038"/>
            <a:ext cx="7772400" cy="1470025"/>
          </a:xfrm>
        </p:spPr>
        <p:txBody>
          <a:bodyPr/>
          <a:lstStyle/>
          <a:p>
            <a:r>
              <a:rPr lang="hu-HU" sz="4400" dirty="0" smtClean="0"/>
              <a:t>Web alapú kutatás</a:t>
            </a:r>
            <a:endParaRPr lang="en-GB" sz="4400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2028825" y="5810250"/>
            <a:ext cx="5141913" cy="419100"/>
          </a:xfrm>
        </p:spPr>
        <p:txBody>
          <a:bodyPr/>
          <a:lstStyle/>
          <a:p>
            <a:r>
              <a:rPr lang="hu-HU" sz="3200" i="1" dirty="0" smtClean="0"/>
              <a:t>Várhelyi Klára</a:t>
            </a:r>
            <a:endParaRPr lang="en-GB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/>
          <a:p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32509" y="2321140"/>
            <a:ext cx="8811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Kiválasztás</a:t>
            </a:r>
          </a:p>
          <a:p>
            <a:pPr lvl="1"/>
            <a:r>
              <a:rPr lang="hu-HU" dirty="0" smtClean="0">
                <a:hlinkClick r:id="rId2"/>
              </a:rPr>
              <a:t>http://performia.hu/</a:t>
            </a:r>
            <a:endParaRPr lang="hu-HU" dirty="0" smtClean="0"/>
          </a:p>
          <a:p>
            <a:pPr lvl="1"/>
            <a:r>
              <a:rPr lang="hu-HU" dirty="0" smtClean="0">
                <a:hlinkClick r:id="rId3"/>
              </a:rPr>
              <a:t>http://www.google.com/intl/en/jobs/index.html</a:t>
            </a:r>
            <a:endParaRPr lang="hu-HU" dirty="0" smtClean="0"/>
          </a:p>
          <a:p>
            <a:pPr lvl="2"/>
            <a:r>
              <a:rPr lang="hu-HU" dirty="0" smtClean="0"/>
              <a:t>Előzetes online teszteléssel leszűkíthető a behívandó személyek száma</a:t>
            </a:r>
          </a:p>
          <a:p>
            <a:r>
              <a:rPr lang="hu-HU" b="1" dirty="0" smtClean="0"/>
              <a:t>Felmérések cégek számára</a:t>
            </a:r>
          </a:p>
          <a:p>
            <a:pPr lvl="1"/>
            <a:r>
              <a:rPr lang="hu-HU" dirty="0" smtClean="0">
                <a:hlinkClick r:id="rId4"/>
              </a:rPr>
              <a:t>http://tesztekaneten.com/</a:t>
            </a:r>
            <a:endParaRPr lang="hu-HU" dirty="0" smtClean="0"/>
          </a:p>
          <a:p>
            <a:pPr lvl="2"/>
            <a:r>
              <a:rPr lang="hu-HU" dirty="0" smtClean="0"/>
              <a:t>Cégek megbízásából megadott területek felmérése a dolgozók körében</a:t>
            </a:r>
          </a:p>
          <a:p>
            <a:pPr lvl="2"/>
            <a:r>
              <a:rPr lang="hu-HU" dirty="0" smtClean="0"/>
              <a:t>Kérdőívek széles köre: stressz, kiégés, </a:t>
            </a:r>
            <a:r>
              <a:rPr lang="hu-HU" dirty="0" err="1" smtClean="0"/>
              <a:t>time-management</a:t>
            </a:r>
            <a:r>
              <a:rPr lang="hu-HU" dirty="0" smtClean="0"/>
              <a:t>, élményállapot, személyiség- és attitűdskálák stb.</a:t>
            </a:r>
          </a:p>
          <a:p>
            <a:pPr lvl="2"/>
            <a:r>
              <a:rPr lang="hu-HU" dirty="0" smtClean="0"/>
              <a:t>Kiadott felhasználói nevekkel lehetséges csak a belépés</a:t>
            </a:r>
          </a:p>
          <a:p>
            <a:pPr lvl="2"/>
            <a:r>
              <a:rPr lang="hu-HU" dirty="0" smtClean="0"/>
              <a:t>Eredményeket szakértő értékeli és prezentálja a vezetőségnek</a:t>
            </a:r>
          </a:p>
          <a:p>
            <a:pPr lvl="1"/>
            <a:r>
              <a:rPr lang="hu-HU" dirty="0" smtClean="0">
                <a:hlinkClick r:id="rId5"/>
              </a:rPr>
              <a:t>http://www.pszichologiaiteszt.hu/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És ha Te nem akarsz programozni / fizetni</a:t>
            </a:r>
          </a:p>
          <a:p>
            <a:pPr lvl="1"/>
            <a:r>
              <a:rPr lang="hu-HU" dirty="0" smtClean="0">
                <a:hlinkClick r:id="rId6"/>
              </a:rPr>
              <a:t>http://www.surveymonkey.com/</a:t>
            </a:r>
            <a:endParaRPr lang="hu-HU" dirty="0" smtClean="0"/>
          </a:p>
          <a:p>
            <a:pPr lvl="1"/>
            <a:r>
              <a:rPr lang="hu-HU" dirty="0" smtClean="0">
                <a:hlinkClick r:id="rId7"/>
              </a:rPr>
              <a:t>http://www.kerdoivem.hu/</a:t>
            </a:r>
            <a:endParaRPr lang="hu-HU" dirty="0" smtClean="0"/>
          </a:p>
          <a:p>
            <a:pPr lvl="1"/>
            <a:r>
              <a:rPr lang="hu-HU" dirty="0" smtClean="0">
                <a:hlinkClick r:id="rId8"/>
              </a:rPr>
              <a:t>http://online-kerdoiv.com/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orm fi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435926"/>
            <a:ext cx="5154255" cy="3420000"/>
          </a:xfrm>
          <a:prstGeom prst="rect">
            <a:avLst/>
          </a:prstGeom>
        </p:spPr>
      </p:pic>
      <p:pic>
        <p:nvPicPr>
          <p:cNvPr id="5" name="Kép 4" descr="OnlineT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7818" y="0"/>
            <a:ext cx="5167748" cy="34332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40327" y="1939636"/>
            <a:ext cx="3038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</a:t>
            </a:r>
            <a:b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figyelmet!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76999" y="4405742"/>
            <a:ext cx="411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varhelyiklara@</a:t>
            </a:r>
            <a:r>
              <a:rPr lang="hu-HU" sz="2400" dirty="0" err="1" smtClean="0"/>
              <a:t>gmail.com</a:t>
            </a:r>
            <a:endParaRPr lang="hu-HU" sz="2400" dirty="0" smtClean="0"/>
          </a:p>
          <a:p>
            <a:endParaRPr lang="hu-HU" sz="2400" dirty="0"/>
          </a:p>
          <a:p>
            <a:pPr algn="ctr"/>
            <a:r>
              <a:rPr lang="hu-HU" sz="2400" dirty="0" smtClean="0"/>
              <a:t>Kognitív Tudományi Tanszék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597233" y="4973781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Ausztrália &amp;</a:t>
            </a:r>
            <a:b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Óceánia: 67,5%</a:t>
            </a:r>
            <a:endParaRPr lang="hu-H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343889" y="35606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Ázsia: 26,2%</a:t>
            </a:r>
            <a:endParaRPr lang="hu-H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Kép 5" descr="internet-globe copy.png"/>
          <p:cNvPicPr>
            <a:picLocks noChangeAspect="1"/>
          </p:cNvPicPr>
          <p:nvPr/>
        </p:nvPicPr>
        <p:blipFill>
          <a:blip r:embed="rId2" cstate="print"/>
          <a:srcRect l="17022" t="13483" r="16046" b="17154"/>
          <a:stretch>
            <a:fillRect/>
          </a:stretch>
        </p:blipFill>
        <p:spPr>
          <a:xfrm>
            <a:off x="2657475" y="1885950"/>
            <a:ext cx="3857625" cy="398621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77635" y="252152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Észak-Amerika: 78,6%</a:t>
            </a:r>
            <a:endParaRPr lang="hu-H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05890" y="475210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Latin-Amerika: 39,5%</a:t>
            </a:r>
            <a:endParaRPr lang="hu-H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403272" y="235527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Európa: 61,3%</a:t>
            </a:r>
            <a:endParaRPr lang="hu-H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54438" y="338050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Afrika: 13,5%</a:t>
            </a:r>
            <a:endParaRPr lang="hu-HU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5" name="Kép 14" descr="image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30800"/>
          </a:xfrm>
          <a:prstGeom prst="rect">
            <a:avLst/>
          </a:prstGeom>
        </p:spPr>
      </p:pic>
      <p:pic>
        <p:nvPicPr>
          <p:cNvPr id="13" name="Kép 12" descr="homeless.jpg"/>
          <p:cNvPicPr>
            <a:picLocks/>
          </p:cNvPicPr>
          <p:nvPr/>
        </p:nvPicPr>
        <p:blipFill>
          <a:blip r:embed="rId4" cstate="print"/>
          <a:srcRect l="3994" r="11218"/>
          <a:stretch>
            <a:fillRect/>
          </a:stretch>
        </p:blipFill>
        <p:spPr>
          <a:xfrm>
            <a:off x="4572000" y="3427200"/>
            <a:ext cx="4572000" cy="3430800"/>
          </a:xfrm>
          <a:prstGeom prst="rect">
            <a:avLst/>
          </a:prstGeom>
        </p:spPr>
      </p:pic>
      <p:pic>
        <p:nvPicPr>
          <p:cNvPr id="16" name="Kép 15" descr="Arab UAE women internet computer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3430800"/>
          </a:xfrm>
          <a:prstGeom prst="rect">
            <a:avLst/>
          </a:prstGeom>
        </p:spPr>
      </p:pic>
      <p:pic>
        <p:nvPicPr>
          <p:cNvPr id="17" name="Kép 16" descr="Pape-courriel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7200"/>
            <a:ext cx="4572000" cy="34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Tesztelés a neten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0946" y="2609418"/>
            <a:ext cx="85482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000" dirty="0" err="1" smtClean="0">
                <a:latin typeface="+mj-lt"/>
              </a:rPr>
              <a:t>Kiesler</a:t>
            </a:r>
            <a:r>
              <a:rPr lang="hu-HU" sz="2000" dirty="0" smtClean="0">
                <a:latin typeface="+mj-lt"/>
              </a:rPr>
              <a:t> és </a:t>
            </a:r>
            <a:r>
              <a:rPr lang="hu-HU" sz="2000" dirty="0" err="1" smtClean="0">
                <a:latin typeface="+mj-lt"/>
              </a:rPr>
              <a:t>Sproull</a:t>
            </a:r>
            <a:r>
              <a:rPr lang="hu-HU" sz="2000" dirty="0" smtClean="0">
                <a:latin typeface="+mj-lt"/>
              </a:rPr>
              <a:t> 1986-ban felvetették, hogy egyszer majd számítógépen is lehet adatot gyűjteni</a:t>
            </a:r>
          </a:p>
          <a:p>
            <a:pPr>
              <a:spcBef>
                <a:spcPts val="1800"/>
              </a:spcBef>
              <a:buNone/>
            </a:pPr>
            <a:r>
              <a:rPr lang="hu-HU" sz="2000" dirty="0" smtClean="0">
                <a:latin typeface="+mj-lt"/>
              </a:rPr>
              <a:t>Kétezres évekre több vizsgálat neten keresztül:</a:t>
            </a:r>
          </a:p>
          <a:p>
            <a:pPr lvl="1">
              <a:buNone/>
            </a:pPr>
            <a:r>
              <a:rPr lang="hu-HU" dirty="0" smtClean="0">
                <a:latin typeface="+mj-lt"/>
              </a:rPr>
              <a:t>- konfliktus kezelési képességek (</a:t>
            </a:r>
            <a:r>
              <a:rPr lang="en-US" dirty="0"/>
              <a:t>Olson-Buchanan, </a:t>
            </a:r>
            <a:r>
              <a:rPr lang="en-US" dirty="0" err="1"/>
              <a:t>Drasgow</a:t>
            </a:r>
            <a:r>
              <a:rPr lang="en-US" dirty="0"/>
              <a:t>, </a:t>
            </a:r>
            <a:r>
              <a:rPr lang="en-US" dirty="0" err="1" smtClean="0"/>
              <a:t>Moberg</a:t>
            </a:r>
            <a:r>
              <a:rPr lang="en-US" dirty="0" smtClean="0"/>
              <a:t> 1998</a:t>
            </a:r>
            <a:r>
              <a:rPr lang="hu-HU" dirty="0" smtClean="0"/>
              <a:t>)</a:t>
            </a:r>
            <a:endParaRPr lang="hu-HU" dirty="0" smtClean="0">
              <a:latin typeface="+mj-lt"/>
            </a:endParaRPr>
          </a:p>
          <a:p>
            <a:pPr lvl="1">
              <a:buNone/>
            </a:pPr>
            <a:r>
              <a:rPr lang="hu-HU" dirty="0" smtClean="0">
                <a:latin typeface="+mj-lt"/>
              </a:rPr>
              <a:t>- implicit asszociációk (</a:t>
            </a:r>
            <a:r>
              <a:rPr lang="hu-HU" dirty="0" err="1" smtClean="0">
                <a:latin typeface="+mj-lt"/>
              </a:rPr>
              <a:t>Nosek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Banaji</a:t>
            </a:r>
            <a:r>
              <a:rPr lang="hu-HU" dirty="0" smtClean="0">
                <a:latin typeface="+mj-lt"/>
              </a:rPr>
              <a:t>, &amp; </a:t>
            </a:r>
            <a:r>
              <a:rPr lang="hu-HU" dirty="0" err="1" smtClean="0">
                <a:latin typeface="+mj-lt"/>
              </a:rPr>
              <a:t>Greenwald</a:t>
            </a:r>
            <a:r>
              <a:rPr lang="hu-HU" dirty="0" smtClean="0">
                <a:latin typeface="+mj-lt"/>
              </a:rPr>
              <a:t>, 2002),</a:t>
            </a:r>
          </a:p>
          <a:p>
            <a:pPr lvl="1">
              <a:buFontTx/>
              <a:buChar char="-"/>
            </a:pPr>
            <a:r>
              <a:rPr lang="hu-HU" dirty="0" smtClean="0">
                <a:latin typeface="+mj-lt"/>
              </a:rPr>
              <a:t> feltárt preferenciák (</a:t>
            </a:r>
            <a:r>
              <a:rPr lang="hu-HU" dirty="0" err="1" smtClean="0">
                <a:latin typeface="+mj-lt"/>
              </a:rPr>
              <a:t>Rentfrow</a:t>
            </a:r>
            <a:r>
              <a:rPr lang="hu-HU" dirty="0" smtClean="0">
                <a:latin typeface="+mj-lt"/>
              </a:rPr>
              <a:t> &amp; </a:t>
            </a:r>
            <a:r>
              <a:rPr lang="hu-HU" dirty="0" err="1" smtClean="0">
                <a:latin typeface="+mj-lt"/>
              </a:rPr>
              <a:t>Gosling</a:t>
            </a:r>
            <a:r>
              <a:rPr lang="hu-HU" dirty="0" smtClean="0">
                <a:latin typeface="+mj-lt"/>
              </a:rPr>
              <a:t>, 2003), </a:t>
            </a:r>
          </a:p>
          <a:p>
            <a:pPr lvl="1">
              <a:buFontTx/>
              <a:buChar char="-"/>
            </a:pPr>
            <a:r>
              <a:rPr lang="hu-HU" dirty="0" smtClean="0">
                <a:latin typeface="+mj-lt"/>
              </a:rPr>
              <a:t> új kutatási eszközök publikálása (Goldberg, 2003).</a:t>
            </a:r>
          </a:p>
          <a:p>
            <a:endParaRPr lang="hu-HU" sz="2000" dirty="0">
              <a:latin typeface="+mj-lt"/>
            </a:endParaRPr>
          </a:p>
          <a:p>
            <a:r>
              <a:rPr lang="en-US" sz="2000" dirty="0" smtClean="0"/>
              <a:t>Committee on Psychological Tests and Assessment (CPTA)</a:t>
            </a:r>
            <a:r>
              <a:rPr lang="hu-HU" sz="2000" dirty="0" smtClean="0"/>
              <a:t> (2000)</a:t>
            </a:r>
          </a:p>
          <a:p>
            <a:r>
              <a:rPr lang="en-US" sz="2000" dirty="0" smtClean="0"/>
              <a:t>Task Force on Psychological Testing on the Internet</a:t>
            </a:r>
            <a:r>
              <a:rPr lang="hu-HU" sz="2000" dirty="0" smtClean="0"/>
              <a:t> (2001, 2002, 2003)</a:t>
            </a:r>
            <a:endParaRPr lang="hu-HU" sz="2000" dirty="0" smtClean="0">
              <a:latin typeface="+mj-lt"/>
            </a:endParaRP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 rot="18864709">
            <a:off x="2464361" y="2952357"/>
            <a:ext cx="3223228" cy="1569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APA</a:t>
            </a:r>
            <a:endParaRPr lang="hu-H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3574472" y="-83127"/>
            <a:ext cx="5735782" cy="7010400"/>
          </a:xfrm>
          <a:custGeom>
            <a:avLst/>
            <a:gdLst>
              <a:gd name="connsiteX0" fmla="*/ 3532909 w 5735782"/>
              <a:gd name="connsiteY0" fmla="*/ 55418 h 7010400"/>
              <a:gd name="connsiteX1" fmla="*/ 2313709 w 5735782"/>
              <a:gd name="connsiteY1" fmla="*/ 3255818 h 7010400"/>
              <a:gd name="connsiteX2" fmla="*/ 1039091 w 5735782"/>
              <a:gd name="connsiteY2" fmla="*/ 2826327 h 7010400"/>
              <a:gd name="connsiteX3" fmla="*/ 1219200 w 5735782"/>
              <a:gd name="connsiteY3" fmla="*/ 5403272 h 7010400"/>
              <a:gd name="connsiteX4" fmla="*/ 0 w 5735782"/>
              <a:gd name="connsiteY4" fmla="*/ 5486400 h 7010400"/>
              <a:gd name="connsiteX5" fmla="*/ 997528 w 5735782"/>
              <a:gd name="connsiteY5" fmla="*/ 6982691 h 7010400"/>
              <a:gd name="connsiteX6" fmla="*/ 5735782 w 5735782"/>
              <a:gd name="connsiteY6" fmla="*/ 7010400 h 7010400"/>
              <a:gd name="connsiteX7" fmla="*/ 5694218 w 5735782"/>
              <a:gd name="connsiteY7" fmla="*/ 55418 h 7010400"/>
              <a:gd name="connsiteX8" fmla="*/ 3532909 w 5735782"/>
              <a:gd name="connsiteY8" fmla="*/ 0 h 7010400"/>
              <a:gd name="connsiteX9" fmla="*/ 3532909 w 5735782"/>
              <a:gd name="connsiteY9" fmla="*/ 55418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82" h="7010400">
                <a:moveTo>
                  <a:pt x="3532909" y="55418"/>
                </a:moveTo>
                <a:lnTo>
                  <a:pt x="2313709" y="3255818"/>
                </a:lnTo>
                <a:lnTo>
                  <a:pt x="1039091" y="2826327"/>
                </a:lnTo>
                <a:lnTo>
                  <a:pt x="1219200" y="5403272"/>
                </a:lnTo>
                <a:lnTo>
                  <a:pt x="0" y="5486400"/>
                </a:lnTo>
                <a:lnTo>
                  <a:pt x="997528" y="6982691"/>
                </a:lnTo>
                <a:lnTo>
                  <a:pt x="5735782" y="7010400"/>
                </a:lnTo>
                <a:lnTo>
                  <a:pt x="5694218" y="55418"/>
                </a:lnTo>
                <a:lnTo>
                  <a:pt x="3532909" y="0"/>
                </a:lnTo>
                <a:lnTo>
                  <a:pt x="3532909" y="55418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13856" y="-13855"/>
            <a:ext cx="7135091" cy="6885710"/>
          </a:xfrm>
          <a:custGeom>
            <a:avLst/>
            <a:gdLst>
              <a:gd name="connsiteX0" fmla="*/ 6151419 w 6151419"/>
              <a:gd name="connsiteY0" fmla="*/ 0 h 6885710"/>
              <a:gd name="connsiteX1" fmla="*/ 5084619 w 6151419"/>
              <a:gd name="connsiteY1" fmla="*/ 3172691 h 6885710"/>
              <a:gd name="connsiteX2" fmla="*/ 4003964 w 6151419"/>
              <a:gd name="connsiteY2" fmla="*/ 2770910 h 6885710"/>
              <a:gd name="connsiteX3" fmla="*/ 4170219 w 6151419"/>
              <a:gd name="connsiteY3" fmla="*/ 5334000 h 6885710"/>
              <a:gd name="connsiteX4" fmla="*/ 3103419 w 6151419"/>
              <a:gd name="connsiteY4" fmla="*/ 5417128 h 6885710"/>
              <a:gd name="connsiteX5" fmla="*/ 3948546 w 6151419"/>
              <a:gd name="connsiteY5" fmla="*/ 6885710 h 6885710"/>
              <a:gd name="connsiteX6" fmla="*/ 0 w 6151419"/>
              <a:gd name="connsiteY6" fmla="*/ 6858000 h 6885710"/>
              <a:gd name="connsiteX7" fmla="*/ 27710 w 6151419"/>
              <a:gd name="connsiteY7" fmla="*/ 0 h 6885710"/>
              <a:gd name="connsiteX8" fmla="*/ 6096000 w 6151419"/>
              <a:gd name="connsiteY8" fmla="*/ 0 h 6885710"/>
              <a:gd name="connsiteX9" fmla="*/ 6151419 w 6151419"/>
              <a:gd name="connsiteY9" fmla="*/ 0 h 68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1419" h="6885710">
                <a:moveTo>
                  <a:pt x="6151419" y="0"/>
                </a:moveTo>
                <a:lnTo>
                  <a:pt x="5084619" y="3172691"/>
                </a:lnTo>
                <a:lnTo>
                  <a:pt x="4003964" y="2770910"/>
                </a:lnTo>
                <a:lnTo>
                  <a:pt x="4170219" y="5334000"/>
                </a:lnTo>
                <a:lnTo>
                  <a:pt x="3103419" y="5417128"/>
                </a:lnTo>
                <a:lnTo>
                  <a:pt x="3948546" y="6885710"/>
                </a:lnTo>
                <a:lnTo>
                  <a:pt x="0" y="6858000"/>
                </a:lnTo>
                <a:lnTo>
                  <a:pt x="27710" y="0"/>
                </a:lnTo>
                <a:lnTo>
                  <a:pt x="6096000" y="0"/>
                </a:lnTo>
                <a:lnTo>
                  <a:pt x="6151419" y="0"/>
                </a:lnTo>
                <a:close/>
              </a:path>
            </a:pathLst>
          </a:custGeom>
          <a:solidFill>
            <a:srgbClr val="0083FA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1641564"/>
            <a:ext cx="3505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9600" b="1" cap="none" spc="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</a:t>
            </a:r>
            <a:endParaRPr lang="hu-HU" sz="9600" b="1" cap="none" spc="0" dirty="0">
              <a:ln>
                <a:prstDash val="solid"/>
              </a:ln>
              <a:solidFill>
                <a:srgbClr val="0033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27417" y="4867076"/>
            <a:ext cx="45165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9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Kontra</a:t>
            </a:r>
            <a:endParaRPr lang="hu-HU" sz="96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6152" y="2127540"/>
            <a:ext cx="44667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Olcsó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elemszám</a:t>
            </a:r>
          </a:p>
          <a:p>
            <a:r>
              <a:rPr lang="hu-HU" sz="2000" dirty="0" err="1" smtClean="0"/>
              <a:t>Diverz</a:t>
            </a:r>
            <a:r>
              <a:rPr lang="hu-HU" sz="2000" dirty="0" smtClean="0"/>
              <a:t> minta</a:t>
            </a:r>
          </a:p>
          <a:p>
            <a:r>
              <a:rPr lang="hu-HU" sz="2000" dirty="0" smtClean="0"/>
              <a:t>Ø nyomtatás</a:t>
            </a:r>
          </a:p>
          <a:p>
            <a:r>
              <a:rPr lang="hu-HU" sz="2000" dirty="0" smtClean="0"/>
              <a:t>Ø manuális adatbevitel</a:t>
            </a:r>
          </a:p>
          <a:p>
            <a:r>
              <a:rPr lang="hu-HU" sz="2000" dirty="0" smtClean="0"/>
              <a:t>Ø hiányzó/nem értékelhető adatok</a:t>
            </a:r>
          </a:p>
          <a:p>
            <a:r>
              <a:rPr lang="hu-HU" sz="2000" dirty="0" smtClean="0"/>
              <a:t>Újabb verziók könnyen közzétehetők</a:t>
            </a:r>
          </a:p>
          <a:p>
            <a:r>
              <a:rPr lang="hu-HU" sz="2000" dirty="0" smtClean="0"/>
              <a:t>Azonnali kiértékelés</a:t>
            </a:r>
          </a:p>
          <a:p>
            <a:r>
              <a:rPr lang="hu-HU" sz="2000" dirty="0" smtClean="0"/>
              <a:t>Őszintébb válaszadás</a:t>
            </a:r>
          </a:p>
          <a:p>
            <a:r>
              <a:rPr lang="hu-HU" sz="2000" dirty="0" smtClean="0"/>
              <a:t>Otthoni környezet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821983" y="3277898"/>
            <a:ext cx="4322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Megbízható???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abadkézi sokszög 7"/>
          <p:cNvSpPr/>
          <p:nvPr/>
        </p:nvSpPr>
        <p:spPr>
          <a:xfrm>
            <a:off x="-13856" y="-13855"/>
            <a:ext cx="7135091" cy="6885710"/>
          </a:xfrm>
          <a:custGeom>
            <a:avLst/>
            <a:gdLst>
              <a:gd name="connsiteX0" fmla="*/ 6151419 w 6151419"/>
              <a:gd name="connsiteY0" fmla="*/ 0 h 6885710"/>
              <a:gd name="connsiteX1" fmla="*/ 5084619 w 6151419"/>
              <a:gd name="connsiteY1" fmla="*/ 3172691 h 6885710"/>
              <a:gd name="connsiteX2" fmla="*/ 4003964 w 6151419"/>
              <a:gd name="connsiteY2" fmla="*/ 2770910 h 6885710"/>
              <a:gd name="connsiteX3" fmla="*/ 4170219 w 6151419"/>
              <a:gd name="connsiteY3" fmla="*/ 5334000 h 6885710"/>
              <a:gd name="connsiteX4" fmla="*/ 3103419 w 6151419"/>
              <a:gd name="connsiteY4" fmla="*/ 5417128 h 6885710"/>
              <a:gd name="connsiteX5" fmla="*/ 3948546 w 6151419"/>
              <a:gd name="connsiteY5" fmla="*/ 6885710 h 6885710"/>
              <a:gd name="connsiteX6" fmla="*/ 0 w 6151419"/>
              <a:gd name="connsiteY6" fmla="*/ 6858000 h 6885710"/>
              <a:gd name="connsiteX7" fmla="*/ 27710 w 6151419"/>
              <a:gd name="connsiteY7" fmla="*/ 0 h 6885710"/>
              <a:gd name="connsiteX8" fmla="*/ 6096000 w 6151419"/>
              <a:gd name="connsiteY8" fmla="*/ 0 h 6885710"/>
              <a:gd name="connsiteX9" fmla="*/ 6151419 w 6151419"/>
              <a:gd name="connsiteY9" fmla="*/ 0 h 68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1419" h="6885710">
                <a:moveTo>
                  <a:pt x="6151419" y="0"/>
                </a:moveTo>
                <a:lnTo>
                  <a:pt x="5084619" y="3172691"/>
                </a:lnTo>
                <a:lnTo>
                  <a:pt x="4003964" y="2770910"/>
                </a:lnTo>
                <a:lnTo>
                  <a:pt x="4170219" y="5334000"/>
                </a:lnTo>
                <a:lnTo>
                  <a:pt x="3103419" y="5417128"/>
                </a:lnTo>
                <a:lnTo>
                  <a:pt x="3948546" y="6885710"/>
                </a:lnTo>
                <a:lnTo>
                  <a:pt x="0" y="6858000"/>
                </a:lnTo>
                <a:lnTo>
                  <a:pt x="27710" y="0"/>
                </a:lnTo>
                <a:lnTo>
                  <a:pt x="6096000" y="0"/>
                </a:lnTo>
                <a:lnTo>
                  <a:pt x="6151419" y="0"/>
                </a:lnTo>
                <a:close/>
              </a:path>
            </a:pathLst>
          </a:custGeom>
          <a:solidFill>
            <a:srgbClr val="0083FA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3961" y="149861"/>
            <a:ext cx="895003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tesztelés/kérdőív esetén: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/>
              <a:t>A felhasznált teszteket nem kell kinyomtatni / nem kell számítógépet biztosítani</a:t>
            </a:r>
          </a:p>
          <a:p>
            <a:r>
              <a:rPr lang="hu-HU" dirty="0" err="1"/>
              <a:t>-Nem</a:t>
            </a:r>
            <a:r>
              <a:rPr lang="hu-HU" dirty="0"/>
              <a:t> kell termet biztosítani a vizsgálathoz</a:t>
            </a:r>
          </a:p>
          <a:p>
            <a:pPr>
              <a:buFontTx/>
              <a:buChar char="-"/>
            </a:pPr>
            <a:r>
              <a:rPr lang="hu-HU" dirty="0"/>
              <a:t>Nem kell asszisztens, aki felügyel</a:t>
            </a: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Nincsenek hiányzó vagy értékelhetetlen válaszok</a:t>
            </a:r>
          </a:p>
          <a:p>
            <a:pPr>
              <a:buFontTx/>
              <a:buChar char="-"/>
            </a:pPr>
            <a:r>
              <a:rPr lang="hu-HU" dirty="0" smtClean="0"/>
              <a:t>Nincs manuális adatbevitel (idő &amp; pontosság)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Azonnali kiértékelés &amp; visszajelzés(fontos meggondolni, milyen visszajelzést adjunk!)</a:t>
            </a:r>
          </a:p>
          <a:p>
            <a:r>
              <a:rPr lang="hu-HU" dirty="0" smtClean="0"/>
              <a:t> (növelhető a motiváció és őszinteség)*</a:t>
            </a:r>
            <a:r>
              <a:rPr lang="hu-HU" dirty="0" smtClean="0">
                <a:latin typeface="Courier New"/>
                <a:cs typeface="Courier New"/>
              </a:rPr>
              <a:t>†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—A </a:t>
            </a:r>
            <a:r>
              <a:rPr lang="hu-HU" dirty="0" err="1" smtClean="0"/>
              <a:t>Guide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Personality</a:t>
            </a:r>
            <a:r>
              <a:rPr lang="hu-HU" dirty="0" smtClean="0"/>
              <a:t>” – önismeret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Star </a:t>
            </a:r>
            <a:r>
              <a:rPr lang="hu-HU" dirty="0" err="1" smtClean="0"/>
              <a:t>Wars</a:t>
            </a:r>
            <a:r>
              <a:rPr lang="hu-HU" dirty="0" smtClean="0"/>
              <a:t> </a:t>
            </a:r>
            <a:r>
              <a:rPr lang="hu-HU" dirty="0" err="1" smtClean="0"/>
              <a:t>Twin</a:t>
            </a:r>
            <a:r>
              <a:rPr lang="hu-HU" dirty="0" smtClean="0"/>
              <a:t>” – szórakozás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Tökéletesebb anonimitás – több / őszintébb válasz *</a:t>
            </a:r>
            <a:r>
              <a:rPr lang="hu-HU" dirty="0" smtClean="0">
                <a:latin typeface="Courier New"/>
                <a:cs typeface="Courier New"/>
              </a:rPr>
              <a:t>†</a:t>
            </a:r>
            <a:r>
              <a:rPr lang="hu-HU" dirty="0" smtClean="0"/>
              <a:t> </a:t>
            </a:r>
            <a:r>
              <a:rPr lang="hu-HU" dirty="0" smtClean="0">
                <a:latin typeface="Courier New"/>
                <a:cs typeface="Courier New"/>
              </a:rPr>
              <a:t>‡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Otthoni környezet *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Nagyobb elemszám</a:t>
            </a:r>
          </a:p>
          <a:p>
            <a:pPr>
              <a:buFontTx/>
              <a:buChar char="-"/>
            </a:pPr>
            <a:r>
              <a:rPr lang="hu-HU" dirty="0" err="1" smtClean="0"/>
              <a:t>Diverzebb</a:t>
            </a:r>
            <a:r>
              <a:rPr lang="hu-HU" dirty="0" smtClean="0"/>
              <a:t> minta érhető el *</a:t>
            </a:r>
            <a:r>
              <a:rPr lang="hu-HU" dirty="0" smtClean="0">
                <a:latin typeface="Courier New"/>
                <a:cs typeface="Courier New"/>
              </a:rPr>
              <a:t>†</a:t>
            </a: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Újabb verziók könnyen közzétehetők</a:t>
            </a:r>
            <a:r>
              <a:rPr lang="hu-HU" dirty="0">
                <a:latin typeface="Courier New"/>
                <a:cs typeface="Courier New"/>
              </a:rPr>
              <a:t>*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</p:txBody>
      </p:sp>
      <p:sp>
        <p:nvSpPr>
          <p:cNvPr id="19" name="Lekerekített téglalap 18"/>
          <p:cNvSpPr/>
          <p:nvPr/>
        </p:nvSpPr>
        <p:spPr>
          <a:xfrm>
            <a:off x="6096000" y="4294909"/>
            <a:ext cx="3048000" cy="1537855"/>
          </a:xfrm>
          <a:prstGeom prst="roundRect">
            <a:avLst/>
          </a:prstGeom>
          <a:solidFill>
            <a:schemeClr val="bg2">
              <a:lumMod val="85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 w="203200" h="177800" prst="coolSlan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Courier New"/>
                <a:cs typeface="Courier New"/>
              </a:rPr>
              <a:t>†</a:t>
            </a:r>
            <a:r>
              <a:rPr lang="hu-HU" dirty="0" smtClean="0"/>
              <a:t>Big5 adatokon </a:t>
            </a:r>
          </a:p>
          <a:p>
            <a:pPr algn="ctr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outofservice.com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dirty="0" smtClean="0"/>
              <a:t>vs.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of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535380" y="6211669"/>
            <a:ext cx="660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+mj-lt"/>
                <a:cs typeface="Courier New"/>
              </a:rPr>
              <a:t>‡  </a:t>
            </a:r>
            <a:r>
              <a:rPr lang="hu-HU" sz="1200" dirty="0" smtClean="0">
                <a:latin typeface="+mj-lt"/>
              </a:rPr>
              <a:t>Cook</a:t>
            </a:r>
            <a:r>
              <a:rPr lang="hu-HU" sz="1200" dirty="0">
                <a:latin typeface="+mj-lt"/>
              </a:rPr>
              <a:t>, </a:t>
            </a:r>
            <a:r>
              <a:rPr lang="hu-HU" sz="1200" dirty="0" smtClean="0">
                <a:latin typeface="+mj-lt"/>
              </a:rPr>
              <a:t>et </a:t>
            </a:r>
            <a:r>
              <a:rPr lang="hu-HU" sz="1200" dirty="0" err="1" smtClean="0">
                <a:latin typeface="+mj-lt"/>
              </a:rPr>
              <a:t>al</a:t>
            </a:r>
            <a:r>
              <a:rPr lang="hu-HU" sz="1200" dirty="0" smtClean="0">
                <a:latin typeface="+mj-lt"/>
              </a:rPr>
              <a:t>. 2000 </a:t>
            </a:r>
            <a:r>
              <a:rPr lang="en-US" sz="1200" dirty="0">
                <a:latin typeface="+mj-lt"/>
              </a:rPr>
              <a:t>A Meta-Analysis of Response Rates in Web- or Internet-Based </a:t>
            </a:r>
            <a:r>
              <a:rPr lang="en-US" sz="1200" dirty="0" smtClean="0">
                <a:latin typeface="+mj-lt"/>
              </a:rPr>
              <a:t>Surveys</a:t>
            </a:r>
            <a:endParaRPr lang="hu-HU" sz="1200" dirty="0" smtClean="0">
              <a:latin typeface="+mj-lt"/>
            </a:endParaRPr>
          </a:p>
          <a:p>
            <a:r>
              <a:rPr lang="hu-HU" sz="1200" dirty="0" smtClean="0">
                <a:latin typeface="+mj-lt"/>
              </a:rPr>
              <a:t>*   </a:t>
            </a:r>
            <a:r>
              <a:rPr lang="hu-HU" sz="1200" dirty="0" err="1" smtClean="0">
                <a:latin typeface="+mj-lt"/>
              </a:rPr>
              <a:t>Naglieri</a:t>
            </a:r>
            <a:r>
              <a:rPr lang="hu-HU" sz="1200" dirty="0" smtClean="0">
                <a:latin typeface="+mj-lt"/>
              </a:rPr>
              <a:t> et </a:t>
            </a:r>
            <a:r>
              <a:rPr lang="hu-HU" sz="1200" dirty="0" err="1" smtClean="0">
                <a:latin typeface="+mj-lt"/>
              </a:rPr>
              <a:t>al</a:t>
            </a:r>
            <a:r>
              <a:rPr lang="hu-HU" sz="1200" dirty="0" smtClean="0">
                <a:latin typeface="+mj-lt"/>
              </a:rPr>
              <a:t> (2004) 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Psychological Testing on the Internet: New Problems, Old Issues </a:t>
            </a:r>
            <a:r>
              <a:rPr lang="hu-HU" sz="1200" dirty="0" smtClean="0">
                <a:latin typeface="+mj-lt"/>
              </a:rPr>
              <a:t> </a:t>
            </a:r>
          </a:p>
          <a:p>
            <a:r>
              <a:rPr lang="hu-HU" sz="1200" dirty="0" smtClean="0">
                <a:latin typeface="+mj-lt"/>
                <a:cs typeface="Courier New"/>
              </a:rPr>
              <a:t>†   </a:t>
            </a:r>
            <a:r>
              <a:rPr lang="hu-HU" sz="1200" dirty="0" err="1" smtClean="0">
                <a:latin typeface="+mj-lt"/>
              </a:rPr>
              <a:t>Gosling</a:t>
            </a:r>
            <a:r>
              <a:rPr lang="hu-HU" sz="1200" dirty="0" smtClean="0">
                <a:latin typeface="+mj-lt"/>
              </a:rPr>
              <a:t>, et </a:t>
            </a:r>
            <a:r>
              <a:rPr lang="hu-HU" sz="1200" dirty="0" err="1" smtClean="0">
                <a:latin typeface="+mj-lt"/>
              </a:rPr>
              <a:t>al</a:t>
            </a:r>
            <a:r>
              <a:rPr lang="hu-HU" sz="1200" dirty="0" smtClean="0">
                <a:latin typeface="+mj-lt"/>
              </a:rPr>
              <a:t>. (2004) </a:t>
            </a:r>
            <a:r>
              <a:rPr lang="hu-HU" sz="1200" dirty="0" err="1" smtClean="0">
                <a:latin typeface="+mj-lt"/>
              </a:rPr>
              <a:t>Should</a:t>
            </a:r>
            <a:r>
              <a:rPr lang="hu-HU" sz="1200" dirty="0" smtClean="0">
                <a:latin typeface="+mj-lt"/>
              </a:rPr>
              <a:t> </a:t>
            </a:r>
            <a:r>
              <a:rPr lang="hu-HU" sz="1200" dirty="0" err="1" smtClean="0">
                <a:latin typeface="+mj-lt"/>
              </a:rPr>
              <a:t>We</a:t>
            </a:r>
            <a:r>
              <a:rPr lang="hu-HU" sz="1200" dirty="0" smtClean="0">
                <a:latin typeface="+mj-lt"/>
              </a:rPr>
              <a:t> </a:t>
            </a:r>
            <a:r>
              <a:rPr lang="hu-HU" sz="1200" dirty="0" err="1" smtClean="0">
                <a:latin typeface="+mj-lt"/>
              </a:rPr>
              <a:t>Trust</a:t>
            </a:r>
            <a:r>
              <a:rPr lang="hu-HU" sz="1200" dirty="0" smtClean="0">
                <a:latin typeface="+mj-lt"/>
              </a:rPr>
              <a:t> </a:t>
            </a:r>
            <a:r>
              <a:rPr lang="hu-HU" sz="1200" dirty="0" err="1" smtClean="0">
                <a:latin typeface="+mj-lt"/>
              </a:rPr>
              <a:t>Web-Based</a:t>
            </a:r>
            <a:r>
              <a:rPr lang="hu-HU" sz="1200" dirty="0" smtClean="0">
                <a:latin typeface="+mj-lt"/>
              </a:rPr>
              <a:t> </a:t>
            </a:r>
            <a:r>
              <a:rPr lang="hu-HU" sz="1200" dirty="0" err="1" smtClean="0">
                <a:latin typeface="+mj-lt"/>
              </a:rPr>
              <a:t>Studies</a:t>
            </a:r>
            <a:r>
              <a:rPr lang="hu-HU" sz="1200" dirty="0" smtClean="0">
                <a:latin typeface="+mj-lt"/>
              </a:rPr>
              <a:t>?</a:t>
            </a:r>
            <a:endParaRPr lang="hu-HU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abadkézi sokszög 12"/>
          <p:cNvSpPr/>
          <p:nvPr/>
        </p:nvSpPr>
        <p:spPr>
          <a:xfrm>
            <a:off x="3574472" y="-83127"/>
            <a:ext cx="5735782" cy="7010400"/>
          </a:xfrm>
          <a:custGeom>
            <a:avLst/>
            <a:gdLst>
              <a:gd name="connsiteX0" fmla="*/ 3532909 w 5735782"/>
              <a:gd name="connsiteY0" fmla="*/ 55418 h 7010400"/>
              <a:gd name="connsiteX1" fmla="*/ 2313709 w 5735782"/>
              <a:gd name="connsiteY1" fmla="*/ 3255818 h 7010400"/>
              <a:gd name="connsiteX2" fmla="*/ 1039091 w 5735782"/>
              <a:gd name="connsiteY2" fmla="*/ 2826327 h 7010400"/>
              <a:gd name="connsiteX3" fmla="*/ 1219200 w 5735782"/>
              <a:gd name="connsiteY3" fmla="*/ 5403272 h 7010400"/>
              <a:gd name="connsiteX4" fmla="*/ 0 w 5735782"/>
              <a:gd name="connsiteY4" fmla="*/ 5486400 h 7010400"/>
              <a:gd name="connsiteX5" fmla="*/ 997528 w 5735782"/>
              <a:gd name="connsiteY5" fmla="*/ 6982691 h 7010400"/>
              <a:gd name="connsiteX6" fmla="*/ 5735782 w 5735782"/>
              <a:gd name="connsiteY6" fmla="*/ 7010400 h 7010400"/>
              <a:gd name="connsiteX7" fmla="*/ 5694218 w 5735782"/>
              <a:gd name="connsiteY7" fmla="*/ 55418 h 7010400"/>
              <a:gd name="connsiteX8" fmla="*/ 3532909 w 5735782"/>
              <a:gd name="connsiteY8" fmla="*/ 0 h 7010400"/>
              <a:gd name="connsiteX9" fmla="*/ 3532909 w 5735782"/>
              <a:gd name="connsiteY9" fmla="*/ 55418 h 70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782" h="7010400">
                <a:moveTo>
                  <a:pt x="3532909" y="55418"/>
                </a:moveTo>
                <a:lnTo>
                  <a:pt x="2313709" y="3255818"/>
                </a:lnTo>
                <a:lnTo>
                  <a:pt x="1039091" y="2826327"/>
                </a:lnTo>
                <a:lnTo>
                  <a:pt x="1219200" y="5403272"/>
                </a:lnTo>
                <a:lnTo>
                  <a:pt x="0" y="5486400"/>
                </a:lnTo>
                <a:lnTo>
                  <a:pt x="997528" y="6982691"/>
                </a:lnTo>
                <a:lnTo>
                  <a:pt x="5735782" y="7010400"/>
                </a:lnTo>
                <a:lnTo>
                  <a:pt x="5694218" y="55418"/>
                </a:lnTo>
                <a:lnTo>
                  <a:pt x="3532909" y="0"/>
                </a:lnTo>
                <a:lnTo>
                  <a:pt x="3532909" y="55418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07817" y="754821"/>
            <a:ext cx="85759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Nemek: </a:t>
            </a:r>
          </a:p>
          <a:p>
            <a:pPr lvl="1"/>
            <a:r>
              <a:rPr lang="hu-HU" dirty="0" smtClean="0"/>
              <a:t>JPSP: 71%</a:t>
            </a:r>
          </a:p>
          <a:p>
            <a:pPr lvl="1"/>
            <a:r>
              <a:rPr lang="hu-HU" dirty="0" smtClean="0"/>
              <a:t>Internet: 57%nő</a:t>
            </a:r>
          </a:p>
          <a:p>
            <a:pPr lvl="2"/>
            <a:r>
              <a:rPr lang="hu-HU" sz="1600" dirty="0" smtClean="0"/>
              <a:t>háziállattal kapcsolatos személyiségteszt Interneten: 83% nő</a:t>
            </a:r>
          </a:p>
          <a:p>
            <a:pPr lvl="2"/>
            <a:r>
              <a:rPr lang="hu-HU" sz="1600" dirty="0" err="1" smtClean="0"/>
              <a:t>All</a:t>
            </a:r>
            <a:r>
              <a:rPr lang="hu-HU" sz="1600" dirty="0" smtClean="0"/>
              <a:t> </a:t>
            </a:r>
            <a:r>
              <a:rPr lang="hu-HU" sz="1600" dirty="0" err="1" smtClean="0"/>
              <a:t>About</a:t>
            </a:r>
            <a:r>
              <a:rPr lang="hu-HU" sz="1600" dirty="0" smtClean="0"/>
              <a:t> </a:t>
            </a:r>
            <a:r>
              <a:rPr lang="hu-HU" sz="1600" dirty="0" err="1" smtClean="0"/>
              <a:t>You</a:t>
            </a:r>
            <a:r>
              <a:rPr lang="hu-HU" sz="1600" dirty="0" smtClean="0"/>
              <a:t>  66% nő, </a:t>
            </a:r>
            <a:r>
              <a:rPr lang="hu-HU" sz="1600" i="1" dirty="0" smtClean="0"/>
              <a:t>Star </a:t>
            </a:r>
            <a:r>
              <a:rPr lang="hu-HU" sz="1600" i="1" dirty="0" err="1" smtClean="0"/>
              <a:t>Wars</a:t>
            </a:r>
            <a:r>
              <a:rPr lang="hu-HU" sz="1600" i="1" dirty="0" smtClean="0"/>
              <a:t> </a:t>
            </a:r>
            <a:r>
              <a:rPr lang="hu-HU" sz="1600" dirty="0" smtClean="0"/>
              <a:t>39% nő</a:t>
            </a:r>
          </a:p>
          <a:p>
            <a:r>
              <a:rPr lang="hu-HU" b="1" dirty="0" smtClean="0"/>
              <a:t>Faji összetétel:</a:t>
            </a:r>
          </a:p>
          <a:p>
            <a:pPr lvl="1"/>
            <a:r>
              <a:rPr lang="hu-HU" dirty="0" smtClean="0"/>
              <a:t>JPSP 80% fehér </a:t>
            </a:r>
            <a:br>
              <a:rPr lang="hu-HU" dirty="0" smtClean="0"/>
            </a:br>
            <a:r>
              <a:rPr lang="hu-HU" dirty="0" smtClean="0"/>
              <a:t>Internet: 76,5% fehér, 2,5% fekete, 2,3% spanyolajkú, 1,8% közel-keleti, 7,2% ázsiai, 3,8% egyéb, 5,9% nem mondja meg</a:t>
            </a:r>
          </a:p>
          <a:p>
            <a:pPr lvl="2"/>
            <a:r>
              <a:rPr lang="hu-HU" sz="1600" dirty="0" smtClean="0"/>
              <a:t>A valóságban a fehérek aránya alacsonyabb (fekete 12,3%, spanyolajkú 12,5%)</a:t>
            </a:r>
          </a:p>
          <a:p>
            <a:pPr lvl="2"/>
            <a:r>
              <a:rPr lang="hu-HU" sz="1600" dirty="0" smtClean="0"/>
              <a:t>60% fehér, 54% spanyolajkúak, 45% feketéknek van nethozzáférése 2002-ben – jövedelmi diszparitás</a:t>
            </a:r>
          </a:p>
          <a:p>
            <a:r>
              <a:rPr lang="hu-HU" b="1" dirty="0" smtClean="0"/>
              <a:t>Jövedelem: </a:t>
            </a:r>
          </a:p>
          <a:p>
            <a:pPr lvl="1"/>
            <a:r>
              <a:rPr lang="hu-HU" dirty="0" smtClean="0"/>
              <a:t>JPSP: 85%-a egyetemi/főiskolai hallgató</a:t>
            </a:r>
          </a:p>
          <a:p>
            <a:pPr lvl="1"/>
            <a:r>
              <a:rPr lang="hu-HU" dirty="0" smtClean="0"/>
              <a:t>Internet: a bevételi eloszlásoknak eléggé jól megfeleltethető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/>
              <a:t>Az internet nem a jólfizetettek kizárólagos elfoglaltsága </a:t>
            </a:r>
            <a:r>
              <a:rPr lang="hu-HU" sz="1600" dirty="0" err="1" smtClean="0"/>
              <a:t>Lebo</a:t>
            </a:r>
            <a:r>
              <a:rPr lang="hu-HU" sz="1600" dirty="0" smtClean="0"/>
              <a:t> (2000)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hu-HU" b="1" dirty="0" smtClean="0"/>
              <a:t>Kor: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JPSP: 23 év az átlag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Internet: 44,6% (11-20), 35.9% (21- 30), 11.7%  (31-40), 5.4% (41- 50), 1.9% (51 - 60), 0.5% (61 – 100)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/>
              <a:t>korral kapcsolatos mintázódási problémák: pl. idősebbek esetén csak a nagyobb </a:t>
            </a:r>
            <a:r>
              <a:rPr lang="hu-HU" sz="1600" dirty="0" err="1" smtClean="0"/>
              <a:t>nyitottságúak</a:t>
            </a:r>
            <a:endParaRPr lang="hu-HU" sz="1600" dirty="0" smtClean="0"/>
          </a:p>
        </p:txBody>
      </p:sp>
      <p:sp>
        <p:nvSpPr>
          <p:cNvPr id="14" name="Lekerekített téglalap 13"/>
          <p:cNvSpPr/>
          <p:nvPr/>
        </p:nvSpPr>
        <p:spPr>
          <a:xfrm>
            <a:off x="6192992" y="0"/>
            <a:ext cx="3048000" cy="1537855"/>
          </a:xfrm>
          <a:prstGeom prst="roundRect">
            <a:avLst/>
          </a:prstGeom>
          <a:solidFill>
            <a:schemeClr val="bg2">
              <a:lumMod val="85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dkEdge">
            <a:bevelT w="203200" h="177800" prst="coolSlant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Courier New"/>
                <a:cs typeface="Courier New"/>
              </a:rPr>
              <a:t>†</a:t>
            </a:r>
            <a:r>
              <a:rPr lang="hu-HU" dirty="0" smtClean="0"/>
              <a:t>Big5 adatokon </a:t>
            </a:r>
          </a:p>
          <a:p>
            <a:pPr algn="ctr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outofservice.com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dirty="0" smtClean="0"/>
              <a:t>vs.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of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-235526" y="-207818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32509" y="2244437"/>
            <a:ext cx="8811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az egy személytől jövő ismételt válaszok felhalmozódása</a:t>
            </a:r>
          </a:p>
          <a:p>
            <a:pPr lvl="1"/>
            <a:r>
              <a:rPr lang="hu-HU" dirty="0" smtClean="0"/>
              <a:t>-IP cím figyelése</a:t>
            </a:r>
          </a:p>
          <a:p>
            <a:pPr lvl="1"/>
            <a:r>
              <a:rPr lang="hu-HU" dirty="0" err="1" smtClean="0"/>
              <a:t>-demográfiai</a:t>
            </a:r>
            <a:r>
              <a:rPr lang="hu-HU" dirty="0" smtClean="0"/>
              <a:t> vagy teljes válaszmintázat figyelése</a:t>
            </a:r>
          </a:p>
          <a:p>
            <a:pPr lvl="1"/>
            <a:r>
              <a:rPr lang="hu-HU" dirty="0" err="1" smtClean="0"/>
              <a:t>-összes</a:t>
            </a:r>
            <a:r>
              <a:rPr lang="hu-HU" dirty="0" smtClean="0"/>
              <a:t> </a:t>
            </a:r>
            <a:r>
              <a:rPr lang="hu-HU" dirty="0" err="1" smtClean="0"/>
              <a:t>feedback</a:t>
            </a:r>
            <a:r>
              <a:rPr lang="hu-HU" dirty="0" smtClean="0"/>
              <a:t> lehetőségre mutató link</a:t>
            </a:r>
          </a:p>
          <a:p>
            <a:pPr lvl="1"/>
            <a:r>
              <a:rPr lang="hu-HU" dirty="0" err="1" smtClean="0"/>
              <a:t>-többször</a:t>
            </a:r>
            <a:r>
              <a:rPr lang="hu-HU" dirty="0" smtClean="0"/>
              <a:t> kitöltötte-e (3,4%) igennel válaszol</a:t>
            </a:r>
          </a:p>
          <a:p>
            <a:pPr lvl="1"/>
            <a:r>
              <a:rPr lang="hu-HU" dirty="0" err="1" smtClean="0"/>
              <a:t>-regisztrációs</a:t>
            </a:r>
            <a:r>
              <a:rPr lang="hu-HU" dirty="0" smtClean="0"/>
              <a:t> hozzáférés</a:t>
            </a:r>
          </a:p>
          <a:p>
            <a:r>
              <a:rPr lang="hu-HU" b="1" dirty="0" smtClean="0"/>
              <a:t>zajos szoba, csak „kíváncsi voltam a tesztre”, stb.</a:t>
            </a:r>
          </a:p>
          <a:p>
            <a:pPr lvl="1"/>
            <a:r>
              <a:rPr lang="hu-HU" dirty="0" smtClean="0"/>
              <a:t>-”csak akkor küldje be, ha </a:t>
            </a:r>
            <a:r>
              <a:rPr lang="hu-HU" dirty="0" err="1" smtClean="0"/>
              <a:t>validnak</a:t>
            </a:r>
            <a:r>
              <a:rPr lang="hu-HU" dirty="0" smtClean="0"/>
              <a:t> tartja a válaszait!”</a:t>
            </a:r>
          </a:p>
          <a:p>
            <a:r>
              <a:rPr lang="hu-HU" b="1" dirty="0"/>
              <a:t>i</a:t>
            </a:r>
            <a:r>
              <a:rPr lang="hu-HU" b="1" dirty="0" smtClean="0"/>
              <a:t>dentitás azonosság</a:t>
            </a:r>
          </a:p>
          <a:p>
            <a:pPr lvl="1"/>
            <a:r>
              <a:rPr lang="hu-HU" dirty="0" err="1" smtClean="0"/>
              <a:t>-Kóddal</a:t>
            </a:r>
            <a:r>
              <a:rPr lang="hu-HU" dirty="0" smtClean="0"/>
              <a:t> való hozzáférés</a:t>
            </a:r>
          </a:p>
          <a:p>
            <a:pPr lvl="1"/>
            <a:r>
              <a:rPr lang="hu-HU" dirty="0" err="1" smtClean="0"/>
              <a:t>-Segall</a:t>
            </a:r>
            <a:r>
              <a:rPr lang="hu-HU" dirty="0" smtClean="0"/>
              <a:t>: </a:t>
            </a:r>
            <a:r>
              <a:rPr lang="en-US" dirty="0"/>
              <a:t>Armed Services Vocational Aptitude Battery </a:t>
            </a:r>
            <a:r>
              <a:rPr lang="hu-HU" dirty="0" smtClean="0"/>
              <a:t>teszt az am. hadseregnél</a:t>
            </a:r>
          </a:p>
          <a:p>
            <a:r>
              <a:rPr lang="hu-HU" b="1" dirty="0" smtClean="0"/>
              <a:t>nem megfelelő infrastruktúra</a:t>
            </a:r>
          </a:p>
          <a:p>
            <a:pPr lvl="1"/>
            <a:r>
              <a:rPr lang="hu-HU" dirty="0" err="1" smtClean="0"/>
              <a:t>-minél</a:t>
            </a:r>
            <a:r>
              <a:rPr lang="hu-HU" dirty="0" smtClean="0"/>
              <a:t> gyakoribb </a:t>
            </a:r>
            <a:r>
              <a:rPr lang="hu-HU" dirty="0" err="1" smtClean="0"/>
              <a:t>logolás</a:t>
            </a:r>
            <a:endParaRPr lang="hu-HU" dirty="0" smtClean="0"/>
          </a:p>
          <a:p>
            <a:pPr lvl="1"/>
            <a:r>
              <a:rPr lang="hu-HU" dirty="0" err="1" smtClean="0"/>
              <a:t>-biztonsági</a:t>
            </a:r>
            <a:r>
              <a:rPr lang="hu-HU" dirty="0" smtClean="0"/>
              <a:t> másolatok</a:t>
            </a:r>
          </a:p>
          <a:p>
            <a:r>
              <a:rPr lang="hu-HU" b="1" dirty="0" smtClean="0"/>
              <a:t>a teszt lelopása</a:t>
            </a:r>
          </a:p>
          <a:p>
            <a:pPr lvl="1"/>
            <a:r>
              <a:rPr lang="hu-HU" dirty="0" err="1" smtClean="0"/>
              <a:t>copy</a:t>
            </a:r>
            <a:r>
              <a:rPr lang="hu-HU" dirty="0" smtClean="0"/>
              <a:t> / print / jobbgomb funkciók letiltása – nehezebben lopható formátumok</a:t>
            </a:r>
          </a:p>
        </p:txBody>
      </p:sp>
      <p:sp>
        <p:nvSpPr>
          <p:cNvPr id="14" name="Cím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/>
          <a:p>
            <a:r>
              <a:rPr lang="hu-HU" dirty="0" smtClean="0"/>
              <a:t>Probléma lehet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-249381" y="-207818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/>
          <a:p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32509" y="2030199"/>
            <a:ext cx="88114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Kutatás:</a:t>
            </a:r>
          </a:p>
          <a:p>
            <a:pPr lvl="1"/>
            <a:r>
              <a:rPr lang="hu-HU" dirty="0" smtClean="0"/>
              <a:t>BME – </a:t>
            </a:r>
            <a:r>
              <a:rPr lang="hu-HU" dirty="0" err="1" smtClean="0"/>
              <a:t>KogTud</a:t>
            </a:r>
            <a:r>
              <a:rPr lang="hu-HU" dirty="0" smtClean="0"/>
              <a:t> Tanszék – </a:t>
            </a:r>
            <a:r>
              <a:rPr lang="hu-HU" dirty="0" err="1" smtClean="0"/>
              <a:t>rémálomvizsgálat</a:t>
            </a:r>
            <a:endParaRPr lang="hu-HU" dirty="0" smtClean="0"/>
          </a:p>
          <a:p>
            <a:pPr lvl="1"/>
            <a:r>
              <a:rPr lang="hu-HU" dirty="0" smtClean="0"/>
              <a:t>BME – </a:t>
            </a:r>
            <a:r>
              <a:rPr lang="hu-HU" dirty="0" err="1" smtClean="0"/>
              <a:t>KogTud</a:t>
            </a:r>
            <a:r>
              <a:rPr lang="hu-HU" dirty="0" smtClean="0"/>
              <a:t> Tanszék – </a:t>
            </a:r>
            <a:r>
              <a:rPr lang="hu-HU" dirty="0" err="1" smtClean="0"/>
              <a:t>prozopagnózia</a:t>
            </a:r>
            <a:r>
              <a:rPr lang="hu-HU" dirty="0" smtClean="0"/>
              <a:t> vizsgálat</a:t>
            </a:r>
          </a:p>
          <a:p>
            <a:pPr lvl="2"/>
            <a:r>
              <a:rPr lang="hu-HU" dirty="0" smtClean="0">
                <a:hlinkClick r:id="rId2"/>
              </a:rPr>
              <a:t>https://sites.google.com/site/arceszlelesbme/Prosopagnosia</a:t>
            </a:r>
            <a:endParaRPr lang="hu-HU" dirty="0" smtClean="0"/>
          </a:p>
          <a:p>
            <a:pPr lvl="2"/>
            <a:r>
              <a:rPr lang="hu-HU" dirty="0" smtClean="0"/>
              <a:t>Viszonylag ritka tulajdonságokat keresnek - nagy mintából szűrés</a:t>
            </a:r>
          </a:p>
          <a:p>
            <a:pPr lvl="2"/>
            <a:r>
              <a:rPr lang="hu-HU" dirty="0" smtClean="0"/>
              <a:t>Általános ismeretterjesztés</a:t>
            </a:r>
          </a:p>
          <a:p>
            <a:pPr lvl="1"/>
            <a:r>
              <a:rPr lang="hu-HU" dirty="0" smtClean="0"/>
              <a:t>SOTE – IAPS vizsgálat</a:t>
            </a:r>
          </a:p>
          <a:p>
            <a:pPr lvl="2"/>
            <a:r>
              <a:rPr lang="hu-HU" dirty="0" smtClean="0">
                <a:hlinkClick r:id="rId3"/>
              </a:rPr>
              <a:t>http://varhelyiklara.extra.hu/psy/iaps.swf</a:t>
            </a:r>
            <a:endParaRPr lang="hu-HU" dirty="0" smtClean="0"/>
          </a:p>
          <a:p>
            <a:pPr lvl="2"/>
            <a:r>
              <a:rPr lang="hu-HU" dirty="0" smtClean="0"/>
              <a:t>Meghatározott, előre kiválasztott minta, de személyes adatfelvétel </a:t>
            </a:r>
            <a:r>
              <a:rPr lang="hu-HU" dirty="0" smtClean="0"/>
              <a:t>nehéz</a:t>
            </a:r>
          </a:p>
          <a:p>
            <a:pPr lvl="1"/>
            <a:r>
              <a:rPr lang="hu-HU" dirty="0" smtClean="0"/>
              <a:t>BME – </a:t>
            </a:r>
            <a:r>
              <a:rPr lang="hu-HU" dirty="0" err="1" smtClean="0"/>
              <a:t>KogTud</a:t>
            </a:r>
            <a:r>
              <a:rPr lang="hu-HU" dirty="0" smtClean="0"/>
              <a:t> Tanszék – </a:t>
            </a:r>
            <a:r>
              <a:rPr lang="hu-HU" dirty="0" err="1" smtClean="0"/>
              <a:t>flashteszt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>
                <a:hlinkClick r:id="rId4"/>
              </a:rPr>
              <a:t>http://varhelyiklara.extra.hu/pszicho/flashteszt/flashbeta.html</a:t>
            </a:r>
            <a:endParaRPr lang="hu-HU" dirty="0" smtClean="0"/>
          </a:p>
          <a:p>
            <a:pPr lvl="1"/>
            <a:r>
              <a:rPr lang="hu-HU" dirty="0" smtClean="0"/>
              <a:t>Kérdőíves </a:t>
            </a:r>
            <a:r>
              <a:rPr lang="hu-HU" dirty="0" smtClean="0"/>
              <a:t>vizsgálatok gyűjteménye</a:t>
            </a:r>
          </a:p>
          <a:p>
            <a:pPr lvl="2"/>
            <a:r>
              <a:rPr lang="hu-HU" dirty="0" smtClean="0">
                <a:hlinkClick r:id="rId5"/>
              </a:rPr>
              <a:t>http://www.socialpsychology.org/expts.htm#pinterpersonal</a:t>
            </a:r>
            <a:endParaRPr lang="hu-HU" dirty="0" smtClean="0"/>
          </a:p>
          <a:p>
            <a:pPr lvl="2"/>
            <a:r>
              <a:rPr lang="hu-HU" dirty="0" smtClean="0">
                <a:hlinkClick r:id="rId6"/>
              </a:rPr>
              <a:t>http://psych.hanover.edu/research/exponnet.html</a:t>
            </a:r>
            <a:endParaRPr lang="hu-HU" dirty="0" smtClean="0"/>
          </a:p>
          <a:p>
            <a:pPr lvl="2"/>
            <a:r>
              <a:rPr lang="hu-HU" dirty="0" smtClean="0">
                <a:hlinkClick r:id="rId7"/>
              </a:rPr>
              <a:t>http://www.personal.psu.edu/~j5j/IPIP/</a:t>
            </a:r>
            <a:endParaRPr lang="hu-HU" dirty="0" smtClean="0"/>
          </a:p>
          <a:p>
            <a:pPr lvl="2"/>
            <a:r>
              <a:rPr lang="hu-HU" dirty="0" smtClean="0"/>
              <a:t>Közösen könnyebb - reciprocitás</a:t>
            </a:r>
          </a:p>
          <a:p>
            <a:pPr lvl="2"/>
            <a:r>
              <a:rPr lang="hu-HU" dirty="0" smtClean="0"/>
              <a:t>Hatalmas adatbázisok, </a:t>
            </a:r>
            <a:r>
              <a:rPr lang="hu-HU" dirty="0" err="1" smtClean="0"/>
              <a:t>itemtárak</a:t>
            </a:r>
            <a:endParaRPr lang="hu-HU" dirty="0" smtClean="0"/>
          </a:p>
          <a:p>
            <a:pPr lvl="2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-193963" y="-180109"/>
            <a:ext cx="9559636" cy="7232073"/>
          </a:xfrm>
          <a:prstGeom prst="rect">
            <a:avLst/>
          </a:prstGeom>
          <a:solidFill>
            <a:schemeClr val="bg2">
              <a:lumMod val="6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8351" y="1445525"/>
            <a:ext cx="8229600" cy="1143000"/>
          </a:xfrm>
        </p:spPr>
        <p:txBody>
          <a:bodyPr/>
          <a:lstStyle/>
          <a:p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32509" y="2418125"/>
            <a:ext cx="88114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Ismeretterjesztés, tanácsadás </a:t>
            </a:r>
          </a:p>
          <a:p>
            <a:pPr lvl="1"/>
            <a:r>
              <a:rPr lang="hu-HU" dirty="0" smtClean="0"/>
              <a:t>National Health Service</a:t>
            </a:r>
          </a:p>
          <a:p>
            <a:pPr lvl="2"/>
            <a:r>
              <a:rPr lang="hu-HU" dirty="0" smtClean="0">
                <a:hlinkClick r:id="rId2"/>
              </a:rPr>
              <a:t>http://www.nhs.uk/tools/pages/depression.aspx</a:t>
            </a:r>
            <a:endParaRPr lang="hu-HU" dirty="0" smtClean="0"/>
          </a:p>
          <a:p>
            <a:pPr lvl="2"/>
            <a:r>
              <a:rPr lang="hu-HU" dirty="0" smtClean="0"/>
              <a:t>Ismeretterjesztés, országos felmérések, megelőzés</a:t>
            </a:r>
          </a:p>
          <a:p>
            <a:pPr lvl="2"/>
            <a:r>
              <a:rPr lang="hu-HU" dirty="0" smtClean="0"/>
              <a:t>Nagy tömegeknek megbízható információ</a:t>
            </a:r>
          </a:p>
          <a:p>
            <a:pPr lvl="1"/>
            <a:r>
              <a:rPr lang="hu-HU" dirty="0" err="1" smtClean="0"/>
              <a:t>Felvi</a:t>
            </a:r>
            <a:endParaRPr lang="hu-HU" dirty="0" smtClean="0"/>
          </a:p>
          <a:p>
            <a:pPr lvl="2"/>
            <a:r>
              <a:rPr lang="hu-HU" dirty="0" smtClean="0">
                <a:hlinkClick r:id="rId3"/>
              </a:rPr>
              <a:t>http://www.felvi.hu/diploman_tul/onismereti_tesztek/kozponti_teszt</a:t>
            </a:r>
            <a:endParaRPr lang="hu-HU" dirty="0" smtClean="0"/>
          </a:p>
          <a:p>
            <a:r>
              <a:rPr lang="hu-HU" b="1" dirty="0" smtClean="0"/>
              <a:t>Reklám</a:t>
            </a:r>
          </a:p>
          <a:p>
            <a:pPr lvl="1"/>
            <a:r>
              <a:rPr lang="hu-HU" dirty="0" err="1" smtClean="0"/>
              <a:t>Mensa</a:t>
            </a:r>
            <a:r>
              <a:rPr lang="hu-HU" dirty="0" smtClean="0"/>
              <a:t> </a:t>
            </a:r>
            <a:r>
              <a:rPr lang="hu-HU" dirty="0" err="1" smtClean="0"/>
              <a:t>Hungariqua</a:t>
            </a:r>
            <a:endParaRPr lang="hu-HU" dirty="0" smtClean="0"/>
          </a:p>
          <a:p>
            <a:pPr lvl="2"/>
            <a:r>
              <a:rPr lang="hu-HU" dirty="0" smtClean="0">
                <a:hlinkClick r:id="rId4"/>
              </a:rPr>
              <a:t>http://www.mensa.hu/</a:t>
            </a:r>
            <a:endParaRPr lang="hu-HU" dirty="0" smtClean="0"/>
          </a:p>
          <a:p>
            <a:pPr lvl="1"/>
            <a:r>
              <a:rPr lang="hu-HU" dirty="0" err="1" smtClean="0"/>
              <a:t>Lumosity</a:t>
            </a:r>
            <a:endParaRPr lang="hu-HU" dirty="0" smtClean="0"/>
          </a:p>
          <a:p>
            <a:pPr lvl="2"/>
            <a:r>
              <a:rPr lang="hu-HU" dirty="0" smtClean="0">
                <a:hlinkClick r:id="rId5"/>
              </a:rPr>
              <a:t>http://www.lumosity.com/</a:t>
            </a:r>
            <a:endParaRPr lang="hu-HU" dirty="0" smtClean="0"/>
          </a:p>
          <a:p>
            <a:pPr lvl="2"/>
            <a:r>
              <a:rPr lang="hu-HU" dirty="0" smtClean="0"/>
              <a:t>Gyors betekintés, de a hivatalos vagy további tesztelés már fizetős</a:t>
            </a:r>
          </a:p>
          <a:p>
            <a:pPr lvl="2"/>
            <a:r>
              <a:rPr lang="hu-HU" dirty="0" smtClean="0"/>
              <a:t>Önismeretre törekvésre épít</a:t>
            </a:r>
          </a:p>
          <a:p>
            <a:pPr lvl="2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The Missing Piece">
      <a:dk1>
        <a:srgbClr val="000000"/>
      </a:dk1>
      <a:lt1>
        <a:srgbClr val="1E2128"/>
      </a:lt1>
      <a:dk2>
        <a:srgbClr val="1E2128"/>
      </a:dk2>
      <a:lt2>
        <a:srgbClr val="FFFFFF"/>
      </a:lt2>
      <a:accent1>
        <a:srgbClr val="618BB8"/>
      </a:accent1>
      <a:accent2>
        <a:srgbClr val="1F3145"/>
      </a:accent2>
      <a:accent3>
        <a:srgbClr val="FFFFFF"/>
      </a:accent3>
      <a:accent4>
        <a:srgbClr val="79B2D0"/>
      </a:accent4>
      <a:accent5>
        <a:srgbClr val="2B3036"/>
      </a:accent5>
      <a:accent6>
        <a:srgbClr val="325E89"/>
      </a:accent6>
      <a:hlink>
        <a:srgbClr val="FFFFFF"/>
      </a:hlink>
      <a:folHlink>
        <a:srgbClr val="1930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689</Words>
  <Application>Microsoft Office PowerPoint</Application>
  <PresentationFormat>Diavetítés a képernyőre (4:3 oldalarány)</PresentationFormat>
  <Paragraphs>152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Default Design</vt:lpstr>
      <vt:lpstr>Web alapú kutatás</vt:lpstr>
      <vt:lpstr>2. dia</vt:lpstr>
      <vt:lpstr>Tesztelés a neten</vt:lpstr>
      <vt:lpstr>4. dia</vt:lpstr>
      <vt:lpstr>5. dia</vt:lpstr>
      <vt:lpstr>6. dia</vt:lpstr>
      <vt:lpstr>Probléma lehet</vt:lpstr>
      <vt:lpstr>Példák</vt:lpstr>
      <vt:lpstr>Példák</vt:lpstr>
      <vt:lpstr>Példák</vt:lpstr>
      <vt:lpstr>11. dia</vt:lpstr>
    </vt:vector>
  </TitlesOfParts>
  <Company>Clearly Presented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Piece PowerPoint Template</dc:title>
  <dc:creator>Presentation Magazine</dc:creator>
  <cp:lastModifiedBy>Klari</cp:lastModifiedBy>
  <cp:revision>36</cp:revision>
  <dcterms:created xsi:type="dcterms:W3CDTF">2009-11-03T13:35:13Z</dcterms:created>
  <dcterms:modified xsi:type="dcterms:W3CDTF">2012-02-22T08:16:40Z</dcterms:modified>
</cp:coreProperties>
</file>