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</p:sldMasterIdLst>
  <p:notesMasterIdLst>
    <p:notesMasterId r:id="rId36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303" r:id="rId13"/>
    <p:sldId id="304" r:id="rId14"/>
    <p:sldId id="305" r:id="rId15"/>
    <p:sldId id="294" r:id="rId16"/>
    <p:sldId id="295" r:id="rId17"/>
    <p:sldId id="306" r:id="rId18"/>
    <p:sldId id="286" r:id="rId19"/>
    <p:sldId id="288" r:id="rId20"/>
    <p:sldId id="290" r:id="rId21"/>
    <p:sldId id="292" r:id="rId22"/>
    <p:sldId id="291" r:id="rId23"/>
    <p:sldId id="293" r:id="rId24"/>
    <p:sldId id="267" r:id="rId25"/>
    <p:sldId id="268" r:id="rId26"/>
    <p:sldId id="269" r:id="rId27"/>
    <p:sldId id="271" r:id="rId28"/>
    <p:sldId id="296" r:id="rId29"/>
    <p:sldId id="298" r:id="rId30"/>
    <p:sldId id="297" r:id="rId31"/>
    <p:sldId id="300" r:id="rId32"/>
    <p:sldId id="302" r:id="rId33"/>
    <p:sldId id="301" r:id="rId34"/>
    <p:sldId id="284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48C2C-E8F1-4F22-87BE-AA0CD89275D3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2CBEC-262C-4A36-851F-14007DCAC0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98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B64C96-9F2F-4D1E-AFEE-47B2A9DE8100}" type="slidenum">
              <a:rPr lang="hu-HU" altLang="hu-HU"/>
              <a:pPr/>
              <a:t>24</a:t>
            </a:fld>
            <a:endParaRPr lang="hu-HU" altLang="hu-HU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Subject</a:t>
            </a:r>
            <a:r>
              <a:rPr lang="hu-HU" altLang="hu-HU" dirty="0">
                <a:solidFill>
                  <a:schemeClr val="bg1"/>
                </a:solidFill>
                <a:latin typeface="Arial" pitchFamily="34" charset="0"/>
              </a:rPr>
              <a:t>s </a:t>
            </a:r>
            <a:r>
              <a:rPr lang="hu-HU" altLang="hu-HU" dirty="0" err="1">
                <a:solidFill>
                  <a:schemeClr val="bg1"/>
                </a:solidFill>
                <a:latin typeface="Arial" pitchFamily="34" charset="0"/>
              </a:rPr>
              <a:t>have</a:t>
            </a:r>
            <a:r>
              <a:rPr lang="hu-HU" altLang="hu-HU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hu-HU" altLang="hu-HU" dirty="0" err="1">
                <a:solidFill>
                  <a:schemeClr val="bg1"/>
                </a:solidFill>
                <a:latin typeface="Arial" pitchFamily="34" charset="0"/>
              </a:rPr>
              <a:t>to</a:t>
            </a:r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 press button</a:t>
            </a:r>
            <a:r>
              <a:rPr lang="hu-HU" altLang="hu-HU" dirty="0">
                <a:solidFill>
                  <a:schemeClr val="bg1"/>
                </a:solidFill>
                <a:latin typeface="Arial" pitchFamily="34" charset="0"/>
              </a:rPr>
              <a:t>s</a:t>
            </a:r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 corresponding to the location of the target on the screen</a:t>
            </a:r>
          </a:p>
          <a:p>
            <a:pPr eaLnBrk="1" hangingPunct="1"/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 The movement of the target follows a pre-determined serial order – unbeknownst to subjects</a:t>
            </a:r>
          </a:p>
          <a:p>
            <a:pPr eaLnBrk="1" hangingPunct="1"/>
            <a:r>
              <a:rPr lang="en-US" altLang="hu-HU" dirty="0">
                <a:solidFill>
                  <a:schemeClr val="bg1"/>
                </a:solidFill>
                <a:latin typeface="Arial" pitchFamily="34" charset="0"/>
              </a:rPr>
              <a:t>Subjects are faster on sequence blocks compare to random blocks</a:t>
            </a:r>
          </a:p>
          <a:p>
            <a:pPr eaLnBrk="1" hangingPunct="1"/>
            <a:endParaRPr lang="en-US" altLang="hu-H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9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52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0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0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678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2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3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7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4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9EFD8F-F095-43C8-81CE-CF805AC0B199}" type="datetimeFigureOut">
              <a:rPr lang="hu-HU" smtClean="0"/>
              <a:t>2018.11.21.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765F33-A00A-456F-9EA8-B464CA6950DF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3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DdULpIG7f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p1KMYvqke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emethlab.com/" TargetMode="External"/><Relationship Id="rId2" Type="http://schemas.openxmlformats.org/officeDocument/2006/relationships/hyperlink" Target="mailto:kissmaryanne@gmail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595523" cy="4176464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bazális</a:t>
            </a:r>
            <a:r>
              <a:rPr lang="hu-HU" dirty="0"/>
              <a:t> </a:t>
            </a:r>
            <a:r>
              <a:rPr lang="hu-HU" dirty="0" err="1"/>
              <a:t>ganglionok</a:t>
            </a:r>
            <a:r>
              <a:rPr lang="hu-HU" dirty="0"/>
              <a:t> és sérüléseik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sz="3300" dirty="0"/>
              <a:t>(N)Agy – bajban kurzus</a:t>
            </a:r>
            <a:r>
              <a:rPr lang="hu-HU" dirty="0"/>
              <a:t/>
            </a:r>
            <a:br>
              <a:rPr lang="hu-HU" dirty="0"/>
            </a:br>
            <a:r>
              <a:rPr lang="hu-HU" sz="2300" dirty="0"/>
              <a:t>2018.11.21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hu-HU" sz="3000" dirty="0"/>
              <a:t>Kiss Mariann</a:t>
            </a:r>
          </a:p>
          <a:p>
            <a:pPr algn="r"/>
            <a:endParaRPr lang="hu-HU" sz="2400" dirty="0"/>
          </a:p>
          <a:p>
            <a:pPr algn="r"/>
            <a:r>
              <a:rPr lang="hu-HU" sz="2400" dirty="0"/>
              <a:t>BME Pszichológia Doktori Iskola</a:t>
            </a:r>
          </a:p>
          <a:p>
            <a:pPr algn="r"/>
            <a:r>
              <a:rPr lang="hu-HU" sz="2400" dirty="0"/>
              <a:t>Brain, Memory &amp; Language Lab</a:t>
            </a:r>
          </a:p>
        </p:txBody>
      </p:sp>
    </p:spTree>
    <p:extLst>
      <p:ext uri="{BB962C8B-B14F-4D97-AF65-F5344CB8AC3E}">
        <p14:creationId xmlns:p14="http://schemas.microsoft.com/office/powerpoint/2010/main" val="295970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I. Huntington-kór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autoszomális domináns módon öröklődő neurodegeneratív irsz-i betegség</a:t>
            </a:r>
          </a:p>
          <a:p>
            <a:r>
              <a:rPr lang="hu-HU" dirty="0"/>
              <a:t>huntingtin mutáció</a:t>
            </a:r>
          </a:p>
          <a:p>
            <a:pPr lvl="1"/>
            <a:r>
              <a:rPr lang="hu-HU" dirty="0"/>
              <a:t>Trinucleotide (Cytosan-Adenin-Guanin)</a:t>
            </a:r>
          </a:p>
          <a:p>
            <a:r>
              <a:rPr lang="hu-HU" dirty="0"/>
              <a:t>chorea, dystonia, koordinációs nehézségek, kognitív hanyatlás, viselkedéses nehézségek</a:t>
            </a:r>
          </a:p>
          <a:p>
            <a:endParaRPr lang="hu-HU" dirty="0"/>
          </a:p>
          <a:p>
            <a:pPr marL="82296" indent="0">
              <a:buNone/>
            </a:pPr>
            <a:r>
              <a:rPr lang="hu-HU" sz="1400" dirty="0">
                <a:hlinkClick r:id="rId2"/>
              </a:rPr>
              <a:t>https://www.youtube.com/watch?v=KDdULpIG7f4</a:t>
            </a:r>
            <a:r>
              <a:rPr lang="hu-H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33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0752D-2E55-4BBF-B25E-716894D1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228EEB-98D1-42A4-AEB0-CDFE165C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arenR"/>
            </a:pPr>
            <a:r>
              <a:rPr lang="hu-HU" dirty="0"/>
              <a:t>Prediagnosztikai fázis</a:t>
            </a:r>
          </a:p>
          <a:p>
            <a:pPr marL="356616" lvl="1" indent="0">
              <a:buNone/>
            </a:pPr>
            <a:r>
              <a:rPr lang="hu-HU" sz="2000" dirty="0"/>
              <a:t>apró változások a személyiségben, kognícióban, motoros kontrollban – egyébként egészségesek, nincs klinikai tünet</a:t>
            </a:r>
          </a:p>
          <a:p>
            <a:pPr marL="596646" indent="-514350">
              <a:buFont typeface="+mj-lt"/>
              <a:buAutoNum type="arabicParenR"/>
            </a:pPr>
            <a:r>
              <a:rPr lang="hu-HU" dirty="0"/>
              <a:t>Preszimptómás fázis</a:t>
            </a:r>
          </a:p>
          <a:p>
            <a:pPr marL="356616" lvl="1" indent="0">
              <a:buNone/>
            </a:pPr>
            <a:r>
              <a:rPr lang="hu-HU" sz="2000" dirty="0"/>
              <a:t>irritabilitás, ingerültség, megbízhatatlanság, a multitasking nehézzé válik számára, többet felejt és szorong</a:t>
            </a:r>
          </a:p>
          <a:p>
            <a:pPr marL="596646" indent="-514350">
              <a:buFont typeface="+mj-lt"/>
              <a:buAutoNum type="arabicParenR"/>
            </a:pPr>
            <a:r>
              <a:rPr lang="hu-HU" dirty="0"/>
              <a:t>Diagnosztikai fázis</a:t>
            </a:r>
          </a:p>
          <a:p>
            <a:pPr marL="356616" lvl="1" indent="0">
              <a:buNone/>
            </a:pPr>
            <a:r>
              <a:rPr lang="hu-HU" sz="2000" dirty="0"/>
              <a:t>chorea, koordinációs és motoros nehézségek, lelassult szakkadikus szemmozgás, öngyilkossági hajlam</a:t>
            </a:r>
          </a:p>
          <a:p>
            <a:pPr marL="356616" lvl="1" indent="0">
              <a:buNone/>
            </a:pPr>
            <a:endParaRPr lang="hu-HU" sz="2000" dirty="0"/>
          </a:p>
          <a:p>
            <a:pPr marL="356616" lvl="1" indent="0" algn="r">
              <a:buNone/>
            </a:pPr>
            <a:r>
              <a:rPr lang="hu-HU" sz="1200" dirty="0"/>
              <a:t>(Walker, 2007)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499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19569-0A65-4B59-A1AE-0232F828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300" dirty="0"/>
              <a:t>Kognitív tünetek: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C3CFB8-A3E4-4FE5-9D5A-62BEA0526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Hosszú távú memória intakt</a:t>
            </a:r>
          </a:p>
          <a:p>
            <a:r>
              <a:rPr lang="hu-HU" dirty="0"/>
              <a:t>Sérült VF (tervezés-ellenőrzés-alternatívák)</a:t>
            </a:r>
          </a:p>
          <a:p>
            <a:r>
              <a:rPr lang="hu-HU" dirty="0"/>
              <a:t>Új motoros készségek elsajátítása nehézkes</a:t>
            </a:r>
          </a:p>
          <a:p>
            <a:r>
              <a:rPr lang="hu-HU" dirty="0"/>
              <a:t>Finom motoros készségek (finger-tapping, ritmus, tempó) – korai diagnózis</a:t>
            </a:r>
          </a:p>
          <a:p>
            <a:r>
              <a:rPr lang="hu-HU" dirty="0"/>
              <a:t>Kiterjedtebb motoros-koordinációs készségek (járás és állás fenntartása) – késői tünetek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1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D2C2E-0E09-4304-BA31-3965608D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3717032"/>
            <a:ext cx="7498080" cy="303542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hu-HU" dirty="0"/>
              <a:t>Sejtveszteség és atrófia: caudate, putamen</a:t>
            </a:r>
          </a:p>
          <a:p>
            <a:pPr marL="82296" indent="0">
              <a:buNone/>
            </a:pPr>
            <a:r>
              <a:rPr lang="hu-HU" dirty="0"/>
              <a:t>eGP-be projektáló sejtek érintettebbek, mint iGP-be</a:t>
            </a:r>
          </a:p>
          <a:p>
            <a:pPr marL="82296" indent="0">
              <a:buNone/>
            </a:pPr>
            <a:r>
              <a:rPr lang="hu-HU" dirty="0"/>
              <a:t>Rutin MR, CT: striatum méretének csökkenése, </a:t>
            </a:r>
          </a:p>
          <a:p>
            <a:pPr marL="82296" indent="0">
              <a:buNone/>
            </a:pPr>
            <a:r>
              <a:rPr lang="hu-HU" dirty="0"/>
              <a:t>Specifikusabb MR: causate atrófia 11 évvel, putaminal atrófia 9 évvel a tünetek előtt kimutatható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22C317-05C0-4A6B-99C6-98F92682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8125"/>
            <a:ext cx="5715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5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E9A256-426B-425F-982B-D73379AEA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617176" cy="4311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A8DB53-09B6-409F-8D6F-29D9E4817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6" y="2924944"/>
            <a:ext cx="5135961" cy="36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EC5347-D062-474C-89B9-DC41D11B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2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90D46-7A69-45B8-A79D-FA536A6F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4C90F5-80BB-44BE-B034-89ABCD0C5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" y="1023727"/>
            <a:ext cx="9031658" cy="4810546"/>
          </a:xfrm>
        </p:spPr>
      </p:pic>
    </p:spTree>
    <p:extLst>
      <p:ext uri="{BB962C8B-B14F-4D97-AF65-F5344CB8AC3E}">
        <p14:creationId xmlns:p14="http://schemas.microsoft.com/office/powerpoint/2010/main" val="74356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pPr marL="82296" indent="0">
              <a:buNone/>
            </a:pPr>
            <a:r>
              <a:rPr lang="hu-HU" dirty="0" err="1"/>
              <a:t>Pre-HD</a:t>
            </a:r>
            <a:r>
              <a:rPr lang="hu-HU" dirty="0"/>
              <a:t> és nyelvi zavarok vizsgálata:</a:t>
            </a:r>
          </a:p>
          <a:p>
            <a:pPr marL="82296" indent="0">
              <a:buNone/>
            </a:pP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tünetek még nincsenek, de a mögöttes patológia már kialakult </a:t>
            </a:r>
            <a:r>
              <a:rPr lang="hu-HU" sz="1200" dirty="0"/>
              <a:t>(</a:t>
            </a:r>
            <a:r>
              <a:rPr lang="hu-HU" sz="1200" dirty="0" err="1"/>
              <a:t>Stout</a:t>
            </a:r>
            <a:r>
              <a:rPr lang="hu-HU" sz="1200" dirty="0"/>
              <a:t> et </a:t>
            </a:r>
            <a:r>
              <a:rPr lang="hu-HU" sz="1200" dirty="0" err="1"/>
              <a:t>al</a:t>
            </a:r>
            <a:r>
              <a:rPr lang="hu-HU" sz="1200" dirty="0"/>
              <a:t>., 2011)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sz="1200" dirty="0"/>
              <a:t>(pl. Harris et </a:t>
            </a:r>
            <a:r>
              <a:rPr lang="hu-HU" sz="1200" dirty="0" err="1"/>
              <a:t>al</a:t>
            </a:r>
            <a:r>
              <a:rPr lang="hu-HU" sz="1200" dirty="0"/>
              <a:t>., 1999)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mondatképzés zavara, spontán beszédben fellépő nehézségek (grammatika, szótalálás)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angol, francia </a:t>
            </a:r>
            <a:r>
              <a:rPr lang="hu-HU" sz="1200" dirty="0"/>
              <a:t>(</a:t>
            </a:r>
            <a:r>
              <a:rPr lang="hu-HU" sz="1200" dirty="0" err="1"/>
              <a:t>Ullman</a:t>
            </a:r>
            <a:r>
              <a:rPr lang="hu-HU" sz="1200" dirty="0"/>
              <a:t> et </a:t>
            </a:r>
            <a:r>
              <a:rPr lang="hu-HU" sz="1200" dirty="0" err="1"/>
              <a:t>al</a:t>
            </a:r>
            <a:r>
              <a:rPr lang="hu-HU" sz="1200" dirty="0"/>
              <a:t>., 1997; </a:t>
            </a:r>
            <a:r>
              <a:rPr lang="hu-HU" sz="1200" dirty="0" err="1"/>
              <a:t>Teichmann</a:t>
            </a:r>
            <a:r>
              <a:rPr lang="hu-HU" sz="1200" dirty="0"/>
              <a:t> et </a:t>
            </a:r>
            <a:r>
              <a:rPr lang="hu-HU" sz="1200" dirty="0" err="1"/>
              <a:t>al</a:t>
            </a:r>
            <a:r>
              <a:rPr lang="hu-HU" sz="1200" dirty="0"/>
              <a:t>., 2006)</a:t>
            </a:r>
            <a:r>
              <a:rPr lang="hu-HU" dirty="0"/>
              <a:t>: </a:t>
            </a:r>
            <a:r>
              <a:rPr lang="hu-HU" dirty="0" err="1"/>
              <a:t>over-regularization</a:t>
            </a:r>
            <a:r>
              <a:rPr lang="hu-HU" dirty="0"/>
              <a:t> </a:t>
            </a:r>
            <a:r>
              <a:rPr lang="hu-HU" sz="1500" dirty="0"/>
              <a:t>(</a:t>
            </a:r>
            <a:r>
              <a:rPr lang="hu-HU" sz="1500" dirty="0" err="1"/>
              <a:t>e.g</a:t>
            </a:r>
            <a:r>
              <a:rPr lang="hu-HU" sz="1500" dirty="0"/>
              <a:t>. </a:t>
            </a:r>
            <a:r>
              <a:rPr lang="hu-HU" sz="1500" i="1" dirty="0" err="1"/>
              <a:t>digged</a:t>
            </a:r>
            <a:r>
              <a:rPr lang="hu-HU" sz="1500" dirty="0"/>
              <a:t>), </a:t>
            </a:r>
            <a:r>
              <a:rPr lang="hu-HU" dirty="0" err="1"/>
              <a:t>over-affixations</a:t>
            </a:r>
            <a:r>
              <a:rPr lang="hu-HU" dirty="0"/>
              <a:t> </a:t>
            </a:r>
            <a:r>
              <a:rPr lang="hu-HU" sz="1500" dirty="0"/>
              <a:t>(</a:t>
            </a:r>
            <a:r>
              <a:rPr lang="hu-HU" sz="1500" dirty="0" err="1"/>
              <a:t>e.g</a:t>
            </a:r>
            <a:r>
              <a:rPr lang="hu-HU" sz="1500" dirty="0"/>
              <a:t>. </a:t>
            </a:r>
            <a:r>
              <a:rPr lang="hu-HU" sz="1500" i="1" dirty="0" err="1"/>
              <a:t>walkeded</a:t>
            </a:r>
            <a:r>
              <a:rPr lang="hu-HU" sz="1500" i="1" dirty="0"/>
              <a:t>, </a:t>
            </a:r>
            <a:r>
              <a:rPr lang="hu-HU" sz="1500" i="1" dirty="0" err="1"/>
              <a:t>walk-id</a:t>
            </a:r>
            <a:r>
              <a:rPr lang="hu-HU" sz="1500" dirty="0"/>
              <a:t>)</a:t>
            </a:r>
            <a:r>
              <a:rPr lang="hu-HU" dirty="0"/>
              <a:t> ~ </a:t>
            </a:r>
            <a:r>
              <a:rPr lang="hu-HU" dirty="0" err="1"/>
              <a:t>hyperkinézia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003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61715"/>
            <a:ext cx="6021480" cy="4456774"/>
          </a:xfrm>
        </p:spPr>
      </p:pic>
      <p:sp>
        <p:nvSpPr>
          <p:cNvPr id="4" name="Tartalom helye 2"/>
          <p:cNvSpPr txBox="1">
            <a:spLocks/>
          </p:cNvSpPr>
          <p:nvPr/>
        </p:nvSpPr>
        <p:spPr>
          <a:xfrm>
            <a:off x="1259632" y="5301208"/>
            <a:ext cx="7498080" cy="12352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hu-HU" dirty="0" err="1"/>
              <a:t>Noun</a:t>
            </a:r>
            <a:r>
              <a:rPr lang="hu-HU" dirty="0"/>
              <a:t> </a:t>
            </a:r>
            <a:r>
              <a:rPr lang="hu-HU" dirty="0" err="1"/>
              <a:t>morphology</a:t>
            </a:r>
            <a:r>
              <a:rPr lang="hu-HU" dirty="0"/>
              <a:t> </a:t>
            </a:r>
            <a:r>
              <a:rPr lang="hu-HU" dirty="0" err="1"/>
              <a:t>production</a:t>
            </a:r>
            <a:r>
              <a:rPr lang="hu-HU" dirty="0"/>
              <a:t> </a:t>
            </a:r>
            <a:r>
              <a:rPr lang="hu-HU" dirty="0" err="1"/>
              <a:t>task</a:t>
            </a:r>
            <a:r>
              <a:rPr lang="hu-HU" dirty="0"/>
              <a:t>: </a:t>
            </a:r>
          </a:p>
          <a:p>
            <a:pPr marL="82296" indent="0">
              <a:buFont typeface="Wingdings 2"/>
              <a:buNone/>
            </a:pPr>
            <a:r>
              <a:rPr lang="hu-HU" dirty="0"/>
              <a:t>képmegnevezés: Sing/</a:t>
            </a:r>
            <a:r>
              <a:rPr lang="hu-HU" dirty="0" err="1"/>
              <a:t>Nom</a:t>
            </a:r>
            <a:r>
              <a:rPr lang="hu-HU" dirty="0"/>
              <a:t>, </a:t>
            </a:r>
            <a:r>
              <a:rPr lang="hu-HU" dirty="0" err="1"/>
              <a:t>Acc</a:t>
            </a:r>
            <a:r>
              <a:rPr lang="hu-HU" dirty="0"/>
              <a:t> + </a:t>
            </a:r>
            <a:r>
              <a:rPr lang="hu-HU" dirty="0" err="1"/>
              <a:t>Plur</a:t>
            </a:r>
            <a:r>
              <a:rPr lang="hu-HU" dirty="0"/>
              <a:t>/</a:t>
            </a:r>
            <a:r>
              <a:rPr lang="hu-HU" dirty="0" err="1"/>
              <a:t>Nom</a:t>
            </a:r>
            <a:r>
              <a:rPr lang="hu-HU" dirty="0"/>
              <a:t>, </a:t>
            </a:r>
            <a:r>
              <a:rPr lang="hu-HU" dirty="0" err="1"/>
              <a:t>Acc</a:t>
            </a:r>
            <a:endParaRPr lang="hu-HU" dirty="0"/>
          </a:p>
          <a:p>
            <a:pPr marL="82296" indent="0">
              <a:buFont typeface="Wingdings 2"/>
              <a:buNone/>
            </a:pPr>
            <a:r>
              <a:rPr lang="hu-HU" dirty="0"/>
              <a:t>81 tesztelem</a:t>
            </a:r>
          </a:p>
          <a:p>
            <a:pPr marL="82296" indent="0" algn="r">
              <a:buFont typeface="Wingdings 2"/>
              <a:buNone/>
            </a:pPr>
            <a:r>
              <a:rPr lang="hu-HU" sz="2200" dirty="0"/>
              <a:t>(Pléh, Palotás &amp; </a:t>
            </a:r>
            <a:r>
              <a:rPr lang="hu-HU" sz="2200" dirty="0" err="1"/>
              <a:t>Lorik</a:t>
            </a:r>
            <a:r>
              <a:rPr lang="hu-HU" sz="2200" dirty="0"/>
              <a:t>, 2002; </a:t>
            </a:r>
            <a:r>
              <a:rPr lang="hu-HU" sz="2200" dirty="0" err="1"/>
              <a:t>Nemeth</a:t>
            </a:r>
            <a:r>
              <a:rPr lang="hu-HU" sz="2200" dirty="0"/>
              <a:t> et </a:t>
            </a:r>
            <a:r>
              <a:rPr lang="hu-HU" sz="2200" dirty="0" err="1"/>
              <a:t>al</a:t>
            </a:r>
            <a:r>
              <a:rPr lang="hu-HU" sz="2200" dirty="0"/>
              <a:t>., 2012)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115616" y="188640"/>
            <a:ext cx="3816424" cy="61761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hu-HU" b="1" dirty="0" err="1"/>
              <a:t>Over-acting</a:t>
            </a:r>
            <a:r>
              <a:rPr lang="hu-HU" b="1" dirty="0"/>
              <a:t> </a:t>
            </a:r>
            <a:r>
              <a:rPr lang="hu-HU" b="1" dirty="0" err="1"/>
              <a:t>rule-use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50285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II. </a:t>
            </a:r>
            <a:r>
              <a:rPr lang="hu-HU" dirty="0" err="1"/>
              <a:t>Tourette-szindróma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403648" y="1340768"/>
            <a:ext cx="7488832" cy="53285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u-HU" dirty="0"/>
              <a:t>fejlődési irsz-i zavar</a:t>
            </a:r>
          </a:p>
          <a:p>
            <a:r>
              <a:rPr lang="hu-HU" dirty="0"/>
              <a:t>számos motoros tic, és min. egy vokális, amelyek nem magyarázhatóak külső faktorral </a:t>
            </a:r>
            <a:r>
              <a:rPr lang="hu-HU" sz="1200" dirty="0"/>
              <a:t>(APA, 2013)</a:t>
            </a:r>
          </a:p>
          <a:p>
            <a:r>
              <a:rPr lang="hu-HU" dirty="0"/>
              <a:t>tic: önkéntelen, gyors mozdulat v hangadás, de lehet tartós és lassú is</a:t>
            </a:r>
          </a:p>
          <a:p>
            <a:r>
              <a:rPr lang="hu-HU" dirty="0"/>
              <a:t>Klinikai Kiterjesztés Hipotézis (Clinical Extension Hypothesis): striatum és frontostriatális hálózatokhoz köthető folyamatok felgyorsulása </a:t>
            </a:r>
            <a:r>
              <a:rPr lang="hu-HU" sz="1200" dirty="0"/>
              <a:t>(Dye et al., 2014)</a:t>
            </a:r>
          </a:p>
          <a:p>
            <a:endParaRPr lang="hu-HU" sz="1200" dirty="0"/>
          </a:p>
          <a:p>
            <a:pPr marL="82296" indent="0">
              <a:buNone/>
            </a:pPr>
            <a:r>
              <a:rPr lang="hu-HU" sz="1200" dirty="0">
                <a:hlinkClick r:id="rId2"/>
              </a:rPr>
              <a:t>https://www.youtube.com/watch?v=Yp1KMYvqkeo</a:t>
            </a:r>
            <a:r>
              <a:rPr lang="hu-HU" sz="1200" dirty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074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I. Mintázatok és </a:t>
            </a:r>
            <a:r>
              <a:rPr lang="hu-HU" dirty="0" err="1"/>
              <a:t>együttjárások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/>
          </a:bodyPr>
          <a:lstStyle/>
          <a:p>
            <a:r>
              <a:rPr lang="hu-HU" dirty="0"/>
              <a:t>Fizikai és társas környezet szabályszerűségei</a:t>
            </a:r>
          </a:p>
          <a:p>
            <a:r>
              <a:rPr lang="hu-HU" altLang="hu-HU" dirty="0"/>
              <a:t>Környezet mintázatainak felismerése és elsajátítása</a:t>
            </a:r>
          </a:p>
          <a:p>
            <a:pPr lvl="1"/>
            <a:r>
              <a:rPr lang="hu-HU" altLang="hu-HU" dirty="0"/>
              <a:t>Perceptuális</a:t>
            </a:r>
          </a:p>
          <a:p>
            <a:pPr lvl="1"/>
            <a:r>
              <a:rPr lang="hu-HU" altLang="hu-HU" dirty="0"/>
              <a:t>Motoros</a:t>
            </a:r>
          </a:p>
          <a:p>
            <a:pPr lvl="1"/>
            <a:r>
              <a:rPr lang="hu-HU" altLang="hu-HU" dirty="0" err="1"/>
              <a:t>Perceptuális-Motoros</a:t>
            </a:r>
            <a:endParaRPr lang="hu-HU" altLang="hu-HU" dirty="0"/>
          </a:p>
          <a:p>
            <a:r>
              <a:rPr lang="hu-HU" altLang="hu-HU" dirty="0" err="1"/>
              <a:t>Predikciók</a:t>
            </a:r>
            <a:endParaRPr lang="hu-HU" altLang="hu-HU" dirty="0"/>
          </a:p>
          <a:p>
            <a:pPr marL="82296" indent="0">
              <a:buNone/>
            </a:pPr>
            <a:endParaRPr lang="hu-HU" altLang="hu-HU" dirty="0"/>
          </a:p>
          <a:p>
            <a:pPr marL="82296" indent="0" algn="r">
              <a:buNone/>
            </a:pPr>
            <a:r>
              <a:rPr lang="hu-HU" sz="1300" dirty="0" err="1"/>
              <a:t>Cleeremans</a:t>
            </a:r>
            <a:r>
              <a:rPr lang="hu-HU" sz="1300" dirty="0"/>
              <a:t>, </a:t>
            </a:r>
            <a:r>
              <a:rPr lang="hu-HU" sz="1300" dirty="0" err="1"/>
              <a:t>Destrebecqz</a:t>
            </a:r>
            <a:r>
              <a:rPr lang="hu-HU" sz="1300" dirty="0"/>
              <a:t>, &amp; </a:t>
            </a:r>
            <a:r>
              <a:rPr lang="hu-HU" sz="1300" dirty="0" err="1"/>
              <a:t>Boyer</a:t>
            </a:r>
            <a:r>
              <a:rPr lang="hu-HU" sz="1300" dirty="0"/>
              <a:t>, 1998; </a:t>
            </a:r>
            <a:r>
              <a:rPr lang="hu-HU" sz="1300" dirty="0" err="1"/>
              <a:t>Reber</a:t>
            </a:r>
            <a:r>
              <a:rPr lang="hu-HU" sz="1300" dirty="0"/>
              <a:t>, 1993</a:t>
            </a:r>
            <a:endParaRPr lang="hu-HU" altLang="hu-HU" sz="13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930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/>
              <a:t>TS és implicit tanulás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hu-HU" dirty="0"/>
              <a:t>Eddigi kutatások:</a:t>
            </a:r>
          </a:p>
          <a:p>
            <a:pPr marL="813816" lvl="1" indent="-457200"/>
            <a:r>
              <a:rPr lang="hu-HU" dirty="0"/>
              <a:t>időjós feladaton sérült teljesítmény</a:t>
            </a:r>
            <a:r>
              <a:rPr lang="hu-HU" sz="1300" dirty="0"/>
              <a:t> (Kéri et </a:t>
            </a:r>
            <a:r>
              <a:rPr lang="hu-HU" sz="1300" dirty="0" err="1"/>
              <a:t>al</a:t>
            </a:r>
            <a:r>
              <a:rPr lang="hu-HU" sz="1300" dirty="0"/>
              <a:t>., 2002)</a:t>
            </a:r>
            <a:r>
              <a:rPr lang="hu-HU" dirty="0"/>
              <a:t>, felnőtteknél is </a:t>
            </a:r>
            <a:r>
              <a:rPr lang="hu-HU" sz="1300" dirty="0"/>
              <a:t>(</a:t>
            </a:r>
            <a:r>
              <a:rPr lang="hu-HU" sz="1300" dirty="0" err="1"/>
              <a:t>Marsh</a:t>
            </a:r>
            <a:r>
              <a:rPr lang="hu-HU" sz="1300" dirty="0"/>
              <a:t> et </a:t>
            </a:r>
            <a:r>
              <a:rPr lang="hu-HU" sz="1300" dirty="0" err="1"/>
              <a:t>al</a:t>
            </a:r>
            <a:r>
              <a:rPr lang="hu-HU" sz="1300" dirty="0"/>
              <a:t>., 2004)</a:t>
            </a:r>
          </a:p>
          <a:p>
            <a:pPr marL="813816" lvl="1" indent="-457200"/>
            <a:r>
              <a:rPr lang="hu-HU" dirty="0"/>
              <a:t>SRT feladaton intakt teljesítmény</a:t>
            </a:r>
            <a:r>
              <a:rPr lang="hu-HU" sz="1300" dirty="0"/>
              <a:t> (</a:t>
            </a:r>
            <a:r>
              <a:rPr lang="hu-HU" sz="1300" dirty="0" err="1"/>
              <a:t>Channon</a:t>
            </a:r>
            <a:r>
              <a:rPr lang="hu-HU" sz="1300" dirty="0"/>
              <a:t> et </a:t>
            </a:r>
            <a:r>
              <a:rPr lang="hu-HU" sz="1300" dirty="0" err="1"/>
              <a:t>al</a:t>
            </a:r>
            <a:r>
              <a:rPr lang="hu-HU" sz="1300" dirty="0"/>
              <a:t>., 2003)</a:t>
            </a:r>
          </a:p>
          <a:p>
            <a:pPr marL="82296" indent="0">
              <a:buNone/>
            </a:pPr>
            <a:r>
              <a:rPr lang="hu-HU" dirty="0">
                <a:latin typeface="Times New Roman"/>
                <a:cs typeface="Times New Roman"/>
              </a:rPr>
              <a:t>→ </a:t>
            </a:r>
            <a:r>
              <a:rPr lang="hu-HU" dirty="0" err="1"/>
              <a:t>szekvenciatanulás</a:t>
            </a:r>
            <a:r>
              <a:rPr lang="hu-HU" dirty="0"/>
              <a:t> mint különálló procedurális memória funkció?</a:t>
            </a:r>
          </a:p>
          <a:p>
            <a:pPr marL="813816" lvl="1" indent="-457200"/>
            <a:r>
              <a:rPr lang="hu-HU" dirty="0"/>
              <a:t>nyelvtani feladatokon gyorsabbak, de nem pontosabbak – morfológia </a:t>
            </a:r>
            <a:r>
              <a:rPr lang="hu-HU" sz="1300" dirty="0"/>
              <a:t>(Walenski et al., 2007)</a:t>
            </a:r>
            <a:r>
              <a:rPr lang="hu-HU" dirty="0"/>
              <a:t>, fonológia </a:t>
            </a:r>
            <a:r>
              <a:rPr lang="hu-HU" sz="1300" dirty="0"/>
              <a:t>(Dye et al., 2016)</a:t>
            </a:r>
          </a:p>
          <a:p>
            <a:pPr marL="82296" indent="0">
              <a:buNone/>
            </a:pPr>
            <a:r>
              <a:rPr lang="hu-HU" dirty="0">
                <a:latin typeface="Times New Roman"/>
                <a:cs typeface="Times New Roman"/>
              </a:rPr>
              <a:t>→ </a:t>
            </a:r>
            <a:r>
              <a:rPr lang="hu-HU" dirty="0"/>
              <a:t>kognitív előny implicit szekvenciatanulásban – nyelvtanulás </a:t>
            </a:r>
            <a:r>
              <a:rPr lang="hu-HU" sz="1400" dirty="0"/>
              <a:t>(Kaufman et al., 2010) </a:t>
            </a:r>
            <a:r>
              <a:rPr lang="hu-HU" dirty="0"/>
              <a:t>+ olvasás </a:t>
            </a:r>
            <a:r>
              <a:rPr lang="hu-HU" sz="1400" dirty="0"/>
              <a:t>(Hedenius et al., 2013)</a:t>
            </a:r>
            <a:r>
              <a:rPr lang="hu-HU" dirty="0"/>
              <a:t>?</a:t>
            </a:r>
          </a:p>
          <a:p>
            <a:pPr marL="813816" lvl="1" indent="-45720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236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III.  ADHD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hu-HU" dirty="0"/>
              <a:t>Figyelemhiányos hiperaktivitás zavar </a:t>
            </a:r>
            <a:r>
              <a:rPr lang="hu-HU" i="1" dirty="0"/>
              <a:t>(Attention Deficit Hyperactivity Disorder)</a:t>
            </a:r>
          </a:p>
          <a:p>
            <a:r>
              <a:rPr lang="hu-HU" dirty="0"/>
              <a:t>fejlődési zavar, komorbiditás TS-el </a:t>
            </a:r>
            <a:r>
              <a:rPr lang="hu-HU" sz="1200" dirty="0"/>
              <a:t>(Dencla, 2006)</a:t>
            </a:r>
          </a:p>
          <a:p>
            <a:r>
              <a:rPr lang="hu-HU" dirty="0"/>
              <a:t>3 magtünet: figyelemhiány, hiperaktivitás, impulzivitás</a:t>
            </a:r>
            <a:r>
              <a:rPr lang="hu-HU" sz="1200" dirty="0"/>
              <a:t> (APA, 2013)</a:t>
            </a:r>
          </a:p>
          <a:p>
            <a:r>
              <a:rPr lang="hu-HU" dirty="0"/>
              <a:t>BG, iPFC</a:t>
            </a:r>
          </a:p>
          <a:p>
            <a:r>
              <a:rPr lang="hu-HU" dirty="0"/>
              <a:t>kognitív funkciók széleskörűen érintettek </a:t>
            </a:r>
            <a:r>
              <a:rPr lang="hu-HU" sz="1200" dirty="0"/>
              <a:t>(Arnsten &amp; Rubia, 2012; Kóbor et al., 2015)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074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dirty="0"/>
              <a:t>ADHD és implicit tanulás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hu-HU" dirty="0"/>
              <a:t>Eddigi kutatások:</a:t>
            </a:r>
          </a:p>
          <a:p>
            <a:pPr marL="813816" lvl="1" indent="-457200"/>
            <a:r>
              <a:rPr lang="hu-HU" dirty="0" err="1">
                <a:latin typeface="Times New Roman"/>
                <a:cs typeface="Times New Roman"/>
              </a:rPr>
              <a:t>SRT-n</a:t>
            </a:r>
            <a:r>
              <a:rPr lang="hu-HU" dirty="0">
                <a:latin typeface="Times New Roman"/>
                <a:cs typeface="Times New Roman"/>
              </a:rPr>
              <a:t> felnőtteknél intakt procedurális tanulás </a:t>
            </a:r>
            <a:r>
              <a:rPr lang="hu-HU" sz="1200" dirty="0">
                <a:latin typeface="Times New Roman"/>
                <a:cs typeface="Times New Roman"/>
              </a:rPr>
              <a:t>(</a:t>
            </a:r>
            <a:r>
              <a:rPr lang="hu-HU" sz="1200" dirty="0" err="1">
                <a:latin typeface="Times New Roman"/>
                <a:cs typeface="Times New Roman"/>
              </a:rPr>
              <a:t>Karatekin</a:t>
            </a:r>
            <a:r>
              <a:rPr lang="hu-HU" sz="1200" dirty="0">
                <a:latin typeface="Times New Roman"/>
                <a:cs typeface="Times New Roman"/>
              </a:rPr>
              <a:t> et </a:t>
            </a:r>
            <a:r>
              <a:rPr lang="hu-HU" sz="1200" dirty="0" err="1">
                <a:latin typeface="Times New Roman"/>
                <a:cs typeface="Times New Roman"/>
              </a:rPr>
              <a:t>al</a:t>
            </a:r>
            <a:r>
              <a:rPr lang="hu-HU" sz="1200" dirty="0">
                <a:latin typeface="Times New Roman"/>
                <a:cs typeface="Times New Roman"/>
              </a:rPr>
              <a:t>., 2009; </a:t>
            </a:r>
            <a:r>
              <a:rPr lang="hu-HU" sz="1200" dirty="0" err="1">
                <a:latin typeface="Times New Roman"/>
                <a:cs typeface="Times New Roman"/>
              </a:rPr>
              <a:t>Pedersen</a:t>
            </a:r>
            <a:r>
              <a:rPr lang="hu-HU" sz="1200" dirty="0">
                <a:latin typeface="Times New Roman"/>
                <a:cs typeface="Times New Roman"/>
              </a:rPr>
              <a:t> &amp; </a:t>
            </a:r>
            <a:r>
              <a:rPr lang="hu-HU" sz="1200" dirty="0" err="1">
                <a:latin typeface="Times New Roman"/>
                <a:cs typeface="Times New Roman"/>
              </a:rPr>
              <a:t>Ohrmann</a:t>
            </a:r>
            <a:r>
              <a:rPr lang="hu-HU" sz="1200" dirty="0">
                <a:latin typeface="Times New Roman"/>
                <a:cs typeface="Times New Roman"/>
              </a:rPr>
              <a:t>, 2012)</a:t>
            </a:r>
          </a:p>
          <a:p>
            <a:pPr marL="813816" lvl="1" indent="-457200"/>
            <a:r>
              <a:rPr lang="hu-HU" dirty="0">
                <a:latin typeface="Times New Roman"/>
                <a:cs typeface="Times New Roman"/>
              </a:rPr>
              <a:t>ASRT-n gyerekeknél szekvenciatanulás kevésbé stabil és konzisztens</a:t>
            </a:r>
            <a:r>
              <a:rPr lang="hu-HU" sz="1200" dirty="0">
                <a:latin typeface="Times New Roman"/>
                <a:cs typeface="Times New Roman"/>
              </a:rPr>
              <a:t> (Barnes et al., 2010)</a:t>
            </a:r>
          </a:p>
          <a:p>
            <a:pPr marL="813816" lvl="1" indent="-457200"/>
            <a:r>
              <a:rPr lang="hu-HU" dirty="0">
                <a:latin typeface="Times New Roman"/>
                <a:cs typeface="Times New Roman"/>
              </a:rPr>
              <a:t>Finger-tapping szekvenciatanulási feladaton felnőtt nőknél normál tanulás, de konszolidációs nehézségek </a:t>
            </a:r>
            <a:r>
              <a:rPr lang="hu-HU" sz="1200" dirty="0">
                <a:latin typeface="Times New Roman"/>
                <a:cs typeface="Times New Roman"/>
              </a:rPr>
              <a:t>(Adi-Japha et al., 2011)</a:t>
            </a:r>
          </a:p>
          <a:p>
            <a:pPr marL="813816" lvl="1" indent="-457200"/>
            <a:endParaRPr lang="hu-H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594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4400" dirty="0" err="1">
                <a:solidFill>
                  <a:srgbClr val="FF0000"/>
                </a:solidFill>
              </a:rPr>
              <a:t>A</a:t>
            </a:r>
            <a:r>
              <a:rPr lang="hu-HU" altLang="hu-HU" sz="4400" dirty="0" err="1"/>
              <a:t>lternating</a:t>
            </a:r>
            <a:r>
              <a:rPr lang="hu-HU" altLang="hu-HU" sz="4400" dirty="0"/>
              <a:t> </a:t>
            </a:r>
            <a:r>
              <a:rPr lang="hu-HU" altLang="hu-HU" sz="4400" dirty="0" err="1">
                <a:solidFill>
                  <a:srgbClr val="FF0000"/>
                </a:solidFill>
              </a:rPr>
              <a:t>S</a:t>
            </a:r>
            <a:r>
              <a:rPr lang="hu-HU" altLang="hu-HU" sz="4400" dirty="0" err="1"/>
              <a:t>erial</a:t>
            </a:r>
            <a:r>
              <a:rPr lang="hu-HU" altLang="hu-HU" sz="4400" dirty="0"/>
              <a:t> </a:t>
            </a:r>
            <a:r>
              <a:rPr lang="hu-HU" altLang="hu-HU" sz="4400" dirty="0" err="1">
                <a:solidFill>
                  <a:srgbClr val="FF0000"/>
                </a:solidFill>
              </a:rPr>
              <a:t>R</a:t>
            </a:r>
            <a:r>
              <a:rPr lang="hu-HU" altLang="hu-HU" sz="4400" dirty="0" err="1"/>
              <a:t>eaction</a:t>
            </a:r>
            <a:r>
              <a:rPr lang="hu-HU" altLang="hu-HU" sz="4400" dirty="0"/>
              <a:t> </a:t>
            </a:r>
            <a:r>
              <a:rPr lang="hu-HU" altLang="hu-HU" sz="4400" dirty="0">
                <a:solidFill>
                  <a:srgbClr val="FF0000"/>
                </a:solidFill>
              </a:rPr>
              <a:t>T</a:t>
            </a:r>
            <a:r>
              <a:rPr lang="hu-HU" altLang="hu-HU" sz="4400" dirty="0"/>
              <a:t>ime </a:t>
            </a:r>
            <a:r>
              <a:rPr lang="en-US" altLang="hu-HU" sz="4400" dirty="0"/>
              <a:t>T</a:t>
            </a:r>
            <a:r>
              <a:rPr lang="hu-HU" altLang="hu-HU" sz="4400" dirty="0" err="1"/>
              <a:t>ask</a:t>
            </a:r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3900" dirty="0"/>
              <a:t>Alternáló </a:t>
            </a:r>
            <a:r>
              <a:rPr lang="hu-HU" altLang="hu-HU" sz="3900" dirty="0" err="1"/>
              <a:t>Szeriális</a:t>
            </a:r>
            <a:r>
              <a:rPr lang="hu-HU" altLang="hu-HU" sz="3900" dirty="0"/>
              <a:t> Reakcióidő Feladat</a:t>
            </a:r>
            <a:endParaRPr lang="hu-HU" sz="39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6120680" cy="3866010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223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srt_231432413421_lassab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76" y="2008378"/>
            <a:ext cx="43561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5" descr="asrt_pr_lassab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8378"/>
            <a:ext cx="41036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/>
              <a:t>ASRT vs. SRT</a:t>
            </a:r>
            <a:endParaRPr lang="en-US" altLang="hu-HU" sz="3600" dirty="0"/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5004048" y="5274369"/>
            <a:ext cx="3889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itchFamily="18" charset="0"/>
              </a:rPr>
              <a:t>Klasszikus SRT: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itchFamily="18" charset="0"/>
              </a:rPr>
              <a:t>231432413421 szekvencia</a:t>
            </a:r>
            <a:endParaRPr lang="en-US" altLang="hu-HU" sz="2400" dirty="0">
              <a:latin typeface="Times New Roman" pitchFamily="18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844550" y="5281678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itchFamily="18" charset="0"/>
              </a:rPr>
              <a:t>ASRT: 1r2r3r4r szekvencia</a:t>
            </a:r>
            <a:endParaRPr lang="en-US" altLang="hu-HU" sz="2400" dirty="0">
              <a:latin typeface="Times New Roman" pitchFamily="18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253332" y="6309320"/>
            <a:ext cx="2532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Arial" pitchFamily="34" charset="0"/>
              </a:rPr>
              <a:t>(Howard </a:t>
            </a:r>
            <a:r>
              <a:rPr lang="en-US" altLang="hu-HU" sz="1600" dirty="0">
                <a:latin typeface="Arial" pitchFamily="34" charset="0"/>
                <a:cs typeface="Arial" pitchFamily="34" charset="0"/>
              </a:rPr>
              <a:t>&amp;</a:t>
            </a:r>
            <a:r>
              <a:rPr lang="hu-HU" altLang="hu-HU" sz="1600" dirty="0">
                <a:latin typeface="Arial" pitchFamily="34" charset="0"/>
              </a:rPr>
              <a:t> Howard, 1997)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796136" y="6290369"/>
            <a:ext cx="2554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latin typeface="Arial" pitchFamily="34" charset="0"/>
              </a:rPr>
              <a:t>(</a:t>
            </a:r>
            <a:r>
              <a:rPr lang="hu-HU" altLang="hu-HU" sz="1600" dirty="0" err="1">
                <a:latin typeface="Arial" pitchFamily="34" charset="0"/>
              </a:rPr>
              <a:t>Nissen</a:t>
            </a:r>
            <a:r>
              <a:rPr lang="hu-HU" altLang="hu-HU" sz="1600" dirty="0">
                <a:latin typeface="Arial" pitchFamily="34" charset="0"/>
              </a:rPr>
              <a:t> </a:t>
            </a:r>
            <a:r>
              <a:rPr lang="en-US" altLang="hu-HU" sz="1600" dirty="0">
                <a:latin typeface="Arial" pitchFamily="34" charset="0"/>
              </a:rPr>
              <a:t>&amp;</a:t>
            </a:r>
            <a:r>
              <a:rPr lang="hu-HU" altLang="hu-HU" sz="1600" dirty="0">
                <a:latin typeface="Arial" pitchFamily="34" charset="0"/>
              </a:rPr>
              <a:t> </a:t>
            </a:r>
            <a:r>
              <a:rPr lang="hu-HU" altLang="hu-HU" sz="1600" dirty="0" err="1">
                <a:latin typeface="Arial" pitchFamily="34" charset="0"/>
              </a:rPr>
              <a:t>Bullemer</a:t>
            </a:r>
            <a:r>
              <a:rPr lang="hu-HU" altLang="hu-HU" sz="1600" dirty="0">
                <a:latin typeface="Arial" pitchFamily="34" charset="0"/>
              </a:rPr>
              <a:t>, 1987)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971601" y="5786100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zh-TW" sz="1400" dirty="0">
                <a:latin typeface="Arial" pitchFamily="34" charset="0"/>
              </a:rPr>
              <a:t>A szekvencia elemek random elemekkel alternálódnak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77073" y="141277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Times New Roman" pitchFamily="18" charset="0"/>
              </a:rPr>
              <a:t>Determinisztikus szekvencia</a:t>
            </a:r>
            <a:endParaRPr lang="en-US" altLang="hu-HU" sz="2400" dirty="0">
              <a:latin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49350" y="1412776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400" dirty="0" err="1">
                <a:latin typeface="Times New Roman" pitchFamily="18" charset="0"/>
              </a:rPr>
              <a:t>Probabilisztikus</a:t>
            </a:r>
            <a:r>
              <a:rPr lang="hu-HU" altLang="hu-HU" sz="2400" dirty="0">
                <a:latin typeface="Times New Roman" pitchFamily="18" charset="0"/>
              </a:rPr>
              <a:t> szekvencia</a:t>
            </a:r>
            <a:endParaRPr lang="en-US" altLang="hu-H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471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tanulunk?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5832648" cy="4512759"/>
          </a:xfrm>
          <a:ln w="38100">
            <a:solidFill>
              <a:schemeClr val="tx1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1475656" y="61653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General </a:t>
            </a:r>
            <a:r>
              <a:rPr lang="hu-HU" dirty="0" err="1"/>
              <a:t>skill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vs. </a:t>
            </a:r>
            <a:r>
              <a:rPr lang="hu-HU" dirty="0" err="1"/>
              <a:t>Sequence-specific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499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1"/>
          <a:stretch>
            <a:fillRect/>
          </a:stretch>
        </p:blipFill>
        <p:spPr bwMode="auto">
          <a:xfrm>
            <a:off x="1440901" y="3809207"/>
            <a:ext cx="3064669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8"/>
          <a:stretch>
            <a:fillRect/>
          </a:stretch>
        </p:blipFill>
        <p:spPr bwMode="auto">
          <a:xfrm>
            <a:off x="1418750" y="1169439"/>
            <a:ext cx="3064669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zövegdoboz 4"/>
          <p:cNvSpPr txBox="1">
            <a:spLocks noChangeArrowheads="1"/>
          </p:cNvSpPr>
          <p:nvPr/>
        </p:nvSpPr>
        <p:spPr bwMode="auto">
          <a:xfrm>
            <a:off x="5029866" y="2100755"/>
            <a:ext cx="3648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sz="2000" dirty="0" err="1">
                <a:solidFill>
                  <a:srgbClr val="0070C0"/>
                </a:solidFill>
                <a:latin typeface="+mj-lt"/>
                <a:ea typeface="MS PGothic" pitchFamily="34" charset="-128"/>
              </a:rPr>
              <a:t>Alacsony</a:t>
            </a:r>
            <a:r>
              <a:rPr lang="en-US" altLang="hu-HU" sz="2000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srgbClr val="0070C0"/>
                </a:solidFill>
                <a:ea typeface="MS PGothic" pitchFamily="34" charset="-128"/>
              </a:rPr>
              <a:t>gyakoriságú</a:t>
            </a:r>
            <a:r>
              <a:rPr lang="en-US" altLang="hu-HU" sz="2000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srgbClr val="0070C0"/>
                </a:solidFill>
                <a:ea typeface="MS PGothic" pitchFamily="34" charset="-128"/>
              </a:rPr>
              <a:t>tripletek</a:t>
            </a:r>
            <a:endParaRPr lang="en-US" altLang="hu-HU" sz="2000" dirty="0"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16389" name="Szövegdoboz 5"/>
          <p:cNvSpPr txBox="1">
            <a:spLocks noChangeArrowheads="1"/>
          </p:cNvSpPr>
          <p:nvPr/>
        </p:nvSpPr>
        <p:spPr bwMode="auto">
          <a:xfrm>
            <a:off x="5029866" y="2514462"/>
            <a:ext cx="3029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sz="2000" dirty="0">
                <a:solidFill>
                  <a:srgbClr val="222268"/>
                </a:solidFill>
                <a:latin typeface="+mj-lt"/>
                <a:ea typeface="MS PGothic" pitchFamily="34" charset="-128"/>
              </a:rPr>
              <a:t>Magas </a:t>
            </a:r>
            <a:r>
              <a:rPr lang="en-US" altLang="hu-HU" sz="2000" dirty="0" err="1">
                <a:solidFill>
                  <a:srgbClr val="222268"/>
                </a:solidFill>
                <a:latin typeface="+mj-lt"/>
                <a:ea typeface="MS PGothic" pitchFamily="34" charset="-128"/>
              </a:rPr>
              <a:t>gyakoriságú</a:t>
            </a:r>
            <a:r>
              <a:rPr lang="en-US" altLang="hu-HU" sz="2000" dirty="0">
                <a:solidFill>
                  <a:srgbClr val="222268"/>
                </a:solidFill>
                <a:latin typeface="+mj-lt"/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srgbClr val="222268"/>
                </a:solidFill>
                <a:latin typeface="+mj-lt"/>
                <a:ea typeface="MS PGothic" pitchFamily="34" charset="-128"/>
              </a:rPr>
              <a:t>tripletek</a:t>
            </a:r>
            <a:endParaRPr lang="en-US" altLang="hu-HU" sz="2000" dirty="0">
              <a:solidFill>
                <a:srgbClr val="222268"/>
              </a:solidFill>
              <a:latin typeface="+mj-lt"/>
              <a:ea typeface="MS PGothic" pitchFamily="34" charset="-128"/>
            </a:endParaRPr>
          </a:p>
        </p:txBody>
      </p:sp>
      <p:cxnSp>
        <p:nvCxnSpPr>
          <p:cNvPr id="31" name="Egyenes összekötő nyíllal 30"/>
          <p:cNvCxnSpPr/>
          <p:nvPr/>
        </p:nvCxnSpPr>
        <p:spPr>
          <a:xfrm rot="5400000">
            <a:off x="3057050" y="2825996"/>
            <a:ext cx="71913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5400000">
            <a:off x="2697083" y="2682327"/>
            <a:ext cx="57467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5400000">
            <a:off x="2336919" y="2465833"/>
            <a:ext cx="431800" cy="119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rot="5400000">
            <a:off x="2012672" y="2114994"/>
            <a:ext cx="215900" cy="119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kerekített téglalap 38"/>
          <p:cNvSpPr/>
          <p:nvPr/>
        </p:nvSpPr>
        <p:spPr>
          <a:xfrm>
            <a:off x="1818328" y="6039644"/>
            <a:ext cx="378619" cy="714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0" name="Lekerekített téglalap 39"/>
          <p:cNvSpPr/>
          <p:nvPr/>
        </p:nvSpPr>
        <p:spPr>
          <a:xfrm>
            <a:off x="2304103" y="5823744"/>
            <a:ext cx="378619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2789878" y="5679282"/>
            <a:ext cx="378619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3276844" y="5463382"/>
            <a:ext cx="377428" cy="6477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398" name="Szövegdoboz 43"/>
          <p:cNvSpPr txBox="1">
            <a:spLocks noChangeArrowheads="1"/>
          </p:cNvSpPr>
          <p:nvPr/>
        </p:nvSpPr>
        <p:spPr bwMode="auto">
          <a:xfrm rot="-5400000">
            <a:off x="870123" y="2246041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RI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 (ms)</a:t>
            </a:r>
            <a:endParaRPr lang="en-US" altLang="hu-HU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Szövegdoboz 44"/>
          <p:cNvSpPr txBox="1">
            <a:spLocks noChangeArrowheads="1"/>
          </p:cNvSpPr>
          <p:nvPr/>
        </p:nvSpPr>
        <p:spPr bwMode="auto">
          <a:xfrm rot="-5400000">
            <a:off x="-15983" y="5043766"/>
            <a:ext cx="2864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R</a:t>
            </a: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I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különbség</a:t>
            </a:r>
            <a:r>
              <a:rPr lang="hu-HU" altLang="hu-HU" b="1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(</a:t>
            </a: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A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 – </a:t>
            </a:r>
            <a:r>
              <a:rPr lang="en-US" altLang="hu-HU">
                <a:solidFill>
                  <a:prstClr val="black"/>
                </a:solidFill>
                <a:ea typeface="MS PGothic" pitchFamily="34" charset="-128"/>
              </a:rPr>
              <a:t>M</a:t>
            </a:r>
            <a:r>
              <a:rPr lang="hu-HU" altLang="hu-HU">
                <a:solidFill>
                  <a:prstClr val="black"/>
                </a:solidFill>
                <a:ea typeface="MS PGothic" pitchFamily="34" charset="-128"/>
              </a:rPr>
              <a:t>) (ms)</a:t>
            </a:r>
            <a:endParaRPr lang="en-US" altLang="hu-HU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400" name="Szövegdoboz 45"/>
          <p:cNvSpPr txBox="1">
            <a:spLocks noChangeArrowheads="1"/>
          </p:cNvSpPr>
          <p:nvPr/>
        </p:nvSpPr>
        <p:spPr bwMode="auto">
          <a:xfrm>
            <a:off x="2263376" y="361129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prstClr val="black"/>
                </a:solidFill>
                <a:ea typeface="MS PGothic" pitchFamily="34" charset="-128"/>
              </a:rPr>
              <a:t>blokkok</a:t>
            </a:r>
            <a:endParaRPr lang="en-US" altLang="hu-HU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Szövegdoboz 46"/>
          <p:cNvSpPr txBox="1">
            <a:spLocks noChangeArrowheads="1"/>
          </p:cNvSpPr>
          <p:nvPr/>
        </p:nvSpPr>
        <p:spPr bwMode="auto">
          <a:xfrm>
            <a:off x="2309748" y="6272021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err="1">
                <a:solidFill>
                  <a:prstClr val="black"/>
                </a:solidFill>
                <a:ea typeface="MS PGothic" pitchFamily="34" charset="-128"/>
              </a:rPr>
              <a:t>blo</a:t>
            </a:r>
            <a:r>
              <a:rPr lang="en-US" altLang="hu-HU" dirty="0">
                <a:solidFill>
                  <a:prstClr val="black"/>
                </a:solidFill>
                <a:ea typeface="MS PGothic" pitchFamily="34" charset="-128"/>
              </a:rPr>
              <a:t>k</a:t>
            </a:r>
            <a:r>
              <a:rPr lang="hu-HU" altLang="hu-HU" dirty="0">
                <a:solidFill>
                  <a:prstClr val="black"/>
                </a:solidFill>
                <a:ea typeface="MS PGothic" pitchFamily="34" charset="-128"/>
              </a:rPr>
              <a:t>k</a:t>
            </a:r>
            <a:r>
              <a:rPr lang="en-US" altLang="hu-HU" dirty="0">
                <a:solidFill>
                  <a:prstClr val="black"/>
                </a:solidFill>
                <a:ea typeface="MS PGothic" pitchFamily="34" charset="-128"/>
              </a:rPr>
              <a:t>ok</a:t>
            </a:r>
          </a:p>
        </p:txBody>
      </p:sp>
      <p:sp>
        <p:nvSpPr>
          <p:cNvPr id="9233" name="Szövegdoboz 47"/>
          <p:cNvSpPr txBox="1">
            <a:spLocks noChangeArrowheads="1"/>
          </p:cNvSpPr>
          <p:nvPr/>
        </p:nvSpPr>
        <p:spPr bwMode="auto">
          <a:xfrm>
            <a:off x="4716016" y="4392615"/>
            <a:ext cx="3888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S</a:t>
            </a:r>
            <a:r>
              <a:rPr lang="en-US" altLang="hu-HU" b="1" dirty="0" err="1">
                <a:solidFill>
                  <a:srgbClr val="FF0000"/>
                </a:solidFill>
                <a:latin typeface="+mj-lt"/>
                <a:ea typeface="MS PGothic" pitchFamily="34" charset="-128"/>
              </a:rPr>
              <a:t>tatisztikai</a:t>
            </a:r>
            <a:r>
              <a:rPr lang="en-US" altLang="hu-HU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/</a:t>
            </a:r>
            <a:r>
              <a:rPr lang="en-US" altLang="hu-HU" b="1" dirty="0" err="1">
                <a:solidFill>
                  <a:srgbClr val="FF0000"/>
                </a:solidFill>
                <a:latin typeface="+mj-lt"/>
                <a:ea typeface="MS PGothic" pitchFamily="34" charset="-128"/>
              </a:rPr>
              <a:t>triplett</a:t>
            </a:r>
            <a:r>
              <a:rPr lang="hu-HU" altLang="hu-HU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a</a:t>
            </a:r>
            <a:r>
              <a:rPr lang="en-US" altLang="hu-HU" b="1" dirty="0" err="1">
                <a:solidFill>
                  <a:srgbClr val="FF0000"/>
                </a:solidFill>
                <a:latin typeface="+mj-lt"/>
                <a:ea typeface="MS PGothic" pitchFamily="34" charset="-128"/>
              </a:rPr>
              <a:t>nulás</a:t>
            </a:r>
            <a:endParaRPr lang="hu-HU" altLang="hu-HU" b="1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6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0764" y="260350"/>
            <a:ext cx="6831636" cy="56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sz="4000" dirty="0" err="1"/>
              <a:t>Tanulási</a:t>
            </a:r>
            <a:r>
              <a:rPr lang="en-US" altLang="hu-HU" sz="4000" dirty="0"/>
              <a:t> </a:t>
            </a:r>
            <a:r>
              <a:rPr lang="en-US" altLang="hu-HU" sz="4000" dirty="0" err="1"/>
              <a:t>mutatók</a:t>
            </a:r>
            <a:r>
              <a:rPr lang="en-US" altLang="hu-HU" sz="4000" dirty="0"/>
              <a:t> </a:t>
            </a:r>
            <a:r>
              <a:rPr lang="en-US" altLang="hu-HU" sz="4000" dirty="0" err="1"/>
              <a:t>az</a:t>
            </a:r>
            <a:r>
              <a:rPr lang="en-US" altLang="hu-HU" sz="4000" dirty="0"/>
              <a:t> ASRT-ben</a:t>
            </a:r>
          </a:p>
        </p:txBody>
      </p:sp>
      <p:sp>
        <p:nvSpPr>
          <p:cNvPr id="4" name="Téglalap 1"/>
          <p:cNvSpPr>
            <a:spLocks noChangeArrowheads="1"/>
          </p:cNvSpPr>
          <p:nvPr/>
        </p:nvSpPr>
        <p:spPr bwMode="auto">
          <a:xfrm>
            <a:off x="4716016" y="1573823"/>
            <a:ext cx="2845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b="1" dirty="0" err="1">
                <a:solidFill>
                  <a:prstClr val="black"/>
                </a:solidFill>
                <a:latin typeface="+mj-lt"/>
              </a:rPr>
              <a:t>Általános</a:t>
            </a:r>
            <a:r>
              <a:rPr lang="en-US" altLang="hu-HU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altLang="hu-HU" b="1" dirty="0" err="1">
                <a:solidFill>
                  <a:prstClr val="black"/>
                </a:solidFill>
                <a:latin typeface="+mj-lt"/>
              </a:rPr>
              <a:t>készségtanulás</a:t>
            </a:r>
            <a:endParaRPr lang="hu-HU" altLang="hu-HU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1789032" y="1317079"/>
            <a:ext cx="1843088" cy="1004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5220072" y="5070318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RI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különbség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a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magas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és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alacsony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gyakoriságú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tripletek</a:t>
            </a:r>
            <a:r>
              <a:rPr lang="en-US" altLang="hu-HU" sz="20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hu-HU" sz="2000" dirty="0" err="1">
                <a:solidFill>
                  <a:prstClr val="black"/>
                </a:solidFill>
                <a:ea typeface="MS PGothic" pitchFamily="34" charset="-128"/>
              </a:rPr>
              <a:t>között</a:t>
            </a:r>
            <a:endParaRPr lang="hu-HU" altLang="hu-HU" sz="2000" dirty="0">
              <a:solidFill>
                <a:prstClr val="black"/>
              </a:solidFill>
              <a:ea typeface="MS PGothic" pitchFamily="34" charset="-128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9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2" grpId="0"/>
      <p:bldP spid="3" grpId="0"/>
      <p:bldP spid="923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D1470-847C-4738-8D4C-7F7C8642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B48CA-B0EF-4619-9C53-BA29FDE4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hu-HU" dirty="0"/>
              <a:t>76 gyerek (7-17 évesek):</a:t>
            </a:r>
          </a:p>
          <a:p>
            <a:pPr marL="356616" lvl="1" indent="0">
              <a:buNone/>
            </a:pPr>
            <a:r>
              <a:rPr lang="hu-HU" dirty="0"/>
              <a:t>13(2) TS</a:t>
            </a:r>
          </a:p>
          <a:p>
            <a:pPr marL="356616" lvl="1" indent="0">
              <a:buNone/>
            </a:pPr>
            <a:r>
              <a:rPr lang="hu-HU" dirty="0"/>
              <a:t>20(4) ADHD</a:t>
            </a:r>
          </a:p>
          <a:p>
            <a:pPr marL="356616" lvl="1" indent="0">
              <a:buNone/>
            </a:pPr>
            <a:r>
              <a:rPr lang="hu-HU" dirty="0"/>
              <a:t>22(5) TS-ADHD</a:t>
            </a:r>
          </a:p>
          <a:p>
            <a:pPr marL="356616" lvl="1" indent="0">
              <a:buNone/>
            </a:pPr>
            <a:r>
              <a:rPr lang="hu-HU" dirty="0"/>
              <a:t>21(8) kontroll</a:t>
            </a:r>
            <a:endParaRPr lang="en-US" dirty="0"/>
          </a:p>
          <a:p>
            <a:pPr marL="82296" indent="0">
              <a:buNone/>
            </a:pPr>
            <a:endParaRPr lang="hu-HU" dirty="0"/>
          </a:p>
          <a:p>
            <a:pPr marL="82296" indent="0">
              <a:buNone/>
            </a:pPr>
            <a:r>
              <a:rPr lang="hu-HU" dirty="0"/>
              <a:t>Shaare Zedek Medical Center, Jerusalem</a:t>
            </a:r>
          </a:p>
          <a:p>
            <a:pPr marL="82296" indent="0">
              <a:buNone/>
            </a:pPr>
            <a:endParaRPr lang="hu-HU" sz="1300" dirty="0"/>
          </a:p>
          <a:p>
            <a:pPr marL="82296" indent="0" algn="r">
              <a:buNone/>
            </a:pPr>
            <a:r>
              <a:rPr lang="hu-HU" sz="1300" dirty="0"/>
              <a:t>(Takács et al., 2017)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52860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BD3058-A317-44B7-874C-17253AD7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" y="548680"/>
            <a:ext cx="8943039" cy="23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3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BD3058-A317-44B7-874C-17253AD7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" y="548680"/>
            <a:ext cx="8943039" cy="2370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33ED47-DBF4-4531-B977-A82E6E35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" y="3573016"/>
            <a:ext cx="8647984" cy="25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4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r>
              <a:rPr lang="hu-HU" dirty="0"/>
              <a:t>Implicit tanulás – környezet mintázatainak befogadása</a:t>
            </a:r>
          </a:p>
          <a:p>
            <a:r>
              <a:rPr lang="hu-HU" dirty="0"/>
              <a:t>Készségek elsajátítása:</a:t>
            </a:r>
          </a:p>
          <a:p>
            <a:pPr lvl="1"/>
            <a:r>
              <a:rPr lang="hu-HU" dirty="0"/>
              <a:t>Motoros készségek </a:t>
            </a:r>
            <a:r>
              <a:rPr lang="hu-HU" sz="2000" dirty="0"/>
              <a:t>(pl. sportok)</a:t>
            </a:r>
          </a:p>
          <a:p>
            <a:pPr lvl="1"/>
            <a:r>
              <a:rPr lang="hu-HU" dirty="0"/>
              <a:t>Szociális készségek</a:t>
            </a:r>
          </a:p>
          <a:p>
            <a:pPr lvl="1"/>
            <a:r>
              <a:rPr lang="hu-HU" dirty="0"/>
              <a:t>Kognitív készségek </a:t>
            </a:r>
            <a:r>
              <a:rPr lang="hu-HU" sz="2000" dirty="0"/>
              <a:t>(pl. nyelv, zene)</a:t>
            </a:r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endParaRPr lang="hu-HU" sz="1200" dirty="0"/>
          </a:p>
          <a:p>
            <a:pPr marL="82296" indent="0">
              <a:buNone/>
            </a:pPr>
            <a:endParaRPr lang="hu-HU" sz="1200" dirty="0"/>
          </a:p>
          <a:p>
            <a:pPr marL="82296" indent="0" algn="r">
              <a:buNone/>
            </a:pPr>
            <a:r>
              <a:rPr lang="en-US" sz="1500" dirty="0"/>
              <a:t>Kaufman et al., 2010; Lieberman, 2000; Nemeth et al., 2011; Romano Bergstrom, Howard, &amp; Howard, 2012; Ullman, 2004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2760637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BD3058-A317-44B7-874C-17253AD7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127704" cy="1624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33ED47-DBF4-4531-B977-A82E6E35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10239"/>
            <a:ext cx="6127704" cy="1837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76F34E-0E41-4652-B333-266B97414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61" y="4768818"/>
            <a:ext cx="6624736" cy="18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9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BD3058-A317-44B7-874C-17253AD7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4" y="186513"/>
            <a:ext cx="5432748" cy="144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33ED47-DBF4-4531-B977-A82E6E35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5" y="1768639"/>
            <a:ext cx="5012918" cy="1503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76F34E-0E41-4652-B333-266B97414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6" y="3388771"/>
            <a:ext cx="5212012" cy="1440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A1EFC0-CA6E-4789-86C2-EF76F4DF2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5" y="4927864"/>
            <a:ext cx="5432748" cy="15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80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BD3058-A317-44B7-874C-17253AD7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4" y="186513"/>
            <a:ext cx="5432748" cy="144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33ED47-DBF4-4531-B977-A82E6E35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5" y="1768639"/>
            <a:ext cx="5012918" cy="1503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76F34E-0E41-4652-B333-266B97414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6" y="3388771"/>
            <a:ext cx="5212012" cy="1440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A1EFC0-CA6E-4789-86C2-EF76F4DF2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5" y="4927864"/>
            <a:ext cx="5432748" cy="1568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9000BB-DF5D-492B-9FA1-D357C28A5762}"/>
              </a:ext>
            </a:extLst>
          </p:cNvPr>
          <p:cNvSpPr txBox="1"/>
          <p:nvPr/>
        </p:nvSpPr>
        <p:spPr>
          <a:xfrm>
            <a:off x="5639902" y="692696"/>
            <a:ext cx="35040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100" b="1" dirty="0"/>
              <a:t>Intakt procedurális tanulás mind a négy csoportban!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Szekvenciatanulás más aspektusai sérülnek?</a:t>
            </a:r>
          </a:p>
          <a:p>
            <a:r>
              <a:rPr lang="hu-HU" dirty="0"/>
              <a:t>Szekvenciatanulás intakt, nem szekvenciális procedurális tanulás sérül?</a:t>
            </a:r>
          </a:p>
          <a:p>
            <a:r>
              <a:rPr lang="hu-HU" dirty="0"/>
              <a:t>Tisztán implicit és tisztán explicit formák intaktak, de azokon a feladatokon, ahol a kettő egyszerre kell, ott rosszabb teljesítmény?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13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259" y="923953"/>
            <a:ext cx="7886700" cy="994172"/>
          </a:xfrm>
        </p:spPr>
        <p:txBody>
          <a:bodyPr/>
          <a:lstStyle/>
          <a:p>
            <a:pPr algn="ctr"/>
            <a:r>
              <a:rPr lang="hu-HU" b="1" dirty="0"/>
              <a:t>Köszönöm a figyelmet! </a:t>
            </a:r>
            <a:endParaRPr lang="en-US" b="1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51520" y="4221088"/>
            <a:ext cx="7886700" cy="20266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endParaRPr lang="hu-HU" sz="2100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hu-HU" sz="2625" dirty="0">
                <a:solidFill>
                  <a:prstClr val="black"/>
                </a:solidFill>
                <a:latin typeface="Calibri"/>
              </a:rPr>
              <a:t>Kiss Mariann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hu-HU" sz="2625" dirty="0">
                <a:solidFill>
                  <a:prstClr val="black"/>
                </a:solidFill>
                <a:latin typeface="Calibri"/>
              </a:rPr>
              <a:t>Emlékezet, Nyelv és Idegtudomány Kutatócsoport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hu-HU" sz="1875" dirty="0">
                <a:solidFill>
                  <a:prstClr val="black"/>
                </a:solidFill>
                <a:latin typeface="Calibri"/>
                <a:hlinkClick r:id="rId2"/>
              </a:rPr>
              <a:t>kissmaryanne@gmail.com</a:t>
            </a:r>
            <a:endParaRPr lang="hu-HU" sz="1875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hu-HU" sz="1875" dirty="0">
                <a:solidFill>
                  <a:prstClr val="black"/>
                </a:solidFill>
                <a:latin typeface="Calibri"/>
                <a:hlinkClick r:id="rId3"/>
              </a:rPr>
              <a:t>http://nemethlab.com/</a:t>
            </a:r>
            <a:endParaRPr lang="hu-HU" sz="1875" dirty="0">
              <a:solidFill>
                <a:prstClr val="black"/>
              </a:solidFill>
              <a:latin typeface="Calibri"/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hu-HU" sz="18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EDEB92-6BF0-4425-9AE4-BEED5EF4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96" y="1506339"/>
            <a:ext cx="3811546" cy="2858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35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91B66-6A8B-4A8A-B230-2CC83A98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0000">
            <a:off x="242143" y="3053438"/>
            <a:ext cx="4257899" cy="3646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42B0B2-4265-4E89-882C-E20CF252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3112"/>
            <a:ext cx="4160521" cy="3379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792AA1-B3A8-436D-A11F-AFBCAD85C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3596">
            <a:off x="4482750" y="3510040"/>
            <a:ext cx="4721728" cy="3541296"/>
          </a:xfrm>
          <a:prstGeom prst="snip2DiagRect">
            <a:avLst>
              <a:gd name="adj1" fmla="val 5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CFEB75-CD66-46B4-B43A-32BA7B36E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60000">
            <a:off x="189637" y="-317164"/>
            <a:ext cx="3690267" cy="384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423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II. Neurológiai háttér</a:t>
            </a:r>
          </a:p>
        </p:txBody>
      </p:sp>
      <p:pic>
        <p:nvPicPr>
          <p:cNvPr id="4" name="Kép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816100"/>
            <a:ext cx="695801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361725" y="63703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Squire</a:t>
            </a:r>
            <a:r>
              <a:rPr lang="hu-HU" dirty="0"/>
              <a:t>, 1981</a:t>
            </a:r>
          </a:p>
        </p:txBody>
      </p:sp>
    </p:spTree>
    <p:extLst>
      <p:ext uri="{BB962C8B-B14F-4D97-AF65-F5344CB8AC3E}">
        <p14:creationId xmlns:p14="http://schemas.microsoft.com/office/powerpoint/2010/main" val="420302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00" y="1692977"/>
            <a:ext cx="6059949" cy="431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361725" y="637032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Henke</a:t>
            </a:r>
            <a:r>
              <a:rPr lang="hu-HU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53373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Basal </a:t>
            </a:r>
            <a:r>
              <a:rPr lang="hu-HU" dirty="0" err="1"/>
              <a:t>Ganglia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r="2298"/>
          <a:stretch>
            <a:fillRect/>
          </a:stretch>
        </p:blipFill>
        <p:spPr/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/>
              <a:t>Ventral</a:t>
            </a:r>
            <a:r>
              <a:rPr lang="hu-HU" dirty="0"/>
              <a:t> </a:t>
            </a:r>
            <a:r>
              <a:rPr lang="hu-HU" dirty="0" err="1"/>
              <a:t>striatum</a:t>
            </a:r>
            <a:endParaRPr lang="hu-HU" dirty="0"/>
          </a:p>
          <a:p>
            <a:r>
              <a:rPr lang="hu-HU" dirty="0" err="1"/>
              <a:t>Dorsal</a:t>
            </a:r>
            <a:r>
              <a:rPr lang="hu-HU" dirty="0"/>
              <a:t> </a:t>
            </a:r>
            <a:r>
              <a:rPr lang="hu-HU" dirty="0" err="1"/>
              <a:t>striatum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335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704856" cy="5583229"/>
          </a:xfrm>
        </p:spPr>
      </p:pic>
    </p:spTree>
    <p:extLst>
      <p:ext uri="{BB962C8B-B14F-4D97-AF65-F5344CB8AC3E}">
        <p14:creationId xmlns:p14="http://schemas.microsoft.com/office/powerpoint/2010/main" val="162400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1 </a:t>
            </a:r>
            <a:r>
              <a:rPr lang="hu-HU" dirty="0" err="1"/>
              <a:t>Striatum</a:t>
            </a:r>
            <a:r>
              <a:rPr lang="hu-HU" dirty="0"/>
              <a:t> (</a:t>
            </a:r>
            <a:r>
              <a:rPr lang="hu-HU" dirty="0" err="1"/>
              <a:t>Neostriatum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1.1 </a:t>
            </a: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endParaRPr lang="hu-HU" dirty="0"/>
          </a:p>
          <a:p>
            <a:pPr lvl="2"/>
            <a:r>
              <a:rPr lang="hu-HU" dirty="0"/>
              <a:t>1.1.1 </a:t>
            </a: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head</a:t>
            </a:r>
            <a:endParaRPr lang="hu-HU" dirty="0"/>
          </a:p>
          <a:p>
            <a:pPr lvl="2"/>
            <a:r>
              <a:rPr lang="hu-HU" dirty="0"/>
              <a:t>1.1.2 </a:t>
            </a: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body</a:t>
            </a:r>
          </a:p>
          <a:p>
            <a:pPr lvl="2"/>
            <a:r>
              <a:rPr lang="hu-HU" dirty="0"/>
              <a:t>1.1.3 </a:t>
            </a:r>
            <a:r>
              <a:rPr lang="hu-HU" dirty="0" err="1"/>
              <a:t>Caudate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tail</a:t>
            </a:r>
            <a:endParaRPr lang="hu-HU" dirty="0"/>
          </a:p>
          <a:p>
            <a:pPr lvl="1"/>
            <a:r>
              <a:rPr lang="hu-HU" dirty="0"/>
              <a:t>1.2 </a:t>
            </a:r>
            <a:r>
              <a:rPr lang="hu-HU" dirty="0" err="1"/>
              <a:t>Putamen</a:t>
            </a:r>
            <a:endParaRPr lang="hu-HU" dirty="0"/>
          </a:p>
          <a:p>
            <a:r>
              <a:rPr lang="hu-HU" dirty="0"/>
              <a:t>2 Globus </a:t>
            </a:r>
            <a:r>
              <a:rPr lang="hu-HU" dirty="0" err="1"/>
              <a:t>pallidus</a:t>
            </a:r>
            <a:r>
              <a:rPr lang="hu-HU" dirty="0"/>
              <a:t> (GP)</a:t>
            </a:r>
          </a:p>
          <a:p>
            <a:pPr lvl="1"/>
            <a:r>
              <a:rPr lang="hu-HU" dirty="0"/>
              <a:t>2.1 </a:t>
            </a:r>
            <a:r>
              <a:rPr lang="hu-HU" dirty="0" err="1"/>
              <a:t>External</a:t>
            </a:r>
            <a:r>
              <a:rPr lang="hu-HU" dirty="0"/>
              <a:t> Globus </a:t>
            </a:r>
            <a:r>
              <a:rPr lang="hu-HU" dirty="0" err="1"/>
              <a:t>pallidus</a:t>
            </a:r>
            <a:r>
              <a:rPr lang="hu-HU" dirty="0"/>
              <a:t> (</a:t>
            </a:r>
            <a:r>
              <a:rPr lang="hu-HU" dirty="0" err="1"/>
              <a:t>GPe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2.2 </a:t>
            </a:r>
            <a:r>
              <a:rPr lang="hu-HU" dirty="0" err="1"/>
              <a:t>Internal</a:t>
            </a:r>
            <a:r>
              <a:rPr lang="hu-HU" dirty="0"/>
              <a:t> Globus </a:t>
            </a:r>
            <a:r>
              <a:rPr lang="hu-HU" dirty="0" err="1"/>
              <a:t>pallidus</a:t>
            </a:r>
            <a:r>
              <a:rPr lang="hu-HU" dirty="0"/>
              <a:t> (</a:t>
            </a:r>
            <a:r>
              <a:rPr lang="hu-HU" dirty="0" err="1"/>
              <a:t>GPi</a:t>
            </a:r>
            <a:r>
              <a:rPr lang="hu-HU" dirty="0"/>
              <a:t>)</a:t>
            </a:r>
          </a:p>
          <a:p>
            <a:r>
              <a:rPr lang="hu-HU" dirty="0" err="1"/>
              <a:t>Lentiform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 (</a:t>
            </a:r>
            <a:r>
              <a:rPr lang="hu-HU" dirty="0" err="1"/>
              <a:t>putamen</a:t>
            </a:r>
            <a:r>
              <a:rPr lang="hu-HU" dirty="0"/>
              <a:t> and </a:t>
            </a:r>
            <a:r>
              <a:rPr lang="hu-HU" dirty="0" err="1"/>
              <a:t>globus</a:t>
            </a:r>
            <a:r>
              <a:rPr lang="hu-HU" dirty="0"/>
              <a:t> </a:t>
            </a:r>
            <a:r>
              <a:rPr lang="hu-HU" dirty="0" err="1"/>
              <a:t>pallidus</a:t>
            </a:r>
            <a:r>
              <a:rPr lang="hu-HU" dirty="0"/>
              <a:t>)</a:t>
            </a:r>
          </a:p>
          <a:p>
            <a:r>
              <a:rPr lang="hu-HU" dirty="0"/>
              <a:t>3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accumbens</a:t>
            </a:r>
            <a:r>
              <a:rPr lang="hu-HU" dirty="0"/>
              <a:t> </a:t>
            </a:r>
          </a:p>
          <a:p>
            <a:r>
              <a:rPr lang="hu-HU" dirty="0"/>
              <a:t>4 </a:t>
            </a:r>
            <a:r>
              <a:rPr lang="hu-HU" dirty="0" err="1"/>
              <a:t>Olfactory</a:t>
            </a:r>
            <a:r>
              <a:rPr lang="hu-HU" dirty="0"/>
              <a:t> </a:t>
            </a:r>
            <a:r>
              <a:rPr lang="hu-HU" dirty="0" err="1"/>
              <a:t>tubercle</a:t>
            </a: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880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768</TotalTime>
  <Words>954</Words>
  <Application>Microsoft Office PowerPoint</Application>
  <PresentationFormat>Diavetítés a képernyőre (4:3 oldalarány)</PresentationFormat>
  <Paragraphs>152</Paragraphs>
  <Slides>33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33</vt:i4>
      </vt:variant>
    </vt:vector>
  </HeadingPairs>
  <TitlesOfParts>
    <vt:vector size="44" baseType="lpstr">
      <vt:lpstr>微軟正黑體</vt:lpstr>
      <vt:lpstr>MS PGothic</vt:lpstr>
      <vt:lpstr>Arial</vt:lpstr>
      <vt:lpstr>Calibri</vt:lpstr>
      <vt:lpstr>Calibri Light</vt:lpstr>
      <vt:lpstr>Gill Sans MT</vt:lpstr>
      <vt:lpstr>Times New Roman</vt:lpstr>
      <vt:lpstr>Verdana</vt:lpstr>
      <vt:lpstr>Wingdings 2</vt:lpstr>
      <vt:lpstr>Napforduló</vt:lpstr>
      <vt:lpstr>HDOfficeLightV0</vt:lpstr>
      <vt:lpstr>A bazális ganglionok és sérüléseik  (N)Agy – bajban kurzus 2018.11.21 </vt:lpstr>
      <vt:lpstr>I. Mintázatok és együttjárások</vt:lpstr>
      <vt:lpstr>PowerPoint bemutató</vt:lpstr>
      <vt:lpstr>PowerPoint bemutató</vt:lpstr>
      <vt:lpstr>II. Neurológiai háttér</vt:lpstr>
      <vt:lpstr>PowerPoint bemutató</vt:lpstr>
      <vt:lpstr>Basal Ganglia</vt:lpstr>
      <vt:lpstr>PowerPoint bemutató</vt:lpstr>
      <vt:lpstr>PowerPoint bemutató</vt:lpstr>
      <vt:lpstr>I. Huntington-kór</vt:lpstr>
      <vt:lpstr>PowerPoint bemutató</vt:lpstr>
      <vt:lpstr>Kognitív tünetek: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II. Tourette-szindróma</vt:lpstr>
      <vt:lpstr>TS és implicit tanulás</vt:lpstr>
      <vt:lpstr>III.  ADHD</vt:lpstr>
      <vt:lpstr>ADHD és implicit tanulás</vt:lpstr>
      <vt:lpstr> Alternating Serial Reaction Time Task Alternáló Szeriális Reakcióidő Feladat</vt:lpstr>
      <vt:lpstr>ASRT vs. SRT</vt:lpstr>
      <vt:lpstr>Mit tanulunk?</vt:lpstr>
      <vt:lpstr>Tanulási mutatók az ASRT-ben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Mary Anne</dc:creator>
  <cp:lastModifiedBy>Márti</cp:lastModifiedBy>
  <cp:revision>130</cp:revision>
  <dcterms:created xsi:type="dcterms:W3CDTF">2018-11-05T16:56:13Z</dcterms:created>
  <dcterms:modified xsi:type="dcterms:W3CDTF">2018-11-21T08:48:53Z</dcterms:modified>
</cp:coreProperties>
</file>