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29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2" r:id="rId18"/>
    <p:sldId id="273" r:id="rId19"/>
    <p:sldId id="275" r:id="rId20"/>
    <p:sldId id="276" r:id="rId21"/>
    <p:sldId id="282" r:id="rId22"/>
    <p:sldId id="283" r:id="rId23"/>
    <p:sldId id="277" r:id="rId24"/>
    <p:sldId id="278" r:id="rId25"/>
    <p:sldId id="279" r:id="rId26"/>
    <p:sldId id="281" r:id="rId27"/>
    <p:sldId id="284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8C2C-E8F1-4F22-87BE-AA0CD89275D3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2CBEC-262C-4A36-851F-14007DCAC0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98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B64C96-9F2F-4D1E-AFEE-47B2A9DE8100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Subject</a:t>
            </a:r>
            <a:r>
              <a:rPr lang="hu-HU" altLang="hu-HU" dirty="0">
                <a:solidFill>
                  <a:schemeClr val="bg1"/>
                </a:solidFill>
                <a:latin typeface="Arial" pitchFamily="34" charset="0"/>
              </a:rPr>
              <a:t>s </a:t>
            </a:r>
            <a:r>
              <a:rPr lang="hu-HU" altLang="hu-HU" dirty="0" err="1">
                <a:solidFill>
                  <a:schemeClr val="bg1"/>
                </a:solidFill>
                <a:latin typeface="Arial" pitchFamily="34" charset="0"/>
              </a:rPr>
              <a:t>have</a:t>
            </a:r>
            <a:r>
              <a:rPr lang="hu-HU" altLang="hu-HU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hu-HU" altLang="hu-HU" dirty="0" err="1">
                <a:solidFill>
                  <a:schemeClr val="bg1"/>
                </a:solidFill>
                <a:latin typeface="Arial" pitchFamily="34" charset="0"/>
              </a:rPr>
              <a:t>to</a:t>
            </a:r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 press button</a:t>
            </a:r>
            <a:r>
              <a:rPr lang="hu-HU" altLang="hu-HU" dirty="0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 corresponding to the location of the target on the screen</a:t>
            </a:r>
          </a:p>
          <a:p>
            <a:pPr eaLnBrk="1" hangingPunct="1"/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 The movement of the target follows a pre-determined serial order – unbeknownst to subjects</a:t>
            </a:r>
          </a:p>
          <a:p>
            <a:pPr eaLnBrk="1" hangingPunct="1"/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Subjects are faster on sequence blocks compare to random blocks</a:t>
            </a:r>
          </a:p>
          <a:p>
            <a:pPr eaLnBrk="1" hangingPunct="1"/>
            <a:endParaRPr lang="en-US" altLang="hu-H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501ED-5C20-4165-8AEF-FA2F08D4CB8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0929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5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0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78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2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3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9EFD8F-F095-43C8-81CE-CF805AC0B199}" type="datetimeFigureOut">
              <a:rPr lang="hu-HU" smtClean="0"/>
              <a:t>2018.11.07.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UwjeVRdy5u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emethlab.com/" TargetMode="External"/><Relationship Id="rId2" Type="http://schemas.openxmlformats.org/officeDocument/2006/relationships/hyperlink" Target="mailto:kissmaryanne@gmail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48515" y="548680"/>
            <a:ext cx="7406640" cy="4176464"/>
          </a:xfrm>
        </p:spPr>
        <p:txBody>
          <a:bodyPr>
            <a:normAutofit fontScale="90000"/>
          </a:bodyPr>
          <a:lstStyle/>
          <a:p>
            <a:r>
              <a:rPr lang="hu-HU" dirty="0"/>
              <a:t>Implicit (készség)tanulás és az ehhez kapcsolódó rendellenességek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sz="3300" dirty="0"/>
              <a:t>(N)Agy – bajban kurzus</a:t>
            </a:r>
            <a:r>
              <a:rPr lang="hu-HU" dirty="0"/>
              <a:t/>
            </a:r>
            <a:br>
              <a:rPr lang="hu-HU" dirty="0"/>
            </a:br>
            <a:r>
              <a:rPr lang="hu-HU" sz="2300" dirty="0"/>
              <a:t>2018.11.07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hu-HU" sz="3000" dirty="0"/>
              <a:t>Kiss Mariann</a:t>
            </a:r>
          </a:p>
          <a:p>
            <a:pPr algn="r"/>
            <a:endParaRPr lang="hu-HU" sz="2400" dirty="0"/>
          </a:p>
          <a:p>
            <a:pPr algn="r"/>
            <a:r>
              <a:rPr lang="hu-HU" sz="2400" dirty="0"/>
              <a:t>BME Pszichológia Doktori Iskola</a:t>
            </a:r>
          </a:p>
          <a:p>
            <a:pPr algn="r"/>
            <a:r>
              <a:rPr lang="hu-HU" sz="2400" dirty="0"/>
              <a:t>Brain, Memory &amp; Language Lab</a:t>
            </a:r>
          </a:p>
        </p:txBody>
      </p:sp>
    </p:spTree>
    <p:extLst>
      <p:ext uri="{BB962C8B-B14F-4D97-AF65-F5344CB8AC3E}">
        <p14:creationId xmlns:p14="http://schemas.microsoft.com/office/powerpoint/2010/main" val="295970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III. Implicit tanulás a laborban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Ingerek kovarianciája</a:t>
            </a:r>
          </a:p>
          <a:p>
            <a:pPr marL="402336" lvl="1" indent="0">
              <a:buNone/>
            </a:pPr>
            <a:r>
              <a:rPr lang="hu-HU" dirty="0"/>
              <a:t>vs.</a:t>
            </a:r>
          </a:p>
          <a:p>
            <a:r>
              <a:rPr lang="hu-HU" dirty="0"/>
              <a:t>Ingerek időbeli </a:t>
            </a:r>
            <a:r>
              <a:rPr lang="hu-HU" dirty="0" err="1"/>
              <a:t>együttjárása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880" t="19160" r="56770" b="8080"/>
          <a:stretch>
            <a:fillRect/>
          </a:stretch>
        </p:blipFill>
        <p:spPr bwMode="auto">
          <a:xfrm>
            <a:off x="6876256" y="2060848"/>
            <a:ext cx="2121250" cy="30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9527" t="20160" r="33146" b="16001"/>
          <a:stretch>
            <a:fillRect/>
          </a:stretch>
        </p:blipFill>
        <p:spPr bwMode="auto">
          <a:xfrm>
            <a:off x="5148064" y="4883768"/>
            <a:ext cx="1898737" cy="18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6855" t="66720" r="37158" b="5560"/>
          <a:stretch>
            <a:fillRect/>
          </a:stretch>
        </p:blipFill>
        <p:spPr bwMode="auto">
          <a:xfrm>
            <a:off x="1115616" y="3076161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F3.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766185"/>
            <a:ext cx="33363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4400" dirty="0" err="1">
                <a:solidFill>
                  <a:srgbClr val="FF0000"/>
                </a:solidFill>
              </a:rPr>
              <a:t>A</a:t>
            </a:r>
            <a:r>
              <a:rPr lang="hu-HU" altLang="hu-HU" sz="4400" dirty="0" err="1"/>
              <a:t>lternating</a:t>
            </a:r>
            <a:r>
              <a:rPr lang="hu-HU" altLang="hu-HU" sz="4400" dirty="0"/>
              <a:t> </a:t>
            </a:r>
            <a:r>
              <a:rPr lang="hu-HU" altLang="hu-HU" sz="4400" dirty="0" err="1">
                <a:solidFill>
                  <a:srgbClr val="FF0000"/>
                </a:solidFill>
              </a:rPr>
              <a:t>S</a:t>
            </a:r>
            <a:r>
              <a:rPr lang="hu-HU" altLang="hu-HU" sz="4400" dirty="0" err="1"/>
              <a:t>erial</a:t>
            </a:r>
            <a:r>
              <a:rPr lang="hu-HU" altLang="hu-HU" sz="4400" dirty="0"/>
              <a:t> </a:t>
            </a:r>
            <a:r>
              <a:rPr lang="hu-HU" altLang="hu-HU" sz="4400" dirty="0" err="1">
                <a:solidFill>
                  <a:srgbClr val="FF0000"/>
                </a:solidFill>
              </a:rPr>
              <a:t>R</a:t>
            </a:r>
            <a:r>
              <a:rPr lang="hu-HU" altLang="hu-HU" sz="4400" dirty="0" err="1"/>
              <a:t>eaction</a:t>
            </a:r>
            <a:r>
              <a:rPr lang="hu-HU" altLang="hu-HU" sz="4400" dirty="0"/>
              <a:t> </a:t>
            </a:r>
            <a:r>
              <a:rPr lang="hu-HU" altLang="hu-HU" sz="4400" dirty="0">
                <a:solidFill>
                  <a:srgbClr val="FF0000"/>
                </a:solidFill>
              </a:rPr>
              <a:t>T</a:t>
            </a:r>
            <a:r>
              <a:rPr lang="hu-HU" altLang="hu-HU" sz="4400" dirty="0"/>
              <a:t>ime </a:t>
            </a:r>
            <a:r>
              <a:rPr lang="en-US" altLang="hu-HU" sz="4400" dirty="0"/>
              <a:t>T</a:t>
            </a:r>
            <a:r>
              <a:rPr lang="hu-HU" altLang="hu-HU" sz="4400" dirty="0" err="1"/>
              <a:t>ask</a:t>
            </a: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3900" dirty="0"/>
              <a:t>Alternáló </a:t>
            </a:r>
            <a:r>
              <a:rPr lang="hu-HU" altLang="hu-HU" sz="3900" dirty="0" err="1"/>
              <a:t>Szeriális</a:t>
            </a:r>
            <a:r>
              <a:rPr lang="hu-HU" altLang="hu-HU" sz="3900" dirty="0"/>
              <a:t> Reakcióidő Feladat</a:t>
            </a:r>
            <a:endParaRPr lang="hu-HU" sz="3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6120680" cy="3866010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223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srt_231432413421_lassab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76" y="2008378"/>
            <a:ext cx="43561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 descr="asrt_pr_lassab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8378"/>
            <a:ext cx="41036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/>
              <a:t>ASRT vs. SRT</a:t>
            </a:r>
            <a:endParaRPr lang="en-US" altLang="hu-HU" sz="3600" dirty="0"/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5004048" y="5274369"/>
            <a:ext cx="388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Klasszikus SRT: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231432413421 szekvencia</a:t>
            </a:r>
            <a:endParaRPr lang="en-US" altLang="hu-HU" sz="2400" dirty="0">
              <a:latin typeface="Times New Roman" pitchFamily="18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844550" y="5281678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ASRT: 1r2r3r4r szekvencia</a:t>
            </a:r>
            <a:endParaRPr lang="en-US" altLang="hu-HU" sz="2400" dirty="0">
              <a:latin typeface="Times New Roman" pitchFamily="18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253332" y="6309320"/>
            <a:ext cx="2532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Arial" pitchFamily="34" charset="0"/>
              </a:rPr>
              <a:t>(Howard </a:t>
            </a:r>
            <a:r>
              <a:rPr lang="en-US" altLang="hu-HU" sz="1600" dirty="0">
                <a:latin typeface="Arial" pitchFamily="34" charset="0"/>
                <a:cs typeface="Arial" pitchFamily="34" charset="0"/>
              </a:rPr>
              <a:t>&amp;</a:t>
            </a:r>
            <a:r>
              <a:rPr lang="hu-HU" altLang="hu-HU" sz="1600" dirty="0">
                <a:latin typeface="Arial" pitchFamily="34" charset="0"/>
              </a:rPr>
              <a:t> Howard, 1997)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796136" y="6290369"/>
            <a:ext cx="2554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Arial" pitchFamily="34" charset="0"/>
              </a:rPr>
              <a:t>(</a:t>
            </a:r>
            <a:r>
              <a:rPr lang="hu-HU" altLang="hu-HU" sz="1600" dirty="0" err="1">
                <a:latin typeface="Arial" pitchFamily="34" charset="0"/>
              </a:rPr>
              <a:t>Nissen</a:t>
            </a:r>
            <a:r>
              <a:rPr lang="hu-HU" altLang="hu-HU" sz="1600" dirty="0">
                <a:latin typeface="Arial" pitchFamily="34" charset="0"/>
              </a:rPr>
              <a:t> </a:t>
            </a:r>
            <a:r>
              <a:rPr lang="en-US" altLang="hu-HU" sz="1600" dirty="0">
                <a:latin typeface="Arial" pitchFamily="34" charset="0"/>
              </a:rPr>
              <a:t>&amp;</a:t>
            </a:r>
            <a:r>
              <a:rPr lang="hu-HU" altLang="hu-HU" sz="1600" dirty="0">
                <a:latin typeface="Arial" pitchFamily="34" charset="0"/>
              </a:rPr>
              <a:t> </a:t>
            </a:r>
            <a:r>
              <a:rPr lang="hu-HU" altLang="hu-HU" sz="1600" dirty="0" err="1">
                <a:latin typeface="Arial" pitchFamily="34" charset="0"/>
              </a:rPr>
              <a:t>Bullemer</a:t>
            </a:r>
            <a:r>
              <a:rPr lang="hu-HU" altLang="hu-HU" sz="1600" dirty="0">
                <a:latin typeface="Arial" pitchFamily="34" charset="0"/>
              </a:rPr>
              <a:t>, 1987)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971601" y="5786100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zh-TW" sz="1400" dirty="0">
                <a:latin typeface="Arial" pitchFamily="34" charset="0"/>
              </a:rPr>
              <a:t>A szekvencia elemek random elemekkel alternálódnak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77073" y="141277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Determinisztikus szekvencia</a:t>
            </a:r>
            <a:endParaRPr lang="en-US" altLang="hu-HU" sz="2400" dirty="0"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49350" y="1412776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err="1">
                <a:latin typeface="Times New Roman" pitchFamily="18" charset="0"/>
              </a:rPr>
              <a:t>Probabilisztikus</a:t>
            </a:r>
            <a:r>
              <a:rPr lang="hu-HU" altLang="hu-HU" sz="2400" dirty="0">
                <a:latin typeface="Times New Roman" pitchFamily="18" charset="0"/>
              </a:rPr>
              <a:t> szekvencia</a:t>
            </a:r>
            <a:endParaRPr lang="en-US" altLang="hu-H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471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tanulunk?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5832648" cy="4512759"/>
          </a:xfrm>
          <a:ln w="38100"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1475656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General </a:t>
            </a:r>
            <a:r>
              <a:rPr lang="hu-HU" dirty="0" err="1"/>
              <a:t>skill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vs. </a:t>
            </a:r>
            <a:r>
              <a:rPr lang="hu-HU" dirty="0" err="1"/>
              <a:t>Sequence-specific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49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1"/>
          <a:stretch>
            <a:fillRect/>
          </a:stretch>
        </p:blipFill>
        <p:spPr bwMode="auto">
          <a:xfrm>
            <a:off x="1440901" y="3809207"/>
            <a:ext cx="3064669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8"/>
          <a:stretch>
            <a:fillRect/>
          </a:stretch>
        </p:blipFill>
        <p:spPr bwMode="auto">
          <a:xfrm>
            <a:off x="1418750" y="1169439"/>
            <a:ext cx="3064669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zövegdoboz 4"/>
          <p:cNvSpPr txBox="1">
            <a:spLocks noChangeArrowheads="1"/>
          </p:cNvSpPr>
          <p:nvPr/>
        </p:nvSpPr>
        <p:spPr bwMode="auto">
          <a:xfrm>
            <a:off x="5029866" y="2100755"/>
            <a:ext cx="3648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2000" dirty="0" err="1">
                <a:solidFill>
                  <a:srgbClr val="0070C0"/>
                </a:solidFill>
                <a:latin typeface="+mj-lt"/>
                <a:ea typeface="MS PGothic" pitchFamily="34" charset="-128"/>
              </a:rPr>
              <a:t>Alacsony</a:t>
            </a:r>
            <a:r>
              <a:rPr lang="en-US" altLang="hu-HU" sz="2000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srgbClr val="0070C0"/>
                </a:solidFill>
                <a:ea typeface="MS PGothic" pitchFamily="34" charset="-128"/>
              </a:rPr>
              <a:t>gyakoriságú</a:t>
            </a:r>
            <a:r>
              <a:rPr lang="en-US" altLang="hu-HU" sz="2000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srgbClr val="0070C0"/>
                </a:solidFill>
                <a:ea typeface="MS PGothic" pitchFamily="34" charset="-128"/>
              </a:rPr>
              <a:t>tripletek</a:t>
            </a:r>
            <a:endParaRPr lang="en-US" altLang="hu-HU" sz="2000" dirty="0"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16389" name="Szövegdoboz 5"/>
          <p:cNvSpPr txBox="1">
            <a:spLocks noChangeArrowheads="1"/>
          </p:cNvSpPr>
          <p:nvPr/>
        </p:nvSpPr>
        <p:spPr bwMode="auto">
          <a:xfrm>
            <a:off x="5029866" y="2514462"/>
            <a:ext cx="3029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2000" dirty="0">
                <a:solidFill>
                  <a:srgbClr val="222268"/>
                </a:solidFill>
                <a:latin typeface="+mj-lt"/>
                <a:ea typeface="MS PGothic" pitchFamily="34" charset="-128"/>
              </a:rPr>
              <a:t>Magas </a:t>
            </a:r>
            <a:r>
              <a:rPr lang="en-US" altLang="hu-HU" sz="2000" dirty="0" err="1">
                <a:solidFill>
                  <a:srgbClr val="222268"/>
                </a:solidFill>
                <a:latin typeface="+mj-lt"/>
                <a:ea typeface="MS PGothic" pitchFamily="34" charset="-128"/>
              </a:rPr>
              <a:t>gyakoriságú</a:t>
            </a:r>
            <a:r>
              <a:rPr lang="en-US" altLang="hu-HU" sz="2000" dirty="0">
                <a:solidFill>
                  <a:srgbClr val="222268"/>
                </a:solidFill>
                <a:latin typeface="+mj-lt"/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srgbClr val="222268"/>
                </a:solidFill>
                <a:latin typeface="+mj-lt"/>
                <a:ea typeface="MS PGothic" pitchFamily="34" charset="-128"/>
              </a:rPr>
              <a:t>tripletek</a:t>
            </a:r>
            <a:endParaRPr lang="en-US" altLang="hu-HU" sz="2000" dirty="0">
              <a:solidFill>
                <a:srgbClr val="222268"/>
              </a:solidFill>
              <a:latin typeface="+mj-lt"/>
              <a:ea typeface="MS PGothic" pitchFamily="34" charset="-128"/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rot="5400000">
            <a:off x="3057050" y="2825996"/>
            <a:ext cx="71913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5400000">
            <a:off x="2697083" y="2682327"/>
            <a:ext cx="57467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5400000">
            <a:off x="2336919" y="2465833"/>
            <a:ext cx="431800" cy="119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rot="5400000">
            <a:off x="2012672" y="2114994"/>
            <a:ext cx="215900" cy="119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kerekített téglalap 38"/>
          <p:cNvSpPr/>
          <p:nvPr/>
        </p:nvSpPr>
        <p:spPr>
          <a:xfrm>
            <a:off x="1818328" y="6039644"/>
            <a:ext cx="378619" cy="714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2304103" y="5823744"/>
            <a:ext cx="378619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2789878" y="5679282"/>
            <a:ext cx="378619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3276844" y="5463382"/>
            <a:ext cx="377428" cy="6477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398" name="Szövegdoboz 43"/>
          <p:cNvSpPr txBox="1">
            <a:spLocks noChangeArrowheads="1"/>
          </p:cNvSpPr>
          <p:nvPr/>
        </p:nvSpPr>
        <p:spPr bwMode="auto">
          <a:xfrm rot="-5400000">
            <a:off x="870123" y="2246041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RI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 (ms)</a:t>
            </a:r>
            <a:endParaRPr lang="en-US" altLang="hu-H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Szövegdoboz 44"/>
          <p:cNvSpPr txBox="1">
            <a:spLocks noChangeArrowheads="1"/>
          </p:cNvSpPr>
          <p:nvPr/>
        </p:nvSpPr>
        <p:spPr bwMode="auto">
          <a:xfrm rot="-5400000">
            <a:off x="-15983" y="5043766"/>
            <a:ext cx="2864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R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I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különbség</a:t>
            </a:r>
            <a:r>
              <a:rPr lang="hu-HU" altLang="hu-HU" b="1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(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A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 – 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M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) (ms)</a:t>
            </a:r>
            <a:endParaRPr lang="en-US" altLang="hu-H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400" name="Szövegdoboz 45"/>
          <p:cNvSpPr txBox="1">
            <a:spLocks noChangeArrowheads="1"/>
          </p:cNvSpPr>
          <p:nvPr/>
        </p:nvSpPr>
        <p:spPr bwMode="auto">
          <a:xfrm>
            <a:off x="2263376" y="361129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black"/>
                </a:solidFill>
                <a:ea typeface="MS PGothic" pitchFamily="34" charset="-128"/>
              </a:rPr>
              <a:t>blokkok</a:t>
            </a:r>
            <a:endParaRPr lang="en-US" altLang="hu-HU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Szövegdoboz 46"/>
          <p:cNvSpPr txBox="1">
            <a:spLocks noChangeArrowheads="1"/>
          </p:cNvSpPr>
          <p:nvPr/>
        </p:nvSpPr>
        <p:spPr bwMode="auto">
          <a:xfrm>
            <a:off x="2309748" y="6272021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err="1">
                <a:solidFill>
                  <a:prstClr val="black"/>
                </a:solidFill>
                <a:ea typeface="MS PGothic" pitchFamily="34" charset="-128"/>
              </a:rPr>
              <a:t>blo</a:t>
            </a:r>
            <a:r>
              <a:rPr lang="en-US" altLang="hu-HU" dirty="0">
                <a:solidFill>
                  <a:prstClr val="black"/>
                </a:solidFill>
                <a:ea typeface="MS PGothic" pitchFamily="34" charset="-128"/>
              </a:rPr>
              <a:t>k</a:t>
            </a:r>
            <a:r>
              <a:rPr lang="hu-HU" altLang="hu-HU" dirty="0">
                <a:solidFill>
                  <a:prstClr val="black"/>
                </a:solidFill>
                <a:ea typeface="MS PGothic" pitchFamily="34" charset="-128"/>
              </a:rPr>
              <a:t>k</a:t>
            </a:r>
            <a:r>
              <a:rPr lang="en-US" altLang="hu-HU" dirty="0">
                <a:solidFill>
                  <a:prstClr val="black"/>
                </a:solidFill>
                <a:ea typeface="MS PGothic" pitchFamily="34" charset="-128"/>
              </a:rPr>
              <a:t>ok</a:t>
            </a:r>
          </a:p>
        </p:txBody>
      </p:sp>
      <p:sp>
        <p:nvSpPr>
          <p:cNvPr id="9233" name="Szövegdoboz 47"/>
          <p:cNvSpPr txBox="1">
            <a:spLocks noChangeArrowheads="1"/>
          </p:cNvSpPr>
          <p:nvPr/>
        </p:nvSpPr>
        <p:spPr bwMode="auto">
          <a:xfrm>
            <a:off x="4716016" y="4392615"/>
            <a:ext cx="3888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S</a:t>
            </a:r>
            <a:r>
              <a:rPr lang="en-US" altLang="hu-HU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tatisztikai</a:t>
            </a:r>
            <a:r>
              <a:rPr lang="en-US" altLang="hu-HU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/</a:t>
            </a:r>
            <a:r>
              <a:rPr lang="en-US" altLang="hu-HU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triplett</a:t>
            </a:r>
            <a:r>
              <a:rPr lang="hu-HU" altLang="hu-HU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a</a:t>
            </a:r>
            <a:r>
              <a:rPr lang="en-US" altLang="hu-HU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nulás</a:t>
            </a:r>
            <a:endParaRPr lang="hu-HU" altLang="hu-HU" b="1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764" y="260350"/>
            <a:ext cx="6831636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sz="4000" dirty="0" err="1"/>
              <a:t>Tanulási</a:t>
            </a:r>
            <a:r>
              <a:rPr lang="en-US" altLang="hu-HU" sz="4000" dirty="0"/>
              <a:t> </a:t>
            </a:r>
            <a:r>
              <a:rPr lang="en-US" altLang="hu-HU" sz="4000" dirty="0" err="1"/>
              <a:t>mutatók</a:t>
            </a:r>
            <a:r>
              <a:rPr lang="en-US" altLang="hu-HU" sz="4000" dirty="0"/>
              <a:t> </a:t>
            </a:r>
            <a:r>
              <a:rPr lang="en-US" altLang="hu-HU" sz="4000" dirty="0" err="1"/>
              <a:t>az</a:t>
            </a:r>
            <a:r>
              <a:rPr lang="en-US" altLang="hu-HU" sz="4000" dirty="0"/>
              <a:t> ASRT-ben</a:t>
            </a:r>
          </a:p>
        </p:txBody>
      </p:sp>
      <p:sp>
        <p:nvSpPr>
          <p:cNvPr id="4" name="Téglalap 1"/>
          <p:cNvSpPr>
            <a:spLocks noChangeArrowheads="1"/>
          </p:cNvSpPr>
          <p:nvPr/>
        </p:nvSpPr>
        <p:spPr bwMode="auto">
          <a:xfrm>
            <a:off x="4716016" y="1573823"/>
            <a:ext cx="2845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b="1" dirty="0" err="1">
                <a:solidFill>
                  <a:prstClr val="black"/>
                </a:solidFill>
                <a:latin typeface="+mj-lt"/>
              </a:rPr>
              <a:t>Általános</a:t>
            </a:r>
            <a:r>
              <a:rPr lang="en-US" altLang="hu-HU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altLang="hu-HU" b="1" dirty="0" err="1">
                <a:solidFill>
                  <a:prstClr val="black"/>
                </a:solidFill>
                <a:latin typeface="+mj-lt"/>
              </a:rPr>
              <a:t>készségtanulás</a:t>
            </a:r>
            <a:endParaRPr lang="hu-HU" altLang="hu-HU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1789032" y="1317079"/>
            <a:ext cx="1843088" cy="1004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5220072" y="5070318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RI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különbség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a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magas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és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alacsony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gyakoriságú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tripletek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között</a:t>
            </a:r>
            <a:endParaRPr lang="hu-HU" altLang="hu-HU" sz="20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9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2" grpId="0"/>
      <p:bldP spid="3" grpId="0"/>
      <p:bldP spid="923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Autofit/>
          </a:bodyPr>
          <a:lstStyle/>
          <a:p>
            <a:r>
              <a:rPr lang="hu-HU" sz="3600" dirty="0"/>
              <a:t>IV. Életkori sajátosságok tipikus fejlődés esetén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4691608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hu-HU" dirty="0"/>
              <a:t>„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understand</a:t>
            </a:r>
            <a:r>
              <a:rPr lang="hu-HU" i="1" dirty="0"/>
              <a:t> </a:t>
            </a:r>
            <a:r>
              <a:rPr lang="hu-HU" i="1" dirty="0" err="1"/>
              <a:t>complex</a:t>
            </a:r>
            <a:r>
              <a:rPr lang="hu-HU" i="1" dirty="0"/>
              <a:t> </a:t>
            </a:r>
            <a:r>
              <a:rPr lang="hu-HU" i="1" dirty="0" err="1"/>
              <a:t>skill</a:t>
            </a:r>
            <a:r>
              <a:rPr lang="hu-HU" i="1" dirty="0"/>
              <a:t> </a:t>
            </a:r>
            <a:r>
              <a:rPr lang="hu-HU" i="1" dirty="0" err="1"/>
              <a:t>acquisition</a:t>
            </a:r>
            <a:r>
              <a:rPr lang="hu-HU" i="1" dirty="0"/>
              <a:t>,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characteristics</a:t>
            </a:r>
            <a:r>
              <a:rPr lang="hu-HU" i="1" dirty="0"/>
              <a:t> of </a:t>
            </a:r>
            <a:r>
              <a:rPr lang="hu-HU" i="1" dirty="0" err="1"/>
              <a:t>both</a:t>
            </a:r>
            <a:r>
              <a:rPr lang="hu-HU" i="1" dirty="0"/>
              <a:t> explicit </a:t>
            </a:r>
            <a:r>
              <a:rPr lang="hu-HU" i="1" dirty="0" err="1"/>
              <a:t>declarative</a:t>
            </a:r>
            <a:r>
              <a:rPr lang="hu-HU" i="1" dirty="0"/>
              <a:t> and implicit </a:t>
            </a:r>
            <a:r>
              <a:rPr lang="hu-HU" i="1" dirty="0" err="1"/>
              <a:t>learning</a:t>
            </a:r>
            <a:r>
              <a:rPr lang="hu-HU" i="1" dirty="0"/>
              <a:t>, </a:t>
            </a:r>
            <a:r>
              <a:rPr lang="hu-HU" i="1" dirty="0" err="1"/>
              <a:t>such</a:t>
            </a:r>
            <a:r>
              <a:rPr lang="hu-HU" i="1" dirty="0"/>
              <a:t>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differences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their</a:t>
            </a:r>
            <a:r>
              <a:rPr lang="hu-HU" i="1" dirty="0"/>
              <a:t> </a:t>
            </a:r>
            <a:r>
              <a:rPr lang="hu-HU" i="1" dirty="0" err="1"/>
              <a:t>efficiency</a:t>
            </a:r>
            <a:r>
              <a:rPr lang="hu-HU" i="1" dirty="0"/>
              <a:t> </a:t>
            </a:r>
            <a:r>
              <a:rPr lang="hu-HU" i="1" dirty="0" err="1"/>
              <a:t>across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lifespan</a:t>
            </a:r>
            <a:r>
              <a:rPr lang="hu-HU" i="1" dirty="0"/>
              <a:t>, must be </a:t>
            </a:r>
            <a:r>
              <a:rPr lang="hu-HU" i="1" dirty="0" err="1"/>
              <a:t>clarified</a:t>
            </a:r>
            <a:r>
              <a:rPr lang="hu-HU" dirty="0"/>
              <a:t>” </a:t>
            </a:r>
          </a:p>
          <a:p>
            <a:pPr marL="82296" indent="0" algn="r">
              <a:buNone/>
            </a:pPr>
            <a:r>
              <a:rPr lang="hu-HU" dirty="0"/>
              <a:t>Németh, D.  (2017)</a:t>
            </a:r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dirty="0"/>
              <a:t>Új készségek elsajátítása: elsősorban implicit, tudattalan statisztikai tanulás</a:t>
            </a:r>
          </a:p>
          <a:p>
            <a:pPr lvl="1"/>
            <a:r>
              <a:rPr lang="en-US" dirty="0"/>
              <a:t>Explicit </a:t>
            </a:r>
            <a:r>
              <a:rPr lang="hu-HU" dirty="0"/>
              <a:t>tanulás: </a:t>
            </a:r>
            <a:r>
              <a:rPr lang="en-US" dirty="0"/>
              <a:t>medial temporal lobes </a:t>
            </a:r>
            <a:r>
              <a:rPr lang="en-US" sz="1700" dirty="0"/>
              <a:t>(Dennis &amp; </a:t>
            </a:r>
            <a:r>
              <a:rPr lang="en-US" sz="1700" dirty="0" err="1"/>
              <a:t>Cabeza</a:t>
            </a:r>
            <a:r>
              <a:rPr lang="en-US" sz="1700" dirty="0"/>
              <a:t>, 2011; Squire &amp; Zola, 1996)</a:t>
            </a:r>
            <a:endParaRPr lang="hu-HU" sz="1700" dirty="0"/>
          </a:p>
          <a:p>
            <a:pPr lvl="1"/>
            <a:r>
              <a:rPr lang="hu-HU" dirty="0"/>
              <a:t>Implicit tanulás: </a:t>
            </a:r>
            <a:r>
              <a:rPr lang="hu-HU" dirty="0" err="1"/>
              <a:t>basal</a:t>
            </a:r>
            <a:r>
              <a:rPr lang="hu-HU" dirty="0"/>
              <a:t> </a:t>
            </a:r>
            <a:r>
              <a:rPr lang="hu-HU" dirty="0" err="1"/>
              <a:t>ganglia</a:t>
            </a:r>
            <a:r>
              <a:rPr lang="hu-HU" dirty="0"/>
              <a:t>, </a:t>
            </a:r>
            <a:r>
              <a:rPr lang="hu-HU" dirty="0" err="1"/>
              <a:t>cerebellum</a:t>
            </a:r>
            <a:r>
              <a:rPr lang="hu-HU" dirty="0"/>
              <a:t> </a:t>
            </a:r>
            <a:r>
              <a:rPr lang="hu-HU" sz="1700" dirty="0"/>
              <a:t>(D. A. Cohen, </a:t>
            </a:r>
            <a:r>
              <a:rPr lang="hu-HU" sz="1700" dirty="0" err="1"/>
              <a:t>Pascual-Leone</a:t>
            </a:r>
            <a:r>
              <a:rPr lang="hu-HU" sz="1700" dirty="0"/>
              <a:t>, Press, &amp; Robertson, 2005; Dennis &amp; </a:t>
            </a:r>
            <a:r>
              <a:rPr lang="hu-HU" sz="1700" dirty="0" err="1"/>
              <a:t>Cabeza</a:t>
            </a:r>
            <a:r>
              <a:rPr lang="hu-HU" sz="1700" dirty="0"/>
              <a:t>, 2011; </a:t>
            </a:r>
            <a:r>
              <a:rPr lang="hu-HU" sz="1700" dirty="0" err="1"/>
              <a:t>Doyon</a:t>
            </a:r>
            <a:r>
              <a:rPr lang="hu-HU" sz="1700" dirty="0"/>
              <a:t>, </a:t>
            </a:r>
            <a:r>
              <a:rPr lang="hu-HU" sz="1700" dirty="0" err="1"/>
              <a:t>Bellec</a:t>
            </a:r>
            <a:r>
              <a:rPr lang="hu-HU" sz="1700" dirty="0"/>
              <a:t>, et </a:t>
            </a:r>
            <a:r>
              <a:rPr lang="hu-HU" sz="1700" dirty="0" err="1"/>
              <a:t>al</a:t>
            </a:r>
            <a:r>
              <a:rPr lang="hu-HU" sz="1700" dirty="0"/>
              <a:t>., 2009; </a:t>
            </a:r>
            <a:r>
              <a:rPr lang="hu-HU" sz="1700" dirty="0" err="1"/>
              <a:t>Okihide</a:t>
            </a:r>
            <a:r>
              <a:rPr lang="hu-HU" sz="1700" dirty="0"/>
              <a:t> </a:t>
            </a:r>
            <a:r>
              <a:rPr lang="hu-HU" sz="1700" dirty="0" err="1"/>
              <a:t>Hikosaka</a:t>
            </a:r>
            <a:r>
              <a:rPr lang="hu-HU" sz="1700" dirty="0"/>
              <a:t> et </a:t>
            </a:r>
            <a:r>
              <a:rPr lang="hu-HU" sz="1700" dirty="0" err="1"/>
              <a:t>al</a:t>
            </a:r>
            <a:r>
              <a:rPr lang="hu-HU" sz="1700" dirty="0"/>
              <a:t>., 1999; O. </a:t>
            </a:r>
            <a:r>
              <a:rPr lang="hu-HU" sz="1700" dirty="0" err="1"/>
              <a:t>Hikosaka</a:t>
            </a:r>
            <a:r>
              <a:rPr lang="hu-HU" sz="1700" dirty="0"/>
              <a:t> et </a:t>
            </a:r>
            <a:r>
              <a:rPr lang="hu-HU" sz="1700" dirty="0" err="1"/>
              <a:t>al</a:t>
            </a:r>
            <a:r>
              <a:rPr lang="hu-HU" sz="1700" dirty="0"/>
              <a:t>., 2002)</a:t>
            </a:r>
          </a:p>
          <a:p>
            <a:pPr marL="402336" lvl="1" indent="0">
              <a:buNone/>
            </a:pPr>
            <a:r>
              <a:rPr lang="hu-HU" dirty="0" err="1"/>
              <a:t>hippocampus</a:t>
            </a:r>
            <a:r>
              <a:rPr lang="hu-HU" dirty="0"/>
              <a:t> szerepe nem egyértelmű </a:t>
            </a:r>
            <a:r>
              <a:rPr lang="hu-HU" sz="1700" dirty="0"/>
              <a:t>(</a:t>
            </a:r>
            <a:r>
              <a:rPr lang="hu-HU" sz="1700" dirty="0" err="1"/>
              <a:t>Albouy</a:t>
            </a:r>
            <a:r>
              <a:rPr lang="hu-HU" sz="1700" dirty="0"/>
              <a:t> et </a:t>
            </a:r>
            <a:r>
              <a:rPr lang="hu-HU" sz="1700" dirty="0" err="1"/>
              <a:t>al</a:t>
            </a:r>
            <a:r>
              <a:rPr lang="hu-HU" sz="1700" dirty="0"/>
              <a:t>., 2008; </a:t>
            </a:r>
            <a:r>
              <a:rPr lang="hu-HU" sz="1700" dirty="0" err="1"/>
              <a:t>Schendan</a:t>
            </a:r>
            <a:r>
              <a:rPr lang="hu-HU" sz="1700" dirty="0"/>
              <a:t> et </a:t>
            </a:r>
            <a:r>
              <a:rPr lang="hu-HU" sz="1700" dirty="0" err="1"/>
              <a:t>al</a:t>
            </a:r>
            <a:r>
              <a:rPr lang="hu-HU" sz="1700" dirty="0"/>
              <a:t>., 2003) </a:t>
            </a:r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dirty="0"/>
              <a:t>Köznapi vélekedések és laboratóriumi eredmények</a:t>
            </a:r>
          </a:p>
        </p:txBody>
      </p:sp>
    </p:spTree>
    <p:extLst>
      <p:ext uri="{BB962C8B-B14F-4D97-AF65-F5344CB8AC3E}">
        <p14:creationId xmlns:p14="http://schemas.microsoft.com/office/powerpoint/2010/main" val="29331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07963"/>
            <a:ext cx="7884368" cy="635000"/>
          </a:xfrm>
        </p:spPr>
        <p:txBody>
          <a:bodyPr>
            <a:normAutofit/>
          </a:bodyPr>
          <a:lstStyle/>
          <a:p>
            <a:r>
              <a:rPr lang="hu-HU" altLang="hu-HU" sz="3000" b="1" dirty="0"/>
              <a:t>Kognitív funkciók életkori változásai 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0263" y="715963"/>
          <a:ext cx="8310562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3" imgW="8315665" imgH="5182049" progId="Excel.Chart.8">
                  <p:embed/>
                </p:oleObj>
              </mc:Choice>
              <mc:Fallback>
                <p:oleObj r:id="rId3" imgW="8315665" imgH="518204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715963"/>
                        <a:ext cx="8310562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5400000">
            <a:off x="188913" y="3008312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Arial" pitchFamily="34" charset="0"/>
              </a:rPr>
              <a:t>Z scores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00563" y="571500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itchFamily="34" charset="0"/>
              </a:rPr>
              <a:t>életkor</a:t>
            </a:r>
          </a:p>
        </p:txBody>
      </p:sp>
      <p:sp>
        <p:nvSpPr>
          <p:cNvPr id="3078" name="Szövegdoboz 6"/>
          <p:cNvSpPr txBox="1">
            <a:spLocks noChangeArrowheads="1"/>
          </p:cNvSpPr>
          <p:nvPr/>
        </p:nvSpPr>
        <p:spPr bwMode="auto">
          <a:xfrm>
            <a:off x="3997325" y="6412970"/>
            <a:ext cx="4966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Janacsek</a:t>
            </a:r>
            <a:r>
              <a:rPr lang="hu-H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et </a:t>
            </a:r>
            <a:r>
              <a:rPr lang="hu-HU" sz="1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al</a:t>
            </a:r>
            <a:r>
              <a:rPr lang="hu-H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., 2009; Tánczos, </a:t>
            </a:r>
            <a:r>
              <a:rPr lang="hu-HU" sz="1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Janacsek</a:t>
            </a:r>
            <a:r>
              <a:rPr lang="hu-H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&amp; </a:t>
            </a:r>
            <a:r>
              <a:rPr lang="hu-HU" sz="1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Nemeth</a:t>
            </a:r>
            <a:r>
              <a:rPr lang="hu-H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2014</a:t>
            </a:r>
          </a:p>
        </p:txBody>
      </p:sp>
      <p:sp>
        <p:nvSpPr>
          <p:cNvPr id="28679" name="Szövegdoboz 1"/>
          <p:cNvSpPr txBox="1">
            <a:spLocks noChangeArrowheads="1"/>
          </p:cNvSpPr>
          <p:nvPr/>
        </p:nvSpPr>
        <p:spPr bwMode="auto">
          <a:xfrm>
            <a:off x="7164388" y="90805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hu-HU" sz="1800">
              <a:latin typeface="Arial" pitchFamily="34" charset="0"/>
            </a:endParaRPr>
          </a:p>
        </p:txBody>
      </p:sp>
      <p:sp>
        <p:nvSpPr>
          <p:cNvPr id="28680" name="Szövegdoboz 2"/>
          <p:cNvSpPr txBox="1">
            <a:spLocks noChangeArrowheads="1"/>
          </p:cNvSpPr>
          <p:nvPr/>
        </p:nvSpPr>
        <p:spPr bwMode="auto">
          <a:xfrm>
            <a:off x="7092950" y="857250"/>
            <a:ext cx="13668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>
                <a:latin typeface="Arial" pitchFamily="34" charset="0"/>
              </a:rPr>
              <a:t>Betű fluencia</a:t>
            </a:r>
            <a:endParaRPr lang="en-US" altLang="hu-HU" sz="1400">
              <a:latin typeface="Arial" pitchFamily="34" charset="0"/>
            </a:endParaRPr>
          </a:p>
        </p:txBody>
      </p:sp>
      <p:sp>
        <p:nvSpPr>
          <p:cNvPr id="18441" name="Szövegdoboz 4"/>
          <p:cNvSpPr txBox="1">
            <a:spLocks noChangeArrowheads="1"/>
          </p:cNvSpPr>
          <p:nvPr/>
        </p:nvSpPr>
        <p:spPr bwMode="auto">
          <a:xfrm>
            <a:off x="7092950" y="1352550"/>
            <a:ext cx="187166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1600" dirty="0">
                <a:latin typeface="+mn-lt"/>
              </a:rPr>
              <a:t>Munkamemória</a:t>
            </a:r>
            <a:endParaRPr lang="en-US" altLang="hu-H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57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300" b="1" dirty="0"/>
              <a:t>Implicit tanulás életkori változásai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57275" y="1484313"/>
          <a:ext cx="6956425" cy="48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hart" r:id="rId3" imgW="2657568" imgH="1847880" progId="Excel.Chart.8">
                  <p:embed/>
                </p:oleObj>
              </mc:Choice>
              <mc:Fallback>
                <p:oleObj name="Chart" r:id="rId3" imgW="2657568" imgH="18478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484313"/>
                        <a:ext cx="6956425" cy="483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églalap 4"/>
          <p:cNvSpPr>
            <a:spLocks noChangeArrowheads="1"/>
          </p:cNvSpPr>
          <p:nvPr/>
        </p:nvSpPr>
        <p:spPr bwMode="auto">
          <a:xfrm>
            <a:off x="4211638" y="6308725"/>
            <a:ext cx="4932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latin typeface="Arial" pitchFamily="34" charset="0"/>
              </a:rPr>
              <a:t>Janacsek</a:t>
            </a:r>
            <a:r>
              <a:rPr lang="hu-HU" altLang="hu-HU" sz="1400" dirty="0">
                <a:latin typeface="Arial" pitchFamily="34" charset="0"/>
              </a:rPr>
              <a:t>, </a:t>
            </a:r>
            <a:r>
              <a:rPr lang="hu-HU" altLang="hu-HU" sz="1400" dirty="0" err="1">
                <a:latin typeface="Arial" pitchFamily="34" charset="0"/>
              </a:rPr>
              <a:t>Fiser</a:t>
            </a:r>
            <a:r>
              <a:rPr lang="hu-HU" altLang="hu-HU" sz="1400" dirty="0">
                <a:latin typeface="Arial" pitchFamily="34" charset="0"/>
              </a:rPr>
              <a:t>, </a:t>
            </a:r>
            <a:r>
              <a:rPr lang="en-US" altLang="hu-HU" sz="1400" dirty="0">
                <a:latin typeface="Arial" pitchFamily="34" charset="0"/>
                <a:cs typeface="Arial" pitchFamily="34" charset="0"/>
              </a:rPr>
              <a:t>&amp;</a:t>
            </a:r>
            <a:r>
              <a:rPr lang="hu-HU" altLang="hu-HU" sz="1400" dirty="0">
                <a:latin typeface="Arial" pitchFamily="34" charset="0"/>
              </a:rPr>
              <a:t> </a:t>
            </a:r>
            <a:r>
              <a:rPr lang="hu-HU" altLang="hu-HU" sz="1400" dirty="0" err="1">
                <a:latin typeface="Arial" pitchFamily="34" charset="0"/>
              </a:rPr>
              <a:t>Nemeth</a:t>
            </a:r>
            <a:r>
              <a:rPr lang="hu-HU" altLang="hu-HU" sz="1400" dirty="0">
                <a:latin typeface="Arial" pitchFamily="34" charset="0"/>
              </a:rPr>
              <a:t> (2012). </a:t>
            </a:r>
            <a:r>
              <a:rPr lang="hu-HU" altLang="hu-HU" sz="1400" i="1" dirty="0" err="1">
                <a:latin typeface="Arial" pitchFamily="34" charset="0"/>
              </a:rPr>
              <a:t>Developmental</a:t>
            </a:r>
            <a:r>
              <a:rPr lang="hu-HU" altLang="hu-HU" sz="1400" i="1" dirty="0">
                <a:latin typeface="Arial" pitchFamily="34" charset="0"/>
              </a:rPr>
              <a:t> Science</a:t>
            </a:r>
          </a:p>
        </p:txBody>
      </p:sp>
      <p:sp>
        <p:nvSpPr>
          <p:cNvPr id="5" name="Ellipszis 4"/>
          <p:cNvSpPr/>
          <p:nvPr/>
        </p:nvSpPr>
        <p:spPr>
          <a:xfrm>
            <a:off x="1908175" y="2852738"/>
            <a:ext cx="3168650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643438" y="3789363"/>
            <a:ext cx="2881312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164388" y="4437063"/>
            <a:ext cx="7921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476375" y="1628775"/>
            <a:ext cx="31670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8" name="Szövegdoboz 2"/>
          <p:cNvSpPr txBox="1">
            <a:spLocks noChangeArrowheads="1"/>
          </p:cNvSpPr>
          <p:nvPr/>
        </p:nvSpPr>
        <p:spPr bwMode="auto">
          <a:xfrm>
            <a:off x="1098068" y="2406650"/>
            <a:ext cx="492443" cy="2030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dirty="0"/>
              <a:t>tanulás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1438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4208" cy="6814827"/>
          </a:xfrm>
        </p:spPr>
      </p:pic>
      <p:sp>
        <p:nvSpPr>
          <p:cNvPr id="5" name="Szövegdoboz 6"/>
          <p:cNvSpPr txBox="1">
            <a:spLocks noChangeArrowheads="1"/>
          </p:cNvSpPr>
          <p:nvPr/>
        </p:nvSpPr>
        <p:spPr bwMode="auto">
          <a:xfrm>
            <a:off x="6515100" y="617538"/>
            <a:ext cx="244938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itchFamily="34" charset="0"/>
              </a:rPr>
              <a:t>Fejlődésben lévő PFC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Arial" pitchFamily="34" charset="0"/>
              </a:rPr>
              <a:t>(</a:t>
            </a:r>
            <a:r>
              <a:rPr lang="hu-HU" altLang="hu-HU" sz="1400" dirty="0" err="1">
                <a:latin typeface="Arial" pitchFamily="34" charset="0"/>
              </a:rPr>
              <a:t>Giedd</a:t>
            </a:r>
            <a:r>
              <a:rPr lang="hu-HU" altLang="hu-HU" sz="1400" dirty="0">
                <a:latin typeface="Arial" pitchFamily="34" charset="0"/>
              </a:rPr>
              <a:t>, 2008)</a:t>
            </a:r>
            <a:r>
              <a:rPr lang="hu-HU" altLang="hu-HU" sz="1800" dirty="0">
                <a:latin typeface="Arial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itchFamily="34" charset="0"/>
              </a:rPr>
              <a:t>nem kielégítően funkcionáló belső modellek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itchFamily="34" charset="0"/>
                <a:sym typeface="Wingdings" pitchFamily="2" charset="2"/>
              </a:rPr>
              <a:t>Erős belső modellek, </a:t>
            </a:r>
            <a:r>
              <a:rPr lang="hu-HU" altLang="hu-HU" sz="1800" dirty="0" err="1">
                <a:latin typeface="Arial" pitchFamily="34" charset="0"/>
                <a:sym typeface="Wingdings" pitchFamily="2" charset="2"/>
              </a:rPr>
              <a:t>együttjárások</a:t>
            </a:r>
            <a:r>
              <a:rPr lang="hu-HU" altLang="hu-HU" sz="1800" dirty="0">
                <a:latin typeface="Arial" pitchFamily="34" charset="0"/>
                <a:sym typeface="Wingdings" pitchFamily="2" charset="2"/>
              </a:rPr>
              <a:t> </a:t>
            </a:r>
            <a:r>
              <a:rPr lang="hu-HU" altLang="hu-HU" sz="1800" dirty="0" err="1">
                <a:latin typeface="Arial" pitchFamily="34" charset="0"/>
                <a:sym typeface="Wingdings" pitchFamily="2" charset="2"/>
              </a:rPr>
              <a:t>ingorálása</a:t>
            </a: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itchFamily="34" charset="0"/>
              </a:rPr>
              <a:t>Strukturális és funkcionális elváltozások BG, PFC (MTL) területén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Arial" pitchFamily="34" charset="0"/>
              </a:rPr>
              <a:t>(Dennis &amp; </a:t>
            </a:r>
            <a:r>
              <a:rPr lang="hu-HU" altLang="hu-HU" sz="1400" dirty="0" err="1">
                <a:latin typeface="Arial" pitchFamily="34" charset="0"/>
              </a:rPr>
              <a:t>Cabeza</a:t>
            </a:r>
            <a:r>
              <a:rPr lang="hu-HU" altLang="hu-HU" sz="1400" dirty="0">
                <a:latin typeface="Arial" pitchFamily="34" charset="0"/>
              </a:rPr>
              <a:t>, 2011;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latin typeface="Arial" pitchFamily="34" charset="0"/>
              </a:rPr>
              <a:t>Raz</a:t>
            </a:r>
            <a:r>
              <a:rPr lang="hu-HU" altLang="hu-HU" sz="1400" dirty="0">
                <a:latin typeface="Arial" pitchFamily="34" charset="0"/>
              </a:rPr>
              <a:t> et </a:t>
            </a:r>
            <a:r>
              <a:rPr lang="hu-HU" altLang="hu-HU" sz="1400" dirty="0" err="1">
                <a:latin typeface="Arial" pitchFamily="34" charset="0"/>
              </a:rPr>
              <a:t>al</a:t>
            </a:r>
            <a:r>
              <a:rPr lang="hu-HU" altLang="hu-HU" sz="1400" dirty="0">
                <a:latin typeface="Arial" pitchFamily="34" charset="0"/>
              </a:rPr>
              <a:t>., 2005)</a:t>
            </a:r>
          </a:p>
        </p:txBody>
      </p:sp>
    </p:spTree>
    <p:extLst>
      <p:ext uri="{BB962C8B-B14F-4D97-AF65-F5344CB8AC3E}">
        <p14:creationId xmlns:p14="http://schemas.microsoft.com/office/powerpoint/2010/main" val="23447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V. Implicit tanulás atipikus fejlődés, szerzett rendellenességek esetén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556792"/>
            <a:ext cx="7890080" cy="5184576"/>
          </a:xfrm>
        </p:spPr>
        <p:txBody>
          <a:bodyPr/>
          <a:lstStyle/>
          <a:p>
            <a:pPr marL="82296" indent="0">
              <a:buNone/>
            </a:pPr>
            <a:r>
              <a:rPr lang="hu-HU" dirty="0"/>
              <a:t>1. Autizmus spektrum zavar (ASD)</a:t>
            </a:r>
          </a:p>
          <a:p>
            <a:pPr marL="82296" indent="0">
              <a:buNone/>
            </a:pPr>
            <a:endParaRPr lang="hu-HU" sz="2500" dirty="0"/>
          </a:p>
          <a:p>
            <a:pPr marL="82296" indent="0">
              <a:buNone/>
            </a:pPr>
            <a:r>
              <a:rPr lang="hu-HU" sz="2500" dirty="0"/>
              <a:t>Fejlődési rendellenesség: szociális, kognitív és motoros zavarok </a:t>
            </a:r>
            <a:r>
              <a:rPr lang="hu-HU" sz="1200" dirty="0"/>
              <a:t>(APA, 1994)</a:t>
            </a:r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r>
              <a:rPr lang="hu-HU" sz="2500" dirty="0"/>
              <a:t>Heterogén kognitív deficitek</a:t>
            </a:r>
          </a:p>
          <a:p>
            <a:pPr lvl="1"/>
            <a:r>
              <a:rPr lang="hu-HU" sz="2100" dirty="0"/>
              <a:t>mindblindness</a:t>
            </a:r>
          </a:p>
          <a:p>
            <a:pPr lvl="1"/>
            <a:r>
              <a:rPr lang="hu-HU" sz="2100" dirty="0"/>
              <a:t>rigiditás: rutinok, rituálék, repetitív motoros mozgások</a:t>
            </a:r>
          </a:p>
          <a:p>
            <a:pPr lvl="1"/>
            <a:r>
              <a:rPr lang="hu-HU" sz="2100" dirty="0"/>
              <a:t>„savant abilities”</a:t>
            </a:r>
          </a:p>
          <a:p>
            <a:pPr lvl="1"/>
            <a:r>
              <a:rPr lang="hu-HU" sz="2100" dirty="0"/>
              <a:t>local over global context </a:t>
            </a:r>
            <a:r>
              <a:rPr lang="hu-HU" sz="1200" dirty="0"/>
              <a:t>(Happé &amp; Frith, 2006)</a:t>
            </a:r>
          </a:p>
        </p:txBody>
      </p:sp>
    </p:spTree>
    <p:extLst>
      <p:ext uri="{BB962C8B-B14F-4D97-AF65-F5344CB8AC3E}">
        <p14:creationId xmlns:p14="http://schemas.microsoft.com/office/powerpoint/2010/main" val="269798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I. Mintázatok és </a:t>
            </a:r>
            <a:r>
              <a:rPr lang="hu-HU" dirty="0" err="1"/>
              <a:t>együttjárások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/>
          </a:bodyPr>
          <a:lstStyle/>
          <a:p>
            <a:r>
              <a:rPr lang="hu-HU" dirty="0"/>
              <a:t>Fizikai és társas környezet szabályszerűségei</a:t>
            </a:r>
          </a:p>
          <a:p>
            <a:r>
              <a:rPr lang="hu-HU" altLang="hu-HU" dirty="0"/>
              <a:t>Környezet mintázatainak felismerése és elsajátítása</a:t>
            </a:r>
          </a:p>
          <a:p>
            <a:pPr lvl="1"/>
            <a:r>
              <a:rPr lang="hu-HU" altLang="hu-HU" dirty="0"/>
              <a:t>Perceptuális</a:t>
            </a:r>
          </a:p>
          <a:p>
            <a:pPr lvl="1"/>
            <a:r>
              <a:rPr lang="hu-HU" altLang="hu-HU" dirty="0"/>
              <a:t>Motoros</a:t>
            </a:r>
          </a:p>
          <a:p>
            <a:pPr lvl="1"/>
            <a:r>
              <a:rPr lang="hu-HU" altLang="hu-HU" dirty="0" err="1"/>
              <a:t>Perceptuális-Motoros</a:t>
            </a:r>
            <a:endParaRPr lang="hu-HU" altLang="hu-HU" dirty="0"/>
          </a:p>
          <a:p>
            <a:r>
              <a:rPr lang="hu-HU" altLang="hu-HU" dirty="0" err="1"/>
              <a:t>Predikciók</a:t>
            </a:r>
            <a:endParaRPr lang="hu-HU" altLang="hu-HU" dirty="0"/>
          </a:p>
          <a:p>
            <a:pPr marL="82296" indent="0">
              <a:buNone/>
            </a:pPr>
            <a:endParaRPr lang="hu-HU" altLang="hu-HU" dirty="0"/>
          </a:p>
          <a:p>
            <a:pPr marL="82296" indent="0" algn="r">
              <a:buNone/>
            </a:pPr>
            <a:r>
              <a:rPr lang="hu-HU" sz="1300" dirty="0" err="1"/>
              <a:t>Cleeremans</a:t>
            </a:r>
            <a:r>
              <a:rPr lang="hu-HU" sz="1300" dirty="0"/>
              <a:t>, </a:t>
            </a:r>
            <a:r>
              <a:rPr lang="hu-HU" sz="1300" dirty="0" err="1"/>
              <a:t>Destrebecqz</a:t>
            </a:r>
            <a:r>
              <a:rPr lang="hu-HU" sz="1300" dirty="0"/>
              <a:t>, &amp; </a:t>
            </a:r>
            <a:r>
              <a:rPr lang="hu-HU" sz="1300" dirty="0" err="1"/>
              <a:t>Boyer</a:t>
            </a:r>
            <a:r>
              <a:rPr lang="hu-HU" sz="1300" dirty="0"/>
              <a:t>, 1998; </a:t>
            </a:r>
            <a:r>
              <a:rPr lang="hu-HU" sz="1300" dirty="0" err="1"/>
              <a:t>Reber</a:t>
            </a:r>
            <a:r>
              <a:rPr lang="hu-HU" sz="1300" dirty="0"/>
              <a:t>, 1993</a:t>
            </a:r>
            <a:endParaRPr lang="hu-HU" altLang="hu-HU" sz="13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930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6A008E-7F50-4160-B4FC-AA1FD289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316835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hu-HU" dirty="0"/>
              <a:t>Misconnectivity, megnövekedett agyméret, elégtelen pruning</a:t>
            </a:r>
          </a:p>
          <a:p>
            <a:r>
              <a:rPr lang="hu-HU" sz="3000" dirty="0"/>
              <a:t>mPFC, temporális régiók, STS – ToM </a:t>
            </a:r>
            <a:r>
              <a:rPr lang="hu-HU" sz="1300" dirty="0"/>
              <a:t>(Frith &amp; Happé, 2005)</a:t>
            </a:r>
          </a:p>
          <a:p>
            <a:r>
              <a:rPr lang="hu-HU" sz="3000" dirty="0"/>
              <a:t>inferior temporális régiók – arcfelismerés </a:t>
            </a:r>
            <a:r>
              <a:rPr lang="hu-HU" sz="1300" dirty="0"/>
              <a:t>(Herbert et al., 2002)</a:t>
            </a:r>
          </a:p>
          <a:p>
            <a:r>
              <a:rPr lang="hu-HU" sz="3000" dirty="0"/>
              <a:t>left hemisphere – nyelv</a:t>
            </a:r>
          </a:p>
          <a:p>
            <a:r>
              <a:rPr lang="hu-HU" sz="3000" dirty="0"/>
              <a:t>premotor cortex</a:t>
            </a:r>
          </a:p>
          <a:p>
            <a:pPr marL="402336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9A7D47-9384-4CEC-AB83-46D6646C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8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9C89D-B55E-4008-A005-D788332D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dirty="0"/>
              <a:t>Szekvenciatanulás:</a:t>
            </a:r>
          </a:p>
          <a:p>
            <a:pPr lvl="1"/>
            <a:r>
              <a:rPr lang="hu-HU" sz="2600" dirty="0"/>
              <a:t>SRT (1500 ms RSI) sérült SL </a:t>
            </a:r>
            <a:r>
              <a:rPr lang="hu-HU" sz="1400" dirty="0"/>
              <a:t>(Mostofsky et al., 2000)</a:t>
            </a:r>
          </a:p>
          <a:p>
            <a:pPr lvl="1"/>
            <a:r>
              <a:rPr lang="hu-HU" sz="2600" dirty="0"/>
              <a:t>4-ill. 8-elemű SRT (500 ms RSI) volt SL </a:t>
            </a:r>
            <a:r>
              <a:rPr lang="hu-HU" sz="1400" dirty="0"/>
              <a:t>(Gordon &amp; Stark, 2007)</a:t>
            </a:r>
          </a:p>
          <a:p>
            <a:pPr lvl="1"/>
            <a:r>
              <a:rPr lang="hu-HU" sz="2600" dirty="0"/>
              <a:t>3-elemű ASRT (120 ms RSI) intakt SL </a:t>
            </a:r>
            <a:r>
              <a:rPr lang="hu-HU" sz="1400" dirty="0"/>
              <a:t>(Barnes et al., 2008)</a:t>
            </a:r>
          </a:p>
          <a:p>
            <a:endParaRPr lang="hu-HU" sz="3000" dirty="0"/>
          </a:p>
          <a:p>
            <a:r>
              <a:rPr lang="hu-HU" sz="3000" dirty="0"/>
              <a:t>Epizodikus és szemantikus hosszútávú emlékezet sérül </a:t>
            </a:r>
            <a:r>
              <a:rPr lang="hu-HU" sz="1400" dirty="0"/>
              <a:t>(pl. Minshew &amp; Goldstein, 2001)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2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41"/>
            <a:ext cx="4987652" cy="3717034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C6B2A10-4D63-444D-ACDC-2737C621B206}"/>
              </a:ext>
            </a:extLst>
          </p:cNvPr>
          <p:cNvSpPr txBox="1">
            <a:spLocks/>
          </p:cNvSpPr>
          <p:nvPr/>
        </p:nvSpPr>
        <p:spPr>
          <a:xfrm>
            <a:off x="1043608" y="3933056"/>
            <a:ext cx="7890080" cy="26642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hu-HU" sz="3000" dirty="0"/>
              <a:t>Online: probabilisztikus implicit szekvenciatanulás intakt</a:t>
            </a:r>
          </a:p>
          <a:p>
            <a:pPr marL="82296" indent="0">
              <a:buNone/>
            </a:pPr>
            <a:endParaRPr lang="hu-HU" sz="3000" dirty="0"/>
          </a:p>
          <a:p>
            <a:pPr marL="82296" indent="0">
              <a:buNone/>
            </a:pPr>
            <a:r>
              <a:rPr lang="hu-HU" sz="3000" dirty="0"/>
              <a:t>Offline: ugyanúgy megtartott a tudás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3000" dirty="0">
                <a:latin typeface="+mj-lt"/>
                <a:cs typeface="Times New Roman" panose="02020603050405020304" pitchFamily="18" charset="0"/>
              </a:rPr>
              <a:t>az alvás </a:t>
            </a:r>
            <a:r>
              <a:rPr lang="hu-HU" sz="3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nem</a:t>
            </a:r>
            <a:r>
              <a:rPr lang="hu-HU" sz="3000" dirty="0">
                <a:latin typeface="+mj-lt"/>
                <a:cs typeface="Times New Roman" panose="02020603050405020304" pitchFamily="18" charset="0"/>
              </a:rPr>
              <a:t> játszik kritikus szerepet!</a:t>
            </a:r>
            <a:endParaRPr lang="hu-HU" sz="1300" dirty="0">
              <a:latin typeface="+mj-lt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hu-HU" sz="1300" dirty="0">
                <a:latin typeface="+mj-lt"/>
                <a:cs typeface="Times New Roman" panose="02020603050405020304" pitchFamily="18" charset="0"/>
              </a:rPr>
              <a:t>(Nemeth, Janacsek &amp; Londe, 2010; Robertson, Pascal-Leone &amp; Press, 2004; Song, 2009)</a:t>
            </a:r>
            <a:endParaRPr lang="hu-HU" sz="1300" dirty="0">
              <a:latin typeface="+mj-lt"/>
            </a:endParaRPr>
          </a:p>
          <a:p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83015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hu-HU" dirty="0"/>
              <a:t>2. Mild cognitive impairment (MCI)</a:t>
            </a:r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sz="2900" dirty="0"/>
              <a:t>Átmeneti állapot a normatív időskori kognitív hanyatlás és a demencia között</a:t>
            </a:r>
          </a:p>
          <a:p>
            <a:pPr lvl="1"/>
            <a:r>
              <a:rPr lang="hu-HU" sz="2600" dirty="0"/>
              <a:t>sérült memóriafunkciók (tanulás és/vagy felidézés)</a:t>
            </a:r>
          </a:p>
          <a:p>
            <a:pPr lvl="1"/>
            <a:r>
              <a:rPr lang="hu-HU" sz="2600" dirty="0"/>
              <a:t>figyelem- és információfeldolgozási zavar</a:t>
            </a:r>
          </a:p>
          <a:p>
            <a:pPr lvl="1"/>
            <a:r>
              <a:rPr lang="hu-HU" sz="2600" dirty="0"/>
              <a:t>sérült EF</a:t>
            </a:r>
          </a:p>
          <a:p>
            <a:pPr lvl="1"/>
            <a:r>
              <a:rPr lang="hu-HU" sz="2600" dirty="0"/>
              <a:t>motoros-perceptuális készségek zavarai</a:t>
            </a:r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sz="2900" dirty="0"/>
              <a:t>elsősorban MTL, HPC diszfunkció </a:t>
            </a:r>
            <a:r>
              <a:rPr lang="hu-HU" sz="1400" dirty="0"/>
              <a:t>(Dickerson &amp; Sperling, 2008; Jack et al., 1997)</a:t>
            </a:r>
          </a:p>
        </p:txBody>
      </p:sp>
    </p:spTree>
    <p:extLst>
      <p:ext uri="{BB962C8B-B14F-4D97-AF65-F5344CB8AC3E}">
        <p14:creationId xmlns:p14="http://schemas.microsoft.com/office/powerpoint/2010/main" val="214937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54" y="1906585"/>
            <a:ext cx="4247964" cy="304483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93C80-2C14-45B8-84D9-493291D6E2DC}"/>
              </a:ext>
            </a:extLst>
          </p:cNvPr>
          <p:cNvSpPr txBox="1">
            <a:spLocks/>
          </p:cNvSpPr>
          <p:nvPr/>
        </p:nvSpPr>
        <p:spPr>
          <a:xfrm>
            <a:off x="1043608" y="5229200"/>
            <a:ext cx="7890080" cy="13681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hu-HU" sz="3000" dirty="0"/>
              <a:t>Offline általános készségváltozás csak a kontrolloknál</a:t>
            </a:r>
          </a:p>
          <a:p>
            <a:pPr marL="356616" lvl="1" indent="0">
              <a:buNone/>
            </a:pPr>
            <a:r>
              <a:rPr lang="hu-HU" sz="2600" dirty="0"/>
              <a:t>Szekvencia konszolidáció: caudate nucleus, putamen, HPC (fronto-striato-cerebellar network)</a:t>
            </a:r>
          </a:p>
          <a:p>
            <a:pPr marL="82296" indent="0">
              <a:buNone/>
            </a:pPr>
            <a:endParaRPr lang="hu-HU" sz="1300" dirty="0">
              <a:latin typeface="+mj-lt"/>
            </a:endParaRPr>
          </a:p>
          <a:p>
            <a:endParaRPr lang="hu-HU" sz="3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8192114-409D-4DE7-B23A-3CBC0CA880E9}"/>
              </a:ext>
            </a:extLst>
          </p:cNvPr>
          <p:cNvSpPr txBox="1">
            <a:spLocks/>
          </p:cNvSpPr>
          <p:nvPr/>
        </p:nvSpPr>
        <p:spPr>
          <a:xfrm>
            <a:off x="879496" y="30832"/>
            <a:ext cx="7890080" cy="15979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hu-HU" sz="3000" dirty="0"/>
              <a:t>Össz szekvenciaspecifikus tanulás </a:t>
            </a:r>
            <a:r>
              <a:rPr lang="hu-HU" sz="3000" b="1" dirty="0"/>
              <a:t>nem</a:t>
            </a:r>
            <a:r>
              <a:rPr lang="hu-HU" sz="3000" dirty="0"/>
              <a:t> történt</a:t>
            </a:r>
          </a:p>
          <a:p>
            <a:pPr marL="82296" indent="0">
              <a:buNone/>
            </a:pPr>
            <a:r>
              <a:rPr lang="hu-HU" sz="3000" dirty="0"/>
              <a:t>within-block position effect:</a:t>
            </a:r>
          </a:p>
          <a:p>
            <a:pPr lvl="1"/>
            <a:r>
              <a:rPr lang="hu-HU" sz="2600" dirty="0"/>
              <a:t>Blokkok eleje: előhívás, reaktiváció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2600" dirty="0"/>
              <a:t>MTL, HPC</a:t>
            </a:r>
          </a:p>
          <a:p>
            <a:pPr lvl="1"/>
            <a:r>
              <a:rPr lang="hu-HU" sz="2600" dirty="0"/>
              <a:t>Blokkok vége: szekvenciális tudás proceduralizációja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2600" dirty="0"/>
              <a:t>BG</a:t>
            </a:r>
          </a:p>
        </p:txBody>
      </p:sp>
    </p:spTree>
    <p:extLst>
      <p:ext uri="{BB962C8B-B14F-4D97-AF65-F5344CB8AC3E}">
        <p14:creationId xmlns:p14="http://schemas.microsoft.com/office/powerpoint/2010/main" val="152688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hu-HU" dirty="0"/>
              <a:t>3. Obstruktív alvási apnoe</a:t>
            </a:r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dirty="0"/>
              <a:t>Alvási légzészavar kognitív zavarokkal</a:t>
            </a:r>
          </a:p>
          <a:p>
            <a:pPr marL="946404" lvl="2" indent="-342900"/>
            <a:r>
              <a:rPr lang="hu-HU" dirty="0"/>
              <a:t>tanulás, memória, WM, EF</a:t>
            </a:r>
          </a:p>
          <a:p>
            <a:pPr marL="82296" indent="0">
              <a:buNone/>
            </a:pPr>
            <a:r>
              <a:rPr lang="hu-HU" dirty="0"/>
              <a:t>Felső légutak obstrukciója miatti hypoxia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  <a:p>
            <a:pPr marL="82296" indent="0">
              <a:buNone/>
            </a:pPr>
            <a:r>
              <a:rPr lang="hu-HU" dirty="0"/>
              <a:t>a normál alvásmintázat megváltozik</a:t>
            </a:r>
            <a:r>
              <a:rPr lang="hu-HU" sz="1500" dirty="0"/>
              <a:t> (Banno &amp; Kryger, 2007)</a:t>
            </a:r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dirty="0"/>
              <a:t>FC-függő figyelmi folyamatok </a:t>
            </a:r>
            <a:r>
              <a:rPr lang="hu-HU" sz="1400" dirty="0"/>
              <a:t>(pl. Hobson, 2009)</a:t>
            </a:r>
          </a:p>
          <a:p>
            <a:pPr marL="82296" indent="0">
              <a:buNone/>
            </a:pPr>
            <a:r>
              <a:rPr lang="hu-HU" dirty="0"/>
              <a:t>FC, dlPFC – WM </a:t>
            </a:r>
            <a:r>
              <a:rPr lang="hu-HU" sz="1400" dirty="0"/>
              <a:t>(pl. Cosentino et al., 2008)</a:t>
            </a:r>
          </a:p>
          <a:p>
            <a:pPr marL="82296" indent="0">
              <a:buNone/>
            </a:pPr>
            <a:r>
              <a:rPr lang="hu-HU" dirty="0"/>
              <a:t>BG – szekvenciatanulás intakt</a:t>
            </a:r>
          </a:p>
          <a:p>
            <a:pPr marL="356616" lvl="1" indent="0">
              <a:buNone/>
            </a:pPr>
            <a:r>
              <a:rPr lang="hu-HU" dirty="0"/>
              <a:t>SWS, REM szelektív gátlása </a:t>
            </a:r>
            <a:r>
              <a:rPr lang="hu-HU" b="1" dirty="0">
                <a:solidFill>
                  <a:srgbClr val="FF0000"/>
                </a:solidFill>
              </a:rPr>
              <a:t>nem</a:t>
            </a:r>
            <a:r>
              <a:rPr lang="hu-HU" dirty="0"/>
              <a:t> befolyásolja az implicit tanulást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87737E-A1E6-4D20-AA3B-3F6B5314D186}"/>
              </a:ext>
            </a:extLst>
          </p:cNvPr>
          <p:cNvSpPr txBox="1"/>
          <p:nvPr/>
        </p:nvSpPr>
        <p:spPr>
          <a:xfrm>
            <a:off x="1435608" y="548680"/>
            <a:ext cx="688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https://www.youtube.com/watch?v=UwjeVRdy5u4</a:t>
            </a:r>
            <a:endParaRPr lang="hu-HU" dirty="0"/>
          </a:p>
          <a:p>
            <a:endParaRPr lang="hu-HU" dirty="0"/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xmlns="" id="{296CE669-9C76-4D84-BD4C-4C7562A2B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612"/>
            <a:ext cx="2699792" cy="21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9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259" y="923953"/>
            <a:ext cx="7886700" cy="994172"/>
          </a:xfrm>
        </p:spPr>
        <p:txBody>
          <a:bodyPr/>
          <a:lstStyle/>
          <a:p>
            <a:pPr algn="ctr"/>
            <a:r>
              <a:rPr lang="hu-HU" b="1" dirty="0"/>
              <a:t>Köszönöm a figyelmet! </a:t>
            </a:r>
            <a:endParaRPr lang="en-US" b="1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51520" y="4221088"/>
            <a:ext cx="7886700" cy="20266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endParaRPr lang="hu-HU" sz="2100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2625" dirty="0">
                <a:solidFill>
                  <a:prstClr val="black"/>
                </a:solidFill>
                <a:latin typeface="Calibri"/>
              </a:rPr>
              <a:t>Kiss Mariann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2625" dirty="0">
                <a:solidFill>
                  <a:prstClr val="black"/>
                </a:solidFill>
                <a:latin typeface="Calibri"/>
              </a:rPr>
              <a:t>Emlékezet, Nyelv és Idegtudomány Kutatócsoport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1875" dirty="0">
                <a:solidFill>
                  <a:prstClr val="black"/>
                </a:solidFill>
                <a:latin typeface="Calibri"/>
                <a:hlinkClick r:id="rId2"/>
              </a:rPr>
              <a:t>kissmaryanne@gmail.com</a:t>
            </a:r>
            <a:endParaRPr lang="hu-HU" sz="1875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1875" dirty="0">
                <a:solidFill>
                  <a:prstClr val="black"/>
                </a:solidFill>
                <a:latin typeface="Calibri"/>
                <a:hlinkClick r:id="rId3"/>
              </a:rPr>
              <a:t>http://nemethlab.com/</a:t>
            </a:r>
            <a:endParaRPr lang="hu-HU" sz="1875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hu-HU" sz="18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EDEB92-6BF0-4425-9AE4-BEED5EF4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96" y="1506339"/>
            <a:ext cx="3811546" cy="2858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3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hu-HU" dirty="0"/>
              <a:t>Implicit tanulás – környezet mintázatainak befogadása</a:t>
            </a:r>
          </a:p>
          <a:p>
            <a:r>
              <a:rPr lang="hu-HU" dirty="0"/>
              <a:t>Készségek elsajátítása:</a:t>
            </a:r>
          </a:p>
          <a:p>
            <a:pPr lvl="1"/>
            <a:r>
              <a:rPr lang="hu-HU" dirty="0"/>
              <a:t>Motoros készségek </a:t>
            </a:r>
            <a:r>
              <a:rPr lang="hu-HU" sz="2000" dirty="0"/>
              <a:t>(pl. sportok)</a:t>
            </a:r>
          </a:p>
          <a:p>
            <a:pPr lvl="1"/>
            <a:r>
              <a:rPr lang="hu-HU" dirty="0"/>
              <a:t>Szociális készségek</a:t>
            </a:r>
          </a:p>
          <a:p>
            <a:pPr lvl="1"/>
            <a:r>
              <a:rPr lang="hu-HU" dirty="0"/>
              <a:t>Kognitív készségek </a:t>
            </a:r>
            <a:r>
              <a:rPr lang="hu-HU" sz="2000" dirty="0"/>
              <a:t>(pl. nyelv, zene)</a:t>
            </a:r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 algn="r">
              <a:buNone/>
            </a:pPr>
            <a:r>
              <a:rPr lang="en-US" sz="1500" dirty="0"/>
              <a:t>Kaufman et al., 2010; Lieberman, 2000; Nemeth et al., 2011; Romano Bergstrom, Howard, &amp; Howard, 2012; Ullman, 2004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276063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91B66-6A8B-4A8A-B230-2CC83A98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242143" y="3053438"/>
            <a:ext cx="4257899" cy="3646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42B0B2-4265-4E89-882C-E20CF252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3112"/>
            <a:ext cx="4160521" cy="3379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792AA1-B3A8-436D-A11F-AFBCAD85C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3596">
            <a:off x="4482750" y="3510040"/>
            <a:ext cx="4721728" cy="3541296"/>
          </a:xfrm>
          <a:prstGeom prst="snip2DiagRect">
            <a:avLst>
              <a:gd name="adj1" fmla="val 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CFEB75-CD66-46B4-B43A-32BA7B36E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60000">
            <a:off x="189637" y="-317164"/>
            <a:ext cx="3690267" cy="384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23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II. Neurológiai háttér</a:t>
            </a:r>
          </a:p>
        </p:txBody>
      </p:sp>
      <p:pic>
        <p:nvPicPr>
          <p:cNvPr id="4" name="Kép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816100"/>
            <a:ext cx="69580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361725" y="63703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Squire</a:t>
            </a:r>
            <a:r>
              <a:rPr lang="hu-HU" dirty="0"/>
              <a:t>, 1981</a:t>
            </a:r>
          </a:p>
        </p:txBody>
      </p:sp>
    </p:spTree>
    <p:extLst>
      <p:ext uri="{BB962C8B-B14F-4D97-AF65-F5344CB8AC3E}">
        <p14:creationId xmlns:p14="http://schemas.microsoft.com/office/powerpoint/2010/main" val="420302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00" y="1692977"/>
            <a:ext cx="6059949" cy="43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361725" y="63703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Henke</a:t>
            </a:r>
            <a:r>
              <a:rPr lang="hu-HU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53373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Basal </a:t>
            </a:r>
            <a:r>
              <a:rPr lang="hu-HU" dirty="0" err="1"/>
              <a:t>Ganglia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2298"/>
          <a:stretch>
            <a:fillRect/>
          </a:stretch>
        </p:blipFill>
        <p:spPr/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/>
              <a:t>Ventral</a:t>
            </a:r>
            <a:r>
              <a:rPr lang="hu-HU" dirty="0"/>
              <a:t> </a:t>
            </a:r>
            <a:r>
              <a:rPr lang="hu-HU" dirty="0" err="1"/>
              <a:t>striatum</a:t>
            </a:r>
            <a:endParaRPr lang="hu-HU" dirty="0"/>
          </a:p>
          <a:p>
            <a:r>
              <a:rPr lang="hu-HU" dirty="0" err="1"/>
              <a:t>Dorsal</a:t>
            </a:r>
            <a:r>
              <a:rPr lang="hu-HU" dirty="0"/>
              <a:t> </a:t>
            </a:r>
            <a:r>
              <a:rPr lang="hu-HU" dirty="0" err="1"/>
              <a:t>striatum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35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704856" cy="5583229"/>
          </a:xfrm>
        </p:spPr>
      </p:pic>
    </p:spTree>
    <p:extLst>
      <p:ext uri="{BB962C8B-B14F-4D97-AF65-F5344CB8AC3E}">
        <p14:creationId xmlns:p14="http://schemas.microsoft.com/office/powerpoint/2010/main" val="162400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1 </a:t>
            </a:r>
            <a:r>
              <a:rPr lang="hu-HU" dirty="0" err="1"/>
              <a:t>Striatum</a:t>
            </a:r>
            <a:r>
              <a:rPr lang="hu-HU" dirty="0"/>
              <a:t> (</a:t>
            </a:r>
            <a:r>
              <a:rPr lang="hu-HU" dirty="0" err="1"/>
              <a:t>Neostriatum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1.1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endParaRPr lang="hu-HU" dirty="0"/>
          </a:p>
          <a:p>
            <a:pPr lvl="2"/>
            <a:r>
              <a:rPr lang="hu-HU" dirty="0"/>
              <a:t>1.1.1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head</a:t>
            </a:r>
            <a:endParaRPr lang="hu-HU" dirty="0"/>
          </a:p>
          <a:p>
            <a:pPr lvl="2"/>
            <a:r>
              <a:rPr lang="hu-HU" dirty="0"/>
              <a:t>1.1.2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body</a:t>
            </a:r>
          </a:p>
          <a:p>
            <a:pPr lvl="2"/>
            <a:r>
              <a:rPr lang="hu-HU" dirty="0"/>
              <a:t>1.1.3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tail</a:t>
            </a:r>
            <a:endParaRPr lang="hu-HU" dirty="0"/>
          </a:p>
          <a:p>
            <a:pPr lvl="1"/>
            <a:r>
              <a:rPr lang="hu-HU" dirty="0"/>
              <a:t>1.2 </a:t>
            </a:r>
            <a:r>
              <a:rPr lang="hu-HU" dirty="0" err="1"/>
              <a:t>Putamen</a:t>
            </a:r>
            <a:endParaRPr lang="hu-HU" dirty="0"/>
          </a:p>
          <a:p>
            <a:r>
              <a:rPr lang="hu-HU" dirty="0"/>
              <a:t>2 Globus </a:t>
            </a:r>
            <a:r>
              <a:rPr lang="hu-HU" dirty="0" err="1"/>
              <a:t>pallidus</a:t>
            </a:r>
            <a:r>
              <a:rPr lang="hu-HU" dirty="0"/>
              <a:t> (GP)</a:t>
            </a:r>
          </a:p>
          <a:p>
            <a:pPr lvl="1"/>
            <a:r>
              <a:rPr lang="hu-HU" dirty="0"/>
              <a:t>2.1 </a:t>
            </a:r>
            <a:r>
              <a:rPr lang="hu-HU" dirty="0" err="1"/>
              <a:t>External</a:t>
            </a:r>
            <a:r>
              <a:rPr lang="hu-HU" dirty="0"/>
              <a:t> Globus </a:t>
            </a:r>
            <a:r>
              <a:rPr lang="hu-HU" dirty="0" err="1"/>
              <a:t>pallidus</a:t>
            </a:r>
            <a:r>
              <a:rPr lang="hu-HU" dirty="0"/>
              <a:t> (</a:t>
            </a:r>
            <a:r>
              <a:rPr lang="hu-HU" dirty="0" err="1"/>
              <a:t>GPe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2.2 </a:t>
            </a:r>
            <a:r>
              <a:rPr lang="hu-HU" dirty="0" err="1"/>
              <a:t>Internal</a:t>
            </a:r>
            <a:r>
              <a:rPr lang="hu-HU" dirty="0"/>
              <a:t> Globus </a:t>
            </a:r>
            <a:r>
              <a:rPr lang="hu-HU" dirty="0" err="1"/>
              <a:t>pallidus</a:t>
            </a:r>
            <a:r>
              <a:rPr lang="hu-HU" dirty="0"/>
              <a:t> (</a:t>
            </a:r>
            <a:r>
              <a:rPr lang="hu-HU" dirty="0" err="1"/>
              <a:t>GPi</a:t>
            </a:r>
            <a:r>
              <a:rPr lang="hu-HU" dirty="0"/>
              <a:t>)</a:t>
            </a:r>
          </a:p>
          <a:p>
            <a:r>
              <a:rPr lang="hu-HU" dirty="0" err="1"/>
              <a:t>Lentiform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(</a:t>
            </a:r>
            <a:r>
              <a:rPr lang="hu-HU" dirty="0" err="1"/>
              <a:t>putamen</a:t>
            </a:r>
            <a:r>
              <a:rPr lang="hu-HU" dirty="0"/>
              <a:t> and </a:t>
            </a:r>
            <a:r>
              <a:rPr lang="hu-HU" dirty="0" err="1"/>
              <a:t>globus</a:t>
            </a:r>
            <a:r>
              <a:rPr lang="hu-HU" dirty="0"/>
              <a:t> </a:t>
            </a:r>
            <a:r>
              <a:rPr lang="hu-HU" dirty="0" err="1"/>
              <a:t>pallidus</a:t>
            </a:r>
            <a:r>
              <a:rPr lang="hu-HU" dirty="0"/>
              <a:t>)</a:t>
            </a:r>
          </a:p>
          <a:p>
            <a:r>
              <a:rPr lang="hu-HU" dirty="0"/>
              <a:t>3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accumbens</a:t>
            </a:r>
            <a:r>
              <a:rPr lang="hu-HU" dirty="0"/>
              <a:t> </a:t>
            </a:r>
          </a:p>
          <a:p>
            <a:r>
              <a:rPr lang="hu-HU" dirty="0"/>
              <a:t>4 </a:t>
            </a:r>
            <a:r>
              <a:rPr lang="hu-HU" dirty="0" err="1"/>
              <a:t>Olfactory</a:t>
            </a:r>
            <a:r>
              <a:rPr lang="hu-HU" dirty="0"/>
              <a:t> </a:t>
            </a:r>
            <a:r>
              <a:rPr lang="hu-HU" dirty="0" err="1"/>
              <a:t>tubercle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880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328</TotalTime>
  <Words>957</Words>
  <Application>Microsoft Office PowerPoint</Application>
  <PresentationFormat>Diavetítés a képernyőre (4:3 oldalarány)</PresentationFormat>
  <Paragraphs>168</Paragraphs>
  <Slides>26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40" baseType="lpstr">
      <vt:lpstr>微軟正黑體</vt:lpstr>
      <vt:lpstr>MS PGothic</vt:lpstr>
      <vt:lpstr>Arial</vt:lpstr>
      <vt:lpstr>Calibri</vt:lpstr>
      <vt:lpstr>Calibri Light</vt:lpstr>
      <vt:lpstr>Gill Sans MT</vt:lpstr>
      <vt:lpstr>Times New Roman</vt:lpstr>
      <vt:lpstr>Verdana</vt:lpstr>
      <vt:lpstr>Wingdings</vt:lpstr>
      <vt:lpstr>Wingdings 2</vt:lpstr>
      <vt:lpstr>Napforduló</vt:lpstr>
      <vt:lpstr>HDOfficeLightV0</vt:lpstr>
      <vt:lpstr>Microsoft Excel-diagram</vt:lpstr>
      <vt:lpstr>Chart</vt:lpstr>
      <vt:lpstr>Implicit (készség)tanulás és az ehhez kapcsolódó rendellenességek  (N)Agy – bajban kurzus 2018.11.07 </vt:lpstr>
      <vt:lpstr>I. Mintázatok és együttjárások</vt:lpstr>
      <vt:lpstr>PowerPoint bemutató</vt:lpstr>
      <vt:lpstr>PowerPoint bemutató</vt:lpstr>
      <vt:lpstr>II. Neurológiai háttér</vt:lpstr>
      <vt:lpstr>PowerPoint bemutató</vt:lpstr>
      <vt:lpstr>Basal Ganglia</vt:lpstr>
      <vt:lpstr>PowerPoint bemutató</vt:lpstr>
      <vt:lpstr>PowerPoint bemutató</vt:lpstr>
      <vt:lpstr>III. Implicit tanulás a laborban</vt:lpstr>
      <vt:lpstr> Alternating Serial Reaction Time Task Alternáló Szeriális Reakcióidő Feladat</vt:lpstr>
      <vt:lpstr>ASRT vs. SRT</vt:lpstr>
      <vt:lpstr>Mit tanulunk?</vt:lpstr>
      <vt:lpstr>Tanulási mutatók az ASRT-ben</vt:lpstr>
      <vt:lpstr>IV. Életkori sajátosságok tipikus fejlődés esetén</vt:lpstr>
      <vt:lpstr>Kognitív funkciók életkori változásai </vt:lpstr>
      <vt:lpstr>Implicit tanulás életkori változásai</vt:lpstr>
      <vt:lpstr>PowerPoint bemutató</vt:lpstr>
      <vt:lpstr>V. Implicit tanulás atipikus fejlődés, szerzett rendellenességek esetén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Mary Anne</dc:creator>
  <cp:lastModifiedBy>Márti</cp:lastModifiedBy>
  <cp:revision>67</cp:revision>
  <dcterms:created xsi:type="dcterms:W3CDTF">2018-11-05T16:56:13Z</dcterms:created>
  <dcterms:modified xsi:type="dcterms:W3CDTF">2018-11-07T08:35:19Z</dcterms:modified>
</cp:coreProperties>
</file>