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60"/>
  </p:notesMasterIdLst>
  <p:sldIdLst>
    <p:sldId id="256" r:id="rId2"/>
    <p:sldId id="354" r:id="rId3"/>
    <p:sldId id="257" r:id="rId4"/>
    <p:sldId id="259" r:id="rId5"/>
    <p:sldId id="276" r:id="rId6"/>
    <p:sldId id="303" r:id="rId7"/>
    <p:sldId id="304" r:id="rId8"/>
    <p:sldId id="309" r:id="rId9"/>
    <p:sldId id="305" r:id="rId10"/>
    <p:sldId id="258" r:id="rId11"/>
    <p:sldId id="306" r:id="rId12"/>
    <p:sldId id="324" r:id="rId13"/>
    <p:sldId id="310" r:id="rId14"/>
    <p:sldId id="311" r:id="rId15"/>
    <p:sldId id="312" r:id="rId16"/>
    <p:sldId id="313" r:id="rId17"/>
    <p:sldId id="315" r:id="rId18"/>
    <p:sldId id="314" r:id="rId19"/>
    <p:sldId id="319" r:id="rId20"/>
    <p:sldId id="320" r:id="rId21"/>
    <p:sldId id="316" r:id="rId22"/>
    <p:sldId id="317" r:id="rId23"/>
    <p:sldId id="323" r:id="rId24"/>
    <p:sldId id="307" r:id="rId25"/>
    <p:sldId id="325" r:id="rId26"/>
    <p:sldId id="326" r:id="rId27"/>
    <p:sldId id="329" r:id="rId28"/>
    <p:sldId id="327" r:id="rId29"/>
    <p:sldId id="328" r:id="rId30"/>
    <p:sldId id="330" r:id="rId31"/>
    <p:sldId id="331" r:id="rId32"/>
    <p:sldId id="332" r:id="rId33"/>
    <p:sldId id="333" r:id="rId34"/>
    <p:sldId id="308" r:id="rId35"/>
    <p:sldId id="296" r:id="rId36"/>
    <p:sldId id="356" r:id="rId37"/>
    <p:sldId id="335" r:id="rId38"/>
    <p:sldId id="336" r:id="rId39"/>
    <p:sldId id="337" r:id="rId40"/>
    <p:sldId id="338" r:id="rId41"/>
    <p:sldId id="339" r:id="rId42"/>
    <p:sldId id="341" r:id="rId43"/>
    <p:sldId id="355" r:id="rId44"/>
    <p:sldId id="340" r:id="rId45"/>
    <p:sldId id="318" r:id="rId46"/>
    <p:sldId id="346" r:id="rId47"/>
    <p:sldId id="347" r:id="rId48"/>
    <p:sldId id="348" r:id="rId49"/>
    <p:sldId id="342" r:id="rId50"/>
    <p:sldId id="349" r:id="rId51"/>
    <p:sldId id="343" r:id="rId52"/>
    <p:sldId id="344" r:id="rId53"/>
    <p:sldId id="353" r:id="rId54"/>
    <p:sldId id="345" r:id="rId55"/>
    <p:sldId id="351" r:id="rId56"/>
    <p:sldId id="352" r:id="rId57"/>
    <p:sldId id="321" r:id="rId58"/>
    <p:sldId id="322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4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63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9B9F7E-3350-4B6F-819D-1BBD92015EFF}" type="datetimeFigureOut">
              <a:rPr lang="hu-HU" smtClean="0"/>
              <a:t>2018. 11. 05.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D9029-FB30-42C8-9349-ACCE8C32AA0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4145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kép helye 1">
            <a:extLst>
              <a:ext uri="{FF2B5EF4-FFF2-40B4-BE49-F238E27FC236}">
                <a16:creationId xmlns:a16="http://schemas.microsoft.com/office/drawing/2014/main" id="{2A6D6318-C1C7-4B6B-8BCB-B4ED4D12CE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Jegyzetek helye 2">
            <a:extLst>
              <a:ext uri="{FF2B5EF4-FFF2-40B4-BE49-F238E27FC236}">
                <a16:creationId xmlns:a16="http://schemas.microsoft.com/office/drawing/2014/main" id="{54FC6992-45D9-4DAD-B8BF-DF4C4E3D53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18436" name="Dia számának helye 3">
            <a:extLst>
              <a:ext uri="{FF2B5EF4-FFF2-40B4-BE49-F238E27FC236}">
                <a16:creationId xmlns:a16="http://schemas.microsoft.com/office/drawing/2014/main" id="{B2A031CC-9817-4E82-AE3F-B005A5F818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89DDC94-B755-48F5-8E7D-C1CDA349C8EF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kép helye 1">
            <a:extLst>
              <a:ext uri="{FF2B5EF4-FFF2-40B4-BE49-F238E27FC236}">
                <a16:creationId xmlns:a16="http://schemas.microsoft.com/office/drawing/2014/main" id="{5AC777F3-EF56-4B62-9DAD-61E00FB788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Jegyzetek helye 2">
            <a:extLst>
              <a:ext uri="{FF2B5EF4-FFF2-40B4-BE49-F238E27FC236}">
                <a16:creationId xmlns:a16="http://schemas.microsoft.com/office/drawing/2014/main" id="{1EF1729F-366B-4850-90F0-AFE5901043D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24580" name="Dia számának helye 3">
            <a:extLst>
              <a:ext uri="{FF2B5EF4-FFF2-40B4-BE49-F238E27FC236}">
                <a16:creationId xmlns:a16="http://schemas.microsoft.com/office/drawing/2014/main" id="{920F4CFF-907C-4217-904F-F3C4DAC36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5CC1-AFB0-4CA9-96F6-79B36C7D202B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kép helye 1">
            <a:extLst>
              <a:ext uri="{FF2B5EF4-FFF2-40B4-BE49-F238E27FC236}">
                <a16:creationId xmlns:a16="http://schemas.microsoft.com/office/drawing/2014/main" id="{AAF2B80F-3A77-49D0-8C26-65BE3439BA5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Jegyzetek helye 2">
            <a:extLst>
              <a:ext uri="{FF2B5EF4-FFF2-40B4-BE49-F238E27FC236}">
                <a16:creationId xmlns:a16="http://schemas.microsoft.com/office/drawing/2014/main" id="{C91D2669-09F2-4DBC-85BF-42272BE9A5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28676" name="Dia számának helye 3">
            <a:extLst>
              <a:ext uri="{FF2B5EF4-FFF2-40B4-BE49-F238E27FC236}">
                <a16:creationId xmlns:a16="http://schemas.microsoft.com/office/drawing/2014/main" id="{42BD139C-2DE2-402A-9B3C-610B844A77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6906058-8F09-4619-8837-148F71AF3DDF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kép helye 1">
            <a:extLst>
              <a:ext uri="{FF2B5EF4-FFF2-40B4-BE49-F238E27FC236}">
                <a16:creationId xmlns:a16="http://schemas.microsoft.com/office/drawing/2014/main" id="{3DEDE2BC-7548-40F9-9705-0B0B59274C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Jegyzetek helye 2">
            <a:extLst>
              <a:ext uri="{FF2B5EF4-FFF2-40B4-BE49-F238E27FC236}">
                <a16:creationId xmlns:a16="http://schemas.microsoft.com/office/drawing/2014/main" id="{F95C010D-5B26-47AD-81DB-D10ACC098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32772" name="Dia számának helye 3">
            <a:extLst>
              <a:ext uri="{FF2B5EF4-FFF2-40B4-BE49-F238E27FC236}">
                <a16:creationId xmlns:a16="http://schemas.microsoft.com/office/drawing/2014/main" id="{0F947015-217F-4CBA-B35B-9D1046FB06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3146EB-5BF3-448E-AB70-F5887AA57FF8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hu-HU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ED53E67-79AA-4624-85A4-0226ACB06C50}" type="slidenum">
              <a:rPr lang="en-US" altLang="hu-H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hu-HU"/>
          </a:p>
        </p:txBody>
      </p:sp>
    </p:spTree>
    <p:extLst>
      <p:ext uri="{BB962C8B-B14F-4D97-AF65-F5344CB8AC3E}">
        <p14:creationId xmlns:p14="http://schemas.microsoft.com/office/powerpoint/2010/main" val="345681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7D9029-FB30-42C8-9349-ACCE8C32AA0C}" type="slidenum">
              <a:rPr lang="hu-HU" smtClean="0"/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624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hyperlink" Target="https://www.youtube.com/watch?v=zZgS8Ij1Lt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youtube.com/watch?v=H276cfkL5Lo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7A5D682-1892-42BF-9C66-C2BFD4A5A2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/>
              <a:t>Tanulási nehézségek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F0D1593-A879-4305-9FE9-FC12FA993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72890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(Afázia), diszlexia, diszgráfia, </a:t>
            </a:r>
            <a:r>
              <a:rPr lang="hu-HU" dirty="0" err="1"/>
              <a:t>diszkalkúlia</a:t>
            </a:r>
            <a:r>
              <a:rPr lang="hu-HU" dirty="0"/>
              <a:t>, ADHD</a:t>
            </a:r>
          </a:p>
          <a:p>
            <a:endParaRPr lang="hu-HU" dirty="0"/>
          </a:p>
          <a:p>
            <a:r>
              <a:rPr lang="hu-HU" dirty="0"/>
              <a:t>Nagy Boglárka</a:t>
            </a:r>
          </a:p>
          <a:p>
            <a:r>
              <a:rPr lang="hu-HU" dirty="0"/>
              <a:t>BME Pszichológia Doktori Iskola, </a:t>
            </a:r>
          </a:p>
          <a:p>
            <a:r>
              <a:rPr lang="hu-HU" dirty="0"/>
              <a:t>MTA TTK KPI Kognitív Pszichológiai Csoport</a:t>
            </a:r>
          </a:p>
        </p:txBody>
      </p:sp>
    </p:spTree>
    <p:extLst>
      <p:ext uri="{BB962C8B-B14F-4D97-AF65-F5344CB8AC3E}">
        <p14:creationId xmlns:p14="http://schemas.microsoft.com/office/powerpoint/2010/main" val="4216836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7650"/>
            <a:ext cx="10010633" cy="958298"/>
          </a:xfrm>
        </p:spPr>
        <p:txBody>
          <a:bodyPr/>
          <a:lstStyle/>
          <a:p>
            <a:pPr algn="ctr"/>
            <a:r>
              <a:rPr lang="hu-HU" b="1" dirty="0"/>
              <a:t>Szimbolikus-szemantikus feldolgozás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0C2CD9B5-6B30-4A96-A587-869679743A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8866" y="1557507"/>
            <a:ext cx="11373134" cy="374298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0C67B686-168E-42CE-A048-E7F865E4265A}"/>
              </a:ext>
            </a:extLst>
          </p:cNvPr>
          <p:cNvSpPr txBox="1"/>
          <p:nvPr/>
        </p:nvSpPr>
        <p:spPr>
          <a:xfrm>
            <a:off x="5079311" y="5467385"/>
            <a:ext cx="2033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Pulvermüller</a:t>
            </a:r>
            <a:r>
              <a:rPr lang="hu-HU" dirty="0">
                <a:solidFill>
                  <a:schemeClr val="tx2"/>
                </a:solidFill>
              </a:rPr>
              <a:t>, 2013</a:t>
            </a:r>
          </a:p>
        </p:txBody>
      </p:sp>
    </p:spTree>
    <p:extLst>
      <p:ext uri="{BB962C8B-B14F-4D97-AF65-F5344CB8AC3E}">
        <p14:creationId xmlns:p14="http://schemas.microsoft.com/office/powerpoint/2010/main" val="310907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/>
              <a:t>Alexia és Diszlexia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3856F32C-4FBB-4DD9-8C5F-BB643E4E7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8" y="3969531"/>
            <a:ext cx="8361229" cy="1086237"/>
          </a:xfrm>
        </p:spPr>
        <p:txBody>
          <a:bodyPr>
            <a:normAutofit fontScale="92500"/>
          </a:bodyPr>
          <a:lstStyle/>
          <a:p>
            <a:r>
              <a:rPr lang="hu-HU" dirty="0"/>
              <a:t>Az olvasás szerzett és fejlődési zavarai</a:t>
            </a:r>
          </a:p>
          <a:p>
            <a:r>
              <a:rPr lang="hu-HU" dirty="0"/>
              <a:t>A szófelismerés és kiejtés pontosságának és folytonosságának zavara</a:t>
            </a:r>
          </a:p>
        </p:txBody>
      </p:sp>
    </p:spTree>
    <p:extLst>
      <p:ext uri="{BB962C8B-B14F-4D97-AF65-F5344CB8AC3E}">
        <p14:creationId xmlns:p14="http://schemas.microsoft.com/office/powerpoint/2010/main" val="2617531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9C4179-CC59-465B-B48F-BC227746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918541"/>
          </a:xfrm>
        </p:spPr>
        <p:txBody>
          <a:bodyPr/>
          <a:lstStyle/>
          <a:p>
            <a:pPr algn="ctr"/>
            <a:r>
              <a:rPr lang="hu-HU" b="1" dirty="0"/>
              <a:t>A (szó)olvasás háromszög modellje</a:t>
            </a:r>
          </a:p>
        </p:txBody>
      </p:sp>
      <p:pic>
        <p:nvPicPr>
          <p:cNvPr id="1026" name="Picture 2" descr="Image result for triangle model of reading">
            <a:extLst>
              <a:ext uri="{FF2B5EF4-FFF2-40B4-BE49-F238E27FC236}">
                <a16:creationId xmlns:a16="http://schemas.microsoft.com/office/drawing/2014/main" id="{6F5106D1-BB7D-4F7A-9A19-C5B0DEBA1C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275" y="1338263"/>
            <a:ext cx="7029449" cy="527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038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EFD748-98B5-4EE2-BBE2-D330BDD98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8965"/>
            <a:ext cx="10714630" cy="877957"/>
          </a:xfrm>
        </p:spPr>
        <p:txBody>
          <a:bodyPr>
            <a:normAutofit/>
          </a:bodyPr>
          <a:lstStyle/>
          <a:p>
            <a:r>
              <a:rPr lang="hu-HU" sz="3600" b="1" dirty="0"/>
              <a:t>Az olvasás kétutas (párhuzamos feldolgozási) modellje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CACC69FB-648E-4B1C-AB2B-EA7575151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592" y="922897"/>
            <a:ext cx="7083417" cy="593510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D9579AA0-A1EB-46E9-80DD-35104B67737F}"/>
              </a:ext>
            </a:extLst>
          </p:cNvPr>
          <p:cNvSpPr txBox="1"/>
          <p:nvPr/>
        </p:nvSpPr>
        <p:spPr>
          <a:xfrm>
            <a:off x="8843749" y="1046922"/>
            <a:ext cx="273865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Két olvasási út</a:t>
            </a:r>
          </a:p>
          <a:p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b="1" dirty="0">
                <a:solidFill>
                  <a:schemeClr val="tx2"/>
                </a:solidFill>
              </a:rPr>
              <a:t>Fonológiai út </a:t>
            </a:r>
            <a:r>
              <a:rPr lang="hu-HU" dirty="0">
                <a:solidFill>
                  <a:schemeClr val="tx2"/>
                </a:solidFill>
              </a:rPr>
              <a:t>(A út): a jelentéshez a komponensekre bontó fonológiai olvasás közvetítésével lehet eljutni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b="1" dirty="0">
                <a:solidFill>
                  <a:schemeClr val="tx2"/>
                </a:solidFill>
              </a:rPr>
              <a:t>Direkt út </a:t>
            </a:r>
            <a:r>
              <a:rPr lang="hu-HU" dirty="0">
                <a:solidFill>
                  <a:schemeClr val="tx2"/>
                </a:solidFill>
              </a:rPr>
              <a:t>(B út): a jelentéshez el lehet jutni a szóalak azonnali felismerésével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b="1" dirty="0" err="1">
                <a:solidFill>
                  <a:schemeClr val="tx2"/>
                </a:solidFill>
              </a:rPr>
              <a:t>Morton</a:t>
            </a:r>
            <a:r>
              <a:rPr lang="hu-HU" b="1" dirty="0">
                <a:solidFill>
                  <a:schemeClr val="tx2"/>
                </a:solidFill>
              </a:rPr>
              <a:t> alapján: </a:t>
            </a:r>
            <a:r>
              <a:rPr lang="hu-HU" dirty="0">
                <a:solidFill>
                  <a:schemeClr val="tx2"/>
                </a:solidFill>
              </a:rPr>
              <a:t>olvasási utak rutinba szerveződése csak a fejlődés egy adott pontján; a hangos olvasás szemantikai és fonológiai útja</a:t>
            </a:r>
          </a:p>
        </p:txBody>
      </p:sp>
    </p:spTree>
    <p:extLst>
      <p:ext uri="{BB962C8B-B14F-4D97-AF65-F5344CB8AC3E}">
        <p14:creationId xmlns:p14="http://schemas.microsoft.com/office/powerpoint/2010/main" val="1692357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1990D-0297-4EFE-837A-9B5F597DB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391" y="139890"/>
            <a:ext cx="10749275" cy="827519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/>
              <a:t>Az olvasás neuropszichológiai modellje felnőtt korban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D041377-8850-493A-BCC8-48DB82906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084" y="1103414"/>
            <a:ext cx="7734457" cy="546652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A5837E4-D80E-4016-98E8-960C60F61B1D}"/>
              </a:ext>
            </a:extLst>
          </p:cNvPr>
          <p:cNvSpPr txBox="1"/>
          <p:nvPr/>
        </p:nvSpPr>
        <p:spPr>
          <a:xfrm>
            <a:off x="8693285" y="2274838"/>
            <a:ext cx="34987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hu-HU" dirty="0">
                <a:solidFill>
                  <a:schemeClr val="tx2"/>
                </a:solidFill>
              </a:rPr>
              <a:t>Az írott szó vizuális és </a:t>
            </a:r>
          </a:p>
          <a:p>
            <a:pPr algn="just"/>
            <a:r>
              <a:rPr lang="hu-HU" dirty="0">
                <a:solidFill>
                  <a:schemeClr val="tx2"/>
                </a:solidFill>
              </a:rPr>
              <a:t>kimondott alakja közötti </a:t>
            </a:r>
          </a:p>
          <a:p>
            <a:pPr algn="just"/>
            <a:r>
              <a:rPr lang="hu-HU" dirty="0">
                <a:solidFill>
                  <a:schemeClr val="tx2"/>
                </a:solidFill>
              </a:rPr>
              <a:t>két feldolgozási szint: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chemeClr val="tx2"/>
                </a:solidFill>
              </a:rPr>
              <a:t>Graféma</a:t>
            </a:r>
            <a:r>
              <a:rPr lang="hu-HU" dirty="0">
                <a:solidFill>
                  <a:schemeClr val="tx2"/>
                </a:solidFill>
              </a:rPr>
              <a:t>-fonéma megfeleltetés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u-HU" dirty="0">
                <a:solidFill>
                  <a:schemeClr val="tx2"/>
                </a:solidFill>
              </a:rPr>
              <a:t>Motoros tervezés és artikuláció</a:t>
            </a:r>
          </a:p>
          <a:p>
            <a:pPr algn="just"/>
            <a:endParaRPr lang="hu-HU" dirty="0">
              <a:solidFill>
                <a:schemeClr val="tx2"/>
              </a:solidFill>
            </a:endParaRPr>
          </a:p>
          <a:p>
            <a:pPr algn="just"/>
            <a:r>
              <a:rPr lang="hu-HU" dirty="0">
                <a:solidFill>
                  <a:schemeClr val="tx2"/>
                </a:solidFill>
              </a:rPr>
              <a:t>Egyirányú kapcsolatok</a:t>
            </a:r>
          </a:p>
        </p:txBody>
      </p:sp>
    </p:spTree>
    <p:extLst>
      <p:ext uri="{BB962C8B-B14F-4D97-AF65-F5344CB8AC3E}">
        <p14:creationId xmlns:p14="http://schemas.microsoft.com/office/powerpoint/2010/main" val="2700055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D190980-906C-4523-9365-5851E1990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67185"/>
            <a:ext cx="9601200" cy="856397"/>
          </a:xfrm>
        </p:spPr>
        <p:txBody>
          <a:bodyPr/>
          <a:lstStyle/>
          <a:p>
            <a:pPr algn="ctr"/>
            <a:r>
              <a:rPr lang="hu-HU" b="1" dirty="0"/>
              <a:t>Az olvasás agyi hálózatai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4A551A94-D34A-4950-B27F-0ED613F45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5093" y="1502690"/>
            <a:ext cx="7706907" cy="5355311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F114BAE5-297B-420A-A22B-8E2655D6549D}"/>
              </a:ext>
            </a:extLst>
          </p:cNvPr>
          <p:cNvSpPr txBox="1"/>
          <p:nvPr/>
        </p:nvSpPr>
        <p:spPr>
          <a:xfrm>
            <a:off x="728870" y="1502690"/>
            <a:ext cx="386963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Anterior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6">
                    <a:lumMod val="75000"/>
                  </a:schemeClr>
                </a:solidFill>
              </a:rPr>
              <a:t>kérgi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 rendszer: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Inferior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frontális komponens – fonetikai/fonológiai megfeleltetés és elemzés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 err="1">
                <a:solidFill>
                  <a:schemeClr val="accent6">
                    <a:lumMod val="75000"/>
                  </a:schemeClr>
                </a:solidFill>
              </a:rPr>
              <a:t>Frontotemporális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 komponens – akusztikai/fonetikai és fonetikai/fonológiai megfeleltetés</a:t>
            </a:r>
          </a:p>
          <a:p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Parietális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</a:t>
            </a:r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poszterior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dorzális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hu-HU" b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kérgi</a:t>
            </a:r>
            <a:r>
              <a:rPr lang="hu-H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rendszer: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Lexikai-szemantikai elemzés és azonosítás –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gyrus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angularis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(írott szóalak fonológiai megfeleltetése),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gyrus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supramarginalis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Wernicke</a:t>
            </a:r>
            <a:r>
              <a:rPr lang="hu-H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-terület </a:t>
            </a:r>
          </a:p>
          <a:p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Occipitális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poszterior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ventrális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hu-HU" b="1" dirty="0" err="1">
                <a:solidFill>
                  <a:schemeClr val="accent5">
                    <a:lumMod val="75000"/>
                  </a:schemeClr>
                </a:solidFill>
              </a:rPr>
              <a:t>kérgi</a:t>
            </a:r>
            <a:r>
              <a:rPr lang="hu-HU" b="1" dirty="0">
                <a:solidFill>
                  <a:schemeClr val="accent5">
                    <a:lumMod val="75000"/>
                  </a:schemeClr>
                </a:solidFill>
              </a:rPr>
              <a:t> rendszer: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Laterális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extrastriátum</a:t>
            </a:r>
            <a:endParaRPr lang="hu-HU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Bal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inferior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u-HU" dirty="0" err="1">
                <a:solidFill>
                  <a:schemeClr val="accent5">
                    <a:lumMod val="75000"/>
                  </a:schemeClr>
                </a:solidFill>
              </a:rPr>
              <a:t>occipitotemporális</a:t>
            </a:r>
            <a:r>
              <a:rPr lang="hu-HU" dirty="0">
                <a:solidFill>
                  <a:schemeClr val="accent5">
                    <a:lumMod val="75000"/>
                  </a:schemeClr>
                </a:solidFill>
              </a:rPr>
              <a:t> terület (szóolvasás)</a:t>
            </a:r>
          </a:p>
        </p:txBody>
      </p:sp>
    </p:spTree>
    <p:extLst>
      <p:ext uri="{BB962C8B-B14F-4D97-AF65-F5344CB8AC3E}">
        <p14:creationId xmlns:p14="http://schemas.microsoft.com/office/powerpoint/2010/main" val="3867735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726768-3EE1-48CE-BD39-8F320700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47650"/>
            <a:ext cx="9601200" cy="852280"/>
          </a:xfrm>
        </p:spPr>
        <p:txBody>
          <a:bodyPr/>
          <a:lstStyle/>
          <a:p>
            <a:pPr algn="ctr"/>
            <a:r>
              <a:rPr lang="hu-HU" b="1" dirty="0"/>
              <a:t>Az olvasás agyi hálózatai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83CC1B3-E812-46EB-8931-546BFBEFC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236" y="1099930"/>
            <a:ext cx="10861964" cy="5417654"/>
          </a:xfrm>
        </p:spPr>
        <p:txBody>
          <a:bodyPr/>
          <a:lstStyle/>
          <a:p>
            <a:pPr algn="just"/>
            <a:r>
              <a:rPr lang="hu-HU" b="1" dirty="0" err="1"/>
              <a:t>Poszterior</a:t>
            </a:r>
            <a:r>
              <a:rPr lang="hu-HU" b="1" dirty="0"/>
              <a:t> </a:t>
            </a:r>
            <a:r>
              <a:rPr lang="hu-HU" b="1" dirty="0" err="1"/>
              <a:t>dorzális</a:t>
            </a:r>
            <a:r>
              <a:rPr lang="hu-HU" b="1" dirty="0"/>
              <a:t> kör: </a:t>
            </a:r>
            <a:r>
              <a:rPr lang="hu-HU" dirty="0"/>
              <a:t>lassú, </a:t>
            </a:r>
            <a:r>
              <a:rPr lang="hu-HU" dirty="0" err="1"/>
              <a:t>figyelmi</a:t>
            </a:r>
            <a:r>
              <a:rPr lang="hu-HU" dirty="0"/>
              <a:t>, szabályalapú elemzés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Álszavak, kevésbé gyakori szavak olvasásakor aktívabb</a:t>
            </a:r>
          </a:p>
          <a:p>
            <a:pPr algn="just"/>
            <a:r>
              <a:rPr lang="hu-HU" b="1" dirty="0" err="1"/>
              <a:t>Poszterior</a:t>
            </a:r>
            <a:r>
              <a:rPr lang="hu-HU" b="1" dirty="0"/>
              <a:t> </a:t>
            </a:r>
            <a:r>
              <a:rPr lang="hu-HU" b="1" dirty="0" err="1"/>
              <a:t>ventrális</a:t>
            </a:r>
            <a:r>
              <a:rPr lang="hu-HU" b="1" dirty="0"/>
              <a:t> kör: </a:t>
            </a:r>
            <a:r>
              <a:rPr lang="hu-HU" dirty="0"/>
              <a:t>automatikus, kevésbé figyelemfüggő szófelismerés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Ismerős, gyakori szavak olvasásakor aktívabb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b="1" dirty="0"/>
              <a:t>Kiterjesztett </a:t>
            </a:r>
            <a:r>
              <a:rPr lang="hu-HU" b="1" dirty="0" err="1"/>
              <a:t>kérgi</a:t>
            </a:r>
            <a:r>
              <a:rPr lang="hu-HU" b="1" dirty="0"/>
              <a:t> hálózat</a:t>
            </a:r>
            <a:r>
              <a:rPr lang="hu-HU" dirty="0"/>
              <a:t> (</a:t>
            </a:r>
            <a:r>
              <a:rPr lang="hu-HU" dirty="0" err="1"/>
              <a:t>neural</a:t>
            </a:r>
            <a:r>
              <a:rPr lang="hu-HU" dirty="0"/>
              <a:t> </a:t>
            </a:r>
            <a:r>
              <a:rPr lang="hu-HU" dirty="0" err="1"/>
              <a:t>recycling</a:t>
            </a:r>
            <a:r>
              <a:rPr lang="hu-HU" dirty="0"/>
              <a:t>):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Temporooccipitális</a:t>
            </a:r>
            <a:r>
              <a:rPr lang="hu-HU" b="1" i="0" dirty="0"/>
              <a:t> asszociációs terület</a:t>
            </a:r>
            <a:r>
              <a:rPr lang="hu-HU" i="0" dirty="0"/>
              <a:t>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(</a:t>
            </a:r>
            <a:r>
              <a:rPr lang="hu-HU" i="0" dirty="0" err="1"/>
              <a:t>superior</a:t>
            </a:r>
            <a:r>
              <a:rPr lang="hu-HU" i="0" dirty="0"/>
              <a:t> </a:t>
            </a:r>
            <a:r>
              <a:rPr lang="hu-HU" i="0" dirty="0" err="1"/>
              <a:t>temporalis</a:t>
            </a:r>
            <a:r>
              <a:rPr lang="hu-HU" i="0" dirty="0"/>
              <a:t> </a:t>
            </a:r>
            <a:r>
              <a:rPr lang="hu-HU" i="0" dirty="0" err="1"/>
              <a:t>sulcus</a:t>
            </a:r>
            <a:r>
              <a:rPr lang="hu-HU" i="0" dirty="0"/>
              <a:t>): vizuális és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akusztikus információk feldolgozása </a:t>
            </a:r>
          </a:p>
          <a:p>
            <a:pPr marL="530352" lvl="1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hu-HU" i="0" dirty="0"/>
              <a:t>	és integrálása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Fuziform</a:t>
            </a:r>
            <a:r>
              <a:rPr lang="hu-HU" b="1" i="0" dirty="0"/>
              <a:t> szóforma terület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(</a:t>
            </a:r>
            <a:r>
              <a:rPr lang="hu-HU" i="0" dirty="0" err="1"/>
              <a:t>visual</a:t>
            </a:r>
            <a:r>
              <a:rPr lang="hu-HU" i="0" dirty="0"/>
              <a:t> </a:t>
            </a:r>
            <a:r>
              <a:rPr lang="hu-HU" i="0" dirty="0" err="1"/>
              <a:t>word</a:t>
            </a:r>
            <a:r>
              <a:rPr lang="hu-HU" i="0" dirty="0"/>
              <a:t> </a:t>
            </a:r>
            <a:r>
              <a:rPr lang="hu-HU" i="0" dirty="0" err="1"/>
              <a:t>form</a:t>
            </a:r>
            <a:r>
              <a:rPr lang="hu-HU" i="0" dirty="0"/>
              <a:t> </a:t>
            </a:r>
            <a:r>
              <a:rPr lang="hu-HU" i="0" dirty="0" err="1"/>
              <a:t>area</a:t>
            </a:r>
            <a:r>
              <a:rPr lang="hu-HU" i="0" dirty="0"/>
              <a:t> - VWFA): </a:t>
            </a:r>
          </a:p>
          <a:p>
            <a:pPr marL="530352" lvl="1" indent="0" algn="just">
              <a:spcBef>
                <a:spcPts val="0"/>
              </a:spcBef>
              <a:buNone/>
            </a:pPr>
            <a:r>
              <a:rPr lang="hu-HU" i="0" dirty="0"/>
              <a:t>	eredetileg formaészlelés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8A596CE-BB44-4441-8049-443249B23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4889" y="3034748"/>
            <a:ext cx="5417112" cy="382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03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C112F0-6F9A-4041-9CF6-A905C9E1E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1"/>
            <a:ext cx="9601200" cy="839028"/>
          </a:xfrm>
        </p:spPr>
        <p:txBody>
          <a:bodyPr/>
          <a:lstStyle/>
          <a:p>
            <a:pPr algn="ctr"/>
            <a:r>
              <a:rPr lang="hu-HU" b="1" dirty="0"/>
              <a:t>Fejlődési diszlexia típusai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68E44D0-EA61-4DC4-8985-80B8C1814D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86679"/>
            <a:ext cx="9601200" cy="5771321"/>
          </a:xfrm>
        </p:spPr>
        <p:txBody>
          <a:bodyPr>
            <a:normAutofit/>
          </a:bodyPr>
          <a:lstStyle/>
          <a:p>
            <a:pPr algn="just"/>
            <a:r>
              <a:rPr lang="hu-HU" b="1" dirty="0"/>
              <a:t>Felszíni diszlexia: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olvasás nem automatizált, nem kötődik szóalak általános vizuális jellemzőihez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szemantikai (direkt) út fejletlen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olvasási hibák </a:t>
            </a:r>
            <a:r>
              <a:rPr lang="hu-HU" i="0" dirty="0" err="1"/>
              <a:t>regularitásból</a:t>
            </a:r>
            <a:r>
              <a:rPr lang="hu-HU" i="0" dirty="0"/>
              <a:t> (gyakori, szabályos alakok fölénye) miatt; gyakoribb  homofonok (azonos hangalak) esetén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túl kicsi elemek feldolgozása, kézírás olvasása nagyon nehezen</a:t>
            </a:r>
          </a:p>
          <a:p>
            <a:pPr marL="530352" lvl="1" indent="0" algn="just">
              <a:buNone/>
            </a:pPr>
            <a:endParaRPr lang="hu-HU" dirty="0"/>
          </a:p>
          <a:p>
            <a:pPr algn="just"/>
            <a:r>
              <a:rPr lang="hu-HU" b="1" dirty="0"/>
              <a:t>Fonológiai diszlexia: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fonológiai olvasási út zavara (szavak elemekre történő bontása)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értelmetlen szavak olvasása jobb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túl nagy elemek feldolgozása</a:t>
            </a:r>
          </a:p>
          <a:p>
            <a:pPr marL="530352" lvl="1" indent="0" algn="just">
              <a:buNone/>
            </a:pPr>
            <a:endParaRPr lang="hu-HU" dirty="0"/>
          </a:p>
          <a:p>
            <a:pPr algn="just"/>
            <a:r>
              <a:rPr lang="hu-HU" b="1" dirty="0"/>
              <a:t>Mély diszlexia: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ritka, fonológiai olvasás legalacsonyabb szintje se jelenik meg</a:t>
            </a:r>
          </a:p>
        </p:txBody>
      </p:sp>
    </p:spTree>
    <p:extLst>
      <p:ext uri="{BB962C8B-B14F-4D97-AF65-F5344CB8AC3E}">
        <p14:creationId xmlns:p14="http://schemas.microsoft.com/office/powerpoint/2010/main" val="150737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204C8E-88BF-4295-BA9E-A6225C4C0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72278"/>
            <a:ext cx="9601200" cy="818322"/>
          </a:xfrm>
        </p:spPr>
        <p:txBody>
          <a:bodyPr/>
          <a:lstStyle/>
          <a:p>
            <a:pPr algn="ctr"/>
            <a:r>
              <a:rPr lang="hu-HU" b="1" dirty="0"/>
              <a:t>Diszlexia modelljei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29240F-A87A-4B72-9CEC-4590C1A07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548" y="990600"/>
            <a:ext cx="9322904" cy="586740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hu-HU" dirty="0"/>
              <a:t>Mi az olvasás viszonya a beszédhez?</a:t>
            </a:r>
          </a:p>
          <a:p>
            <a:pPr>
              <a:spcAft>
                <a:spcPts val="0"/>
              </a:spcAft>
              <a:defRPr/>
            </a:pPr>
            <a:r>
              <a:rPr lang="hu-HU" dirty="0"/>
              <a:t>Rendkívül heterogén probléma - Megismerési funkciók </a:t>
            </a:r>
            <a:r>
              <a:rPr lang="hu-HU" dirty="0" err="1"/>
              <a:t>károsodottak</a:t>
            </a:r>
            <a:r>
              <a:rPr lang="hu-HU" dirty="0"/>
              <a:t>-e?</a:t>
            </a:r>
            <a:endParaRPr lang="hu-HU" b="1" dirty="0"/>
          </a:p>
          <a:p>
            <a:pPr algn="just"/>
            <a:r>
              <a:rPr lang="hu-HU" b="1" dirty="0"/>
              <a:t>Általános érési deficit:</a:t>
            </a:r>
            <a:r>
              <a:rPr lang="hu-HU" dirty="0"/>
              <a:t> érési késés nyelvi rendszerben (észlelés, fonetika, fonológia) és verbális emlékezetben</a:t>
            </a:r>
          </a:p>
          <a:p>
            <a:pPr algn="just"/>
            <a:r>
              <a:rPr lang="hu-HU" b="1" dirty="0"/>
              <a:t>Fonológiai deficit: </a:t>
            </a:r>
            <a:r>
              <a:rPr lang="hu-HU" dirty="0"/>
              <a:t>globális (nem kellően definiált) fonológiai reprezentáció – beszédészlelés zavarai, helytelen hangsorrendiség észlelés, hangzók kiemelésének zavara</a:t>
            </a:r>
          </a:p>
          <a:p>
            <a:pPr algn="just"/>
            <a:r>
              <a:rPr lang="hu-HU" b="1" dirty="0"/>
              <a:t>Agyi másság: </a:t>
            </a:r>
            <a:r>
              <a:rPr lang="hu-HU" dirty="0" err="1"/>
              <a:t>anterior</a:t>
            </a:r>
            <a:r>
              <a:rPr lang="hu-HU" dirty="0"/>
              <a:t> és </a:t>
            </a:r>
            <a:r>
              <a:rPr lang="hu-HU" dirty="0" err="1"/>
              <a:t>poszterior</a:t>
            </a:r>
            <a:r>
              <a:rPr lang="hu-HU" dirty="0"/>
              <a:t> körök szerkezeti és funkcionális eltérései (</a:t>
            </a:r>
            <a:r>
              <a:rPr lang="hu-HU" dirty="0" err="1"/>
              <a:t>graféma</a:t>
            </a:r>
            <a:r>
              <a:rPr lang="hu-HU" dirty="0"/>
              <a:t>-fonéma megfeleltetés, automatikus jelentéshozzáférés szóalak alapján)</a:t>
            </a:r>
          </a:p>
          <a:p>
            <a:pPr algn="just"/>
            <a:r>
              <a:rPr lang="hu-HU" b="1" dirty="0"/>
              <a:t>Kognitív, rendszerszemléletű deficit: </a:t>
            </a:r>
            <a:r>
              <a:rPr lang="hu-HU" dirty="0"/>
              <a:t>nyelvi, emlékezeti és </a:t>
            </a:r>
            <a:r>
              <a:rPr lang="hu-HU" dirty="0" err="1"/>
              <a:t>figyelmi</a:t>
            </a:r>
            <a:r>
              <a:rPr lang="hu-HU" dirty="0"/>
              <a:t> rendszerek zavara</a:t>
            </a:r>
          </a:p>
          <a:p>
            <a:pPr algn="just"/>
            <a:r>
              <a:rPr lang="hu-HU" b="1" dirty="0"/>
              <a:t>Nyelvi deficit: </a:t>
            </a:r>
            <a:r>
              <a:rPr lang="hu-HU" dirty="0"/>
              <a:t>nyelvi fakultás egészében zavarok</a:t>
            </a:r>
          </a:p>
          <a:p>
            <a:pPr algn="just"/>
            <a:r>
              <a:rPr lang="hu-HU" b="1" dirty="0"/>
              <a:t>Hibrid modellek: </a:t>
            </a:r>
            <a:r>
              <a:rPr lang="hu-HU" dirty="0"/>
              <a:t>mechanizmus szintű (szerkezet + funkció): pl. </a:t>
            </a:r>
            <a:r>
              <a:rPr lang="hu-HU" dirty="0" err="1"/>
              <a:t>magnocelluláris</a:t>
            </a:r>
            <a:r>
              <a:rPr lang="hu-HU" dirty="0"/>
              <a:t> deficit modellje – corpus </a:t>
            </a:r>
            <a:r>
              <a:rPr lang="hu-HU" dirty="0" err="1"/>
              <a:t>geniculatum</a:t>
            </a:r>
            <a:r>
              <a:rPr lang="hu-HU" dirty="0"/>
              <a:t> </a:t>
            </a:r>
            <a:r>
              <a:rPr lang="hu-HU" dirty="0" err="1"/>
              <a:t>laterale</a:t>
            </a:r>
            <a:r>
              <a:rPr lang="hu-HU" dirty="0"/>
              <a:t> (vizuális) és </a:t>
            </a:r>
            <a:r>
              <a:rPr lang="hu-HU" dirty="0" err="1"/>
              <a:t>mediale</a:t>
            </a:r>
            <a:r>
              <a:rPr lang="hu-HU" dirty="0"/>
              <a:t> (</a:t>
            </a:r>
            <a:r>
              <a:rPr lang="hu-HU" dirty="0" err="1"/>
              <a:t>auditoros</a:t>
            </a:r>
            <a:r>
              <a:rPr lang="hu-HU" dirty="0"/>
              <a:t>) </a:t>
            </a:r>
            <a:r>
              <a:rPr lang="hu-HU" dirty="0" err="1"/>
              <a:t>magnocelluláris</a:t>
            </a:r>
            <a:r>
              <a:rPr lang="hu-HU" dirty="0"/>
              <a:t> pályáinak fejlődési elmaradása, kisebb sejtek – általános információ-feldolgozási zavar</a:t>
            </a:r>
          </a:p>
        </p:txBody>
      </p:sp>
    </p:spTree>
    <p:extLst>
      <p:ext uri="{BB962C8B-B14F-4D97-AF65-F5344CB8AC3E}">
        <p14:creationId xmlns:p14="http://schemas.microsoft.com/office/powerpoint/2010/main" val="2972163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9F9B3D-0583-4406-89BC-CEA7A99CB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9930" y="119269"/>
            <a:ext cx="10853530" cy="848140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Diszlexia lehetséges neuropszichológiai okai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BFF43B5-F1B5-47B5-AF73-CB4E7C16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4730" y="1013790"/>
            <a:ext cx="10243931" cy="5724941"/>
          </a:xfrm>
        </p:spPr>
        <p:txBody>
          <a:bodyPr>
            <a:normAutofit lnSpcReduction="10000"/>
          </a:bodyPr>
          <a:lstStyle/>
          <a:p>
            <a:pPr algn="just"/>
            <a:r>
              <a:rPr lang="hu-HU" dirty="0"/>
              <a:t>Gyengült fonológiai tudatosság (</a:t>
            </a:r>
            <a:r>
              <a:rPr lang="hu-HU" b="1" dirty="0" err="1"/>
              <a:t>phonological</a:t>
            </a:r>
            <a:r>
              <a:rPr lang="hu-HU" b="1" dirty="0"/>
              <a:t> </a:t>
            </a:r>
            <a:r>
              <a:rPr lang="hu-HU" b="1" dirty="0" err="1"/>
              <a:t>awareness</a:t>
            </a:r>
            <a:r>
              <a:rPr lang="hu-HU" b="1" dirty="0"/>
              <a:t> </a:t>
            </a:r>
            <a:r>
              <a:rPr lang="hu-HU" dirty="0"/>
              <a:t>– PA):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Beszélt nyelv/olvasás elsajátításának különbsége – fonémák reprezentációja (holisztikusból szegmentált, fonológiai tanulás)/fonémák hozzáférése és manipulációja (hangok betűvé, fonémák </a:t>
            </a:r>
            <a:r>
              <a:rPr lang="hu-HU" i="0" dirty="0" err="1"/>
              <a:t>grafémákká</a:t>
            </a:r>
            <a:r>
              <a:rPr lang="hu-HU" i="0" dirty="0"/>
              <a:t> alakítása, </a:t>
            </a:r>
            <a:r>
              <a:rPr lang="hu-HU" i="0" dirty="0" err="1"/>
              <a:t>ortografikus</a:t>
            </a:r>
            <a:r>
              <a:rPr lang="hu-HU" i="0" dirty="0"/>
              <a:t> tanulás) – beszédészlelés zavara inkább nyelvi zavar, valamint nem fonéma a fő egysége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Intakt </a:t>
            </a:r>
            <a:r>
              <a:rPr lang="hu-HU" i="0" dirty="0" err="1"/>
              <a:t>auditoros</a:t>
            </a:r>
            <a:r>
              <a:rPr lang="hu-HU" i="0" dirty="0"/>
              <a:t> kéreg, </a:t>
            </a:r>
            <a:r>
              <a:rPr lang="hu-HU" i="0" dirty="0" err="1"/>
              <a:t>auditoros</a:t>
            </a:r>
            <a:r>
              <a:rPr lang="hu-HU" i="0" dirty="0"/>
              <a:t> kéreg – bal </a:t>
            </a:r>
            <a:r>
              <a:rPr lang="hu-HU" i="0" dirty="0" err="1"/>
              <a:t>inferior</a:t>
            </a:r>
            <a:r>
              <a:rPr lang="hu-HU" i="0" dirty="0"/>
              <a:t> frontális </a:t>
            </a:r>
            <a:r>
              <a:rPr lang="hu-HU" i="0" dirty="0" err="1"/>
              <a:t>gyrus</a:t>
            </a:r>
            <a:r>
              <a:rPr lang="hu-HU" i="0" dirty="0"/>
              <a:t> közti csökkent kapcsolat (DTI) </a:t>
            </a:r>
          </a:p>
          <a:p>
            <a:pPr algn="just"/>
            <a:r>
              <a:rPr lang="hu-HU" dirty="0"/>
              <a:t>Gyors automatikus elnevezés zavara (</a:t>
            </a:r>
            <a:r>
              <a:rPr lang="hu-HU" b="1" dirty="0"/>
              <a:t>rapid </a:t>
            </a:r>
            <a:r>
              <a:rPr lang="hu-HU" b="1" dirty="0" err="1"/>
              <a:t>automatized</a:t>
            </a:r>
            <a:r>
              <a:rPr lang="hu-HU" b="1" dirty="0"/>
              <a:t> </a:t>
            </a:r>
            <a:r>
              <a:rPr lang="hu-HU" b="1" dirty="0" err="1"/>
              <a:t>naming</a:t>
            </a:r>
            <a:r>
              <a:rPr lang="hu-HU" dirty="0"/>
              <a:t> – RAN): kognitív és nyelvi (lingvisztikai) feldolgozási folyamatok integrációjának nehézsége (folytonos olvasás)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Fonológiai dekódolás – bal </a:t>
            </a:r>
            <a:r>
              <a:rPr lang="hu-HU" i="0" dirty="0" err="1"/>
              <a:t>perisylvianus</a:t>
            </a:r>
            <a:r>
              <a:rPr lang="hu-HU" i="0" dirty="0"/>
              <a:t> kéreg; megnevezési gyorsaság – </a:t>
            </a:r>
            <a:r>
              <a:rPr lang="hu-HU" i="0" dirty="0" err="1"/>
              <a:t>kiterjedtebb</a:t>
            </a:r>
            <a:r>
              <a:rPr lang="hu-HU" i="0" dirty="0"/>
              <a:t> hálózat (jobb kisagy is része)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Csökkent olvasási </a:t>
            </a:r>
            <a:r>
              <a:rPr lang="hu-HU" i="0" dirty="0" err="1"/>
              <a:t>fluencia</a:t>
            </a:r>
            <a:r>
              <a:rPr lang="hu-HU" i="0" dirty="0"/>
              <a:t>: mondatértelmezés - esetleg bal </a:t>
            </a:r>
            <a:r>
              <a:rPr lang="hu-HU" i="0" dirty="0" err="1"/>
              <a:t>fusiform</a:t>
            </a:r>
            <a:r>
              <a:rPr lang="hu-HU" i="0" dirty="0"/>
              <a:t> </a:t>
            </a:r>
            <a:r>
              <a:rPr lang="hu-HU" i="0" dirty="0" err="1"/>
              <a:t>gyrus</a:t>
            </a:r>
            <a:r>
              <a:rPr lang="hu-HU" i="0" dirty="0"/>
              <a:t> (VWFA), </a:t>
            </a:r>
            <a:r>
              <a:rPr lang="hu-HU" i="0" dirty="0" err="1"/>
              <a:t>prefrontális</a:t>
            </a:r>
            <a:r>
              <a:rPr lang="hu-HU" i="0" dirty="0"/>
              <a:t> és </a:t>
            </a:r>
            <a:r>
              <a:rPr lang="hu-HU" i="0" dirty="0" err="1"/>
              <a:t>szuperior</a:t>
            </a:r>
            <a:r>
              <a:rPr lang="hu-HU" i="0" dirty="0"/>
              <a:t> temporális </a:t>
            </a:r>
            <a:r>
              <a:rPr lang="hu-HU" i="0" dirty="0" err="1"/>
              <a:t>kérgi</a:t>
            </a:r>
            <a:r>
              <a:rPr lang="hu-HU" i="0" dirty="0"/>
              <a:t> területek </a:t>
            </a:r>
          </a:p>
          <a:p>
            <a:pPr algn="just">
              <a:spcAft>
                <a:spcPts val="1000"/>
              </a:spcAft>
            </a:pPr>
            <a:r>
              <a:rPr lang="hu-HU" b="1" dirty="0"/>
              <a:t>Perceptuális feldolgozási folyamatok sérülése: </a:t>
            </a:r>
            <a:r>
              <a:rPr lang="hu-HU" dirty="0"/>
              <a:t>beszéd </a:t>
            </a:r>
            <a:r>
              <a:rPr lang="hu-HU" dirty="0" err="1"/>
              <a:t>auditoros</a:t>
            </a:r>
            <a:r>
              <a:rPr lang="hu-HU" dirty="0"/>
              <a:t> feldolgozása – specifikus erősítése ~ 30 Hz-es </a:t>
            </a:r>
            <a:r>
              <a:rPr lang="hu-HU" dirty="0" err="1"/>
              <a:t>frek</a:t>
            </a:r>
            <a:r>
              <a:rPr lang="hu-HU" dirty="0"/>
              <a:t>. tartománynak (alacsony gamma - fonéma-információ) – csökkent szinkronizáció és bal </a:t>
            </a:r>
            <a:r>
              <a:rPr lang="hu-HU" dirty="0" err="1"/>
              <a:t>auditoros</a:t>
            </a:r>
            <a:r>
              <a:rPr lang="hu-HU" dirty="0"/>
              <a:t> </a:t>
            </a:r>
            <a:r>
              <a:rPr lang="hu-HU" dirty="0" err="1"/>
              <a:t>kérgi</a:t>
            </a:r>
            <a:r>
              <a:rPr lang="hu-HU" dirty="0"/>
              <a:t> specializáció</a:t>
            </a:r>
          </a:p>
          <a:p>
            <a:pPr algn="just"/>
            <a:r>
              <a:rPr lang="hu-HU" dirty="0"/>
              <a:t>Idői feldolgozás és mintavételezés, térbeli-vizuális figyelem, perceptuális tanulás deficitjei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2695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2316" y="1330774"/>
            <a:ext cx="9766852" cy="2098226"/>
          </a:xfrm>
        </p:spPr>
        <p:txBody>
          <a:bodyPr/>
          <a:lstStyle/>
          <a:p>
            <a:pPr algn="ctr"/>
            <a:r>
              <a:rPr lang="hu-HU" b="1" dirty="0"/>
              <a:t>afáziák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3856F32C-4FBB-4DD9-8C5F-BB643E4E70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127" y="3770748"/>
            <a:ext cx="8361229" cy="1086237"/>
          </a:xfrm>
        </p:spPr>
        <p:txBody>
          <a:bodyPr>
            <a:normAutofit/>
          </a:bodyPr>
          <a:lstStyle/>
          <a:p>
            <a:r>
              <a:rPr lang="hu-HU" dirty="0"/>
              <a:t>A nyelvi feldolgozás zavarai</a:t>
            </a:r>
          </a:p>
        </p:txBody>
      </p:sp>
    </p:spTree>
    <p:extLst>
      <p:ext uri="{BB962C8B-B14F-4D97-AF65-F5344CB8AC3E}">
        <p14:creationId xmlns:p14="http://schemas.microsoft.com/office/powerpoint/2010/main" val="4268151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FE52C5-F092-4951-9102-C8D7945EF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886" y="142460"/>
            <a:ext cx="9601200" cy="957469"/>
          </a:xfrm>
        </p:spPr>
        <p:txBody>
          <a:bodyPr>
            <a:normAutofit/>
          </a:bodyPr>
          <a:lstStyle/>
          <a:p>
            <a:pPr algn="ctr"/>
            <a:r>
              <a:rPr lang="hu-HU" b="1" dirty="0"/>
              <a:t>Egyéb neuropszichológiai </a:t>
            </a:r>
            <a:r>
              <a:rPr lang="hu-HU" b="1" dirty="0" err="1"/>
              <a:t>korrelátumok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8B9B0C-C447-4BB5-BA6C-467760984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087" y="1099929"/>
            <a:ext cx="10452799" cy="5758071"/>
          </a:xfrm>
        </p:spPr>
        <p:txBody>
          <a:bodyPr/>
          <a:lstStyle/>
          <a:p>
            <a:pPr algn="just"/>
            <a:r>
              <a:rPr lang="hu-HU" b="1" dirty="0"/>
              <a:t>Okok és következmények elkülönítése: </a:t>
            </a:r>
            <a:r>
              <a:rPr lang="hu-HU" dirty="0"/>
              <a:t>olvasási képesség alapú/koralapú összehasonlítás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Diszlexia kialakulásának oka (képesség alapú </a:t>
            </a:r>
            <a:r>
              <a:rPr lang="hu-HU" i="0" dirty="0" err="1"/>
              <a:t>kül</a:t>
            </a:r>
            <a:r>
              <a:rPr lang="hu-HU" i="0" dirty="0"/>
              <a:t>): csökkent bal </a:t>
            </a:r>
            <a:r>
              <a:rPr lang="hu-HU" i="0" dirty="0" err="1"/>
              <a:t>parietális</a:t>
            </a:r>
            <a:r>
              <a:rPr lang="hu-HU" i="0" dirty="0"/>
              <a:t> és </a:t>
            </a:r>
            <a:r>
              <a:rPr lang="hu-HU" i="0" dirty="0" err="1"/>
              <a:t>occipito</a:t>
            </a:r>
            <a:r>
              <a:rPr lang="hu-HU" i="0" dirty="0"/>
              <a:t>-temporális aktiváció (kor alapú is)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Diszlexia következményei (kor alapú </a:t>
            </a:r>
            <a:r>
              <a:rPr lang="hu-HU" i="0" dirty="0" err="1"/>
              <a:t>kül</a:t>
            </a:r>
            <a:r>
              <a:rPr lang="hu-HU" i="0" dirty="0"/>
              <a:t>): olykor megnövekedett bal </a:t>
            </a:r>
            <a:r>
              <a:rPr lang="hu-HU" i="0" dirty="0" err="1"/>
              <a:t>prefrontális</a:t>
            </a:r>
            <a:r>
              <a:rPr lang="hu-HU" i="0" dirty="0"/>
              <a:t> és jobb féltekei aktiváció; mozgás percepció zavara (kisebb </a:t>
            </a:r>
            <a:r>
              <a:rPr lang="hu-HU" i="0" dirty="0" err="1"/>
              <a:t>magnocelluláris</a:t>
            </a:r>
            <a:r>
              <a:rPr lang="hu-HU" i="0" dirty="0"/>
              <a:t> sejtek CGL-ben, csökkent aktiváció MT-ben)</a:t>
            </a:r>
          </a:p>
          <a:p>
            <a:pPr lvl="1" algn="just">
              <a:buFont typeface="Wingdings" panose="05000000000000000000" pitchFamily="2" charset="2"/>
              <a:buChar char="§"/>
            </a:pPr>
            <a:endParaRPr lang="hu-HU" i="0" dirty="0"/>
          </a:p>
          <a:p>
            <a:pPr algn="just"/>
            <a:r>
              <a:rPr lang="hu-HU" b="1" dirty="0" err="1"/>
              <a:t>Diszkonnekciós</a:t>
            </a:r>
            <a:r>
              <a:rPr lang="hu-HU" b="1" dirty="0"/>
              <a:t> szindróma: </a:t>
            </a:r>
            <a:r>
              <a:rPr lang="hu-HU" dirty="0"/>
              <a:t>bal </a:t>
            </a:r>
            <a:r>
              <a:rPr lang="hu-HU" dirty="0" err="1"/>
              <a:t>temporoparietális</a:t>
            </a:r>
            <a:r>
              <a:rPr lang="hu-HU" dirty="0"/>
              <a:t> és bal </a:t>
            </a:r>
            <a:r>
              <a:rPr lang="hu-HU" dirty="0" err="1"/>
              <a:t>inferior</a:t>
            </a:r>
            <a:r>
              <a:rPr lang="hu-HU" dirty="0"/>
              <a:t> frontális </a:t>
            </a:r>
            <a:r>
              <a:rPr lang="hu-HU" dirty="0" err="1"/>
              <a:t>gyrus</a:t>
            </a:r>
            <a:r>
              <a:rPr lang="hu-HU" dirty="0"/>
              <a:t> fehérállományának csökkenése (betű-hang megfeleltetés)</a:t>
            </a:r>
          </a:p>
          <a:p>
            <a:pPr algn="just"/>
            <a:endParaRPr lang="hu-HU" dirty="0"/>
          </a:p>
          <a:p>
            <a:pPr algn="just"/>
            <a:r>
              <a:rPr lang="hu-HU" b="1" dirty="0"/>
              <a:t>Szinkronizáció: </a:t>
            </a:r>
            <a:r>
              <a:rPr lang="hu-HU" dirty="0"/>
              <a:t>bal elsődleges hallókéreg és bal </a:t>
            </a:r>
            <a:r>
              <a:rPr lang="hu-HU" dirty="0" err="1"/>
              <a:t>planum</a:t>
            </a:r>
            <a:r>
              <a:rPr lang="hu-HU" dirty="0"/>
              <a:t> </a:t>
            </a:r>
            <a:r>
              <a:rPr lang="hu-HU" dirty="0" err="1"/>
              <a:t>temporale</a:t>
            </a:r>
            <a:r>
              <a:rPr lang="hu-HU" dirty="0"/>
              <a:t> – specifikus alacsony gamma (30 Hz) – fonéma feldolgozás (ez hiányzik diszlexiásoknál), jobb hallókéreg delta (1-3 Hz) és </a:t>
            </a:r>
            <a:r>
              <a:rPr lang="hu-HU" dirty="0" err="1"/>
              <a:t>theta</a:t>
            </a:r>
            <a:r>
              <a:rPr lang="hu-HU" dirty="0"/>
              <a:t> (4-7 Hz) </a:t>
            </a:r>
            <a:r>
              <a:rPr lang="hu-HU" dirty="0" err="1"/>
              <a:t>spec</a:t>
            </a:r>
            <a:r>
              <a:rPr lang="hu-HU" dirty="0"/>
              <a:t>. szinkronizáció – szótag és </a:t>
            </a:r>
            <a:r>
              <a:rPr lang="hu-HU" dirty="0" err="1"/>
              <a:t>prozodikus</a:t>
            </a:r>
            <a:r>
              <a:rPr lang="hu-HU" dirty="0"/>
              <a:t> feldolgozás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b="1" dirty="0"/>
              <a:t>ERP:</a:t>
            </a:r>
            <a:r>
              <a:rPr lang="hu-HU" dirty="0"/>
              <a:t> csökkent </a:t>
            </a:r>
            <a:r>
              <a:rPr lang="hu-HU" dirty="0" err="1"/>
              <a:t>mismatch</a:t>
            </a:r>
            <a:r>
              <a:rPr lang="hu-HU" dirty="0"/>
              <a:t> </a:t>
            </a:r>
            <a:r>
              <a:rPr lang="hu-HU" dirty="0" err="1"/>
              <a:t>negativity</a:t>
            </a:r>
            <a:r>
              <a:rPr lang="hu-HU" dirty="0"/>
              <a:t> (MMN) </a:t>
            </a:r>
            <a:r>
              <a:rPr lang="hu-HU" dirty="0" err="1"/>
              <a:t>auditoros</a:t>
            </a:r>
            <a:r>
              <a:rPr lang="hu-HU" dirty="0"/>
              <a:t> </a:t>
            </a:r>
            <a:r>
              <a:rPr lang="hu-HU" dirty="0" err="1"/>
              <a:t>oddball</a:t>
            </a:r>
            <a:r>
              <a:rPr lang="hu-HU" dirty="0"/>
              <a:t> (deviáns) ingerekre; megnövekedett P300 </a:t>
            </a:r>
            <a:r>
              <a:rPr lang="hu-HU" dirty="0" err="1"/>
              <a:t>latencia</a:t>
            </a:r>
            <a:r>
              <a:rPr lang="hu-HU" dirty="0"/>
              <a:t> számos feladatban (csökkent feldolgozási sebesség)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9899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8CD3C8-72E4-4F1B-8363-C5EA77F4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618" y="101878"/>
            <a:ext cx="11463130" cy="733009"/>
          </a:xfrm>
        </p:spPr>
        <p:txBody>
          <a:bodyPr>
            <a:noAutofit/>
          </a:bodyPr>
          <a:lstStyle/>
          <a:p>
            <a:pPr algn="ctr"/>
            <a:r>
              <a:rPr lang="hu-HU" sz="3500" b="1" dirty="0"/>
              <a:t>Szerzett </a:t>
            </a:r>
            <a:r>
              <a:rPr lang="hu-HU" sz="3500" b="1" dirty="0" err="1"/>
              <a:t>alexia</a:t>
            </a:r>
            <a:r>
              <a:rPr lang="hu-HU" sz="3500" b="1" dirty="0"/>
              <a:t>/diszlexia – Specifikus komponensek zavarai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3CE372-EA9E-40F7-BB6E-B28714754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0904" y="834887"/>
            <a:ext cx="10959549" cy="602311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hu-HU" b="1" dirty="0" err="1"/>
              <a:t>Figyelmi</a:t>
            </a:r>
            <a:r>
              <a:rPr lang="hu-HU" b="1" dirty="0"/>
              <a:t> és </a:t>
            </a:r>
            <a:r>
              <a:rPr lang="hu-HU" b="1" dirty="0" err="1"/>
              <a:t>neglekt</a:t>
            </a:r>
            <a:r>
              <a:rPr lang="hu-HU" b="1" dirty="0"/>
              <a:t> diszlexiák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Betűsorok megfelelő sorrendben való észlelésének és </a:t>
            </a:r>
            <a:r>
              <a:rPr lang="hu-HU" i="0" dirty="0" err="1"/>
              <a:t>grafémákká</a:t>
            </a:r>
            <a:r>
              <a:rPr lang="hu-HU" i="0" dirty="0"/>
              <a:t> alakításának (betűk absztrakt tulajdonsága) sérülése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Észlelési zavar, </a:t>
            </a:r>
            <a:r>
              <a:rPr lang="hu-HU" i="0" dirty="0" err="1"/>
              <a:t>figyelmi</a:t>
            </a:r>
            <a:r>
              <a:rPr lang="hu-HU" i="0" dirty="0"/>
              <a:t> diszlexia, </a:t>
            </a:r>
            <a:r>
              <a:rPr lang="hu-HU" i="0" dirty="0" err="1"/>
              <a:t>szimultánagnózia</a:t>
            </a:r>
            <a:r>
              <a:rPr lang="hu-HU" i="0" dirty="0"/>
              <a:t>, </a:t>
            </a:r>
            <a:r>
              <a:rPr lang="hu-HU" i="0" dirty="0" err="1"/>
              <a:t>neglekt</a:t>
            </a:r>
            <a:r>
              <a:rPr lang="hu-HU" i="0" dirty="0"/>
              <a:t> diszlexia</a:t>
            </a:r>
          </a:p>
          <a:p>
            <a:pPr algn="just"/>
            <a:r>
              <a:rPr lang="hu-HU" b="1" dirty="0"/>
              <a:t>Tiszta </a:t>
            </a:r>
            <a:r>
              <a:rPr lang="hu-HU" b="1" dirty="0" err="1"/>
              <a:t>alexia</a:t>
            </a:r>
            <a:r>
              <a:rPr lang="hu-HU" b="1" dirty="0"/>
              <a:t> – ortográfiai bemeneti lexikon (OBL) sérülése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Ismert szavak írásképe sérül, írott szavak felismerési zavara, nem tudja megkülönböztetni ismert szavakat ismeretlen és álszavaktól, más nyelvi feladatokra nem hat (ellenoldal kompenzálja betűinformációt, olvasás újjászervezése)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Szabályossági hatás (szabálytalan alak szabályossá), gyakorisági hatás (ritkák jobban sérülnek), hasonlósági hatás (vizuálisan hasonló szavak cseréje)</a:t>
            </a:r>
          </a:p>
          <a:p>
            <a:pPr algn="just"/>
            <a:r>
              <a:rPr lang="hu-HU" b="1" dirty="0"/>
              <a:t>Szemantikai </a:t>
            </a:r>
            <a:r>
              <a:rPr lang="hu-HU" b="1" dirty="0" err="1"/>
              <a:t>paralexia</a:t>
            </a:r>
            <a:r>
              <a:rPr lang="hu-HU" b="1" dirty="0"/>
              <a:t> </a:t>
            </a:r>
            <a:r>
              <a:rPr lang="hu-HU" dirty="0"/>
              <a:t>(helyettesítési hibák) és </a:t>
            </a:r>
            <a:r>
              <a:rPr lang="hu-HU" b="1" dirty="0"/>
              <a:t>mély diszlexia </a:t>
            </a:r>
            <a:r>
              <a:rPr lang="hu-HU" dirty="0"/>
              <a:t>(OBL is sérült) – </a:t>
            </a:r>
            <a:r>
              <a:rPr lang="hu-HU" b="1" dirty="0"/>
              <a:t>szemantikai lexikon hozzáférési zavarai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Reprezentációs zavar csak bizonyos szókategóriákra (sosem teljes), szemantikai kapcsolatban levő szavak cseréje (kutya helyett macska)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Absztrakt főnevek, funkciószavak cseréje, hibázási hierarchia (főnév &lt; határozó &lt; ige)</a:t>
            </a:r>
          </a:p>
          <a:p>
            <a:pPr algn="just"/>
            <a:r>
              <a:rPr lang="hu-HU" b="1" dirty="0"/>
              <a:t>Fonológiai kimeneti lexikon (FKL) zavara - </a:t>
            </a:r>
            <a:r>
              <a:rPr lang="hu-HU" dirty="0"/>
              <a:t>hangos olvasás súlyos zavara (írott szavak megértése)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OBL kompenzál (szabályossági hatás) vagy sem - szemantikai (villa/kanál) vagy fonológiai (agy/adj) hibák</a:t>
            </a:r>
          </a:p>
          <a:p>
            <a:pPr algn="just"/>
            <a:r>
              <a:rPr lang="hu-HU" b="1" dirty="0"/>
              <a:t>Típusok:</a:t>
            </a:r>
            <a:r>
              <a:rPr lang="hu-HU" dirty="0"/>
              <a:t> felszíni, fonológiai, mély, egykomponensű </a:t>
            </a:r>
            <a:r>
              <a:rPr lang="hu-HU" dirty="0" err="1"/>
              <a:t>alexiák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736376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0B9F4DB-FA29-4546-BBE6-7E498230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209"/>
            <a:ext cx="9601200" cy="861391"/>
          </a:xfrm>
        </p:spPr>
        <p:txBody>
          <a:bodyPr/>
          <a:lstStyle/>
          <a:p>
            <a:pPr algn="ctr"/>
            <a:r>
              <a:rPr lang="hu-HU" b="1" dirty="0"/>
              <a:t>Diagnosztika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81EBDD6-BEB4-41DD-8C47-F91FA6FCB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05947"/>
            <a:ext cx="9601200" cy="5420139"/>
          </a:xfrm>
        </p:spPr>
        <p:txBody>
          <a:bodyPr/>
          <a:lstStyle/>
          <a:p>
            <a:pPr algn="just"/>
            <a:r>
              <a:rPr lang="hu-HU" dirty="0"/>
              <a:t>Szerzett: olvasási teljesítmény, írott szövegből hozzáférés jelentéshez</a:t>
            </a:r>
          </a:p>
          <a:p>
            <a:pPr algn="just"/>
            <a:r>
              <a:rPr lang="hu-HU" dirty="0"/>
              <a:t>Fejlődési: olvasást meghatározó valamennyi folyamat és kompenzációs eltérések vizsgálata </a:t>
            </a:r>
          </a:p>
          <a:p>
            <a:pPr algn="just"/>
            <a:r>
              <a:rPr lang="hu-HU" dirty="0"/>
              <a:t>Észlelési funkciók (tiszta hangok és beszédhangok diszkriminációja; beszédészlelés; téri-vizuális funkciók)</a:t>
            </a:r>
          </a:p>
          <a:p>
            <a:pPr algn="just"/>
            <a:r>
              <a:rPr lang="hu-HU" dirty="0"/>
              <a:t>Nyelvi funkciók (fonológiai-morfológiai tudatosság; gyors megnevezés; képes szókincstesztek; mondatértés; verbális </a:t>
            </a:r>
            <a:r>
              <a:rPr lang="hu-HU" dirty="0" err="1"/>
              <a:t>fluencia</a:t>
            </a:r>
            <a:r>
              <a:rPr lang="hu-HU" dirty="0"/>
              <a:t>)</a:t>
            </a:r>
          </a:p>
          <a:p>
            <a:pPr algn="just"/>
            <a:r>
              <a:rPr lang="hu-HU" dirty="0"/>
              <a:t>Emlékezet (klasszikus munkaemlékezeti tesztek; lingvisztikai munkaemlékezeti tesztek – terjedelem, kapacitás, művelet; történetemlékezet)</a:t>
            </a:r>
          </a:p>
          <a:p>
            <a:pPr algn="just"/>
            <a:r>
              <a:rPr lang="hu-HU" dirty="0"/>
              <a:t>Olvasási teljesítmény feltárása (pedagógiában sokszor csak ez!)</a:t>
            </a:r>
          </a:p>
          <a:p>
            <a:pPr algn="just"/>
            <a:r>
              <a:rPr lang="hu-HU" dirty="0"/>
              <a:t>Fonetikai és szóalak lexikon vizsgálata</a:t>
            </a:r>
          </a:p>
          <a:p>
            <a:pPr algn="just"/>
            <a:r>
              <a:rPr lang="hu-HU" dirty="0"/>
              <a:t>Szövegértés vizsgálata</a:t>
            </a:r>
          </a:p>
        </p:txBody>
      </p:sp>
    </p:spTree>
    <p:extLst>
      <p:ext uri="{BB962C8B-B14F-4D97-AF65-F5344CB8AC3E}">
        <p14:creationId xmlns:p14="http://schemas.microsoft.com/office/powerpoint/2010/main" val="736588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C8A94D-BA00-4F73-81DA-67672A40C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7650"/>
            <a:ext cx="10187845" cy="852280"/>
          </a:xfrm>
        </p:spPr>
        <p:txBody>
          <a:bodyPr/>
          <a:lstStyle/>
          <a:p>
            <a:pPr algn="ctr"/>
            <a:r>
              <a:rPr lang="hu-HU" b="1" dirty="0"/>
              <a:t>Segítő feladatok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BE02BC-4FD8-4C3D-B697-688EE083E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99930"/>
            <a:ext cx="9601200" cy="5510420"/>
          </a:xfrm>
        </p:spPr>
        <p:txBody>
          <a:bodyPr/>
          <a:lstStyle/>
          <a:p>
            <a:pPr algn="just"/>
            <a:r>
              <a:rPr lang="hu-HU" dirty="0"/>
              <a:t>Kis csoportokban, minél korábban, annál eredményesebb (főleg olvasás pontosságának javulása, folytonossága kevésbé)</a:t>
            </a:r>
          </a:p>
          <a:p>
            <a:r>
              <a:rPr lang="hu-HU" dirty="0">
                <a:hlinkClick r:id="rId2"/>
              </a:rPr>
              <a:t>https://www.youtube.com/watch?v=zZgS8Ij1Ltg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5FBE47D3-6940-4525-BEBE-235F478B3F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955" y="2663304"/>
            <a:ext cx="5744555" cy="4194696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0BF72544-7923-4747-9CCF-E9709A7E8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510" y="2663304"/>
            <a:ext cx="5662491" cy="3379242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2BA8DB73-86AC-49B5-8F07-F9F05290BFAC}"/>
              </a:ext>
            </a:extLst>
          </p:cNvPr>
          <p:cNvSpPr txBox="1"/>
          <p:nvPr/>
        </p:nvSpPr>
        <p:spPr>
          <a:xfrm>
            <a:off x="8225348" y="6247043"/>
            <a:ext cx="227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Schulte-Körne</a:t>
            </a:r>
            <a:r>
              <a:rPr lang="hu-HU" dirty="0">
                <a:solidFill>
                  <a:schemeClr val="tx2"/>
                </a:solidFill>
              </a:rPr>
              <a:t> (2010)</a:t>
            </a:r>
          </a:p>
        </p:txBody>
      </p:sp>
    </p:spTree>
    <p:extLst>
      <p:ext uri="{BB962C8B-B14F-4D97-AF65-F5344CB8AC3E}">
        <p14:creationId xmlns:p14="http://schemas.microsoft.com/office/powerpoint/2010/main" val="4218130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7357" y="896408"/>
            <a:ext cx="9236765" cy="3091550"/>
          </a:xfrm>
        </p:spPr>
        <p:txBody>
          <a:bodyPr/>
          <a:lstStyle/>
          <a:p>
            <a:pPr algn="ctr"/>
            <a:r>
              <a:rPr lang="hu-HU" b="1" dirty="0"/>
              <a:t>Írás és helyesírás zavarai - Diszgráfia</a:t>
            </a:r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42844186-C4C5-4EB4-8D70-BF9903334E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2" y="4177277"/>
            <a:ext cx="6831673" cy="1086237"/>
          </a:xfrm>
        </p:spPr>
        <p:txBody>
          <a:bodyPr/>
          <a:lstStyle/>
          <a:p>
            <a:r>
              <a:rPr lang="hu-HU" dirty="0"/>
              <a:t>Írás szerzett (</a:t>
            </a:r>
            <a:r>
              <a:rPr lang="hu-HU" dirty="0" err="1"/>
              <a:t>agráfia</a:t>
            </a:r>
            <a:r>
              <a:rPr lang="hu-HU" dirty="0"/>
              <a:t>) és fejlődési (diszgráfia) zavarai</a:t>
            </a:r>
          </a:p>
        </p:txBody>
      </p:sp>
    </p:spTree>
    <p:extLst>
      <p:ext uri="{BB962C8B-B14F-4D97-AF65-F5344CB8AC3E}">
        <p14:creationId xmlns:p14="http://schemas.microsoft.com/office/powerpoint/2010/main" val="3551921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D7B176E-C45C-4D86-A18B-EE76359B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9456"/>
            <a:ext cx="9601200" cy="932688"/>
          </a:xfrm>
        </p:spPr>
        <p:txBody>
          <a:bodyPr/>
          <a:lstStyle/>
          <a:p>
            <a:pPr algn="ctr"/>
            <a:r>
              <a:rPr lang="hu-HU" b="1" dirty="0"/>
              <a:t>Jellegzetességek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2BDDAB-32A1-4C6A-A3F7-E120E3085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3584" y="1216152"/>
            <a:ext cx="9857232" cy="5422392"/>
          </a:xfrm>
        </p:spPr>
        <p:txBody>
          <a:bodyPr/>
          <a:lstStyle/>
          <a:p>
            <a:pPr algn="just"/>
            <a:r>
              <a:rPr lang="hu-HU" dirty="0"/>
              <a:t>Íráskép eltér korban, IQ-ban, képzettségben illesztett átlagtól</a:t>
            </a:r>
          </a:p>
          <a:p>
            <a:pPr algn="just"/>
            <a:r>
              <a:rPr lang="hu-HU" dirty="0"/>
              <a:t>Fejletlen, olvashatatlan íráskép, nem folytonos, torz betű-formálás, hibázások (sokszor fonetikus leírás)</a:t>
            </a:r>
          </a:p>
          <a:p>
            <a:pPr algn="just"/>
            <a:r>
              <a:rPr lang="hu-HU" dirty="0"/>
              <a:t>Helyesírási zavar – inkább olvasás-helyesírási zavar</a:t>
            </a:r>
          </a:p>
          <a:p>
            <a:pPr algn="just"/>
            <a:r>
              <a:rPr lang="hu-HU" dirty="0"/>
              <a:t>Legtöbbször görcsös ceruzafogás, nehézkes, remegő vonalvezetés</a:t>
            </a:r>
          </a:p>
          <a:p>
            <a:pPr algn="just"/>
            <a:r>
              <a:rPr lang="hu-HU" dirty="0"/>
              <a:t>Írás és olvasás feldolgozó rendszere nagyban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>      átfed (diszlexia és diszgráfia sokszor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dirty="0"/>
              <a:t>      együtt jelentkezik)</a:t>
            </a:r>
          </a:p>
          <a:p>
            <a:r>
              <a:rPr lang="hu-HU" altLang="hu-HU" dirty="0"/>
              <a:t>Közös KIR gyökerek</a:t>
            </a:r>
          </a:p>
          <a:p>
            <a:pPr lvl="2"/>
            <a:r>
              <a:rPr lang="hu-HU" altLang="hu-HU" dirty="0"/>
              <a:t>Bal temporális</a:t>
            </a:r>
          </a:p>
          <a:p>
            <a:pPr lvl="2"/>
            <a:r>
              <a:rPr lang="hu-HU" altLang="hu-HU" dirty="0"/>
              <a:t>Bilaterális TPO</a:t>
            </a:r>
          </a:p>
          <a:p>
            <a:pPr lvl="2"/>
            <a:r>
              <a:rPr lang="hu-HU" altLang="hu-HU" dirty="0"/>
              <a:t>Frontális</a:t>
            </a:r>
          </a:p>
          <a:p>
            <a:pPr lvl="2"/>
            <a:r>
              <a:rPr lang="hu-HU" altLang="hu-HU" dirty="0"/>
              <a:t>Kisagy</a:t>
            </a:r>
          </a:p>
          <a:p>
            <a:endParaRPr lang="hu-HU" dirty="0"/>
          </a:p>
        </p:txBody>
      </p:sp>
      <p:pic>
        <p:nvPicPr>
          <p:cNvPr id="7" name="Picture 2" descr="http://athome.readinghorizons.com/research/images/dyslexia_diag_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7"/>
          <a:stretch>
            <a:fillRect/>
          </a:stretch>
        </p:blipFill>
        <p:spPr bwMode="auto">
          <a:xfrm>
            <a:off x="6826721" y="3392425"/>
            <a:ext cx="5365279" cy="346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167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E8A3474-A3A2-4200-9E98-3433E3D193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A5A698B-F644-41A9-BD67-6316EDB7A95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A916D8B-8E5E-442C-93D2-F10B324962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E444B8DA-C76F-4B2F-AFC5-378726411B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0" name="Freeform 6">
              <a:extLst>
                <a:ext uri="{FF2B5EF4-FFF2-40B4-BE49-F238E27FC236}">
                  <a16:creationId xmlns:a16="http://schemas.microsoft.com/office/drawing/2014/main" id="{7E2B20CB-FF0A-40D4-9C62-172DA9BB98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2" name="Rectangle 81">
            <a:extLst>
              <a:ext uri="{FF2B5EF4-FFF2-40B4-BE49-F238E27FC236}">
                <a16:creationId xmlns:a16="http://schemas.microsoft.com/office/drawing/2014/main" id="{35E7CCC3-B903-495C-835D-87A78FB05A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0462" y="968188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KapcsolÃ³dÃ³ kÃ©p">
            <a:extLst>
              <a:ext uri="{FF2B5EF4-FFF2-40B4-BE49-F238E27FC236}">
                <a16:creationId xmlns:a16="http://schemas.microsoft.com/office/drawing/2014/main" id="{73541211-CF01-46F9-A1BC-BB7C02AF7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94" y="1763319"/>
            <a:ext cx="4405291" cy="3303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Rectangle 83">
            <a:extLst>
              <a:ext uri="{FF2B5EF4-FFF2-40B4-BE49-F238E27FC236}">
                <a16:creationId xmlns:a16="http://schemas.microsoft.com/office/drawing/2014/main" id="{584170D1-B32B-4D7D-AA30-9D84747A05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31270" y="981884"/>
            <a:ext cx="5048756" cy="48942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372" name="Picture 2" descr="http://www.abcakademia.hu/storage/iras_helyesiras/4_oszt_ira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03" y="1713761"/>
            <a:ext cx="4405288" cy="340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580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219456"/>
            <a:ext cx="9601200" cy="941832"/>
          </a:xfrm>
        </p:spPr>
        <p:txBody>
          <a:bodyPr/>
          <a:lstStyle/>
          <a:p>
            <a:pPr algn="ctr"/>
            <a:r>
              <a:rPr lang="hu-HU" b="1" dirty="0"/>
              <a:t>Az írás </a:t>
            </a:r>
            <a:r>
              <a:rPr lang="hu-HU" b="1" dirty="0" err="1"/>
              <a:t>neuropszichológiai</a:t>
            </a:r>
            <a:r>
              <a:rPr lang="hu-HU" b="1" dirty="0"/>
              <a:t> modellje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400" y="1042416"/>
            <a:ext cx="8281599" cy="573380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0312510" y="6129893"/>
            <a:ext cx="1879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Purcell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965984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04741"/>
            <a:ext cx="10168128" cy="960120"/>
          </a:xfrm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hu-HU" b="1" dirty="0"/>
              <a:t>Fejlődési diszgráfia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5551" y="1096052"/>
            <a:ext cx="9760226" cy="6012873"/>
          </a:xfrm>
        </p:spPr>
        <p:txBody>
          <a:bodyPr>
            <a:noAutofit/>
          </a:bodyPr>
          <a:lstStyle/>
          <a:p>
            <a:pPr algn="just"/>
            <a:r>
              <a:rPr lang="hu-HU" b="1" dirty="0"/>
              <a:t>Felszíni diszgráfia: </a:t>
            </a:r>
            <a:r>
              <a:rPr lang="hu-HU" dirty="0"/>
              <a:t>fonéma-</a:t>
            </a:r>
            <a:r>
              <a:rPr lang="hu-HU" dirty="0" err="1"/>
              <a:t>graféma</a:t>
            </a:r>
            <a:r>
              <a:rPr lang="hu-HU" dirty="0"/>
              <a:t> nagyobb egységeinek (fonetikus és </a:t>
            </a:r>
            <a:r>
              <a:rPr lang="hu-HU" dirty="0" err="1"/>
              <a:t>ortografikus</a:t>
            </a:r>
            <a:r>
              <a:rPr lang="hu-HU" dirty="0"/>
              <a:t> kimeneti lexikonok) megfeleltetési zavara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Fonológiai hibák: mássalhangzó-tévesztések; inkonzisztens hosszúságjelölés; szabályalkalmazás figyelmen kívül hagyása; túláltalánosított szabályok</a:t>
            </a:r>
          </a:p>
          <a:p>
            <a:pPr algn="just"/>
            <a:r>
              <a:rPr lang="hu-HU" b="1" dirty="0"/>
              <a:t>Fonológiai diszgráfia: </a:t>
            </a:r>
            <a:r>
              <a:rPr lang="hu-HU" dirty="0"/>
              <a:t>fonológiai elemzés zavarai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Hibák: </a:t>
            </a:r>
            <a:r>
              <a:rPr lang="hu-HU" i="0" dirty="0" err="1"/>
              <a:t>fonológiailag</a:t>
            </a:r>
            <a:r>
              <a:rPr lang="hu-HU" i="0" dirty="0"/>
              <a:t> nem logikusak; nincs szabályalkalmazás; szemantikai hozzáférés megtartott (gyakori, ismert szavakban kevesebb hiba)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Gyakran motoros képességek gyengeségével jár együtt (</a:t>
            </a:r>
            <a:r>
              <a:rPr lang="hu-HU" i="0" dirty="0" err="1"/>
              <a:t>allografikus</a:t>
            </a:r>
            <a:r>
              <a:rPr lang="hu-HU" i="0" dirty="0"/>
              <a:t> konverzió zavara): mozgásvezérlés/koordináció; szem-kéz </a:t>
            </a:r>
            <a:r>
              <a:rPr lang="hu-HU" i="0" dirty="0" err="1"/>
              <a:t>koord</a:t>
            </a:r>
            <a:r>
              <a:rPr lang="hu-HU" i="0" dirty="0"/>
              <a:t>.; ujj-kontrol és </a:t>
            </a:r>
            <a:r>
              <a:rPr lang="hu-HU" i="0" dirty="0" err="1"/>
              <a:t>koord</a:t>
            </a:r>
            <a:r>
              <a:rPr lang="hu-HU" i="0" dirty="0"/>
              <a:t>.; iránytartás-</a:t>
            </a:r>
            <a:r>
              <a:rPr lang="hu-HU" i="0" dirty="0" err="1"/>
              <a:t>koord</a:t>
            </a:r>
            <a:r>
              <a:rPr lang="hu-HU" i="0" dirty="0"/>
              <a:t>.</a:t>
            </a:r>
          </a:p>
          <a:p>
            <a:pPr algn="just">
              <a:spcAft>
                <a:spcPts val="2000"/>
              </a:spcAft>
            </a:pPr>
            <a:r>
              <a:rPr lang="hu-HU" b="1" dirty="0"/>
              <a:t>Íráskép specifikus zavara: </a:t>
            </a:r>
            <a:r>
              <a:rPr lang="hu-HU" dirty="0"/>
              <a:t>normál fejlődésű helyesírás, rendezetlen íráskép (főleg jobb félteke fejlődési elmaradása)</a:t>
            </a:r>
          </a:p>
          <a:p>
            <a:pPr algn="just"/>
            <a:r>
              <a:rPr lang="hu-HU" b="1" dirty="0"/>
              <a:t>Helyesírás specifikus zavara: </a:t>
            </a:r>
            <a:r>
              <a:rPr lang="hu-HU" dirty="0"/>
              <a:t>súlyos, </a:t>
            </a:r>
            <a:r>
              <a:rPr lang="hu-HU" dirty="0" err="1"/>
              <a:t>fonológiailag</a:t>
            </a:r>
            <a:r>
              <a:rPr lang="hu-HU" dirty="0"/>
              <a:t> logikus helyesírási hibák (vizuális memória és </a:t>
            </a:r>
            <a:r>
              <a:rPr lang="hu-HU" dirty="0" err="1"/>
              <a:t>figyelmi</a:t>
            </a:r>
            <a:r>
              <a:rPr lang="hu-HU" dirty="0"/>
              <a:t> zavarokkal kapcsolat)</a:t>
            </a:r>
          </a:p>
        </p:txBody>
      </p:sp>
    </p:spTree>
    <p:extLst>
      <p:ext uri="{BB962C8B-B14F-4D97-AF65-F5344CB8AC3E}">
        <p14:creationId xmlns:p14="http://schemas.microsoft.com/office/powerpoint/2010/main" val="2834231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52727" y="155448"/>
            <a:ext cx="10332720" cy="822960"/>
          </a:xfrm>
        </p:spPr>
        <p:txBody>
          <a:bodyPr/>
          <a:lstStyle/>
          <a:p>
            <a:pPr algn="ctr"/>
            <a:r>
              <a:rPr lang="hu-HU" b="1" dirty="0"/>
              <a:t>Szerzett diszgráfia/</a:t>
            </a:r>
            <a:r>
              <a:rPr lang="hu-HU" b="1" dirty="0" err="1"/>
              <a:t>agráfia</a:t>
            </a:r>
            <a:r>
              <a:rPr lang="hu-HU" b="1" dirty="0"/>
              <a:t> típusai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45795" y="1247162"/>
            <a:ext cx="10546585" cy="4901847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hu-HU" b="1" dirty="0"/>
              <a:t>Centrális </a:t>
            </a:r>
            <a:r>
              <a:rPr lang="hu-HU" b="1" dirty="0" err="1"/>
              <a:t>agráfia</a:t>
            </a:r>
            <a:r>
              <a:rPr lang="hu-HU" b="1" dirty="0"/>
              <a:t>-szindróma </a:t>
            </a:r>
            <a:r>
              <a:rPr lang="hu-HU" dirty="0"/>
              <a:t>(modalitástól – kézírás, gépírás, beszéd – független)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/>
              <a:t>Lexikai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lexikai-szemantikai megfeleltetés sérülése, ortográfiai ismeretek jelentős csökkenése (nem ismeri fel írott szavakat), írás kizárólag fonéma-</a:t>
            </a:r>
            <a:r>
              <a:rPr lang="hu-HU" i="0" dirty="0" err="1"/>
              <a:t>graféma</a:t>
            </a:r>
            <a:r>
              <a:rPr lang="hu-HU" i="0" dirty="0"/>
              <a:t> megfeleltetésre épül, hallási </a:t>
            </a:r>
            <a:r>
              <a:rPr lang="hu-HU" i="0" dirty="0" err="1"/>
              <a:t>info</a:t>
            </a:r>
            <a:r>
              <a:rPr lang="hu-HU" i="0" dirty="0"/>
              <a:t> meghatározó, bal </a:t>
            </a:r>
            <a:r>
              <a:rPr lang="hu-HU" i="0" dirty="0" err="1"/>
              <a:t>temporoparietális</a:t>
            </a:r>
            <a:r>
              <a:rPr lang="hu-HU" i="0" dirty="0"/>
              <a:t> területek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/>
              <a:t>Fonológiai és mély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fonéma-</a:t>
            </a:r>
            <a:r>
              <a:rPr lang="hu-HU" i="0" dirty="0" err="1"/>
              <a:t>graféma</a:t>
            </a:r>
            <a:r>
              <a:rPr lang="hu-HU" i="0" dirty="0"/>
              <a:t> megfeleltetés sérülése, helyes betűmásolás, mély </a:t>
            </a:r>
            <a:r>
              <a:rPr lang="hu-HU" i="0" dirty="0" err="1"/>
              <a:t>agráfiánál</a:t>
            </a:r>
            <a:r>
              <a:rPr lang="hu-HU" i="0" dirty="0"/>
              <a:t> szemantikai hibák előretörése (fiú helyett lány), </a:t>
            </a:r>
            <a:r>
              <a:rPr lang="hu-HU" i="0" dirty="0" err="1"/>
              <a:t>Sylvius</a:t>
            </a:r>
            <a:r>
              <a:rPr lang="hu-HU" i="0" dirty="0"/>
              <a:t>-árok körüli nyelvi feldolgozó egységek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Grafémikus</a:t>
            </a:r>
            <a:r>
              <a:rPr lang="hu-HU" b="1" i="0" dirty="0"/>
              <a:t> átmeneti tár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ortográfiai információ rövid idejű (írás motoros programjának indításáig) megtartásának sérülése, szóhosszúság-hatás, hibák: betűkihagyás/betoldás/csere, transzpozíció, </a:t>
            </a:r>
            <a:r>
              <a:rPr lang="hu-HU" i="0" dirty="0" err="1"/>
              <a:t>Broca</a:t>
            </a:r>
            <a:r>
              <a:rPr lang="hu-HU" i="0" dirty="0"/>
              <a:t>-terület (bal </a:t>
            </a:r>
            <a:r>
              <a:rPr lang="hu-HU" i="0" dirty="0" err="1"/>
              <a:t>inferior</a:t>
            </a:r>
            <a:r>
              <a:rPr lang="hu-HU" i="0" dirty="0"/>
              <a:t> frontális) és </a:t>
            </a:r>
            <a:r>
              <a:rPr lang="hu-HU" i="0" dirty="0" err="1"/>
              <a:t>gyrus</a:t>
            </a:r>
            <a:r>
              <a:rPr lang="hu-HU" i="0" dirty="0"/>
              <a:t> </a:t>
            </a:r>
            <a:r>
              <a:rPr lang="hu-HU" i="0" dirty="0" err="1"/>
              <a:t>angularis</a:t>
            </a:r>
            <a:r>
              <a:rPr lang="hu-HU" i="0" dirty="0"/>
              <a:t> (bal </a:t>
            </a:r>
            <a:r>
              <a:rPr lang="hu-HU" i="0" dirty="0" err="1"/>
              <a:t>parietális</a:t>
            </a:r>
            <a:r>
              <a:rPr lang="hu-HU" i="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70321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D14A-1D9C-4E92-8D2E-59280512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83902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nyelvi feldolgozás rendszere és zavarai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CCC43C3-39A6-41EF-9F96-87D938E84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0303" y="1563757"/>
            <a:ext cx="6251697" cy="432683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A805FCBE-3E12-43D8-9E77-0B9020A76301}"/>
              </a:ext>
            </a:extLst>
          </p:cNvPr>
          <p:cNvSpPr txBox="1"/>
          <p:nvPr/>
        </p:nvSpPr>
        <p:spPr>
          <a:xfrm>
            <a:off x="1470992" y="2019014"/>
            <a:ext cx="34455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tx2"/>
                </a:solidFill>
              </a:rPr>
              <a:t>Broca</a:t>
            </a:r>
            <a:r>
              <a:rPr lang="hu-HU" b="1" dirty="0">
                <a:solidFill>
                  <a:schemeClr val="tx2"/>
                </a:solidFill>
              </a:rPr>
              <a:t>-terület</a:t>
            </a:r>
            <a:r>
              <a:rPr lang="hu-HU" dirty="0">
                <a:solidFill>
                  <a:schemeClr val="tx2"/>
                </a:solidFill>
              </a:rPr>
              <a:t> (</a:t>
            </a:r>
            <a:r>
              <a:rPr lang="hu-HU" dirty="0" err="1">
                <a:solidFill>
                  <a:schemeClr val="tx2"/>
                </a:solidFill>
              </a:rPr>
              <a:t>Br</a:t>
            </a:r>
            <a:r>
              <a:rPr lang="hu-HU" dirty="0">
                <a:solidFill>
                  <a:schemeClr val="tx2"/>
                </a:solidFill>
              </a:rPr>
              <a:t>. 44-45.): motoros beszédközpont – domináns félteke </a:t>
            </a:r>
            <a:r>
              <a:rPr lang="hu-HU" dirty="0" err="1">
                <a:solidFill>
                  <a:schemeClr val="tx2"/>
                </a:solidFill>
              </a:rPr>
              <a:t>gyrus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frontalis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inferiorja</a:t>
            </a:r>
            <a:r>
              <a:rPr lang="hu-HU" dirty="0">
                <a:solidFill>
                  <a:schemeClr val="tx2"/>
                </a:solidFill>
              </a:rPr>
              <a:t> (pars </a:t>
            </a:r>
            <a:r>
              <a:rPr lang="hu-HU" dirty="0" err="1">
                <a:solidFill>
                  <a:schemeClr val="tx2"/>
                </a:solidFill>
              </a:rPr>
              <a:t>opercularis</a:t>
            </a:r>
            <a:r>
              <a:rPr lang="hu-HU" dirty="0">
                <a:solidFill>
                  <a:schemeClr val="tx2"/>
                </a:solidFill>
              </a:rPr>
              <a:t>, pars </a:t>
            </a:r>
            <a:r>
              <a:rPr lang="hu-HU" dirty="0" err="1">
                <a:solidFill>
                  <a:schemeClr val="tx2"/>
                </a:solidFill>
              </a:rPr>
              <a:t>triangularis</a:t>
            </a:r>
            <a:r>
              <a:rPr lang="hu-HU" dirty="0">
                <a:solidFill>
                  <a:schemeClr val="tx2"/>
                </a:solidFill>
              </a:rPr>
              <a:t>)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hu-HU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tx2"/>
                </a:solidFill>
              </a:rPr>
              <a:t>Wernicke</a:t>
            </a:r>
            <a:r>
              <a:rPr lang="hu-HU" b="1" dirty="0">
                <a:solidFill>
                  <a:schemeClr val="tx2"/>
                </a:solidFill>
              </a:rPr>
              <a:t>-terület</a:t>
            </a:r>
            <a:r>
              <a:rPr lang="hu-HU" dirty="0">
                <a:solidFill>
                  <a:schemeClr val="tx2"/>
                </a:solidFill>
              </a:rPr>
              <a:t> (</a:t>
            </a:r>
            <a:r>
              <a:rPr lang="hu-HU" dirty="0" err="1">
                <a:solidFill>
                  <a:schemeClr val="tx2"/>
                </a:solidFill>
              </a:rPr>
              <a:t>Br</a:t>
            </a:r>
            <a:r>
              <a:rPr lang="hu-HU" dirty="0">
                <a:solidFill>
                  <a:schemeClr val="tx2"/>
                </a:solidFill>
              </a:rPr>
              <a:t>. 22): beszédértelmező központ – </a:t>
            </a:r>
            <a:r>
              <a:rPr lang="hu-HU" dirty="0" err="1">
                <a:solidFill>
                  <a:schemeClr val="tx2"/>
                </a:solidFill>
              </a:rPr>
              <a:t>superior</a:t>
            </a:r>
            <a:r>
              <a:rPr lang="hu-HU" dirty="0">
                <a:solidFill>
                  <a:schemeClr val="tx2"/>
                </a:solidFill>
              </a:rPr>
              <a:t> temporális </a:t>
            </a:r>
            <a:r>
              <a:rPr lang="hu-HU" dirty="0" err="1">
                <a:solidFill>
                  <a:schemeClr val="tx2"/>
                </a:solidFill>
              </a:rPr>
              <a:t>gyrus</a:t>
            </a:r>
            <a:endParaRPr lang="hu-HU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endParaRPr lang="hu-HU" dirty="0">
              <a:solidFill>
                <a:schemeClr val="tx2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hu-HU" b="1" dirty="0" err="1">
                <a:solidFill>
                  <a:schemeClr val="tx2"/>
                </a:solidFill>
              </a:rPr>
              <a:t>Arcuate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b="1" dirty="0" err="1">
                <a:solidFill>
                  <a:schemeClr val="tx2"/>
                </a:solidFill>
              </a:rPr>
              <a:t>fasciculus</a:t>
            </a:r>
            <a:r>
              <a:rPr lang="hu-HU" b="1" dirty="0">
                <a:solidFill>
                  <a:schemeClr val="tx2"/>
                </a:solidFill>
              </a:rPr>
              <a:t> </a:t>
            </a:r>
            <a:r>
              <a:rPr lang="hu-HU" dirty="0">
                <a:solidFill>
                  <a:schemeClr val="tx2"/>
                </a:solidFill>
              </a:rPr>
              <a:t>(horizontális rostok)</a:t>
            </a:r>
          </a:p>
        </p:txBody>
      </p:sp>
    </p:spTree>
    <p:extLst>
      <p:ext uri="{BB962C8B-B14F-4D97-AF65-F5344CB8AC3E}">
        <p14:creationId xmlns:p14="http://schemas.microsoft.com/office/powerpoint/2010/main" val="1056908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19881" y="154459"/>
            <a:ext cx="9761838" cy="970006"/>
          </a:xfrm>
        </p:spPr>
        <p:txBody>
          <a:bodyPr/>
          <a:lstStyle/>
          <a:p>
            <a:pPr algn="ctr"/>
            <a:r>
              <a:rPr lang="hu-HU" b="1" dirty="0"/>
              <a:t>Írás centrális feldolgozása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9881" y="1124465"/>
            <a:ext cx="9761838" cy="547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203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23318" y="197977"/>
            <a:ext cx="10416745" cy="994719"/>
          </a:xfrm>
        </p:spPr>
        <p:txBody>
          <a:bodyPr/>
          <a:lstStyle/>
          <a:p>
            <a:pPr algn="ctr"/>
            <a:r>
              <a:rPr lang="hu-HU" b="1" dirty="0"/>
              <a:t>Szerzett diszgráfia/</a:t>
            </a:r>
            <a:r>
              <a:rPr lang="hu-HU" b="1" dirty="0" err="1"/>
              <a:t>agráfia</a:t>
            </a:r>
            <a:r>
              <a:rPr lang="hu-HU" b="1" dirty="0"/>
              <a:t> típusai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1907" y="1276953"/>
            <a:ext cx="10279568" cy="5383070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hu-HU" b="1" dirty="0"/>
              <a:t>Perifériás </a:t>
            </a:r>
            <a:r>
              <a:rPr lang="hu-HU" b="1" dirty="0" err="1"/>
              <a:t>agráfia</a:t>
            </a:r>
            <a:r>
              <a:rPr lang="hu-HU" b="1" dirty="0"/>
              <a:t>-szindróma</a:t>
            </a:r>
            <a:r>
              <a:rPr lang="hu-HU" dirty="0"/>
              <a:t> (kézírás)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 err="1"/>
              <a:t>Allografikus</a:t>
            </a:r>
            <a:r>
              <a:rPr lang="hu-HU" b="1" i="0" dirty="0"/>
              <a:t> zavar: </a:t>
            </a:r>
            <a:r>
              <a:rPr lang="hu-HU" i="0" dirty="0"/>
              <a:t>ortográfia és betűspecifikus motoros program megfeleltetésének zavara, szóbeli betűzés ép, betűforma kiválasztása sérült, sokszor vizuális hasonlóság szerinti csere, bal </a:t>
            </a:r>
            <a:r>
              <a:rPr lang="hu-HU" i="0" dirty="0" err="1"/>
              <a:t>parietooccipitális</a:t>
            </a:r>
            <a:r>
              <a:rPr lang="hu-HU" i="0" dirty="0"/>
              <a:t> (</a:t>
            </a:r>
            <a:r>
              <a:rPr lang="hu-HU" i="0" dirty="0" err="1"/>
              <a:t>dorzális</a:t>
            </a:r>
            <a:r>
              <a:rPr lang="hu-HU" i="0" dirty="0"/>
              <a:t> </a:t>
            </a:r>
            <a:r>
              <a:rPr lang="hu-HU" i="0" dirty="0" err="1"/>
              <a:t>poszterior</a:t>
            </a:r>
            <a:r>
              <a:rPr lang="hu-HU" i="0" dirty="0"/>
              <a:t> kör)</a:t>
            </a:r>
          </a:p>
          <a:p>
            <a:pPr lvl="1" algn="just">
              <a:spcAft>
                <a:spcPts val="2000"/>
              </a:spcAft>
              <a:buFont typeface="Wingdings" panose="05000000000000000000" pitchFamily="2" charset="2"/>
              <a:buChar char="§"/>
            </a:pPr>
            <a:r>
              <a:rPr lang="hu-HU" b="1" i="0" dirty="0" err="1"/>
              <a:t>Apraxiás</a:t>
            </a:r>
            <a:r>
              <a:rPr lang="hu-HU" b="1" i="0" dirty="0"/>
              <a:t> </a:t>
            </a:r>
            <a:r>
              <a:rPr lang="hu-HU" b="1" i="0" dirty="0" err="1"/>
              <a:t>agráfia</a:t>
            </a:r>
            <a:r>
              <a:rPr lang="hu-HU" b="1" i="0" dirty="0"/>
              <a:t>: </a:t>
            </a:r>
            <a:r>
              <a:rPr lang="hu-HU" i="0" dirty="0"/>
              <a:t>írás motoros programja sérül (nincs szenzorimotoros károsodás), téri jellemzőkben torzított betűk, kihagyott/hozzáadott betűelemek, bal oldali motoros területek (</a:t>
            </a:r>
            <a:r>
              <a:rPr lang="hu-HU" i="0" dirty="0" err="1"/>
              <a:t>poszterior</a:t>
            </a:r>
            <a:r>
              <a:rPr lang="hu-HU" i="0" dirty="0"/>
              <a:t> és </a:t>
            </a:r>
            <a:r>
              <a:rPr lang="hu-HU" i="0" dirty="0" err="1"/>
              <a:t>szuperior</a:t>
            </a:r>
            <a:r>
              <a:rPr lang="hu-HU" i="0" dirty="0"/>
              <a:t> </a:t>
            </a:r>
            <a:r>
              <a:rPr lang="hu-HU" i="0" dirty="0" err="1"/>
              <a:t>parietális</a:t>
            </a:r>
            <a:r>
              <a:rPr lang="hu-HU" i="0" dirty="0"/>
              <a:t> kéreg, </a:t>
            </a:r>
            <a:r>
              <a:rPr lang="hu-HU" i="0" dirty="0" err="1"/>
              <a:t>dorzolaterális</a:t>
            </a:r>
            <a:r>
              <a:rPr lang="hu-HU" i="0" dirty="0"/>
              <a:t> </a:t>
            </a:r>
            <a:r>
              <a:rPr lang="hu-HU" i="0" dirty="0" err="1"/>
              <a:t>premotoros</a:t>
            </a:r>
            <a:r>
              <a:rPr lang="hu-HU" i="0" dirty="0"/>
              <a:t> kéreg, másodlagos mozgatókéreg)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Végrehajtási (</a:t>
            </a:r>
            <a:r>
              <a:rPr lang="hu-HU" b="1" i="0" dirty="0" err="1"/>
              <a:t>neuromuszkuláris</a:t>
            </a:r>
            <a:r>
              <a:rPr lang="hu-HU" b="1" i="0" dirty="0"/>
              <a:t>) zavar: </a:t>
            </a:r>
            <a:r>
              <a:rPr lang="hu-HU" i="0" dirty="0"/>
              <a:t>gyenge motoros kontroll, írás ereje, sebessége és formai jellemzői sérülnek, </a:t>
            </a:r>
            <a:r>
              <a:rPr lang="hu-HU" i="0" dirty="0" err="1"/>
              <a:t>bazális</a:t>
            </a:r>
            <a:r>
              <a:rPr lang="hu-HU" i="0" dirty="0"/>
              <a:t> </a:t>
            </a:r>
            <a:r>
              <a:rPr lang="hu-HU" i="0" dirty="0" err="1"/>
              <a:t>ganglionok</a:t>
            </a:r>
            <a:r>
              <a:rPr lang="hu-HU" i="0" dirty="0"/>
              <a:t>, kisagy </a:t>
            </a:r>
            <a:r>
              <a:rPr lang="hu-HU" i="0" dirty="0" err="1"/>
              <a:t>dorzolaterális</a:t>
            </a:r>
            <a:r>
              <a:rPr lang="hu-HU" i="0" dirty="0"/>
              <a:t> </a:t>
            </a:r>
            <a:r>
              <a:rPr lang="hu-HU" i="0" dirty="0" err="1"/>
              <a:t>premotoros</a:t>
            </a:r>
            <a:r>
              <a:rPr lang="hu-HU" i="0" dirty="0"/>
              <a:t> kéreg, </a:t>
            </a:r>
            <a:r>
              <a:rPr lang="hu-HU" i="0" dirty="0" err="1"/>
              <a:t>supplementer</a:t>
            </a:r>
            <a:r>
              <a:rPr lang="hu-HU" i="0" dirty="0"/>
              <a:t> motoros terület (SMA)</a:t>
            </a:r>
          </a:p>
        </p:txBody>
      </p:sp>
    </p:spTree>
    <p:extLst>
      <p:ext uri="{BB962C8B-B14F-4D97-AF65-F5344CB8AC3E}">
        <p14:creationId xmlns:p14="http://schemas.microsoft.com/office/powerpoint/2010/main" val="6183652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58096" y="76013"/>
            <a:ext cx="9601200" cy="908222"/>
          </a:xfrm>
        </p:spPr>
        <p:txBody>
          <a:bodyPr/>
          <a:lstStyle/>
          <a:p>
            <a:pPr algn="ctr"/>
            <a:r>
              <a:rPr lang="hu-HU" b="1" dirty="0"/>
              <a:t>Írás perifériás feldolgozása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261" y="984235"/>
            <a:ext cx="5294871" cy="5873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722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95400" y="221615"/>
            <a:ext cx="9601200" cy="908222"/>
          </a:xfrm>
        </p:spPr>
        <p:txBody>
          <a:bodyPr/>
          <a:lstStyle/>
          <a:p>
            <a:pPr algn="ctr"/>
            <a:r>
              <a:rPr lang="hu-HU" b="1" dirty="0"/>
              <a:t>Diagnózis és terápia/tanulás segítése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0" y="1330052"/>
            <a:ext cx="9601200" cy="5137009"/>
          </a:xfrm>
        </p:spPr>
        <p:txBody>
          <a:bodyPr/>
          <a:lstStyle/>
          <a:p>
            <a:pPr algn="just"/>
            <a:r>
              <a:rPr lang="hu-HU" b="1" dirty="0"/>
              <a:t>Standardizált betűzési teszt: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Lexikális hibák: nem kiejtett hangok kihagyása, </a:t>
            </a:r>
            <a:r>
              <a:rPr lang="hu-HU" i="0" dirty="0" err="1"/>
              <a:t>pl</a:t>
            </a:r>
            <a:r>
              <a:rPr lang="hu-HU" i="0" dirty="0"/>
              <a:t>: </a:t>
            </a:r>
            <a:r>
              <a:rPr lang="hu-HU" i="0" dirty="0" err="1"/>
              <a:t>whether</a:t>
            </a:r>
            <a:r>
              <a:rPr lang="hu-HU" i="0" dirty="0"/>
              <a:t> </a:t>
            </a:r>
            <a:r>
              <a:rPr lang="hu-HU" i="0" dirty="0" err="1"/>
              <a:t>wether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Szemantikus hibák: </a:t>
            </a:r>
            <a:r>
              <a:rPr lang="hu-HU" i="0" dirty="0" err="1"/>
              <a:t>homonímák</a:t>
            </a:r>
            <a:r>
              <a:rPr lang="hu-HU" i="0" dirty="0"/>
              <a:t>, </a:t>
            </a:r>
            <a:r>
              <a:rPr lang="hu-HU" i="0" dirty="0" err="1"/>
              <a:t>pl</a:t>
            </a:r>
            <a:r>
              <a:rPr lang="hu-HU" i="0" dirty="0"/>
              <a:t>: </a:t>
            </a:r>
            <a:r>
              <a:rPr lang="hu-HU" i="0" dirty="0" err="1"/>
              <a:t>knight</a:t>
            </a:r>
            <a:r>
              <a:rPr lang="hu-HU" i="0" dirty="0"/>
              <a:t> </a:t>
            </a:r>
            <a:r>
              <a:rPr lang="hu-HU" i="0" dirty="0" err="1"/>
              <a:t>night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Térbeli-vizuális hibák: pl. nem követi vonalvezetést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 err="1"/>
              <a:t>Grafémikus</a:t>
            </a:r>
            <a:r>
              <a:rPr lang="hu-HU" i="0" dirty="0"/>
              <a:t>/motoros hibák: írás-folytonosság</a:t>
            </a:r>
          </a:p>
          <a:p>
            <a:pPr algn="just"/>
            <a:endParaRPr lang="hu-HU" dirty="0"/>
          </a:p>
          <a:p>
            <a:pPr algn="just"/>
            <a:r>
              <a:rPr lang="hu-HU" b="1" dirty="0" err="1"/>
              <a:t>Bypass</a:t>
            </a:r>
            <a:r>
              <a:rPr lang="hu-HU" b="1" dirty="0"/>
              <a:t> </a:t>
            </a:r>
            <a:r>
              <a:rPr lang="hu-HU" b="1" dirty="0" err="1"/>
              <a:t>startégiák</a:t>
            </a:r>
            <a:r>
              <a:rPr lang="hu-HU" b="1" dirty="0"/>
              <a:t>: </a:t>
            </a:r>
            <a:r>
              <a:rPr lang="hu-HU" dirty="0"/>
              <a:t>billentyűzet, képek használata</a:t>
            </a:r>
          </a:p>
          <a:p>
            <a:pPr marL="0" indent="0" algn="just">
              <a:buNone/>
            </a:pPr>
            <a:endParaRPr lang="hu-HU" dirty="0"/>
          </a:p>
          <a:p>
            <a:pPr algn="just"/>
            <a:r>
              <a:rPr lang="hu-HU" dirty="0"/>
              <a:t>Szóbeli feleltetés</a:t>
            </a:r>
          </a:p>
        </p:txBody>
      </p:sp>
    </p:spTree>
    <p:extLst>
      <p:ext uri="{BB962C8B-B14F-4D97-AF65-F5344CB8AC3E}">
        <p14:creationId xmlns:p14="http://schemas.microsoft.com/office/powerpoint/2010/main" val="3934417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181467-BBB0-460B-A7A5-D0673B92B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hu-HU" b="1" dirty="0"/>
              <a:t>Számolás zavarai - </a:t>
            </a:r>
            <a:r>
              <a:rPr lang="hu-HU" b="1" dirty="0" err="1"/>
              <a:t>Diszkalkúlia</a:t>
            </a:r>
            <a:endParaRPr lang="hu-HU" b="1" dirty="0"/>
          </a:p>
        </p:txBody>
      </p:sp>
      <p:sp>
        <p:nvSpPr>
          <p:cNvPr id="4" name="Alcím 3">
            <a:extLst>
              <a:ext uri="{FF2B5EF4-FFF2-40B4-BE49-F238E27FC236}">
                <a16:creationId xmlns:a16="http://schemas.microsoft.com/office/drawing/2014/main" id="{DCC09300-130A-4A11-97F2-C819E9B587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5" y="4168314"/>
            <a:ext cx="6831673" cy="1086237"/>
          </a:xfrm>
        </p:spPr>
        <p:txBody>
          <a:bodyPr/>
          <a:lstStyle/>
          <a:p>
            <a:r>
              <a:rPr lang="hu-HU" dirty="0"/>
              <a:t>Számolás szerzett (</a:t>
            </a:r>
            <a:r>
              <a:rPr lang="hu-HU" dirty="0" err="1"/>
              <a:t>akalkúlia</a:t>
            </a:r>
            <a:r>
              <a:rPr lang="hu-HU" dirty="0"/>
              <a:t>) és fejlődési (</a:t>
            </a:r>
            <a:r>
              <a:rPr lang="hu-HU" dirty="0" err="1"/>
              <a:t>diszkalkúlia</a:t>
            </a:r>
            <a:r>
              <a:rPr lang="hu-HU" dirty="0"/>
              <a:t>) zavarai</a:t>
            </a:r>
          </a:p>
        </p:txBody>
      </p:sp>
    </p:spTree>
    <p:extLst>
      <p:ext uri="{BB962C8B-B14F-4D97-AF65-F5344CB8AC3E}">
        <p14:creationId xmlns:p14="http://schemas.microsoft.com/office/powerpoint/2010/main" val="5464699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ím 1">
            <a:extLst>
              <a:ext uri="{FF2B5EF4-FFF2-40B4-BE49-F238E27FC236}">
                <a16:creationId xmlns:a16="http://schemas.microsoft.com/office/drawing/2014/main" id="{EABD7CA0-5511-4D49-BBB3-E1B08ADC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0078" y="127552"/>
            <a:ext cx="8951844" cy="892865"/>
          </a:xfrm>
        </p:spPr>
        <p:txBody>
          <a:bodyPr/>
          <a:lstStyle/>
          <a:p>
            <a:pPr algn="ctr" eaLnBrk="1" hangingPunct="1"/>
            <a:r>
              <a:rPr lang="hu-HU" altLang="hu-HU" b="1" dirty="0"/>
              <a:t>Számolási képességek fejlődése</a:t>
            </a:r>
            <a:endParaRPr lang="en-US" altLang="hu-HU" b="1" dirty="0"/>
          </a:p>
        </p:txBody>
      </p:sp>
      <p:sp>
        <p:nvSpPr>
          <p:cNvPr id="67587" name="Tartalom helye 2">
            <a:extLst>
              <a:ext uri="{FF2B5EF4-FFF2-40B4-BE49-F238E27FC236}">
                <a16:creationId xmlns:a16="http://schemas.microsoft.com/office/drawing/2014/main" id="{A3D3AF9C-9BCC-480E-941A-F670230A0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078" y="1020417"/>
            <a:ext cx="8951844" cy="5771323"/>
          </a:xfrm>
        </p:spPr>
        <p:txBody>
          <a:bodyPr>
            <a:normAutofit fontScale="70000" lnSpcReduction="20000"/>
          </a:bodyPr>
          <a:lstStyle/>
          <a:p>
            <a:pPr algn="just" eaLnBrk="1" hangingPunct="1"/>
            <a:r>
              <a:rPr lang="hu-HU" altLang="hu-HU" sz="2900" dirty="0" err="1"/>
              <a:t>Piaget</a:t>
            </a:r>
            <a:r>
              <a:rPr lang="hu-HU" altLang="hu-HU" sz="2900" dirty="0"/>
              <a:t> szerint a nyelvi fejlődéssel párhuzamosan fejlődik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Különböző funkciók kialakulását merev sorrendiség jellemzi</a:t>
            </a:r>
          </a:p>
          <a:p>
            <a:pPr lvl="1" algn="just" eaLnBrk="1" hangingPunct="1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Iskoláskorban jelenik meg a számtani kompetencia</a:t>
            </a:r>
          </a:p>
          <a:p>
            <a:pPr lvl="1" algn="just" eaLnBrk="1" hangingPunct="1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altLang="hu-HU" sz="2900" i="0" dirty="0"/>
              <a:t>Addig csak alapelvek rögzülnek (egy az egyhez megfelelés, </a:t>
            </a:r>
            <a:r>
              <a:rPr lang="hu-HU" altLang="hu-HU" sz="2900" i="0" dirty="0" err="1"/>
              <a:t>szerialitás</a:t>
            </a:r>
            <a:r>
              <a:rPr lang="hu-HU" altLang="hu-HU" sz="2900" i="0" dirty="0"/>
              <a:t>, azonosság)</a:t>
            </a:r>
          </a:p>
          <a:p>
            <a:pPr algn="just" eaLnBrk="1" hangingPunct="1"/>
            <a:r>
              <a:rPr lang="hu-HU" altLang="hu-HU" sz="2900" dirty="0"/>
              <a:t>Ginsberg szerint már az óvodában van némi számfogalom – még nem teljes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3 éves: számlálás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5 éves: 10-15-ig el tud számolni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altLang="hu-HU" sz="2900" i="0" dirty="0"/>
              <a:t>8 éves: alap műveletek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altLang="hu-HU" sz="2900" i="0" dirty="0"/>
              <a:t>9-12 éves: ugrásszerű fejlődés</a:t>
            </a:r>
            <a:endParaRPr lang="hu-HU" altLang="hu-HU" sz="2900" dirty="0"/>
          </a:p>
          <a:p>
            <a:pPr algn="just">
              <a:spcAft>
                <a:spcPts val="1000"/>
              </a:spcAft>
            </a:pPr>
            <a:r>
              <a:rPr lang="hu-HU" altLang="hu-HU" sz="2900" dirty="0"/>
              <a:t>Nagy egyéni különbségek stratégiában</a:t>
            </a:r>
          </a:p>
          <a:p>
            <a:pPr algn="just">
              <a:spcAft>
                <a:spcPts val="0"/>
              </a:spcAft>
              <a:defRPr/>
            </a:pPr>
            <a:r>
              <a:rPr lang="hu-HU" sz="2900" dirty="0"/>
              <a:t>Szimbólummanipulációs rendszer sérült </a:t>
            </a:r>
            <a:r>
              <a:rPr lang="hu-HU" sz="2900" dirty="0" err="1"/>
              <a:t>diszkalkúliában</a:t>
            </a:r>
            <a:r>
              <a:rPr lang="hu-HU" sz="2900" dirty="0"/>
              <a:t>, a fogalmak kialakulása is késik</a:t>
            </a: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900" i="0" dirty="0"/>
              <a:t>Nem tér át a gyerek az ujjon való számolásról az emlékezeti előhívásra egyszerűbb feladatoknál sem – nagyobb számokkal nem boldogul sehogy</a:t>
            </a:r>
          </a:p>
          <a:p>
            <a:pPr lvl="1" algn="just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2900" i="0" dirty="0"/>
              <a:t>11-12 évesen már nagyrészt emlékezeti folyamatokra kell támaszkodni</a:t>
            </a:r>
          </a:p>
          <a:p>
            <a:endParaRPr lang="hu-HU" altLang="hu-HU" sz="3600" dirty="0"/>
          </a:p>
          <a:p>
            <a:pPr marL="0" indent="0" eaLnBrk="1" hangingPunct="1">
              <a:buNone/>
            </a:pPr>
            <a:endParaRPr lang="en-US" altLang="hu-HU" sz="36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C400A1FB-088F-43C2-867E-E70771E39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74" y="526657"/>
            <a:ext cx="11179562" cy="458548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F49F5157-19C1-4876-9940-D285B34517D2}"/>
              </a:ext>
            </a:extLst>
          </p:cNvPr>
          <p:cNvSpPr txBox="1"/>
          <p:nvPr/>
        </p:nvSpPr>
        <p:spPr>
          <a:xfrm>
            <a:off x="1740826" y="5348456"/>
            <a:ext cx="93348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Számolási képességek négylépéses fejlődése (szürke terület: megnövekedett munkamemória)</a:t>
            </a:r>
          </a:p>
          <a:p>
            <a:pPr algn="ctr"/>
            <a:r>
              <a:rPr lang="hu-HU" dirty="0" err="1">
                <a:solidFill>
                  <a:schemeClr val="tx2"/>
                </a:solidFill>
              </a:rPr>
              <a:t>Aster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Shalev</a:t>
            </a:r>
            <a:r>
              <a:rPr lang="hu-HU" dirty="0">
                <a:solidFill>
                  <a:schemeClr val="tx2"/>
                </a:solidFill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val="805246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5189" y="92898"/>
            <a:ext cx="9601200" cy="885510"/>
          </a:xfrm>
        </p:spPr>
        <p:txBody>
          <a:bodyPr/>
          <a:lstStyle/>
          <a:p>
            <a:pPr algn="ctr"/>
            <a:r>
              <a:rPr lang="hu-HU" b="1" dirty="0"/>
              <a:t>Számolás </a:t>
            </a:r>
            <a:r>
              <a:rPr lang="hu-HU" b="1" dirty="0" err="1"/>
              <a:t>neuropszichológiai</a:t>
            </a:r>
            <a:r>
              <a:rPr lang="hu-HU" b="1" dirty="0"/>
              <a:t> modellje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25611" y="978408"/>
            <a:ext cx="10565027" cy="5605272"/>
          </a:xfrm>
        </p:spPr>
        <p:txBody>
          <a:bodyPr/>
          <a:lstStyle/>
          <a:p>
            <a:r>
              <a:rPr lang="hu-HU" b="1" dirty="0"/>
              <a:t>Hármas kód</a:t>
            </a:r>
            <a:r>
              <a:rPr lang="hu-HU" dirty="0"/>
              <a:t> (</a:t>
            </a:r>
            <a:r>
              <a:rPr lang="hu-HU" dirty="0" err="1"/>
              <a:t>Dehaene</a:t>
            </a:r>
            <a:r>
              <a:rPr lang="hu-HU" dirty="0"/>
              <a:t>, 2000)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Vizuális számforma </a:t>
            </a:r>
            <a:r>
              <a:rPr lang="hu-HU" i="0" dirty="0"/>
              <a:t>(</a:t>
            </a:r>
            <a:r>
              <a:rPr lang="hu-HU" i="0" dirty="0" err="1"/>
              <a:t>visual</a:t>
            </a:r>
            <a:r>
              <a:rPr lang="hu-HU" i="0" dirty="0"/>
              <a:t> </a:t>
            </a:r>
            <a:r>
              <a:rPr lang="hu-HU" i="0" dirty="0" err="1"/>
              <a:t>number</a:t>
            </a:r>
            <a:r>
              <a:rPr lang="hu-HU" i="0" dirty="0"/>
              <a:t> </a:t>
            </a:r>
            <a:r>
              <a:rPr lang="hu-HU" i="0" dirty="0" err="1"/>
              <a:t>form</a:t>
            </a:r>
            <a:r>
              <a:rPr lang="hu-HU" i="0" dirty="0"/>
              <a:t>): számok vizuális reprezentációja, gyors hozzáférés jelentéshez, bal </a:t>
            </a:r>
            <a:r>
              <a:rPr lang="hu-HU" i="0" dirty="0" err="1"/>
              <a:t>occipitális</a:t>
            </a:r>
            <a:r>
              <a:rPr lang="hu-HU" i="0" dirty="0"/>
              <a:t> kéreg, </a:t>
            </a:r>
            <a:r>
              <a:rPr lang="hu-HU" i="0" dirty="0" err="1"/>
              <a:t>fusiform</a:t>
            </a:r>
            <a:r>
              <a:rPr lang="hu-HU" i="0" dirty="0"/>
              <a:t> </a:t>
            </a:r>
            <a:r>
              <a:rPr lang="hu-HU" i="0" dirty="0" err="1"/>
              <a:t>gyrus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Verbális számreprezentáció </a:t>
            </a:r>
            <a:r>
              <a:rPr lang="hu-HU" i="0" dirty="0"/>
              <a:t>(</a:t>
            </a:r>
            <a:r>
              <a:rPr lang="hu-HU" i="0" dirty="0" err="1"/>
              <a:t>verbal</a:t>
            </a:r>
            <a:r>
              <a:rPr lang="hu-HU" i="0" dirty="0"/>
              <a:t> </a:t>
            </a:r>
            <a:r>
              <a:rPr lang="hu-HU" i="0" dirty="0" err="1"/>
              <a:t>word</a:t>
            </a:r>
            <a:r>
              <a:rPr lang="hu-HU" i="0" dirty="0"/>
              <a:t> </a:t>
            </a:r>
            <a:r>
              <a:rPr lang="hu-HU" i="0" dirty="0" err="1"/>
              <a:t>frame</a:t>
            </a:r>
            <a:r>
              <a:rPr lang="hu-HU" i="0" dirty="0"/>
              <a:t>): számokat és aritmetikai műveleteket jelölő szavak együttese, számolási tények (pl. szorzótábla) tárolása és előhívása, bal nyelvi területek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Analóg nagyságreprezentáció </a:t>
            </a:r>
            <a:r>
              <a:rPr lang="hu-HU" i="0" dirty="0"/>
              <a:t>(</a:t>
            </a:r>
            <a:r>
              <a:rPr lang="hu-HU" i="0" dirty="0" err="1"/>
              <a:t>analogue</a:t>
            </a:r>
            <a:r>
              <a:rPr lang="hu-HU" i="0" dirty="0"/>
              <a:t> </a:t>
            </a:r>
            <a:r>
              <a:rPr lang="hu-HU" i="0" dirty="0" err="1"/>
              <a:t>magnitude</a:t>
            </a:r>
            <a:r>
              <a:rPr lang="hu-HU" i="0" dirty="0"/>
              <a:t> </a:t>
            </a:r>
            <a:r>
              <a:rPr lang="hu-HU" i="0" dirty="0" err="1"/>
              <a:t>representation</a:t>
            </a:r>
            <a:r>
              <a:rPr lang="hu-HU" i="0" dirty="0"/>
              <a:t>): diszkrét szimbolikus egységekhez rendelt értéknagyság és mennyiség reprezentációja, mentális számegyenes (jobb félteke), </a:t>
            </a:r>
            <a:r>
              <a:rPr lang="hu-HU" i="0" dirty="0" err="1"/>
              <a:t>parieto</a:t>
            </a:r>
            <a:r>
              <a:rPr lang="hu-HU" i="0" dirty="0"/>
              <a:t>-</a:t>
            </a:r>
            <a:r>
              <a:rPr lang="hu-HU" i="0" dirty="0" err="1"/>
              <a:t>occipito</a:t>
            </a:r>
            <a:r>
              <a:rPr lang="hu-HU" i="0" dirty="0"/>
              <a:t>-temporális határterület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102" y="4019561"/>
            <a:ext cx="5036898" cy="283844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1" y="4019561"/>
            <a:ext cx="6341170" cy="28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2471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29746"/>
            <a:ext cx="9601200" cy="871151"/>
          </a:xfrm>
        </p:spPr>
        <p:txBody>
          <a:bodyPr/>
          <a:lstStyle/>
          <a:p>
            <a:pPr algn="ctr"/>
            <a:r>
              <a:rPr lang="hu-HU" b="1" dirty="0"/>
              <a:t>Számolás agyi hálózatai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14329" y="1133150"/>
            <a:ext cx="10315742" cy="5535827"/>
          </a:xfrm>
        </p:spPr>
        <p:txBody>
          <a:bodyPr/>
          <a:lstStyle/>
          <a:p>
            <a:r>
              <a:rPr lang="hu-HU" b="1" dirty="0"/>
              <a:t>Frontális és </a:t>
            </a:r>
            <a:r>
              <a:rPr lang="hu-HU" b="1" dirty="0" err="1"/>
              <a:t>prefrontális</a:t>
            </a:r>
            <a:r>
              <a:rPr lang="hu-HU" b="1" dirty="0"/>
              <a:t> feldolgozó kör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Bal PFC: </a:t>
            </a:r>
            <a:r>
              <a:rPr lang="hu-HU" i="0" dirty="0"/>
              <a:t>szorzás, pontos és nehéz számítások, időkorlátos feladatok, </a:t>
            </a:r>
            <a:r>
              <a:rPr lang="hu-HU" i="0" dirty="0" err="1"/>
              <a:t>hibadetekció</a:t>
            </a:r>
            <a:endParaRPr lang="hu-HU" i="0" dirty="0"/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Jobb PFC:</a:t>
            </a:r>
            <a:r>
              <a:rPr lang="hu-HU" i="0" dirty="0"/>
              <a:t> összehasonlítás (kivonás: bilaterális PFC)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Bilaterális frontális lebeny: </a:t>
            </a:r>
            <a:r>
              <a:rPr lang="hu-HU" i="0" dirty="0"/>
              <a:t>aritmetikai végrehajtó műveletek, gyors számítások, szokatlan feladatok</a:t>
            </a:r>
          </a:p>
          <a:p>
            <a:r>
              <a:rPr lang="hu-HU" b="1" dirty="0" err="1"/>
              <a:t>Parietális</a:t>
            </a:r>
            <a:r>
              <a:rPr lang="hu-HU" b="1" dirty="0"/>
              <a:t> feldolgozó körök </a:t>
            </a:r>
            <a:r>
              <a:rPr lang="hu-HU" dirty="0"/>
              <a:t>(3 alrendszer)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Horizontális </a:t>
            </a:r>
            <a:r>
              <a:rPr lang="hu-HU" b="1" i="0" dirty="0" err="1"/>
              <a:t>intraparietális</a:t>
            </a:r>
            <a:r>
              <a:rPr lang="hu-HU" b="1" i="0" dirty="0"/>
              <a:t> </a:t>
            </a:r>
            <a:r>
              <a:rPr lang="hu-HU" b="1" i="0" dirty="0" err="1"/>
              <a:t>sulcus</a:t>
            </a:r>
            <a:r>
              <a:rPr lang="hu-HU" b="1" i="0" dirty="0"/>
              <a:t> (HIPS):</a:t>
            </a:r>
            <a:r>
              <a:rPr lang="hu-HU" i="0" dirty="0"/>
              <a:t> terület-összehasonlítás (bilaterális), mentális számegyenes (jobb), távolsághatás, mennyiségi alapú műveletek, nem automatizált számítások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/>
              <a:t>Bal </a:t>
            </a:r>
            <a:r>
              <a:rPr lang="hu-HU" b="1" i="0" dirty="0" err="1"/>
              <a:t>gyrus</a:t>
            </a:r>
            <a:r>
              <a:rPr lang="hu-HU" b="1" i="0" dirty="0"/>
              <a:t> </a:t>
            </a:r>
            <a:r>
              <a:rPr lang="hu-HU" b="1" i="0" dirty="0" err="1"/>
              <a:t>angularis</a:t>
            </a:r>
            <a:r>
              <a:rPr lang="hu-HU" b="1" i="0" dirty="0"/>
              <a:t> (GA): </a:t>
            </a:r>
            <a:r>
              <a:rPr lang="hu-HU" i="0" dirty="0"/>
              <a:t>verbális számfeldolgozás, pontos és automatizált számítások, verbális alapú tényelőhívás (</a:t>
            </a:r>
            <a:r>
              <a:rPr lang="hu-HU" i="0" dirty="0" err="1"/>
              <a:t>kiv</a:t>
            </a:r>
            <a:r>
              <a:rPr lang="hu-HU" i="0" dirty="0"/>
              <a:t>. mennyiségalapú műveletek, pl. becslés, összehasonlítás)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b="1" i="0" dirty="0" err="1"/>
              <a:t>Dorzális</a:t>
            </a:r>
            <a:r>
              <a:rPr lang="hu-HU" b="1" i="0" dirty="0"/>
              <a:t> </a:t>
            </a:r>
            <a:r>
              <a:rPr lang="hu-HU" b="1" i="0" dirty="0" err="1"/>
              <a:t>parietális</a:t>
            </a:r>
            <a:r>
              <a:rPr lang="hu-HU" b="1" i="0" dirty="0"/>
              <a:t> kör, </a:t>
            </a:r>
            <a:r>
              <a:rPr lang="hu-HU" b="1" i="0" dirty="0" err="1"/>
              <a:t>poszterior</a:t>
            </a:r>
            <a:r>
              <a:rPr lang="hu-HU" b="1" i="0" dirty="0"/>
              <a:t> </a:t>
            </a:r>
            <a:r>
              <a:rPr lang="hu-HU" b="1" i="0" dirty="0" err="1"/>
              <a:t>szuperior</a:t>
            </a:r>
            <a:r>
              <a:rPr lang="hu-HU" b="1" i="0" dirty="0"/>
              <a:t> </a:t>
            </a:r>
            <a:r>
              <a:rPr lang="hu-HU" b="1" i="0" dirty="0" err="1"/>
              <a:t>parietális</a:t>
            </a:r>
            <a:r>
              <a:rPr lang="hu-HU" b="1" i="0" dirty="0"/>
              <a:t> lebeny (PSPL):</a:t>
            </a:r>
            <a:r>
              <a:rPr lang="hu-HU" i="0" dirty="0"/>
              <a:t> nem számspecifikus feldolgozás, aktív szám-összehasonlítás (pl. becslés), téri-vizuális feldolgozás, </a:t>
            </a:r>
            <a:r>
              <a:rPr lang="hu-HU" i="0" dirty="0" err="1"/>
              <a:t>figyelmi</a:t>
            </a:r>
            <a:r>
              <a:rPr lang="hu-HU" i="0" dirty="0"/>
              <a:t> funkciók, téri munkamemória</a:t>
            </a:r>
          </a:p>
        </p:txBody>
      </p:sp>
    </p:spTree>
    <p:extLst>
      <p:ext uri="{BB962C8B-B14F-4D97-AF65-F5344CB8AC3E}">
        <p14:creationId xmlns:p14="http://schemas.microsoft.com/office/powerpoint/2010/main" val="37192284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68162" y="191530"/>
            <a:ext cx="9601200" cy="834081"/>
          </a:xfrm>
        </p:spPr>
        <p:txBody>
          <a:bodyPr/>
          <a:lstStyle/>
          <a:p>
            <a:pPr algn="ctr"/>
            <a:r>
              <a:rPr lang="hu-HU" b="1" dirty="0"/>
              <a:t>A számolás többszintű modellje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186" y="1016487"/>
            <a:ext cx="8133151" cy="584151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0658905" y="5844745"/>
            <a:ext cx="14157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Butterworth</a:t>
            </a:r>
            <a:r>
              <a:rPr lang="hu-HU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4192410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088D14A-1D9C-4E92-8D2E-59280512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83902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 nyelvi feldolgozás rendszere és zavarai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7D4BD253-DAF5-4013-B13F-8263F68D3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734" y="1086679"/>
            <a:ext cx="6240954" cy="577132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81207B93-63AC-4B04-B0D9-93AEB2486492}"/>
              </a:ext>
            </a:extLst>
          </p:cNvPr>
          <p:cNvSpPr txBox="1"/>
          <p:nvPr/>
        </p:nvSpPr>
        <p:spPr>
          <a:xfrm>
            <a:off x="1159565" y="1156184"/>
            <a:ext cx="42340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altLang="hu-HU" b="1" dirty="0">
                <a:solidFill>
                  <a:schemeClr val="tx2"/>
                </a:solidFill>
              </a:rPr>
              <a:t>Nyelvspecifikus neurális hálózatok</a:t>
            </a:r>
          </a:p>
          <a:p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 err="1">
                <a:solidFill>
                  <a:schemeClr val="tx2"/>
                </a:solidFill>
              </a:rPr>
              <a:t>Anterior</a:t>
            </a:r>
            <a:r>
              <a:rPr lang="hu-HU" altLang="hu-HU" b="1" dirty="0">
                <a:solidFill>
                  <a:schemeClr val="tx2"/>
                </a:solidFill>
              </a:rPr>
              <a:t> kör</a:t>
            </a:r>
            <a:r>
              <a:rPr lang="hu-HU" altLang="hu-HU" dirty="0">
                <a:solidFill>
                  <a:schemeClr val="tx2"/>
                </a:solidFill>
              </a:rPr>
              <a:t>: </a:t>
            </a:r>
            <a:r>
              <a:rPr lang="hu-HU" altLang="hu-HU" dirty="0" err="1">
                <a:solidFill>
                  <a:schemeClr val="tx2"/>
                </a:solidFill>
              </a:rPr>
              <a:t>Broca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Inferior</a:t>
            </a:r>
            <a:r>
              <a:rPr lang="hu-HU" altLang="hu-HU" dirty="0">
                <a:solidFill>
                  <a:schemeClr val="tx2"/>
                </a:solidFill>
              </a:rPr>
              <a:t> Frontális </a:t>
            </a:r>
            <a:r>
              <a:rPr lang="hu-HU" altLang="hu-HU" dirty="0" err="1">
                <a:solidFill>
                  <a:schemeClr val="tx2"/>
                </a:solidFill>
              </a:rPr>
              <a:t>Gyrus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Bazális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Ganglionok</a:t>
            </a:r>
            <a:r>
              <a:rPr lang="hu-HU" altLang="hu-HU" dirty="0">
                <a:solidFill>
                  <a:schemeClr val="tx2"/>
                </a:solidFill>
              </a:rPr>
              <a:t> (produkció és szintaxis)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 err="1">
                <a:solidFill>
                  <a:schemeClr val="tx2"/>
                </a:solidFill>
              </a:rPr>
              <a:t>Poszterior</a:t>
            </a:r>
            <a:r>
              <a:rPr lang="hu-HU" altLang="hu-HU" b="1" dirty="0">
                <a:solidFill>
                  <a:schemeClr val="tx2"/>
                </a:solidFill>
              </a:rPr>
              <a:t> kör: </a:t>
            </a:r>
            <a:r>
              <a:rPr lang="hu-HU" altLang="hu-HU" dirty="0" err="1">
                <a:solidFill>
                  <a:schemeClr val="tx2"/>
                </a:solidFill>
              </a:rPr>
              <a:t>Wernicke-area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Gyrus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Angularis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Gyrus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supramarginalis</a:t>
            </a:r>
            <a:r>
              <a:rPr lang="hu-HU" altLang="hu-HU" dirty="0">
                <a:solidFill>
                  <a:schemeClr val="tx2"/>
                </a:solidFill>
              </a:rPr>
              <a:t> (</a:t>
            </a:r>
            <a:r>
              <a:rPr lang="hu-HU" altLang="hu-HU" dirty="0" err="1">
                <a:solidFill>
                  <a:schemeClr val="tx2"/>
                </a:solidFill>
              </a:rPr>
              <a:t>auditoros</a:t>
            </a:r>
            <a:r>
              <a:rPr lang="hu-HU" altLang="hu-HU" dirty="0">
                <a:solidFill>
                  <a:schemeClr val="tx2"/>
                </a:solidFill>
              </a:rPr>
              <a:t> feldolgozás, </a:t>
            </a:r>
            <a:r>
              <a:rPr lang="hu-HU" altLang="hu-HU" dirty="0" err="1">
                <a:solidFill>
                  <a:schemeClr val="tx2"/>
                </a:solidFill>
              </a:rPr>
              <a:t>kategorizáció</a:t>
            </a:r>
            <a:r>
              <a:rPr lang="hu-HU" altLang="hu-HU" dirty="0">
                <a:solidFill>
                  <a:schemeClr val="tx2"/>
                </a:solidFill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>
                <a:solidFill>
                  <a:schemeClr val="tx2"/>
                </a:solidFill>
              </a:rPr>
              <a:t>B-W (FA)</a:t>
            </a:r>
            <a:r>
              <a:rPr lang="hu-HU" altLang="hu-HU" dirty="0">
                <a:solidFill>
                  <a:schemeClr val="tx2"/>
                </a:solidFill>
              </a:rPr>
              <a:t>: jelentésfeldolgozás és produkció épsége mellett hallás utáni visszamondás károsul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b="1" dirty="0" err="1">
                <a:solidFill>
                  <a:schemeClr val="tx2"/>
                </a:solidFill>
              </a:rPr>
              <a:t>Ventrális</a:t>
            </a:r>
            <a:r>
              <a:rPr lang="hu-HU" altLang="hu-HU" b="1" dirty="0">
                <a:solidFill>
                  <a:schemeClr val="tx2"/>
                </a:solidFill>
              </a:rPr>
              <a:t> vizuális pályák: </a:t>
            </a:r>
            <a:r>
              <a:rPr lang="hu-HU" altLang="hu-HU" dirty="0" err="1">
                <a:solidFill>
                  <a:schemeClr val="tx2"/>
                </a:solidFill>
              </a:rPr>
              <a:t>okcipitális</a:t>
            </a:r>
            <a:r>
              <a:rPr lang="hu-HU" altLang="hu-HU" dirty="0">
                <a:solidFill>
                  <a:schemeClr val="tx2"/>
                </a:solidFill>
              </a:rPr>
              <a:t> és temporális területek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hu-HU" altLang="hu-HU" dirty="0">
              <a:solidFill>
                <a:schemeClr val="tx2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hu-HU" altLang="hu-HU" dirty="0" err="1">
                <a:solidFill>
                  <a:schemeClr val="tx2"/>
                </a:solidFill>
              </a:rPr>
              <a:t>Talamusz</a:t>
            </a:r>
            <a:r>
              <a:rPr lang="hu-HU" altLang="hu-HU" dirty="0">
                <a:solidFill>
                  <a:schemeClr val="tx2"/>
                </a:solidFill>
              </a:rPr>
              <a:t>, </a:t>
            </a:r>
            <a:r>
              <a:rPr lang="hu-HU" altLang="hu-HU" dirty="0" err="1">
                <a:solidFill>
                  <a:schemeClr val="tx2"/>
                </a:solidFill>
              </a:rPr>
              <a:t>bazális</a:t>
            </a:r>
            <a:r>
              <a:rPr lang="hu-HU" altLang="hu-HU" dirty="0">
                <a:solidFill>
                  <a:schemeClr val="tx2"/>
                </a:solidFill>
              </a:rPr>
              <a:t> </a:t>
            </a:r>
            <a:r>
              <a:rPr lang="hu-HU" altLang="hu-HU" dirty="0" err="1">
                <a:solidFill>
                  <a:schemeClr val="tx2"/>
                </a:solidFill>
              </a:rPr>
              <a:t>ganglionok</a:t>
            </a:r>
            <a:r>
              <a:rPr lang="hu-HU" altLang="hu-HU" dirty="0">
                <a:solidFill>
                  <a:schemeClr val="tx2"/>
                </a:solidFill>
              </a:rPr>
              <a:t>, corpus </a:t>
            </a:r>
            <a:r>
              <a:rPr lang="hu-HU" altLang="hu-HU" dirty="0" err="1">
                <a:solidFill>
                  <a:schemeClr val="tx2"/>
                </a:solidFill>
              </a:rPr>
              <a:t>callosum</a:t>
            </a:r>
            <a:r>
              <a:rPr lang="hu-HU" altLang="hu-HU" dirty="0">
                <a:solidFill>
                  <a:schemeClr val="tx2"/>
                </a:solidFill>
              </a:rPr>
              <a:t>, egyéb </a:t>
            </a:r>
            <a:r>
              <a:rPr lang="hu-HU" altLang="hu-HU" dirty="0" err="1">
                <a:solidFill>
                  <a:schemeClr val="tx2"/>
                </a:solidFill>
              </a:rPr>
              <a:t>kérgi</a:t>
            </a:r>
            <a:r>
              <a:rPr lang="hu-HU" altLang="hu-HU" dirty="0">
                <a:solidFill>
                  <a:schemeClr val="tx2"/>
                </a:solidFill>
              </a:rPr>
              <a:t> területek</a:t>
            </a:r>
            <a:endParaRPr lang="en-US" altLang="hu-HU" dirty="0">
              <a:solidFill>
                <a:schemeClr val="tx2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8436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54459"/>
            <a:ext cx="9601200" cy="879211"/>
          </a:xfrm>
        </p:spPr>
        <p:txBody>
          <a:bodyPr/>
          <a:lstStyle/>
          <a:p>
            <a:pPr algn="ctr"/>
            <a:r>
              <a:rPr lang="hu-HU" b="1" dirty="0"/>
              <a:t>Számolás fejlődési zavarai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080207"/>
            <a:ext cx="9601200" cy="5623334"/>
          </a:xfrm>
        </p:spPr>
        <p:txBody>
          <a:bodyPr>
            <a:normAutofit/>
          </a:bodyPr>
          <a:lstStyle/>
          <a:p>
            <a:pPr algn="just">
              <a:spcAft>
                <a:spcPts val="1000"/>
              </a:spcAft>
            </a:pPr>
            <a:r>
              <a:rPr lang="hu-HU" b="1" dirty="0" err="1"/>
              <a:t>Számdiszkalkúlia</a:t>
            </a:r>
            <a:r>
              <a:rPr lang="hu-HU" b="1" dirty="0"/>
              <a:t>: </a:t>
            </a:r>
            <a:r>
              <a:rPr lang="hu-HU" dirty="0"/>
              <a:t>számreprezentáció sérülése, arab számok megnevezésének és számszavak olvasásának zavara, számok mennyiségi jellemzői elszigetelődnek</a:t>
            </a:r>
          </a:p>
          <a:p>
            <a:pPr marL="0" indent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hu-HU" dirty="0"/>
              <a:t>2 = „hét”</a:t>
            </a:r>
          </a:p>
          <a:p>
            <a:pPr algn="just">
              <a:spcAft>
                <a:spcPts val="1000"/>
              </a:spcAft>
            </a:pPr>
            <a:r>
              <a:rPr lang="hu-HU" b="1" dirty="0"/>
              <a:t>Számítási </a:t>
            </a:r>
            <a:r>
              <a:rPr lang="hu-HU" b="1" dirty="0" err="1"/>
              <a:t>diszkalkúlia</a:t>
            </a:r>
            <a:r>
              <a:rPr lang="hu-HU" b="1" dirty="0"/>
              <a:t>: </a:t>
            </a:r>
            <a:r>
              <a:rPr lang="hu-HU" dirty="0"/>
              <a:t>számítási tények, aritmetikai műveletek zavara (szorzótábla, kötési és eltolási hiba), logikus stratégia mellett számítási hibák, bal </a:t>
            </a:r>
            <a:r>
              <a:rPr lang="hu-HU" dirty="0" err="1"/>
              <a:t>gyrus</a:t>
            </a:r>
            <a:r>
              <a:rPr lang="hu-HU" dirty="0"/>
              <a:t> </a:t>
            </a:r>
            <a:r>
              <a:rPr lang="hu-HU" dirty="0" err="1"/>
              <a:t>angularis</a:t>
            </a:r>
            <a:endParaRPr lang="hu-HU" dirty="0"/>
          </a:p>
          <a:p>
            <a:pPr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dirty="0"/>
              <a:t>5×9 = 40 (kötési hiba)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dirty="0"/>
          </a:p>
          <a:p>
            <a:pPr algn="ctr">
              <a:spcBef>
                <a:spcPts val="0"/>
              </a:spcBef>
              <a:spcAft>
                <a:spcPts val="1000"/>
              </a:spcAft>
              <a:buNone/>
              <a:defRPr/>
            </a:pPr>
            <a:r>
              <a:rPr lang="hu-HU" dirty="0"/>
              <a:t>6×5 = 49 (eltolási hiba)</a:t>
            </a:r>
          </a:p>
          <a:p>
            <a:pPr algn="just"/>
            <a:r>
              <a:rPr lang="hu-HU" b="1" dirty="0"/>
              <a:t>Műveleti </a:t>
            </a:r>
            <a:r>
              <a:rPr lang="hu-HU" b="1" dirty="0" err="1"/>
              <a:t>diszkalkúlia</a:t>
            </a:r>
            <a:r>
              <a:rPr lang="hu-HU" b="1" dirty="0"/>
              <a:t>: </a:t>
            </a:r>
            <a:r>
              <a:rPr lang="hu-HU" dirty="0"/>
              <a:t>megfelelő szám- és mennyiség-reprezentáció, probléma absztrakciója, műveleti terv és kivitelezés, részeredmények megtartása – frontális lebeny (gyakran ép egyéb végrehajtó funkciók)</a:t>
            </a:r>
          </a:p>
          <a:p>
            <a:pPr marL="0" indent="0" algn="ctr">
              <a:buNone/>
            </a:pPr>
            <a:r>
              <a:rPr lang="hu-HU" dirty="0"/>
              <a:t>3+2 = 7</a:t>
            </a:r>
          </a:p>
          <a:p>
            <a:pPr marL="0" indent="0" algn="ctr">
              <a:buNone/>
            </a:pPr>
            <a:endParaRPr lang="hu-HU" dirty="0"/>
          </a:p>
        </p:txBody>
      </p:sp>
      <p:pic>
        <p:nvPicPr>
          <p:cNvPr id="6" name="Picture 2" descr="http://www.taneszkoz.hu/kepek/termekek/SJ_BD-005.jpg">
            <a:extLst>
              <a:ext uri="{FF2B5EF4-FFF2-40B4-BE49-F238E27FC236}">
                <a16:creationId xmlns:a16="http://schemas.microsoft.com/office/drawing/2014/main" id="{D5806AD2-454B-4CC8-9607-770BE2318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62"/>
          <a:stretch>
            <a:fillRect/>
          </a:stretch>
        </p:blipFill>
        <p:spPr bwMode="auto">
          <a:xfrm>
            <a:off x="7269492" y="5511756"/>
            <a:ext cx="42862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4">
            <a:extLst>
              <a:ext uri="{FF2B5EF4-FFF2-40B4-BE49-F238E27FC236}">
                <a16:creationId xmlns:a16="http://schemas.microsoft.com/office/drawing/2014/main" id="{CBA5C5EE-1D85-4CFD-AAAB-BB38E05A7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467" y="4983614"/>
            <a:ext cx="6014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b="1" dirty="0"/>
              <a:t>10</a:t>
            </a:r>
            <a:endParaRPr lang="en-US" altLang="hu-HU" b="1" dirty="0"/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95D0BF32-F211-47AC-953C-9138FB1A5823}"/>
              </a:ext>
            </a:extLst>
          </p:cNvPr>
          <p:cNvCxnSpPr>
            <a:cxnSpLocks/>
          </p:cNvCxnSpPr>
          <p:nvPr/>
        </p:nvCxnSpPr>
        <p:spPr>
          <a:xfrm flipH="1">
            <a:off x="9039145" y="5419350"/>
            <a:ext cx="279330" cy="298079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785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599" y="283464"/>
            <a:ext cx="9899241" cy="932688"/>
          </a:xfrm>
        </p:spPr>
        <p:txBody>
          <a:bodyPr/>
          <a:lstStyle/>
          <a:p>
            <a:pPr algn="ctr"/>
            <a:r>
              <a:rPr lang="hu-HU" b="1" dirty="0"/>
              <a:t>Számolás szerzett zavarai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442897"/>
            <a:ext cx="9899242" cy="5131639"/>
          </a:xfrm>
        </p:spPr>
        <p:txBody>
          <a:bodyPr/>
          <a:lstStyle/>
          <a:p>
            <a:pPr algn="just">
              <a:spcAft>
                <a:spcPts val="2000"/>
              </a:spcAft>
            </a:pPr>
            <a:r>
              <a:rPr lang="hu-HU" b="1" dirty="0"/>
              <a:t>Műveleti </a:t>
            </a:r>
            <a:r>
              <a:rPr lang="hu-HU" b="1" dirty="0" err="1"/>
              <a:t>akalkúlia</a:t>
            </a:r>
            <a:r>
              <a:rPr lang="hu-HU" b="1" dirty="0"/>
              <a:t>: </a:t>
            </a:r>
            <a:r>
              <a:rPr lang="hu-HU" dirty="0"/>
              <a:t>műveletek közötti/műveleteken belüli disszociáció, összeadás és szorzás – verbális emlékezeti rendszer; kivonás és összehasonlítás – analóg nagyságreprezentáció, </a:t>
            </a:r>
            <a:r>
              <a:rPr lang="hu-HU" dirty="0" err="1"/>
              <a:t>parietális</a:t>
            </a:r>
            <a:r>
              <a:rPr lang="hu-HU" dirty="0"/>
              <a:t> feldolgozó kör</a:t>
            </a:r>
          </a:p>
          <a:p>
            <a:pPr algn="just">
              <a:spcAft>
                <a:spcPts val="2000"/>
              </a:spcAft>
            </a:pPr>
            <a:r>
              <a:rPr lang="hu-HU" b="1" dirty="0" err="1"/>
              <a:t>Számakalkúlia</a:t>
            </a:r>
            <a:r>
              <a:rPr lang="hu-HU" b="1" dirty="0"/>
              <a:t> </a:t>
            </a:r>
            <a:r>
              <a:rPr lang="hu-HU" dirty="0"/>
              <a:t>~ </a:t>
            </a:r>
            <a:r>
              <a:rPr lang="hu-HU" dirty="0" err="1"/>
              <a:t>számdiszkalkúlia</a:t>
            </a:r>
            <a:r>
              <a:rPr lang="hu-HU" dirty="0"/>
              <a:t>, bal </a:t>
            </a:r>
            <a:r>
              <a:rPr lang="hu-HU" dirty="0" err="1"/>
              <a:t>temporoparietális</a:t>
            </a:r>
            <a:r>
              <a:rPr lang="hu-HU" dirty="0"/>
              <a:t> területek</a:t>
            </a:r>
          </a:p>
          <a:p>
            <a:pPr algn="just"/>
            <a:r>
              <a:rPr lang="hu-HU" dirty="0"/>
              <a:t>Különböző szindrómákban, </a:t>
            </a:r>
            <a:r>
              <a:rPr lang="hu-HU" dirty="0" err="1"/>
              <a:t>degeneratív</a:t>
            </a:r>
            <a:r>
              <a:rPr lang="hu-HU" dirty="0"/>
              <a:t> zavarokban is jelentkezik a számfeldolgozás sérülése (</a:t>
            </a:r>
            <a:r>
              <a:rPr lang="hu-HU" dirty="0" err="1"/>
              <a:t>pl</a:t>
            </a:r>
            <a:r>
              <a:rPr lang="hu-HU" dirty="0"/>
              <a:t>: </a:t>
            </a:r>
            <a:r>
              <a:rPr lang="hu-HU" dirty="0" err="1"/>
              <a:t>Gerstmann</a:t>
            </a:r>
            <a:r>
              <a:rPr lang="hu-HU" dirty="0"/>
              <a:t>-szindróma, </a:t>
            </a:r>
            <a:r>
              <a:rPr lang="hu-HU" dirty="0" err="1"/>
              <a:t>Tourette</a:t>
            </a:r>
            <a:r>
              <a:rPr lang="hu-HU" dirty="0"/>
              <a:t>-szindróma, Turner-szindróma, Williams-szindróma, különböző </a:t>
            </a:r>
            <a:r>
              <a:rPr lang="hu-HU" dirty="0" err="1"/>
              <a:t>demenciák</a:t>
            </a:r>
            <a:r>
              <a:rPr lang="hu-HU" dirty="0"/>
              <a:t> és Alzheimer típusú emlékezeti sérülés – DAT)</a:t>
            </a:r>
          </a:p>
        </p:txBody>
      </p:sp>
    </p:spTree>
    <p:extLst>
      <p:ext uri="{BB962C8B-B14F-4D97-AF65-F5344CB8AC3E}">
        <p14:creationId xmlns:p14="http://schemas.microsoft.com/office/powerpoint/2010/main" val="783286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368" y="0"/>
            <a:ext cx="4867177" cy="6860043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316097" y="2414358"/>
            <a:ext cx="328689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Egyjegyű számokkal végzett műveletek összehasonlítása számjegy-keresési feladatokkal (5-ös számjegy észlelése értelmetlen szimbólumok és számjegyek között)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(Rapin, 2016)</a:t>
            </a:r>
          </a:p>
        </p:txBody>
      </p:sp>
    </p:spTree>
    <p:extLst>
      <p:ext uri="{BB962C8B-B14F-4D97-AF65-F5344CB8AC3E}">
        <p14:creationId xmlns:p14="http://schemas.microsoft.com/office/powerpoint/2010/main" val="8526929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2FBCD70-7F90-4C3A-B48F-A75338FAE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47650"/>
            <a:ext cx="10051775" cy="931793"/>
          </a:xfrm>
        </p:spPr>
        <p:txBody>
          <a:bodyPr>
            <a:normAutofit/>
          </a:bodyPr>
          <a:lstStyle/>
          <a:p>
            <a:pPr algn="ctr"/>
            <a:r>
              <a:rPr lang="hu-HU" b="1" dirty="0" err="1"/>
              <a:t>Diszkalkúlia</a:t>
            </a:r>
            <a:r>
              <a:rPr lang="hu-HU" b="1" dirty="0"/>
              <a:t> neuropszichológiai modelljei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092978F-1A07-4DA1-B5B1-5654F250D7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9930" y="1179443"/>
            <a:ext cx="10628244" cy="5430907"/>
          </a:xfrm>
        </p:spPr>
        <p:txBody>
          <a:bodyPr/>
          <a:lstStyle/>
          <a:p>
            <a:r>
              <a:rPr lang="hu-HU" dirty="0"/>
              <a:t>Szimbólummanipulációs rendszer sérülése: zavar számszimbólumok és azok nagyság-reprezentációja között</a:t>
            </a:r>
          </a:p>
          <a:p>
            <a:r>
              <a:rPr lang="hu-HU" dirty="0"/>
              <a:t>Esetlegesen téri-vizuális munkamemória és gátló funkciók (interferencia megszűntetése) zavara (intakt verbális munkamemória) (Szűcs és </a:t>
            </a:r>
            <a:r>
              <a:rPr lang="hu-HU" dirty="0" err="1"/>
              <a:t>mtsai</a:t>
            </a:r>
            <a:r>
              <a:rPr lang="hu-HU" dirty="0"/>
              <a:t>, 2013)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64DF6D9C-501A-45A2-8BEC-481244963A2B}"/>
              </a:ext>
            </a:extLst>
          </p:cNvPr>
          <p:cNvSpPr txBox="1"/>
          <p:nvPr/>
        </p:nvSpPr>
        <p:spPr>
          <a:xfrm>
            <a:off x="2501499" y="6425684"/>
            <a:ext cx="2110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tx2"/>
                </a:solidFill>
              </a:rPr>
              <a:t>Fias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DF22596-E265-428C-A997-76AFD9840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757" y="2683251"/>
            <a:ext cx="7580243" cy="417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21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54459"/>
            <a:ext cx="9601200" cy="957649"/>
          </a:xfrm>
        </p:spPr>
        <p:txBody>
          <a:bodyPr/>
          <a:lstStyle/>
          <a:p>
            <a:pPr algn="ctr"/>
            <a:r>
              <a:rPr lang="hu-HU" b="1" dirty="0"/>
              <a:t>Diagnózis és terápia/tanulás segítése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1600" y="1112107"/>
            <a:ext cx="9601200" cy="5745893"/>
          </a:xfrm>
        </p:spPr>
        <p:txBody>
          <a:bodyPr>
            <a:normAutofit lnSpcReduction="10000"/>
          </a:bodyPr>
          <a:lstStyle/>
          <a:p>
            <a:pPr>
              <a:spcBef>
                <a:spcPts val="500"/>
              </a:spcBef>
            </a:pPr>
            <a:r>
              <a:rPr lang="hu-HU" dirty="0"/>
              <a:t>Számreprezentáció, számolás; </a:t>
            </a:r>
          </a:p>
          <a:p>
            <a:pPr>
              <a:spcBef>
                <a:spcPts val="500"/>
              </a:spcBef>
            </a:pPr>
            <a:r>
              <a:rPr lang="hu-HU" dirty="0"/>
              <a:t>Számlálás (pontfelhő); </a:t>
            </a:r>
          </a:p>
          <a:p>
            <a:pPr>
              <a:spcBef>
                <a:spcPts val="500"/>
              </a:spcBef>
            </a:pPr>
            <a:r>
              <a:rPr lang="hu-HU" dirty="0"/>
              <a:t>Számspecifikus szemantikai feladat (becslés); </a:t>
            </a:r>
          </a:p>
          <a:p>
            <a:pPr>
              <a:spcBef>
                <a:spcPts val="500"/>
              </a:spcBef>
            </a:pPr>
            <a:r>
              <a:rPr lang="hu-HU" dirty="0"/>
              <a:t>Közelítés; </a:t>
            </a:r>
          </a:p>
          <a:p>
            <a:pPr>
              <a:spcBef>
                <a:spcPts val="500"/>
              </a:spcBef>
            </a:pPr>
            <a:r>
              <a:rPr lang="hu-HU" dirty="0"/>
              <a:t>Számösszehasonlítás; </a:t>
            </a:r>
          </a:p>
          <a:p>
            <a:pPr>
              <a:spcBef>
                <a:spcPts val="500"/>
              </a:spcBef>
            </a:pPr>
            <a:r>
              <a:rPr lang="hu-HU" dirty="0" err="1"/>
              <a:t>Számbiszekció</a:t>
            </a:r>
            <a:r>
              <a:rPr lang="hu-HU" dirty="0"/>
              <a:t> (mi van 2 és 4 között); </a:t>
            </a:r>
          </a:p>
          <a:p>
            <a:pPr>
              <a:spcBef>
                <a:spcPts val="500"/>
              </a:spcBef>
            </a:pPr>
            <a:r>
              <a:rPr lang="hu-HU" dirty="0" err="1"/>
              <a:t>Szubitizáció</a:t>
            </a:r>
            <a:r>
              <a:rPr lang="hu-HU" dirty="0"/>
              <a:t> (kevés elem gyors és pontos mennyiségi meghatározása); </a:t>
            </a:r>
          </a:p>
          <a:p>
            <a:pPr>
              <a:spcBef>
                <a:spcPts val="500"/>
              </a:spcBef>
            </a:pPr>
            <a:r>
              <a:rPr lang="hu-HU" dirty="0"/>
              <a:t>Becslés (felvillanó formák száma); </a:t>
            </a:r>
          </a:p>
          <a:p>
            <a:pPr>
              <a:spcBef>
                <a:spcPts val="500"/>
              </a:spcBef>
            </a:pPr>
            <a:r>
              <a:rPr lang="hu-HU" dirty="0"/>
              <a:t>Átkódolás; </a:t>
            </a:r>
          </a:p>
          <a:p>
            <a:pPr>
              <a:spcBef>
                <a:spcPts val="500"/>
              </a:spcBef>
            </a:pPr>
            <a:r>
              <a:rPr lang="hu-HU" dirty="0"/>
              <a:t>Téri becslés; </a:t>
            </a:r>
          </a:p>
          <a:p>
            <a:pPr>
              <a:spcBef>
                <a:spcPts val="500"/>
              </a:spcBef>
            </a:pPr>
            <a:r>
              <a:rPr lang="hu-HU" dirty="0"/>
              <a:t>Számolási műveletek</a:t>
            </a:r>
          </a:p>
          <a:p>
            <a:pPr>
              <a:spcBef>
                <a:spcPts val="500"/>
              </a:spcBef>
            </a:pPr>
            <a:endParaRPr lang="hu-HU" dirty="0"/>
          </a:p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hu-HU" dirty="0"/>
              <a:t>Számok mennyiség-jelölésének 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fizikai megjelenítése, alapoktól kezdés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  <a:p>
            <a:pPr marL="0" indent="0">
              <a:spcBef>
                <a:spcPts val="0"/>
              </a:spcBef>
              <a:buNone/>
            </a:pPr>
            <a:r>
              <a:rPr lang="hu-HU" dirty="0"/>
              <a:t>                        </a:t>
            </a:r>
            <a:r>
              <a:rPr lang="hu-HU" dirty="0" err="1"/>
              <a:t>Butterworth</a:t>
            </a:r>
            <a:r>
              <a:rPr lang="hu-HU" dirty="0"/>
              <a:t> és </a:t>
            </a:r>
            <a:r>
              <a:rPr lang="hu-HU" dirty="0" err="1"/>
              <a:t>mtsai</a:t>
            </a:r>
            <a:r>
              <a:rPr lang="hu-HU" dirty="0"/>
              <a:t>, 2011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64B1A97-A783-4DAD-A786-3DAD65169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060" y="4558145"/>
            <a:ext cx="6050940" cy="228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623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5302EA-94B5-414A-BEE4-A08ECA2D41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2452" y="1788454"/>
            <a:ext cx="9674087" cy="2098226"/>
          </a:xfrm>
        </p:spPr>
        <p:txBody>
          <a:bodyPr/>
          <a:lstStyle/>
          <a:p>
            <a:r>
              <a:rPr lang="hu-HU" b="1" dirty="0"/>
              <a:t>Figyelemhiányos hiperaktivitás-zavar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0C04B07-898B-4784-96C0-320E97E07D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2800" dirty="0"/>
              <a:t>ADHD</a:t>
            </a:r>
          </a:p>
        </p:txBody>
      </p:sp>
    </p:spTree>
    <p:extLst>
      <p:ext uri="{BB962C8B-B14F-4D97-AF65-F5344CB8AC3E}">
        <p14:creationId xmlns:p14="http://schemas.microsoft.com/office/powerpoint/2010/main" val="35018859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2623AB-C408-4609-98A5-4451FAB89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998054"/>
          </a:xfrm>
        </p:spPr>
        <p:txBody>
          <a:bodyPr/>
          <a:lstStyle/>
          <a:p>
            <a:pPr algn="ctr"/>
            <a:r>
              <a:rPr lang="hu-HU" b="1" dirty="0"/>
              <a:t>Jellegzetességek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F94D92-601F-468E-B0C3-3AC4E1A79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245704"/>
            <a:ext cx="9448800" cy="5473148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hu-HU" dirty="0" err="1"/>
              <a:t>Figyelmi</a:t>
            </a:r>
            <a:r>
              <a:rPr lang="hu-HU" dirty="0"/>
              <a:t> zavar (</a:t>
            </a:r>
            <a:r>
              <a:rPr lang="hu-HU" dirty="0" err="1"/>
              <a:t>inattentive</a:t>
            </a:r>
            <a:r>
              <a:rPr lang="hu-HU" dirty="0"/>
              <a:t>, csökkent rendszerezési/szervezési képességek, gondatlan hibák, feledékenység, megnövekedett figyelem-elterelődés) és hiperaktív-impulzív zavar(nyughatatlanság,  túlzott beszéd, folytonos babrálás, mások megzavarása) külön vagy mindkettő (ADHD) 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Kb. gyerekek 5%-</a:t>
            </a:r>
            <a:r>
              <a:rPr lang="hu-HU" dirty="0" err="1"/>
              <a:t>nál</a:t>
            </a:r>
            <a:r>
              <a:rPr lang="hu-HU" dirty="0"/>
              <a:t> jelentkezik (többi tanulási zavar is kb. hasonló arányt mutat)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Genetikai öröklődés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Fő neuropszichológiai jellemzők: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Végrehajtó funkciók (főleg munkamemória), kognitív kontroll, válaszgátlás zavara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Motiváció és jutalomra adott válasz problémái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Belső és külső eseményekre/ingerekre adott válaszok modulálásának zavara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Csökkent alapértelmezett üzemmódú hálózat (</a:t>
            </a:r>
            <a:r>
              <a:rPr lang="hu-HU" i="0" dirty="0" err="1"/>
              <a:t>default</a:t>
            </a:r>
            <a:r>
              <a:rPr lang="hu-HU" i="0" dirty="0"/>
              <a:t> </a:t>
            </a:r>
            <a:r>
              <a:rPr lang="hu-HU" i="0" dirty="0" err="1"/>
              <a:t>mode</a:t>
            </a:r>
            <a:r>
              <a:rPr lang="hu-HU" i="0" dirty="0"/>
              <a:t> </a:t>
            </a:r>
            <a:r>
              <a:rPr lang="hu-HU" i="0" dirty="0" err="1"/>
              <a:t>network</a:t>
            </a:r>
            <a:r>
              <a:rPr lang="hu-HU" i="0" dirty="0"/>
              <a:t> – DMN) </a:t>
            </a:r>
            <a:r>
              <a:rPr lang="hu-HU" i="0" dirty="0" err="1"/>
              <a:t>deaktiváció</a:t>
            </a:r>
            <a:r>
              <a:rPr lang="hu-HU" i="0" dirty="0"/>
              <a:t> feladatfüggő helyzetekben</a:t>
            </a:r>
          </a:p>
        </p:txBody>
      </p:sp>
    </p:spTree>
    <p:extLst>
      <p:ext uri="{BB962C8B-B14F-4D97-AF65-F5344CB8AC3E}">
        <p14:creationId xmlns:p14="http://schemas.microsoft.com/office/powerpoint/2010/main" val="6350897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062476-E787-48F1-A45B-3A7A5E4E8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7650"/>
            <a:ext cx="9601200" cy="742950"/>
          </a:xfrm>
        </p:spPr>
        <p:txBody>
          <a:bodyPr/>
          <a:lstStyle/>
          <a:p>
            <a:pPr algn="ctr"/>
            <a:r>
              <a:rPr lang="hu-HU" b="1" dirty="0"/>
              <a:t>ADHD neuropszichológiai modelljei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C48C766-FE8B-4631-9667-E944474FB0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4182" y="1378228"/>
            <a:ext cx="9203635" cy="4611756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hu-HU" dirty="0"/>
              <a:t>ADHD kétutas modellje (</a:t>
            </a:r>
            <a:r>
              <a:rPr lang="hu-HU" dirty="0" err="1"/>
              <a:t>Sonuga-Barke</a:t>
            </a:r>
            <a:r>
              <a:rPr lang="hu-HU" dirty="0"/>
              <a:t>, 2003)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Motivációs rendszer zavara: azonnali jutalom-függőség (késleltetett jutalomtól való averzió): </a:t>
            </a:r>
            <a:r>
              <a:rPr lang="hu-HU" i="0" dirty="0" err="1"/>
              <a:t>mezolimbikus</a:t>
            </a:r>
            <a:r>
              <a:rPr lang="hu-HU" i="0" dirty="0"/>
              <a:t> </a:t>
            </a:r>
            <a:r>
              <a:rPr lang="hu-HU" i="0" dirty="0" err="1"/>
              <a:t>dopaminerg</a:t>
            </a:r>
            <a:r>
              <a:rPr lang="hu-HU" i="0" dirty="0"/>
              <a:t> rendszer </a:t>
            </a:r>
            <a:r>
              <a:rPr lang="hu-HU" i="0" dirty="0" err="1"/>
              <a:t>hipoaktivitása</a:t>
            </a:r>
            <a:r>
              <a:rPr lang="hu-HU" i="0" dirty="0"/>
              <a:t>, csökkent </a:t>
            </a:r>
            <a:r>
              <a:rPr lang="hu-HU" i="0" dirty="0" err="1"/>
              <a:t>dopaminerg</a:t>
            </a:r>
            <a:r>
              <a:rPr lang="hu-HU" i="0" dirty="0"/>
              <a:t>-receptor aktivitás (D2/D3) </a:t>
            </a:r>
            <a:r>
              <a:rPr lang="hu-HU" i="0" dirty="0" err="1"/>
              <a:t>nucleus</a:t>
            </a:r>
            <a:r>
              <a:rPr lang="hu-HU" i="0" dirty="0"/>
              <a:t> </a:t>
            </a:r>
            <a:r>
              <a:rPr lang="hu-HU" i="0" dirty="0" err="1"/>
              <a:t>accumbensben</a:t>
            </a:r>
            <a:r>
              <a:rPr lang="hu-HU" i="0" dirty="0"/>
              <a:t> és középagyban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Kognitív kontroll zavara: PFC</a:t>
            </a:r>
          </a:p>
          <a:p>
            <a:pPr algn="just">
              <a:spcAft>
                <a:spcPts val="0"/>
              </a:spcAft>
            </a:pPr>
            <a:r>
              <a:rPr lang="hu-HU" dirty="0" err="1"/>
              <a:t>Cingulo-fronto-parietális</a:t>
            </a:r>
            <a:r>
              <a:rPr lang="hu-HU" dirty="0"/>
              <a:t> kognitív/</a:t>
            </a:r>
            <a:r>
              <a:rPr lang="hu-HU" dirty="0" err="1"/>
              <a:t>figyelmi</a:t>
            </a:r>
            <a:r>
              <a:rPr lang="hu-HU" dirty="0"/>
              <a:t>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hu-HU" dirty="0"/>
              <a:t>      hálózat zavara</a:t>
            </a:r>
          </a:p>
          <a:p>
            <a:pPr algn="just">
              <a:spcAft>
                <a:spcPts val="0"/>
              </a:spcAft>
            </a:pPr>
            <a:r>
              <a:rPr lang="hu-HU" dirty="0" err="1"/>
              <a:t>Katekolaminerg</a:t>
            </a:r>
            <a:r>
              <a:rPr lang="hu-HU" dirty="0"/>
              <a:t> (</a:t>
            </a:r>
            <a:r>
              <a:rPr lang="hu-HU" dirty="0" err="1"/>
              <a:t>dopaminerg</a:t>
            </a:r>
            <a:r>
              <a:rPr lang="hu-HU" dirty="0"/>
              <a:t>, </a:t>
            </a:r>
            <a:r>
              <a:rPr lang="hu-HU" dirty="0" err="1"/>
              <a:t>noradrenerg</a:t>
            </a:r>
            <a:r>
              <a:rPr lang="hu-HU" dirty="0"/>
              <a:t>) </a:t>
            </a:r>
          </a:p>
          <a:p>
            <a:pPr marL="0" indent="0" algn="just">
              <a:spcBef>
                <a:spcPts val="0"/>
              </a:spcBef>
              <a:spcAft>
                <a:spcPts val="1000"/>
              </a:spcAft>
              <a:buNone/>
            </a:pPr>
            <a:r>
              <a:rPr lang="hu-HU" dirty="0"/>
              <a:t>      </a:t>
            </a:r>
            <a:r>
              <a:rPr lang="hu-HU" dirty="0" err="1"/>
              <a:t>neurotranszmisszió</a:t>
            </a:r>
            <a:r>
              <a:rPr lang="hu-HU" dirty="0"/>
              <a:t> </a:t>
            </a:r>
            <a:r>
              <a:rPr lang="hu-HU" dirty="0" err="1"/>
              <a:t>alulműködése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346D5AA-5C78-44F4-A22B-CCE90765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001" y="2968487"/>
            <a:ext cx="3871999" cy="388951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B1D5EA20-F233-458C-A43C-EF261DCC4717}"/>
              </a:ext>
            </a:extLst>
          </p:cNvPr>
          <p:cNvSpPr txBox="1"/>
          <p:nvPr/>
        </p:nvSpPr>
        <p:spPr>
          <a:xfrm>
            <a:off x="5313729" y="6377612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Purper-Ouakil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3739987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4ADEC4-3B75-4F01-A73A-5FCA032EE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920" y="247650"/>
            <a:ext cx="9336158" cy="878785"/>
          </a:xfrm>
        </p:spPr>
        <p:txBody>
          <a:bodyPr/>
          <a:lstStyle/>
          <a:p>
            <a:pPr algn="ctr"/>
            <a:r>
              <a:rPr lang="hu-HU" b="1" dirty="0" err="1"/>
              <a:t>Cingulo-fronto-parietális</a:t>
            </a:r>
            <a:r>
              <a:rPr lang="hu-HU" b="1" dirty="0"/>
              <a:t> hálózat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F872097-0169-424E-A0FC-40B27F691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921" y="1179444"/>
            <a:ext cx="9336157" cy="548391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hu-HU" dirty="0"/>
              <a:t>CFP hálózat (Bush, 2011): </a:t>
            </a:r>
            <a:r>
              <a:rPr lang="hu-HU" dirty="0" err="1"/>
              <a:t>figyelmi</a:t>
            </a:r>
            <a:r>
              <a:rPr lang="hu-HU" dirty="0"/>
              <a:t>, kognitív, végrehajtó funkciók, motoros és válaszgátlás, munkamemória</a:t>
            </a:r>
          </a:p>
          <a:p>
            <a:pPr algn="just"/>
            <a:r>
              <a:rPr lang="hu-HU" b="1" dirty="0" err="1"/>
              <a:t>daMCC</a:t>
            </a:r>
            <a:r>
              <a:rPr lang="hu-HU" b="1" dirty="0"/>
              <a:t> (</a:t>
            </a:r>
            <a:r>
              <a:rPr lang="hu-HU" b="1" dirty="0" err="1"/>
              <a:t>dorzális</a:t>
            </a:r>
            <a:r>
              <a:rPr lang="hu-HU" b="1" dirty="0"/>
              <a:t> </a:t>
            </a:r>
            <a:r>
              <a:rPr lang="hu-HU" b="1" dirty="0" err="1"/>
              <a:t>anteior</a:t>
            </a:r>
            <a:r>
              <a:rPr lang="hu-HU" b="1" dirty="0"/>
              <a:t> </a:t>
            </a:r>
            <a:r>
              <a:rPr lang="hu-HU" b="1" dirty="0" err="1"/>
              <a:t>midcinguláris</a:t>
            </a:r>
            <a:r>
              <a:rPr lang="hu-HU" b="1" dirty="0"/>
              <a:t> kéreg): </a:t>
            </a:r>
            <a:r>
              <a:rPr lang="hu-HU" dirty="0"/>
              <a:t>figyelem, kognitív funkciók, célinger-, újdonság- és </a:t>
            </a:r>
            <a:r>
              <a:rPr lang="hu-HU" dirty="0" err="1"/>
              <a:t>hibadetekció</a:t>
            </a:r>
            <a:r>
              <a:rPr lang="hu-HU" dirty="0"/>
              <a:t>, válasz szelekció és gátlás, motiváció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Visszajelzés alapú döntéshozatal → folytonos viselkedés-szabályozás (pillanatról pillanatra, időzítési folyamatok)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Cél és visszajelzés alapú információk integrálása → végrehajtó, </a:t>
            </a:r>
            <a:r>
              <a:rPr lang="hu-HU" i="0" dirty="0" err="1"/>
              <a:t>figyelmi</a:t>
            </a:r>
            <a:r>
              <a:rPr lang="hu-HU" i="0" dirty="0"/>
              <a:t> és válasz-szervezési folyamatok szabályozása → kognitív-jutalmazó-motoros hálózat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 err="1"/>
              <a:t>Hipoaktivitás</a:t>
            </a:r>
            <a:r>
              <a:rPr lang="hu-HU" i="0" dirty="0"/>
              <a:t> laterális PFC-vel együtt (</a:t>
            </a:r>
            <a:r>
              <a:rPr lang="hu-HU" i="0" dirty="0" err="1"/>
              <a:t>fMRI</a:t>
            </a:r>
            <a:r>
              <a:rPr lang="hu-HU" i="0" dirty="0"/>
              <a:t>, PET, ERP, kisebb agyi térfogat és </a:t>
            </a:r>
            <a:r>
              <a:rPr lang="hu-HU" i="0" dirty="0" err="1"/>
              <a:t>kérgi</a:t>
            </a:r>
            <a:r>
              <a:rPr lang="hu-HU" i="0" dirty="0"/>
              <a:t> vastagság)</a:t>
            </a:r>
          </a:p>
          <a:p>
            <a:pPr algn="just"/>
            <a:r>
              <a:rPr lang="hu-HU" b="1" dirty="0" err="1"/>
              <a:t>Dorzo</a:t>
            </a:r>
            <a:r>
              <a:rPr lang="hu-HU" b="1" dirty="0"/>
              <a:t>- és </a:t>
            </a:r>
            <a:r>
              <a:rPr lang="hu-HU" b="1" dirty="0" err="1"/>
              <a:t>ventrolaterális</a:t>
            </a:r>
            <a:r>
              <a:rPr lang="hu-HU" b="1" dirty="0"/>
              <a:t> PFC: </a:t>
            </a:r>
            <a:r>
              <a:rPr lang="hu-HU" dirty="0"/>
              <a:t>szelektív és megosztott figyelem, </a:t>
            </a:r>
            <a:r>
              <a:rPr lang="hu-HU" dirty="0" err="1"/>
              <a:t>figyelmi</a:t>
            </a:r>
            <a:r>
              <a:rPr lang="hu-HU" dirty="0"/>
              <a:t> váltás, éberség, tervezés, végrehajtó funkciók, munkamemória, (érzelmi) viselkedés szabályozása és gátlása</a:t>
            </a:r>
          </a:p>
          <a:p>
            <a:pPr algn="just"/>
            <a:r>
              <a:rPr lang="hu-HU" b="1" dirty="0" err="1"/>
              <a:t>Parietális</a:t>
            </a:r>
            <a:r>
              <a:rPr lang="hu-HU" b="1" dirty="0"/>
              <a:t> kéreg: </a:t>
            </a:r>
            <a:r>
              <a:rPr lang="hu-HU" dirty="0"/>
              <a:t>figyelem (főleg allokáció), térbeli feldolgozás, multimodális szenzoros konvergencia → </a:t>
            </a:r>
            <a:r>
              <a:rPr lang="hu-HU" dirty="0" err="1"/>
              <a:t>hipoaktivitás</a:t>
            </a:r>
            <a:r>
              <a:rPr lang="hu-HU" dirty="0"/>
              <a:t> (elsődleges vagy másodlagos?)</a:t>
            </a:r>
          </a:p>
          <a:p>
            <a:pPr algn="just"/>
            <a:r>
              <a:rPr lang="hu-HU" b="1" dirty="0"/>
              <a:t>Interakciók más hálózatokkal: </a:t>
            </a:r>
            <a:r>
              <a:rPr lang="hu-HU" dirty="0" err="1"/>
              <a:t>striátum</a:t>
            </a:r>
            <a:r>
              <a:rPr lang="hu-HU" dirty="0"/>
              <a:t>, </a:t>
            </a:r>
            <a:r>
              <a:rPr lang="hu-HU" dirty="0" err="1"/>
              <a:t>premotoros</a:t>
            </a:r>
            <a:r>
              <a:rPr lang="hu-HU" dirty="0"/>
              <a:t> kéreg, kisagy, STS, </a:t>
            </a:r>
            <a:r>
              <a:rPr lang="hu-HU" dirty="0" err="1"/>
              <a:t>talamusz</a:t>
            </a:r>
            <a:r>
              <a:rPr lang="hu-HU" dirty="0"/>
              <a:t>, agytörzsi </a:t>
            </a:r>
            <a:r>
              <a:rPr lang="hu-HU" dirty="0" err="1"/>
              <a:t>reticuláris</a:t>
            </a:r>
            <a:r>
              <a:rPr lang="hu-HU" dirty="0"/>
              <a:t> aktivációs rendszer, jutalmazó hálózat (</a:t>
            </a:r>
            <a:r>
              <a:rPr lang="hu-HU" dirty="0" err="1"/>
              <a:t>striátum</a:t>
            </a:r>
            <a:r>
              <a:rPr lang="hu-HU" dirty="0"/>
              <a:t>, </a:t>
            </a:r>
            <a:r>
              <a:rPr lang="hu-HU" dirty="0" err="1"/>
              <a:t>nucleus</a:t>
            </a:r>
            <a:r>
              <a:rPr lang="hu-HU" dirty="0"/>
              <a:t> </a:t>
            </a:r>
            <a:r>
              <a:rPr lang="hu-HU" dirty="0" err="1"/>
              <a:t>accumbens</a:t>
            </a:r>
            <a:r>
              <a:rPr lang="hu-HU" dirty="0"/>
              <a:t>, </a:t>
            </a:r>
            <a:r>
              <a:rPr lang="hu-HU" dirty="0" err="1"/>
              <a:t>daMCC</a:t>
            </a:r>
            <a:r>
              <a:rPr lang="hu-HU" dirty="0"/>
              <a:t>, OFC), DMN</a:t>
            </a:r>
          </a:p>
        </p:txBody>
      </p:sp>
    </p:spTree>
    <p:extLst>
      <p:ext uri="{BB962C8B-B14F-4D97-AF65-F5344CB8AC3E}">
        <p14:creationId xmlns:p14="http://schemas.microsoft.com/office/powerpoint/2010/main" val="21893184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1600" y="191530"/>
            <a:ext cx="9996616" cy="1031789"/>
          </a:xfrm>
        </p:spPr>
        <p:txBody>
          <a:bodyPr/>
          <a:lstStyle/>
          <a:p>
            <a:pPr algn="ctr"/>
            <a:r>
              <a:rPr lang="hu-HU" b="1" dirty="0" err="1"/>
              <a:t>Cingulo-fronto-parietális</a:t>
            </a:r>
            <a:r>
              <a:rPr lang="hu-HU" b="1" dirty="0"/>
              <a:t> hálózat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042" y="1223319"/>
            <a:ext cx="11008393" cy="480677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5553622" y="6166021"/>
            <a:ext cx="1705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chemeClr val="tx2"/>
                </a:solidFill>
              </a:rPr>
              <a:t>Bush, 2011</a:t>
            </a:r>
          </a:p>
        </p:txBody>
      </p:sp>
    </p:spTree>
    <p:extLst>
      <p:ext uri="{BB962C8B-B14F-4D97-AF65-F5344CB8AC3E}">
        <p14:creationId xmlns:p14="http://schemas.microsoft.com/office/powerpoint/2010/main" val="1250144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>
            <a:extLst>
              <a:ext uri="{FF2B5EF4-FFF2-40B4-BE49-F238E27FC236}">
                <a16:creationId xmlns:a16="http://schemas.microsoft.com/office/drawing/2014/main" id="{144D7D86-0108-44C9-86B7-2B130365C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6844" y="235641"/>
            <a:ext cx="9601200" cy="1485900"/>
          </a:xfrm>
        </p:spPr>
        <p:txBody>
          <a:bodyPr/>
          <a:lstStyle/>
          <a:p>
            <a:pPr algn="ctr" eaLnBrk="1" hangingPunct="1"/>
            <a:r>
              <a:rPr lang="hu-HU" altLang="hu-HU" b="1" dirty="0" err="1"/>
              <a:t>Wernicke</a:t>
            </a:r>
            <a:r>
              <a:rPr lang="hu-HU" altLang="hu-HU" b="1" dirty="0"/>
              <a:t>(-</a:t>
            </a:r>
            <a:r>
              <a:rPr lang="hu-HU" altLang="hu-HU" b="1" dirty="0" err="1"/>
              <a:t>Lictheim</a:t>
            </a:r>
            <a:r>
              <a:rPr lang="hu-HU" altLang="hu-HU" b="1" dirty="0"/>
              <a:t>-)</a:t>
            </a:r>
            <a:r>
              <a:rPr lang="hu-HU" altLang="hu-HU" b="1" dirty="0" err="1"/>
              <a:t>Geschwind</a:t>
            </a:r>
            <a:r>
              <a:rPr lang="hu-HU" altLang="hu-HU" b="1" dirty="0"/>
              <a:t> modell</a:t>
            </a:r>
            <a:endParaRPr lang="en-US" altLang="hu-HU" b="1" dirty="0"/>
          </a:p>
        </p:txBody>
      </p:sp>
      <p:sp>
        <p:nvSpPr>
          <p:cNvPr id="17411" name="Tartalom helye 2">
            <a:extLst>
              <a:ext uri="{FF2B5EF4-FFF2-40B4-BE49-F238E27FC236}">
                <a16:creationId xmlns:a16="http://schemas.microsoft.com/office/drawing/2014/main" id="{9F73B795-B451-4A85-8CB9-FB3790AED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6073084"/>
            <a:ext cx="8229600" cy="549275"/>
          </a:xfrm>
        </p:spPr>
        <p:txBody>
          <a:bodyPr/>
          <a:lstStyle/>
          <a:p>
            <a:pPr algn="r" eaLnBrk="1" hangingPunct="1">
              <a:buFont typeface="Arial" panose="020B0604020202020204" pitchFamily="34" charset="0"/>
              <a:buNone/>
            </a:pPr>
            <a:r>
              <a:rPr lang="hu-HU" altLang="hu-HU" sz="2400" dirty="0"/>
              <a:t>Csépe, 2005. pp 180.</a:t>
            </a:r>
            <a:endParaRPr lang="en-US" altLang="hu-HU" sz="2400" dirty="0"/>
          </a:p>
        </p:txBody>
      </p:sp>
      <p:pic>
        <p:nvPicPr>
          <p:cNvPr id="17412" name="Picture 2" descr="C:\Users\skornailpio\Documents\Bluetooth Folder\20121030886.jpg">
            <a:extLst>
              <a:ext uri="{FF2B5EF4-FFF2-40B4-BE49-F238E27FC236}">
                <a16:creationId xmlns:a16="http://schemas.microsoft.com/office/drawing/2014/main" id="{8C27F6BC-5A3F-4ED3-968C-17778DEB6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838" y="1350480"/>
            <a:ext cx="8685212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D1CB869-60CB-429A-9081-15BB4AC28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1633"/>
            <a:ext cx="9601200" cy="958298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3 agyi hálózat ADHD-ben – 3 különböző ADHD altípus?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E6153A-909C-4693-A00E-23065E9695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24000"/>
            <a:ext cx="9230139" cy="5192367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hu-HU" b="1" dirty="0" err="1"/>
              <a:t>Frontostriátális</a:t>
            </a:r>
            <a:r>
              <a:rPr lang="hu-HU" b="1" dirty="0"/>
              <a:t> hálózat: </a:t>
            </a:r>
            <a:r>
              <a:rPr lang="hu-HU" dirty="0"/>
              <a:t>kognitív kontroll – </a:t>
            </a:r>
            <a:r>
              <a:rPr lang="hu-HU" dirty="0" err="1"/>
              <a:t>figyelmi</a:t>
            </a:r>
            <a:r>
              <a:rPr lang="hu-HU" dirty="0"/>
              <a:t>, tervező funkciók zavara</a:t>
            </a:r>
          </a:p>
          <a:p>
            <a:pPr algn="just">
              <a:spcAft>
                <a:spcPts val="1000"/>
              </a:spcAft>
            </a:pPr>
            <a:r>
              <a:rPr lang="hu-HU" b="1" dirty="0" err="1"/>
              <a:t>Orbitofronto-striátális</a:t>
            </a:r>
            <a:r>
              <a:rPr lang="hu-HU" b="1" dirty="0"/>
              <a:t> hálózat: </a:t>
            </a:r>
            <a:r>
              <a:rPr lang="hu-HU" dirty="0"/>
              <a:t>jutalmazó/motivációs rendszer – impulzív jutalom-kereső magatartás</a:t>
            </a:r>
          </a:p>
          <a:p>
            <a:pPr algn="just">
              <a:spcAft>
                <a:spcPts val="1000"/>
              </a:spcAft>
            </a:pPr>
            <a:r>
              <a:rPr lang="hu-HU" b="1" dirty="0" err="1"/>
              <a:t>Fronto-cerebelláris</a:t>
            </a:r>
            <a:r>
              <a:rPr lang="hu-HU" b="1" dirty="0"/>
              <a:t> hálózat: </a:t>
            </a:r>
            <a:r>
              <a:rPr lang="hu-HU" dirty="0" err="1"/>
              <a:t>figyelmi</a:t>
            </a:r>
            <a:r>
              <a:rPr lang="hu-HU" dirty="0"/>
              <a:t> zavar és motoros hiperaktivitás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3B3B8CC-B796-45B1-A93B-CF1AB0AF2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16" y="3369461"/>
            <a:ext cx="5989983" cy="3488539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91236A8-0478-451B-9137-5564FCB6AB49}"/>
              </a:ext>
            </a:extLst>
          </p:cNvPr>
          <p:cNvSpPr txBox="1"/>
          <p:nvPr/>
        </p:nvSpPr>
        <p:spPr>
          <a:xfrm>
            <a:off x="2532651" y="6233186"/>
            <a:ext cx="2508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Durston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2011</a:t>
            </a:r>
          </a:p>
        </p:txBody>
      </p:sp>
    </p:spTree>
    <p:extLst>
      <p:ext uri="{BB962C8B-B14F-4D97-AF65-F5344CB8AC3E}">
        <p14:creationId xmlns:p14="http://schemas.microsoft.com/office/powerpoint/2010/main" val="614591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4618"/>
            <a:ext cx="7554188" cy="5583382"/>
          </a:xfrm>
          <a:prstGeom prst="rect">
            <a:avLst/>
          </a:prstGeom>
        </p:spPr>
      </p:pic>
      <p:sp>
        <p:nvSpPr>
          <p:cNvPr id="10" name="Szövegdoboz 9">
            <a:extLst>
              <a:ext uri="{FF2B5EF4-FFF2-40B4-BE49-F238E27FC236}">
                <a16:creationId xmlns:a16="http://schemas.microsoft.com/office/drawing/2014/main" id="{7B27FC92-9BFF-428F-AEA6-06D3A8971E85}"/>
              </a:ext>
            </a:extLst>
          </p:cNvPr>
          <p:cNvSpPr txBox="1"/>
          <p:nvPr/>
        </p:nvSpPr>
        <p:spPr>
          <a:xfrm>
            <a:off x="2544064" y="264420"/>
            <a:ext cx="2466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>
                <a:solidFill>
                  <a:schemeClr val="tx2"/>
                </a:solidFill>
              </a:rPr>
              <a:t>Tripp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Wickens</a:t>
            </a:r>
            <a:r>
              <a:rPr lang="hu-HU" dirty="0">
                <a:solidFill>
                  <a:schemeClr val="tx2"/>
                </a:solidFill>
              </a:rPr>
              <a:t>, 2009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A00EBCE-627D-41F6-95B0-5102A5454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6433" y="0"/>
            <a:ext cx="4505568" cy="6065279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ADD7FF0C-B44D-453F-BA6F-D693BB268EB5}"/>
              </a:ext>
            </a:extLst>
          </p:cNvPr>
          <p:cNvSpPr txBox="1"/>
          <p:nvPr/>
        </p:nvSpPr>
        <p:spPr>
          <a:xfrm>
            <a:off x="7624275" y="6211669"/>
            <a:ext cx="4567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Dopaminerg</a:t>
            </a:r>
            <a:r>
              <a:rPr lang="hu-HU" dirty="0">
                <a:solidFill>
                  <a:schemeClr val="tx2"/>
                </a:solidFill>
              </a:rPr>
              <a:t> sejtek tüzelése váratlan 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és előre jelzett/válaszalapú jutalom hatására</a:t>
            </a:r>
          </a:p>
        </p:txBody>
      </p:sp>
    </p:spTree>
    <p:extLst>
      <p:ext uri="{BB962C8B-B14F-4D97-AF65-F5344CB8AC3E}">
        <p14:creationId xmlns:p14="http://schemas.microsoft.com/office/powerpoint/2010/main" val="2036215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C7872BC-E602-4CCB-9BAD-066B1463E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15956"/>
            <a:ext cx="9760227" cy="87464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ADHD egyéb </a:t>
            </a:r>
            <a:r>
              <a:rPr lang="hu-HU" b="1" dirty="0" err="1"/>
              <a:t>pszichofiziológiai</a:t>
            </a:r>
            <a:r>
              <a:rPr lang="hu-HU" b="1" dirty="0"/>
              <a:t> </a:t>
            </a:r>
            <a:r>
              <a:rPr lang="hu-HU" b="1" dirty="0" err="1"/>
              <a:t>korrelátumai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2739167-46C3-49D4-B0D1-BDDD5400C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87287"/>
            <a:ext cx="9760227" cy="5635487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1000"/>
              </a:spcAft>
            </a:pPr>
            <a:r>
              <a:rPr lang="hu-HU" dirty="0"/>
              <a:t>Megnövekedett lassú frekvenciás (főleg théta) és csökkent béta aktivitás → kései érés, labilis éberségi szabályozás, </a:t>
            </a:r>
            <a:r>
              <a:rPr lang="hu-HU" dirty="0" err="1"/>
              <a:t>hypoarousal</a:t>
            </a:r>
            <a:endParaRPr lang="hu-HU" dirty="0"/>
          </a:p>
          <a:p>
            <a:pPr algn="just">
              <a:spcAft>
                <a:spcPts val="1000"/>
              </a:spcAft>
            </a:pPr>
            <a:r>
              <a:rPr lang="hu-HU" dirty="0"/>
              <a:t>Csökkent alfa aktivitás, főleg </a:t>
            </a:r>
            <a:r>
              <a:rPr lang="hu-HU" dirty="0" err="1"/>
              <a:t>poszterior</a:t>
            </a:r>
            <a:r>
              <a:rPr lang="hu-HU" dirty="0"/>
              <a:t> területeken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Csökkent minta entrópia (</a:t>
            </a:r>
            <a:r>
              <a:rPr lang="hu-HU" dirty="0" err="1"/>
              <a:t>sample</a:t>
            </a:r>
            <a:r>
              <a:rPr lang="hu-HU" dirty="0"/>
              <a:t> </a:t>
            </a:r>
            <a:r>
              <a:rPr lang="hu-HU" dirty="0" err="1"/>
              <a:t>entropy</a:t>
            </a:r>
            <a:r>
              <a:rPr lang="hu-HU" dirty="0"/>
              <a:t>) nyugalmi MEG során frontális és </a:t>
            </a:r>
            <a:r>
              <a:rPr lang="hu-HU" dirty="0" err="1"/>
              <a:t>occipitális</a:t>
            </a:r>
            <a:r>
              <a:rPr lang="hu-HU" dirty="0"/>
              <a:t> területeken, negatív korreláció tünetek erősségével → csökkent komplexitás </a:t>
            </a:r>
            <a:r>
              <a:rPr lang="hu-HU" dirty="0" err="1"/>
              <a:t>fronto</a:t>
            </a:r>
            <a:r>
              <a:rPr lang="hu-HU" dirty="0"/>
              <a:t>(</a:t>
            </a:r>
            <a:r>
              <a:rPr lang="hu-HU" dirty="0" err="1"/>
              <a:t>striatális</a:t>
            </a:r>
            <a:r>
              <a:rPr lang="hu-HU" dirty="0"/>
              <a:t>)-</a:t>
            </a:r>
            <a:r>
              <a:rPr lang="hu-HU" dirty="0" err="1"/>
              <a:t>cerebelláris</a:t>
            </a:r>
            <a:r>
              <a:rPr lang="hu-HU" dirty="0"/>
              <a:t> hálózatban</a:t>
            </a:r>
          </a:p>
          <a:p>
            <a:pPr marL="0" indent="0" algn="just">
              <a:buNone/>
            </a:pPr>
            <a:r>
              <a:rPr lang="hu-HU" dirty="0"/>
              <a:t>ERP-k (felnőtt csoportok):</a:t>
            </a:r>
          </a:p>
          <a:p>
            <a:pPr algn="just"/>
            <a:r>
              <a:rPr lang="hu-HU" b="1" dirty="0" err="1"/>
              <a:t>Figyelmi</a:t>
            </a:r>
            <a:r>
              <a:rPr lang="hu-HU" b="1" dirty="0"/>
              <a:t> hálózat tesztje (ANT) </a:t>
            </a:r>
            <a:r>
              <a:rPr lang="hu-HU" dirty="0"/>
              <a:t>(</a:t>
            </a:r>
            <a:r>
              <a:rPr lang="hu-HU" dirty="0" err="1"/>
              <a:t>Hasler</a:t>
            </a:r>
            <a:r>
              <a:rPr lang="hu-HU" dirty="0"/>
              <a:t> és </a:t>
            </a:r>
            <a:r>
              <a:rPr lang="hu-HU" dirty="0" err="1"/>
              <a:t>mtsai</a:t>
            </a:r>
            <a:r>
              <a:rPr lang="hu-HU" dirty="0"/>
              <a:t>, 2016): </a:t>
            </a:r>
            <a:r>
              <a:rPr lang="hu-HU" dirty="0" err="1"/>
              <a:t>bottom-up</a:t>
            </a:r>
            <a:r>
              <a:rPr lang="hu-HU" dirty="0"/>
              <a:t> </a:t>
            </a:r>
            <a:r>
              <a:rPr lang="hu-HU" dirty="0" err="1"/>
              <a:t>figyelmi</a:t>
            </a:r>
            <a:r>
              <a:rPr lang="hu-HU" dirty="0"/>
              <a:t> jelzés (időbeli és térbeli </a:t>
            </a:r>
            <a:r>
              <a:rPr lang="hu-HU" dirty="0" err="1"/>
              <a:t>figyelmi</a:t>
            </a:r>
            <a:r>
              <a:rPr lang="hu-HU" dirty="0"/>
              <a:t> orientáció), top-down kontroll (konfliktus megoldása)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Korai feldolgozás (P1, N1) intakt, csökkent CNV (</a:t>
            </a:r>
            <a:r>
              <a:rPr lang="hu-HU" i="0" dirty="0" err="1"/>
              <a:t>contingent</a:t>
            </a:r>
            <a:r>
              <a:rPr lang="hu-HU" i="0" dirty="0"/>
              <a:t> </a:t>
            </a:r>
            <a:r>
              <a:rPr lang="hu-HU" i="0" dirty="0" err="1"/>
              <a:t>negative</a:t>
            </a:r>
            <a:r>
              <a:rPr lang="hu-HU" i="0" dirty="0"/>
              <a:t> </a:t>
            </a:r>
            <a:r>
              <a:rPr lang="hu-HU" i="0" dirty="0" err="1"/>
              <a:t>variant</a:t>
            </a:r>
            <a:r>
              <a:rPr lang="hu-HU" i="0" dirty="0"/>
              <a:t>), P3 amplitúdó, csökkent felkészülési alfa/béta ERD, csökkent célinger-kötött </a:t>
            </a:r>
            <a:r>
              <a:rPr lang="hu-HU" i="0" dirty="0" err="1"/>
              <a:t>poszterior</a:t>
            </a:r>
            <a:r>
              <a:rPr lang="hu-HU" i="0" dirty="0"/>
              <a:t> alfa/béta ERD/ERS</a:t>
            </a:r>
          </a:p>
          <a:p>
            <a:pPr algn="just"/>
            <a:r>
              <a:rPr lang="hu-HU" b="1" dirty="0"/>
              <a:t>Go-</a:t>
            </a:r>
            <a:r>
              <a:rPr lang="hu-HU" b="1" dirty="0" err="1"/>
              <a:t>NoGo</a:t>
            </a:r>
            <a:r>
              <a:rPr lang="hu-HU" b="1" dirty="0"/>
              <a:t> feladat</a:t>
            </a:r>
            <a:r>
              <a:rPr lang="hu-HU" dirty="0"/>
              <a:t> (válasz gátlás) (</a:t>
            </a:r>
            <a:r>
              <a:rPr lang="hu-HU" dirty="0" err="1"/>
              <a:t>Fisher</a:t>
            </a:r>
            <a:r>
              <a:rPr lang="hu-HU" dirty="0"/>
              <a:t> és </a:t>
            </a:r>
            <a:r>
              <a:rPr lang="hu-HU" dirty="0" err="1"/>
              <a:t>mtsai</a:t>
            </a:r>
            <a:r>
              <a:rPr lang="hu-HU" dirty="0"/>
              <a:t>, 2011)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hu-HU" i="0" dirty="0"/>
              <a:t>Későbbi N2, P3 </a:t>
            </a:r>
            <a:r>
              <a:rPr lang="hu-HU" i="0" dirty="0" err="1"/>
              <a:t>latencia</a:t>
            </a:r>
            <a:r>
              <a:rPr lang="hu-HU" i="0" dirty="0"/>
              <a:t>, kisebb P3 amplitúdó, nagyobb N2 Go </a:t>
            </a:r>
            <a:r>
              <a:rPr lang="hu-HU" i="0" dirty="0" err="1"/>
              <a:t>trialokra</a:t>
            </a:r>
            <a:r>
              <a:rPr lang="hu-HU" i="0" dirty="0"/>
              <a:t> (sérült, rendellenes gátló funkciók), több komissziós (téves válasz) és </a:t>
            </a:r>
            <a:r>
              <a:rPr lang="hu-HU" i="0" dirty="0" err="1"/>
              <a:t>omissziós</a:t>
            </a:r>
            <a:r>
              <a:rPr lang="hu-HU" i="0" dirty="0"/>
              <a:t> (kihagyott válasz) hiba </a:t>
            </a:r>
          </a:p>
        </p:txBody>
      </p:sp>
    </p:spTree>
    <p:extLst>
      <p:ext uri="{BB962C8B-B14F-4D97-AF65-F5344CB8AC3E}">
        <p14:creationId xmlns:p14="http://schemas.microsoft.com/office/powerpoint/2010/main" val="12735146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B4531E-0A93-47B4-9F41-95BFDAFAF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42461"/>
            <a:ext cx="9601200" cy="848139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/>
              <a:t>ADHD egyéb </a:t>
            </a:r>
            <a:r>
              <a:rPr lang="hu-HU" b="1" dirty="0" err="1"/>
              <a:t>pszichofiziológiai</a:t>
            </a:r>
            <a:r>
              <a:rPr lang="hu-HU" b="1" dirty="0"/>
              <a:t> </a:t>
            </a:r>
            <a:r>
              <a:rPr lang="hu-HU" b="1" dirty="0" err="1"/>
              <a:t>korrelátumai</a:t>
            </a:r>
            <a:endParaRPr lang="hu-HU" b="1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0AC6182-A70B-40B0-A75C-8F5027117F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8143" y="876300"/>
            <a:ext cx="6054941" cy="5469907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D22C4D33-E8FB-4EF2-93A0-DC4CEE93C4A1}"/>
              </a:ext>
            </a:extLst>
          </p:cNvPr>
          <p:cNvSpPr txBox="1"/>
          <p:nvPr/>
        </p:nvSpPr>
        <p:spPr>
          <a:xfrm>
            <a:off x="4121122" y="6346207"/>
            <a:ext cx="4708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Attention</a:t>
            </a:r>
            <a:r>
              <a:rPr lang="hu-HU" dirty="0">
                <a:solidFill>
                  <a:schemeClr val="tx2"/>
                </a:solidFill>
              </a:rPr>
              <a:t> Network Test (</a:t>
            </a:r>
            <a:r>
              <a:rPr lang="hu-HU" dirty="0" err="1">
                <a:solidFill>
                  <a:schemeClr val="tx2"/>
                </a:solidFill>
              </a:rPr>
              <a:t>Hasler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2016)</a:t>
            </a:r>
          </a:p>
        </p:txBody>
      </p:sp>
    </p:spTree>
    <p:extLst>
      <p:ext uri="{BB962C8B-B14F-4D97-AF65-F5344CB8AC3E}">
        <p14:creationId xmlns:p14="http://schemas.microsoft.com/office/powerpoint/2010/main" val="173506274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7DC859-B286-4A81-B2CE-1D7DCDE5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29209"/>
            <a:ext cx="9601200" cy="861391"/>
          </a:xfrm>
        </p:spPr>
        <p:txBody>
          <a:bodyPr/>
          <a:lstStyle/>
          <a:p>
            <a:pPr algn="ctr"/>
            <a:r>
              <a:rPr lang="hu-HU" b="1" dirty="0"/>
              <a:t>Kezelés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DD0ABD7-03E5-460A-91D4-F356BC387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119808"/>
            <a:ext cx="10204174" cy="5738191"/>
          </a:xfrm>
        </p:spPr>
        <p:txBody>
          <a:bodyPr/>
          <a:lstStyle/>
          <a:p>
            <a:r>
              <a:rPr lang="hu-HU" b="1" dirty="0"/>
              <a:t>Gyógyszerek:</a:t>
            </a:r>
            <a:r>
              <a:rPr lang="hu-HU" dirty="0"/>
              <a:t> stimuláns - </a:t>
            </a:r>
            <a:r>
              <a:rPr lang="hu-HU" dirty="0" err="1"/>
              <a:t>Metilfenidát</a:t>
            </a:r>
            <a:r>
              <a:rPr lang="hu-HU" dirty="0"/>
              <a:t> (</a:t>
            </a:r>
            <a:r>
              <a:rPr lang="hu-HU" dirty="0" err="1"/>
              <a:t>Ritalin</a:t>
            </a:r>
            <a:r>
              <a:rPr lang="hu-HU" dirty="0"/>
              <a:t>) – </a:t>
            </a:r>
            <a:r>
              <a:rPr lang="hu-HU" dirty="0" err="1"/>
              <a:t>katekolaminerg</a:t>
            </a:r>
            <a:r>
              <a:rPr lang="hu-HU" dirty="0"/>
              <a:t> rendszer serkentése; 		szelektív </a:t>
            </a:r>
            <a:r>
              <a:rPr lang="hu-HU" dirty="0" err="1"/>
              <a:t>noradrenalin</a:t>
            </a:r>
            <a:r>
              <a:rPr lang="hu-HU" dirty="0"/>
              <a:t> </a:t>
            </a:r>
            <a:r>
              <a:rPr lang="hu-HU" dirty="0" err="1"/>
              <a:t>reuptake</a:t>
            </a:r>
            <a:r>
              <a:rPr lang="hu-HU" dirty="0"/>
              <a:t> gátló - </a:t>
            </a:r>
            <a:r>
              <a:rPr lang="hu-HU" dirty="0" err="1"/>
              <a:t>Atomoxetine</a:t>
            </a:r>
            <a:r>
              <a:rPr lang="hu-HU" dirty="0"/>
              <a:t> </a:t>
            </a:r>
          </a:p>
          <a:p>
            <a:r>
              <a:rPr lang="hu-HU" b="1" dirty="0"/>
              <a:t>Pszichológiai módszerek</a:t>
            </a:r>
            <a:r>
              <a:rPr lang="hu-HU" dirty="0"/>
              <a:t> (gyerek, család, iskola központú): tervezés segítése, egyértelmű visszajelző és jutalmazó ingerek, viselkedést és </a:t>
            </a:r>
            <a:r>
              <a:rPr lang="hu-HU" dirty="0" err="1"/>
              <a:t>figyelmi</a:t>
            </a:r>
            <a:r>
              <a:rPr lang="hu-HU" dirty="0"/>
              <a:t> orientációt szabályozó technikák</a:t>
            </a:r>
          </a:p>
          <a:p>
            <a:r>
              <a:rPr lang="hu-HU" b="1" dirty="0" err="1"/>
              <a:t>Neurofeedback</a:t>
            </a:r>
            <a:r>
              <a:rPr lang="hu-HU" b="1" dirty="0"/>
              <a:t> </a:t>
            </a:r>
            <a:r>
              <a:rPr lang="hu-HU" dirty="0"/>
              <a:t>~ </a:t>
            </a:r>
            <a:r>
              <a:rPr lang="hu-HU" dirty="0" err="1"/>
              <a:t>operáns</a:t>
            </a:r>
            <a:r>
              <a:rPr lang="hu-HU" dirty="0"/>
              <a:t> </a:t>
            </a:r>
            <a:r>
              <a:rPr lang="hu-HU" dirty="0" err="1"/>
              <a:t>kondícionálás</a:t>
            </a:r>
            <a:r>
              <a:rPr lang="hu-HU" dirty="0"/>
              <a:t>: visszajelzés alapján alany saját EEG aktivitásának (pl. frekvencia, </a:t>
            </a:r>
            <a:r>
              <a:rPr lang="hu-HU" dirty="0" err="1"/>
              <a:t>amplitudó</a:t>
            </a:r>
            <a:r>
              <a:rPr lang="hu-HU" dirty="0"/>
              <a:t>) modulálása – kvantitatív EEG (QEEG) mérése</a:t>
            </a:r>
          </a:p>
          <a:p>
            <a:r>
              <a:rPr lang="hu-HU" dirty="0">
                <a:hlinkClick r:id="rId2"/>
              </a:rPr>
              <a:t>https://www.youtube.com/watch?v=H276cfkL5Lo</a:t>
            </a:r>
            <a:endParaRPr lang="hu-HU" dirty="0"/>
          </a:p>
          <a:p>
            <a:r>
              <a:rPr lang="hu-HU" dirty="0"/>
              <a:t>Kognitív-érzelmi-viselkedéses önreguláció, stratégia-tanulás</a:t>
            </a:r>
          </a:p>
          <a:p>
            <a:pPr>
              <a:spcAft>
                <a:spcPts val="0"/>
              </a:spcAft>
            </a:pPr>
            <a:r>
              <a:rPr lang="hu-HU" dirty="0"/>
              <a:t>Théta/béta arány, lassú </a:t>
            </a:r>
            <a:r>
              <a:rPr lang="hu-HU" dirty="0" err="1"/>
              <a:t>kérgi</a:t>
            </a:r>
            <a:r>
              <a:rPr lang="hu-HU" dirty="0"/>
              <a:t> potenciálok (SCP)–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negatív: megnövekedett ingerelhetőség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(kognitív előkészületek),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pozitív: csökkent </a:t>
            </a:r>
            <a:r>
              <a:rPr lang="hu-HU" dirty="0" err="1"/>
              <a:t>kérgi</a:t>
            </a:r>
            <a:r>
              <a:rPr lang="hu-HU" dirty="0"/>
              <a:t> ingerelhetőség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/>
              <a:t>      (viselkedéses gátlás)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F0C87B28-EDA7-44EB-96C2-2DEF61D5C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0429" y="4227444"/>
            <a:ext cx="5211572" cy="263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6173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08EBE2-9CB8-4A8A-99F3-7CE253D13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5564" y="187037"/>
            <a:ext cx="9601200" cy="859885"/>
          </a:xfrm>
        </p:spPr>
        <p:txBody>
          <a:bodyPr/>
          <a:lstStyle/>
          <a:p>
            <a:pPr algn="ctr"/>
            <a:r>
              <a:rPr lang="hu-HU" b="1" dirty="0"/>
              <a:t>ADHD </a:t>
            </a:r>
            <a:r>
              <a:rPr lang="hu-HU" b="1" dirty="0" err="1"/>
              <a:t>neurofeedback</a:t>
            </a:r>
            <a:r>
              <a:rPr lang="hu-HU" b="1" dirty="0"/>
              <a:t> protokollok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3A82EE24-7324-434E-B3A5-011D193B3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544" y="1277178"/>
            <a:ext cx="11145093" cy="4303643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519410E-93E2-4DCA-976C-842D122A739A}"/>
              </a:ext>
            </a:extLst>
          </p:cNvPr>
          <p:cNvSpPr txBox="1"/>
          <p:nvPr/>
        </p:nvSpPr>
        <p:spPr>
          <a:xfrm>
            <a:off x="4879411" y="5811077"/>
            <a:ext cx="297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Gevensleben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18599984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4E77DF-6148-4AF6-AD0B-A0CBFC341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8722"/>
            <a:ext cx="9601200" cy="851452"/>
          </a:xfrm>
        </p:spPr>
        <p:txBody>
          <a:bodyPr/>
          <a:lstStyle/>
          <a:p>
            <a:pPr algn="ctr"/>
            <a:r>
              <a:rPr lang="hu-HU" b="1" dirty="0"/>
              <a:t>ADHD </a:t>
            </a:r>
            <a:r>
              <a:rPr lang="hu-HU" b="1" dirty="0" err="1"/>
              <a:t>neurofeedback</a:t>
            </a:r>
            <a:r>
              <a:rPr lang="hu-HU" b="1" dirty="0"/>
              <a:t> protokollok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D60BB5E-CC34-4EA8-AC57-06F0BA15B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112" y="1060174"/>
            <a:ext cx="6681878" cy="558910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5C523FD-2D09-410F-93ED-FA8F3ECBA894}"/>
              </a:ext>
            </a:extLst>
          </p:cNvPr>
          <p:cNvSpPr txBox="1"/>
          <p:nvPr/>
        </p:nvSpPr>
        <p:spPr>
          <a:xfrm>
            <a:off x="9027342" y="6279946"/>
            <a:ext cx="2973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err="1">
                <a:solidFill>
                  <a:schemeClr val="tx2"/>
                </a:solidFill>
              </a:rPr>
              <a:t>Gevensleben</a:t>
            </a:r>
            <a:r>
              <a:rPr lang="hu-HU" dirty="0">
                <a:solidFill>
                  <a:schemeClr val="tx2"/>
                </a:solidFill>
              </a:rPr>
              <a:t> és </a:t>
            </a:r>
            <a:r>
              <a:rPr lang="hu-HU" dirty="0" err="1">
                <a:solidFill>
                  <a:schemeClr val="tx2"/>
                </a:solidFill>
              </a:rPr>
              <a:t>mtsai</a:t>
            </a:r>
            <a:r>
              <a:rPr lang="hu-HU" dirty="0">
                <a:solidFill>
                  <a:schemeClr val="tx2"/>
                </a:solidFill>
              </a:rPr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31973068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E65C552-5460-439E-B7B6-9A0D9543B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1" y="168966"/>
            <a:ext cx="9601200" cy="970722"/>
          </a:xfrm>
        </p:spPr>
        <p:txBody>
          <a:bodyPr/>
          <a:lstStyle/>
          <a:p>
            <a:pPr algn="ctr"/>
            <a:r>
              <a:rPr lang="hu-HU" b="1" dirty="0" err="1"/>
              <a:t>Komorbiditás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C373BF-175E-4F3B-A285-C6AF2D8B02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184" y="1374914"/>
            <a:ext cx="10323442" cy="4548808"/>
          </a:xfrm>
        </p:spPr>
        <p:txBody>
          <a:bodyPr/>
          <a:lstStyle/>
          <a:p>
            <a:pPr algn="just">
              <a:spcAft>
                <a:spcPts val="1000"/>
              </a:spcAft>
            </a:pPr>
            <a:r>
              <a:rPr lang="hu-HU" dirty="0" err="1"/>
              <a:t>Oppositional</a:t>
            </a:r>
            <a:r>
              <a:rPr lang="hu-HU" dirty="0"/>
              <a:t> </a:t>
            </a:r>
            <a:r>
              <a:rPr lang="hu-HU" dirty="0" err="1"/>
              <a:t>defiant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 (dacos ellenszegülés, ODD), </a:t>
            </a:r>
            <a:r>
              <a:rPr lang="hu-HU" dirty="0" err="1"/>
              <a:t>Conduct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 (CD – agresszív, destruktív viselkedés, szabályok megszegése) - gyerekkori mentális rendellenességek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Hangulati zavarok (major/unipoláris depresszió, bipoláris depresszió), szorongásos zavarok</a:t>
            </a:r>
          </a:p>
          <a:p>
            <a:pPr algn="just">
              <a:spcAft>
                <a:spcPts val="1000"/>
              </a:spcAft>
            </a:pPr>
            <a:r>
              <a:rPr lang="hu-HU" dirty="0"/>
              <a:t>Tanulási nehézségek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18-45% ADHD-s gyerek diszlexiás, 18-42% diszlexiás gyerek ADHD-s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Többszörös kognitív deficitből alakulnak ki? – közös a rosszabb feldolgozási és elnevezési sebesség, valamint munkamemória</a:t>
            </a:r>
          </a:p>
          <a:p>
            <a:pPr lvl="1" algn="just"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hu-HU" i="0" dirty="0"/>
              <a:t>ADHD-diszgráfia – főleg </a:t>
            </a:r>
            <a:r>
              <a:rPr lang="hu-HU" i="0" dirty="0" err="1"/>
              <a:t>grafémikus</a:t>
            </a:r>
            <a:r>
              <a:rPr lang="hu-HU" i="0" dirty="0"/>
              <a:t> átmeneti tár </a:t>
            </a:r>
            <a:r>
              <a:rPr lang="hu-HU" i="0" dirty="0" err="1"/>
              <a:t>agráfia</a:t>
            </a:r>
            <a:r>
              <a:rPr lang="hu-HU" i="0" dirty="0"/>
              <a:t> (nem lingvisztikai, hanem </a:t>
            </a:r>
            <a:r>
              <a:rPr lang="hu-HU" i="0" dirty="0" err="1"/>
              <a:t>figyelmi</a:t>
            </a:r>
            <a:r>
              <a:rPr lang="hu-HU" i="0" dirty="0"/>
              <a:t>/munkamemória zavar), illetve motoros-kinematikus zavarok, másodlagos (diszgráfia → ADHD)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14059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43C2DB3-7CAC-4EDE-B109-B0579AC2F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42461"/>
            <a:ext cx="9601200" cy="848139"/>
          </a:xfrm>
        </p:spPr>
        <p:txBody>
          <a:bodyPr/>
          <a:lstStyle/>
          <a:p>
            <a:pPr algn="ctr"/>
            <a:r>
              <a:rPr lang="hu-HU" b="1" dirty="0"/>
              <a:t>Felhasznált irodalom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32A4AF-ABFA-458E-A9AF-022579C5D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990600"/>
            <a:ext cx="9601200" cy="5867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hu-HU" sz="2400" dirty="0"/>
              <a:t>Bende, Kállai, </a:t>
            </a:r>
            <a:r>
              <a:rPr lang="hu-HU" sz="2400" dirty="0" err="1"/>
              <a:t>Karádi</a:t>
            </a:r>
            <a:r>
              <a:rPr lang="hu-HU" sz="2400" dirty="0"/>
              <a:t>, </a:t>
            </a:r>
            <a:r>
              <a:rPr lang="hu-HU" sz="2400" dirty="0" err="1"/>
              <a:t>Racsmány</a:t>
            </a:r>
            <a:r>
              <a:rPr lang="hu-HU" sz="2400" dirty="0"/>
              <a:t> (szerk.). Bevezetés a neuropszichológiába, Medicina Kiadó, 2008. 9-10-11. fejezet</a:t>
            </a:r>
          </a:p>
          <a:p>
            <a:pPr algn="just"/>
            <a:r>
              <a:rPr lang="hu-HU" altLang="hu-HU" sz="2400" dirty="0" err="1"/>
              <a:t>Blumenfeld</a:t>
            </a:r>
            <a:r>
              <a:rPr lang="hu-HU" altLang="hu-HU" sz="2400" dirty="0"/>
              <a:t>: </a:t>
            </a:r>
            <a:r>
              <a:rPr lang="hu-HU" altLang="hu-HU" sz="2400" dirty="0" err="1"/>
              <a:t>Neuroanatomy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through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clinical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cases</a:t>
            </a:r>
            <a:r>
              <a:rPr lang="hu-HU" altLang="hu-HU" sz="2400" dirty="0"/>
              <a:t> 19. fejezet</a:t>
            </a:r>
          </a:p>
          <a:p>
            <a:pPr marL="0" indent="0" algn="just">
              <a:buNone/>
            </a:pPr>
            <a:endParaRPr lang="hu-HU" altLang="hu-HU" dirty="0"/>
          </a:p>
          <a:p>
            <a:pPr algn="just"/>
            <a:r>
              <a:rPr lang="hu-HU" dirty="0"/>
              <a:t>Bush, G. (2011). </a:t>
            </a:r>
            <a:r>
              <a:rPr lang="hu-HU" dirty="0" err="1"/>
              <a:t>Cingulate</a:t>
            </a:r>
            <a:r>
              <a:rPr lang="hu-HU" dirty="0"/>
              <a:t>, </a:t>
            </a:r>
            <a:r>
              <a:rPr lang="hu-HU" dirty="0" err="1"/>
              <a:t>frontal</a:t>
            </a:r>
            <a:r>
              <a:rPr lang="hu-HU" dirty="0"/>
              <a:t>, and </a:t>
            </a:r>
            <a:r>
              <a:rPr lang="hu-HU" dirty="0" err="1"/>
              <a:t>parietal</a:t>
            </a:r>
            <a:r>
              <a:rPr lang="hu-HU" dirty="0"/>
              <a:t> </a:t>
            </a:r>
            <a:r>
              <a:rPr lang="hu-HU" dirty="0" err="1"/>
              <a:t>cortical</a:t>
            </a:r>
            <a:r>
              <a:rPr lang="hu-HU" dirty="0"/>
              <a:t> </a:t>
            </a:r>
            <a:r>
              <a:rPr lang="hu-HU" dirty="0" err="1"/>
              <a:t>dysfunction</a:t>
            </a:r>
            <a:r>
              <a:rPr lang="hu-HU" dirty="0"/>
              <a:t> in </a:t>
            </a:r>
            <a:r>
              <a:rPr lang="hu-HU" dirty="0" err="1"/>
              <a:t>attention</a:t>
            </a:r>
            <a:r>
              <a:rPr lang="hu-HU" dirty="0"/>
              <a:t>-deficit/</a:t>
            </a:r>
            <a:r>
              <a:rPr lang="hu-HU" dirty="0" err="1"/>
              <a:t>hyperactivity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. </a:t>
            </a:r>
            <a:r>
              <a:rPr lang="hu-HU" i="1" dirty="0" err="1"/>
              <a:t>Biological</a:t>
            </a:r>
            <a:r>
              <a:rPr lang="hu-HU" i="1" dirty="0"/>
              <a:t> </a:t>
            </a:r>
            <a:r>
              <a:rPr lang="hu-HU" i="1" dirty="0" err="1"/>
              <a:t>psychiatry</a:t>
            </a:r>
            <a:r>
              <a:rPr lang="hu-HU" dirty="0"/>
              <a:t>, </a:t>
            </a:r>
            <a:r>
              <a:rPr lang="hu-HU" i="1" dirty="0"/>
              <a:t>69</a:t>
            </a:r>
            <a:r>
              <a:rPr lang="hu-HU" dirty="0"/>
              <a:t>(12), 1160-1167.</a:t>
            </a:r>
          </a:p>
          <a:p>
            <a:pPr algn="just"/>
            <a:r>
              <a:rPr lang="hu-HU" dirty="0" err="1"/>
              <a:t>Butterworth</a:t>
            </a:r>
            <a:r>
              <a:rPr lang="hu-HU" dirty="0"/>
              <a:t>, B., </a:t>
            </a:r>
            <a:r>
              <a:rPr lang="hu-HU" dirty="0" err="1"/>
              <a:t>Varma</a:t>
            </a:r>
            <a:r>
              <a:rPr lang="hu-HU" dirty="0"/>
              <a:t>, S., &amp; </a:t>
            </a:r>
            <a:r>
              <a:rPr lang="hu-HU" dirty="0" err="1"/>
              <a:t>Laurillard</a:t>
            </a:r>
            <a:r>
              <a:rPr lang="hu-HU" dirty="0"/>
              <a:t>, D. (2011). </a:t>
            </a:r>
            <a:r>
              <a:rPr lang="hu-HU" dirty="0" err="1"/>
              <a:t>Dyscalculia</a:t>
            </a:r>
            <a:r>
              <a:rPr lang="hu-HU" dirty="0"/>
              <a:t>: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brain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education</a:t>
            </a:r>
            <a:r>
              <a:rPr lang="hu-HU" dirty="0"/>
              <a:t>. </a:t>
            </a:r>
            <a:r>
              <a:rPr lang="hu-HU" i="1" dirty="0" err="1"/>
              <a:t>science</a:t>
            </a:r>
            <a:r>
              <a:rPr lang="hu-HU" dirty="0"/>
              <a:t>, </a:t>
            </a:r>
            <a:r>
              <a:rPr lang="hu-HU" i="1" dirty="0"/>
              <a:t>332</a:t>
            </a:r>
            <a:r>
              <a:rPr lang="hu-HU" dirty="0"/>
              <a:t>(6033), 1049-1053.</a:t>
            </a:r>
          </a:p>
          <a:p>
            <a:pPr algn="just"/>
            <a:r>
              <a:rPr lang="hu-HU" dirty="0" err="1"/>
              <a:t>Durston</a:t>
            </a:r>
            <a:r>
              <a:rPr lang="hu-HU" dirty="0"/>
              <a:t>, S., van </a:t>
            </a:r>
            <a:r>
              <a:rPr lang="hu-HU" dirty="0" err="1"/>
              <a:t>Belle</a:t>
            </a:r>
            <a:r>
              <a:rPr lang="hu-HU" dirty="0"/>
              <a:t>, J., &amp; de </a:t>
            </a:r>
            <a:r>
              <a:rPr lang="hu-HU" dirty="0" err="1"/>
              <a:t>Zeeuw</a:t>
            </a:r>
            <a:r>
              <a:rPr lang="hu-HU" dirty="0"/>
              <a:t>, P. (2011). </a:t>
            </a:r>
            <a:r>
              <a:rPr lang="hu-HU" dirty="0" err="1"/>
              <a:t>Differentiating</a:t>
            </a:r>
            <a:r>
              <a:rPr lang="hu-HU" dirty="0"/>
              <a:t> </a:t>
            </a:r>
            <a:r>
              <a:rPr lang="hu-HU" dirty="0" err="1"/>
              <a:t>frontostriatal</a:t>
            </a:r>
            <a:r>
              <a:rPr lang="hu-HU" dirty="0"/>
              <a:t> and </a:t>
            </a:r>
            <a:r>
              <a:rPr lang="hu-HU" dirty="0" err="1"/>
              <a:t>fronto-cerebellar</a:t>
            </a:r>
            <a:r>
              <a:rPr lang="hu-HU" dirty="0"/>
              <a:t> </a:t>
            </a:r>
            <a:r>
              <a:rPr lang="hu-HU" dirty="0" err="1"/>
              <a:t>circuits</a:t>
            </a:r>
            <a:r>
              <a:rPr lang="hu-HU" dirty="0"/>
              <a:t> in </a:t>
            </a:r>
            <a:r>
              <a:rPr lang="hu-HU" dirty="0" err="1"/>
              <a:t>attention</a:t>
            </a:r>
            <a:r>
              <a:rPr lang="hu-HU" dirty="0"/>
              <a:t>-deficit/</a:t>
            </a:r>
            <a:r>
              <a:rPr lang="hu-HU" dirty="0" err="1"/>
              <a:t>hyperactivity</a:t>
            </a:r>
            <a:r>
              <a:rPr lang="hu-HU" dirty="0"/>
              <a:t> </a:t>
            </a:r>
            <a:r>
              <a:rPr lang="hu-HU" dirty="0" err="1"/>
              <a:t>disorder</a:t>
            </a:r>
            <a:r>
              <a:rPr lang="hu-HU" dirty="0"/>
              <a:t>. </a:t>
            </a:r>
            <a:r>
              <a:rPr lang="hu-HU" i="1" dirty="0" err="1"/>
              <a:t>Biological</a:t>
            </a:r>
            <a:r>
              <a:rPr lang="hu-HU" i="1" dirty="0"/>
              <a:t> </a:t>
            </a:r>
            <a:r>
              <a:rPr lang="hu-HU" i="1" dirty="0" err="1"/>
              <a:t>psychiatry</a:t>
            </a:r>
            <a:r>
              <a:rPr lang="hu-HU" dirty="0"/>
              <a:t>, </a:t>
            </a:r>
            <a:r>
              <a:rPr lang="hu-HU" i="1" dirty="0"/>
              <a:t>69</a:t>
            </a:r>
            <a:r>
              <a:rPr lang="hu-HU" dirty="0"/>
              <a:t>(12), 1178-1184. </a:t>
            </a:r>
          </a:p>
          <a:p>
            <a:pPr algn="just"/>
            <a:r>
              <a:rPr lang="hu-HU" dirty="0" err="1"/>
              <a:t>Gevensleben</a:t>
            </a:r>
            <a:r>
              <a:rPr lang="hu-HU" dirty="0"/>
              <a:t>, H., </a:t>
            </a:r>
            <a:r>
              <a:rPr lang="hu-HU" dirty="0" err="1"/>
              <a:t>Rothenberger</a:t>
            </a:r>
            <a:r>
              <a:rPr lang="hu-HU" dirty="0"/>
              <a:t>, A., Moll, G. H., &amp; Heinrich, H. (2012). </a:t>
            </a:r>
            <a:r>
              <a:rPr lang="hu-HU" dirty="0" err="1"/>
              <a:t>Neurofeedback</a:t>
            </a:r>
            <a:r>
              <a:rPr lang="hu-HU" dirty="0"/>
              <a:t> in </a:t>
            </a:r>
            <a:r>
              <a:rPr lang="hu-HU" dirty="0" err="1"/>
              <a:t>children</a:t>
            </a:r>
            <a:r>
              <a:rPr lang="hu-HU" dirty="0"/>
              <a:t> </a:t>
            </a:r>
            <a:r>
              <a:rPr lang="hu-HU" dirty="0" err="1"/>
              <a:t>with</a:t>
            </a:r>
            <a:r>
              <a:rPr lang="hu-HU" dirty="0"/>
              <a:t> ADHD: </a:t>
            </a:r>
            <a:r>
              <a:rPr lang="hu-HU" dirty="0" err="1"/>
              <a:t>validation</a:t>
            </a:r>
            <a:r>
              <a:rPr lang="hu-HU" dirty="0"/>
              <a:t> and </a:t>
            </a:r>
            <a:r>
              <a:rPr lang="hu-HU" dirty="0" err="1"/>
              <a:t>challenges</a:t>
            </a:r>
            <a:r>
              <a:rPr lang="hu-HU" dirty="0"/>
              <a:t>. </a:t>
            </a:r>
            <a:r>
              <a:rPr lang="hu-HU" i="1" dirty="0" err="1"/>
              <a:t>Expert</a:t>
            </a:r>
            <a:r>
              <a:rPr lang="hu-HU" i="1" dirty="0"/>
              <a:t> </a:t>
            </a:r>
            <a:r>
              <a:rPr lang="hu-HU" i="1" dirty="0" err="1"/>
              <a:t>review</a:t>
            </a:r>
            <a:r>
              <a:rPr lang="hu-HU" i="1" dirty="0"/>
              <a:t> of </a:t>
            </a:r>
            <a:r>
              <a:rPr lang="hu-HU" i="1" dirty="0" err="1"/>
              <a:t>neurotherapeutics</a:t>
            </a:r>
            <a:r>
              <a:rPr lang="hu-HU" dirty="0"/>
              <a:t>, </a:t>
            </a:r>
            <a:r>
              <a:rPr lang="hu-HU" i="1" dirty="0"/>
              <a:t>12</a:t>
            </a:r>
            <a:r>
              <a:rPr lang="hu-HU" dirty="0"/>
              <a:t>(4), 447-460.</a:t>
            </a:r>
          </a:p>
          <a:p>
            <a:pPr algn="just"/>
            <a:r>
              <a:rPr lang="hu-HU" dirty="0" err="1"/>
              <a:t>Lehongre</a:t>
            </a:r>
            <a:r>
              <a:rPr lang="hu-HU" dirty="0"/>
              <a:t>, K., </a:t>
            </a:r>
            <a:r>
              <a:rPr lang="hu-HU" dirty="0" err="1"/>
              <a:t>Morillon</a:t>
            </a:r>
            <a:r>
              <a:rPr lang="hu-HU" dirty="0"/>
              <a:t>, B., </a:t>
            </a:r>
            <a:r>
              <a:rPr lang="hu-HU" dirty="0" err="1"/>
              <a:t>Giraud</a:t>
            </a:r>
            <a:r>
              <a:rPr lang="hu-HU" dirty="0"/>
              <a:t>, A. L., &amp; </a:t>
            </a:r>
            <a:r>
              <a:rPr lang="hu-HU" dirty="0" err="1"/>
              <a:t>Ramus</a:t>
            </a:r>
            <a:r>
              <a:rPr lang="hu-HU" dirty="0"/>
              <a:t>, F. (2013). </a:t>
            </a:r>
            <a:r>
              <a:rPr lang="hu-HU" dirty="0" err="1"/>
              <a:t>Impaired</a:t>
            </a:r>
            <a:r>
              <a:rPr lang="hu-HU" dirty="0"/>
              <a:t> </a:t>
            </a:r>
            <a:r>
              <a:rPr lang="hu-HU" dirty="0" err="1"/>
              <a:t>auditory</a:t>
            </a:r>
            <a:r>
              <a:rPr lang="hu-HU" dirty="0"/>
              <a:t> </a:t>
            </a:r>
            <a:r>
              <a:rPr lang="hu-HU" dirty="0" err="1"/>
              <a:t>sampling</a:t>
            </a:r>
            <a:r>
              <a:rPr lang="hu-HU" dirty="0"/>
              <a:t> in </a:t>
            </a:r>
            <a:r>
              <a:rPr lang="hu-HU" dirty="0" err="1"/>
              <a:t>dyslexia</a:t>
            </a:r>
            <a:r>
              <a:rPr lang="hu-HU" dirty="0"/>
              <a:t>: </a:t>
            </a:r>
            <a:r>
              <a:rPr lang="hu-HU" dirty="0" err="1"/>
              <a:t>further</a:t>
            </a:r>
            <a:r>
              <a:rPr lang="hu-HU" dirty="0"/>
              <a:t> </a:t>
            </a:r>
            <a:r>
              <a:rPr lang="hu-HU" dirty="0" err="1"/>
              <a:t>evidence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combined</a:t>
            </a:r>
            <a:r>
              <a:rPr lang="hu-HU" dirty="0"/>
              <a:t> </a:t>
            </a:r>
            <a:r>
              <a:rPr lang="hu-HU" dirty="0" err="1"/>
              <a:t>fMRI</a:t>
            </a:r>
            <a:r>
              <a:rPr lang="hu-HU" dirty="0"/>
              <a:t> and EEG. </a:t>
            </a:r>
            <a:r>
              <a:rPr lang="hu-HU" i="1" dirty="0" err="1"/>
              <a:t>Frontiers</a:t>
            </a:r>
            <a:r>
              <a:rPr lang="hu-HU" i="1" dirty="0"/>
              <a:t> in human </a:t>
            </a:r>
            <a:r>
              <a:rPr lang="hu-HU" i="1" dirty="0" err="1"/>
              <a:t>neuroscience</a:t>
            </a:r>
            <a:r>
              <a:rPr lang="hu-HU" dirty="0"/>
              <a:t>, </a:t>
            </a:r>
            <a:r>
              <a:rPr lang="hu-HU" i="1" dirty="0"/>
              <a:t>7</a:t>
            </a:r>
            <a:r>
              <a:rPr lang="hu-HU" dirty="0"/>
              <a:t>, 454.</a:t>
            </a:r>
          </a:p>
          <a:p>
            <a:pPr algn="just"/>
            <a:r>
              <a:rPr lang="hu-HU" dirty="0"/>
              <a:t>Norton, E. S., Beach, S. D., &amp; </a:t>
            </a:r>
            <a:r>
              <a:rPr lang="hu-HU" dirty="0" err="1"/>
              <a:t>Gabrieli</a:t>
            </a:r>
            <a:r>
              <a:rPr lang="hu-HU" dirty="0"/>
              <a:t>, J. D. (2015). </a:t>
            </a:r>
            <a:r>
              <a:rPr lang="hu-HU" dirty="0" err="1"/>
              <a:t>Neurobiology</a:t>
            </a:r>
            <a:r>
              <a:rPr lang="hu-HU" dirty="0"/>
              <a:t> of </a:t>
            </a:r>
            <a:r>
              <a:rPr lang="hu-HU" dirty="0" err="1"/>
              <a:t>dyslexia</a:t>
            </a:r>
            <a:r>
              <a:rPr lang="hu-HU" dirty="0"/>
              <a:t>. </a:t>
            </a:r>
            <a:r>
              <a:rPr lang="hu-HU" i="1" dirty="0" err="1"/>
              <a:t>Current</a:t>
            </a:r>
            <a:r>
              <a:rPr lang="hu-HU" i="1" dirty="0"/>
              <a:t> </a:t>
            </a:r>
            <a:r>
              <a:rPr lang="hu-HU" i="1" dirty="0" err="1"/>
              <a:t>opinion</a:t>
            </a:r>
            <a:r>
              <a:rPr lang="hu-HU" i="1" dirty="0"/>
              <a:t> in </a:t>
            </a:r>
            <a:r>
              <a:rPr lang="hu-HU" i="1" dirty="0" err="1"/>
              <a:t>neurobiology</a:t>
            </a:r>
            <a:r>
              <a:rPr lang="hu-HU" dirty="0"/>
              <a:t>, </a:t>
            </a:r>
            <a:r>
              <a:rPr lang="hu-HU" i="1" dirty="0"/>
              <a:t>30</a:t>
            </a:r>
            <a:r>
              <a:rPr lang="hu-HU" dirty="0"/>
              <a:t>, 73-78.</a:t>
            </a:r>
          </a:p>
          <a:p>
            <a:pPr algn="just"/>
            <a:r>
              <a:rPr lang="hu-HU" dirty="0" err="1"/>
              <a:t>Peterson</a:t>
            </a:r>
            <a:r>
              <a:rPr lang="hu-HU" dirty="0"/>
              <a:t>, R. L., &amp; </a:t>
            </a:r>
            <a:r>
              <a:rPr lang="hu-HU" dirty="0" err="1"/>
              <a:t>Pennington</a:t>
            </a:r>
            <a:r>
              <a:rPr lang="hu-HU" dirty="0"/>
              <a:t>, B. F. (2015). </a:t>
            </a:r>
            <a:r>
              <a:rPr lang="hu-HU" dirty="0" err="1"/>
              <a:t>Developmental</a:t>
            </a:r>
            <a:r>
              <a:rPr lang="hu-HU" dirty="0"/>
              <a:t> </a:t>
            </a:r>
            <a:r>
              <a:rPr lang="hu-HU" dirty="0" err="1"/>
              <a:t>dyslexia</a:t>
            </a:r>
            <a:r>
              <a:rPr lang="hu-HU" dirty="0"/>
              <a:t>. </a:t>
            </a:r>
            <a:r>
              <a:rPr lang="hu-HU" i="1" dirty="0" err="1"/>
              <a:t>Annual</a:t>
            </a:r>
            <a:r>
              <a:rPr lang="hu-HU" i="1" dirty="0"/>
              <a:t> </a:t>
            </a:r>
            <a:r>
              <a:rPr lang="hu-HU" i="1" dirty="0" err="1"/>
              <a:t>review</a:t>
            </a:r>
            <a:r>
              <a:rPr lang="hu-HU" i="1" dirty="0"/>
              <a:t> of </a:t>
            </a:r>
            <a:r>
              <a:rPr lang="hu-HU" i="1" dirty="0" err="1"/>
              <a:t>clinical</a:t>
            </a:r>
            <a:r>
              <a:rPr lang="hu-HU" i="1" dirty="0"/>
              <a:t> </a:t>
            </a:r>
            <a:r>
              <a:rPr lang="hu-HU" i="1" dirty="0" err="1"/>
              <a:t>psychology</a:t>
            </a:r>
            <a:r>
              <a:rPr lang="hu-HU" dirty="0"/>
              <a:t>, </a:t>
            </a:r>
            <a:r>
              <a:rPr lang="hu-HU" i="1" dirty="0"/>
              <a:t>11</a:t>
            </a:r>
            <a:r>
              <a:rPr lang="hu-HU" dirty="0"/>
              <a:t>, 283-307.</a:t>
            </a:r>
          </a:p>
          <a:p>
            <a:pPr algn="just"/>
            <a:r>
              <a:rPr lang="hu-HU" dirty="0" err="1"/>
              <a:t>Schulte-Körne</a:t>
            </a:r>
            <a:r>
              <a:rPr lang="hu-HU" dirty="0"/>
              <a:t>, G. (2010). The </a:t>
            </a:r>
            <a:r>
              <a:rPr lang="hu-HU" dirty="0" err="1"/>
              <a:t>prevention</a:t>
            </a:r>
            <a:r>
              <a:rPr lang="hu-HU" dirty="0"/>
              <a:t>, </a:t>
            </a:r>
            <a:r>
              <a:rPr lang="hu-HU" dirty="0" err="1"/>
              <a:t>diagnosis</a:t>
            </a:r>
            <a:r>
              <a:rPr lang="hu-HU" dirty="0"/>
              <a:t>, and </a:t>
            </a:r>
            <a:r>
              <a:rPr lang="hu-HU" dirty="0" err="1"/>
              <a:t>treatment</a:t>
            </a:r>
            <a:r>
              <a:rPr lang="hu-HU" dirty="0"/>
              <a:t> of </a:t>
            </a:r>
            <a:r>
              <a:rPr lang="hu-HU" dirty="0" err="1"/>
              <a:t>dyslexia</a:t>
            </a:r>
            <a:r>
              <a:rPr lang="hu-HU" dirty="0"/>
              <a:t>. </a:t>
            </a:r>
            <a:r>
              <a:rPr lang="hu-HU" i="1" dirty="0" err="1"/>
              <a:t>Deutsches</a:t>
            </a:r>
            <a:r>
              <a:rPr lang="hu-HU" i="1" dirty="0"/>
              <a:t> </a:t>
            </a:r>
            <a:r>
              <a:rPr lang="hu-HU" i="1" dirty="0" err="1"/>
              <a:t>Ärzteblatt</a:t>
            </a:r>
            <a:r>
              <a:rPr lang="hu-HU" i="1" dirty="0"/>
              <a:t> International</a:t>
            </a:r>
            <a:r>
              <a:rPr lang="hu-HU" dirty="0"/>
              <a:t>, </a:t>
            </a:r>
            <a:r>
              <a:rPr lang="hu-HU" i="1" dirty="0"/>
              <a:t>107</a:t>
            </a:r>
            <a:r>
              <a:rPr lang="hu-HU" dirty="0"/>
              <a:t>(41), 718.</a:t>
            </a:r>
          </a:p>
          <a:p>
            <a:pPr algn="just"/>
            <a:r>
              <a:rPr lang="hu-HU" dirty="0" err="1"/>
              <a:t>Tripp</a:t>
            </a:r>
            <a:r>
              <a:rPr lang="hu-HU" dirty="0"/>
              <a:t>, G., &amp; </a:t>
            </a:r>
            <a:r>
              <a:rPr lang="hu-HU" dirty="0" err="1"/>
              <a:t>Wickens</a:t>
            </a:r>
            <a:r>
              <a:rPr lang="hu-HU" dirty="0"/>
              <a:t>, J. R. (2009). </a:t>
            </a:r>
            <a:r>
              <a:rPr lang="hu-HU" dirty="0" err="1"/>
              <a:t>Neurobiology</a:t>
            </a:r>
            <a:r>
              <a:rPr lang="hu-HU" dirty="0"/>
              <a:t> of ADHD. </a:t>
            </a:r>
            <a:r>
              <a:rPr lang="hu-HU" i="1" dirty="0" err="1"/>
              <a:t>Neuropharmacology</a:t>
            </a:r>
            <a:r>
              <a:rPr lang="hu-HU" dirty="0"/>
              <a:t>, </a:t>
            </a:r>
            <a:r>
              <a:rPr lang="hu-HU" i="1" dirty="0"/>
              <a:t>57</a:t>
            </a:r>
            <a:r>
              <a:rPr lang="hu-HU" dirty="0"/>
              <a:t>(7-8), 579-589.</a:t>
            </a:r>
            <a:endParaRPr lang="hu-HU" alt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1331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4B10524-4A39-44BE-85C6-8F8A51D97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14300"/>
            <a:ext cx="9601200" cy="906117"/>
          </a:xfrm>
        </p:spPr>
        <p:txBody>
          <a:bodyPr rtlCol="0">
            <a:normAutofit/>
          </a:bodyPr>
          <a:lstStyle/>
          <a:p>
            <a:pPr algn="ctr">
              <a:defRPr/>
            </a:pPr>
            <a:r>
              <a:rPr lang="hu-HU" b="1" dirty="0" err="1"/>
              <a:t>Broca-afázia</a:t>
            </a:r>
            <a:r>
              <a:rPr lang="hu-HU" b="1" dirty="0"/>
              <a:t> – „a némaság börtöne”</a:t>
            </a:r>
            <a:endParaRPr lang="en-US" b="1" dirty="0"/>
          </a:p>
        </p:txBody>
      </p:sp>
      <p:sp>
        <p:nvSpPr>
          <p:cNvPr id="23555" name="Tartalom helye 2">
            <a:extLst>
              <a:ext uri="{FF2B5EF4-FFF2-40B4-BE49-F238E27FC236}">
                <a16:creationId xmlns:a16="http://schemas.microsoft.com/office/drawing/2014/main" id="{A4BB3EF4-7B9C-4F8D-B941-BD90ED292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1219200"/>
            <a:ext cx="9968534" cy="5638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hu-HU" altLang="hu-HU" sz="2400" dirty="0"/>
              <a:t>Expresszív v. motoros v. </a:t>
            </a:r>
            <a:r>
              <a:rPr lang="hu-HU" altLang="hu-HU" sz="2400" dirty="0" err="1"/>
              <a:t>nemfluens</a:t>
            </a:r>
            <a:endParaRPr lang="hu-HU" altLang="hu-HU" sz="24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Artikulált beszéd zavara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Szótalálási nehézség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Elakadás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Lassú beszéd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Monoton intonáció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 err="1"/>
              <a:t>Nyelvtanilag</a:t>
            </a:r>
            <a:r>
              <a:rPr lang="hu-HU" altLang="hu-HU" sz="2400" i="0" dirty="0"/>
              <a:t> komplex mondatok megértése problémás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hu-HU" altLang="hu-HU" sz="2400" i="0" dirty="0"/>
              <a:t>Távirati stílus (nincs rag, névelő, kötőszó)</a:t>
            </a:r>
          </a:p>
          <a:p>
            <a:pPr lvl="1" eaLnBrk="1" hangingPunct="1">
              <a:buFont typeface="Wingdings" panose="05000000000000000000" pitchFamily="2" charset="2"/>
              <a:buChar char="§"/>
            </a:pPr>
            <a:endParaRPr lang="hu-HU" altLang="hu-HU" sz="2400" dirty="0"/>
          </a:p>
          <a:p>
            <a:pPr lvl="1" eaLnBrk="1" hangingPunct="1">
              <a:buFont typeface="Wingdings" panose="05000000000000000000" pitchFamily="2" charset="2"/>
              <a:buChar char="§"/>
            </a:pPr>
            <a:r>
              <a:rPr lang="en-US" altLang="hu-HU" sz="2000" i="0" dirty="0"/>
              <a:t>O, yea. Det's a boy an' a girl… an'… a… car… house…</a:t>
            </a:r>
            <a:r>
              <a:rPr lang="hu-HU" altLang="hu-HU" sz="2000" i="0" dirty="0"/>
              <a:t> </a:t>
            </a:r>
            <a:r>
              <a:rPr lang="en-US" altLang="hu-HU" sz="2000" i="0" dirty="0"/>
              <a:t>light po' (pole). Dog an' a… boat. ‘N det's a… mm… a…</a:t>
            </a:r>
            <a:r>
              <a:rPr lang="hu-HU" altLang="hu-HU" sz="2000" i="0" dirty="0"/>
              <a:t> </a:t>
            </a:r>
            <a:r>
              <a:rPr lang="en-US" altLang="hu-HU" sz="2000" i="0" dirty="0" err="1"/>
              <a:t>cofee</a:t>
            </a:r>
            <a:r>
              <a:rPr lang="en-US" altLang="hu-HU" sz="2000" i="0" dirty="0"/>
              <a:t>, an' reading. Det's a… mm… a… det's a boy…</a:t>
            </a:r>
            <a:r>
              <a:rPr lang="hu-HU" altLang="hu-HU" sz="2000" i="0" dirty="0"/>
              <a:t> </a:t>
            </a:r>
            <a:r>
              <a:rPr lang="en-US" altLang="hu-HU" sz="2000" i="0" dirty="0" err="1"/>
              <a:t>fishin</a:t>
            </a:r>
            <a:r>
              <a:rPr lang="en-US" altLang="hu-HU" sz="2000" i="0" dirty="0"/>
              <a:t>'.” (Elapsed time: 1 min 30 s)</a:t>
            </a:r>
            <a:endParaRPr lang="hu-HU" altLang="hu-HU" sz="2000" i="0" dirty="0"/>
          </a:p>
        </p:txBody>
      </p:sp>
      <p:pic>
        <p:nvPicPr>
          <p:cNvPr id="23556" name="Picture 2" descr="http://t2.gstatic.com/images?q=tbn:ANd9GcS4lvBt4Q_7jI3uAiZpG4n2Yb5ZyMUOfQy6anpEKxz5Pymgw61b">
            <a:extLst>
              <a:ext uri="{FF2B5EF4-FFF2-40B4-BE49-F238E27FC236}">
                <a16:creationId xmlns:a16="http://schemas.microsoft.com/office/drawing/2014/main" id="{03007D30-B93B-4CA2-964F-9D97DF32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09" y="1219200"/>
            <a:ext cx="3924300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ím 1">
            <a:extLst>
              <a:ext uri="{FF2B5EF4-FFF2-40B4-BE49-F238E27FC236}">
                <a16:creationId xmlns:a16="http://schemas.microsoft.com/office/drawing/2014/main" id="{F52E01C5-9D09-45FF-993A-ADBF844F4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hu-HU" altLang="hu-HU" b="1" dirty="0" err="1"/>
              <a:t>Wernicke</a:t>
            </a:r>
            <a:r>
              <a:rPr lang="hu-HU" altLang="hu-HU" b="1" dirty="0"/>
              <a:t>-afázia</a:t>
            </a:r>
            <a:endParaRPr lang="en-US" alt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B06B6E6-EFDF-4EFC-867D-B94CE9083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92" y="914400"/>
            <a:ext cx="10501174" cy="5943600"/>
          </a:xfrm>
        </p:spPr>
        <p:txBody>
          <a:bodyPr rtlCol="0">
            <a:normAutofit fontScale="77500" lnSpcReduction="20000"/>
          </a:bodyPr>
          <a:lstStyle/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dirty="0"/>
              <a:t>Szenzoros v. </a:t>
            </a:r>
            <a:r>
              <a:rPr lang="hu-HU" sz="3100" dirty="0" err="1"/>
              <a:t>fluens</a:t>
            </a:r>
            <a:r>
              <a:rPr lang="hu-HU" sz="3100" dirty="0"/>
              <a:t> zavar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Folyamatos, grammatikailag jó beszéd, néha szinte leállíthatatlan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Néha felcseréli a </a:t>
            </a:r>
            <a:r>
              <a:rPr lang="hu-HU" sz="3100" i="0" dirty="0" err="1"/>
              <a:t>szemantikailag</a:t>
            </a:r>
            <a:r>
              <a:rPr lang="hu-HU" sz="3100" i="0" dirty="0"/>
              <a:t> közeli szavakat (villa-kanál), emiatt sokszor majdnem értelmetlen a beszéd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Instrukció megértése se megy, elbizonytalanodik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Megnevezési zavarok előfordulhatnak</a:t>
            </a:r>
          </a:p>
          <a:p>
            <a:pPr lvl="1">
              <a:spcAft>
                <a:spcPts val="100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Neologizmusok, szósaláták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sz="3100" i="0" dirty="0"/>
              <a:t>Ha </a:t>
            </a:r>
            <a:r>
              <a:rPr lang="hu-HU" sz="3100" i="0" dirty="0" err="1"/>
              <a:t>anosognosiával</a:t>
            </a:r>
            <a:r>
              <a:rPr lang="hu-HU" sz="3100" i="0" dirty="0"/>
              <a:t> (nincs tudatában a zavarával) </a:t>
            </a:r>
          </a:p>
          <a:p>
            <a:pPr marL="530352" lvl="1" indent="0">
              <a:spcAft>
                <a:spcPts val="0"/>
              </a:spcAft>
              <a:buNone/>
              <a:defRPr/>
            </a:pPr>
            <a:r>
              <a:rPr lang="hu-HU" sz="3100" i="0" dirty="0"/>
              <a:t>	társul, akkor megsértődik, gyanakszik, </a:t>
            </a:r>
          </a:p>
          <a:p>
            <a:pPr marL="530352" lvl="1" indent="0">
              <a:spcAft>
                <a:spcPts val="0"/>
              </a:spcAft>
              <a:buNone/>
              <a:defRPr/>
            </a:pPr>
            <a:r>
              <a:rPr lang="hu-HU" sz="3100" i="0" dirty="0"/>
              <a:t>	hogy nem akarják megérteni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hu-HU" sz="2300" i="0" dirty="0"/>
              <a:t>Ah, yes, it's, ah… several things. It's a girl… uncurl…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on a boat. A dog…'S is another dog… uh-oh… long's…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on a boat. The lady, it's a young lady. An' a man a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They were </a:t>
            </a:r>
            <a:r>
              <a:rPr lang="en-US" altLang="hu-HU" sz="2300" i="0" dirty="0" err="1"/>
              <a:t>eatin</a:t>
            </a:r>
            <a:r>
              <a:rPr lang="en-US" altLang="hu-HU" sz="2300" i="0" dirty="0"/>
              <a:t>'. ‘S be place there. This… a tree! A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boat. No, this is a… It's a house. Over in here… a cake.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An' it's, it's a lot of water. Ah, all right. I think I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mentioned about that boat. I noticed a boat being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there. I did mention that before.… Several things down,</a:t>
            </a:r>
            <a:r>
              <a:rPr lang="hu-HU" altLang="hu-HU" sz="2300" i="0" dirty="0"/>
              <a:t> </a:t>
            </a:r>
            <a:r>
              <a:rPr lang="en-US" altLang="hu-HU" sz="2300" i="0" dirty="0"/>
              <a:t>different things down… a bat… a cake… you have a…”</a:t>
            </a:r>
            <a:r>
              <a:rPr lang="hu-HU" altLang="hu-HU" sz="2300" i="0" dirty="0"/>
              <a:t>         </a:t>
            </a:r>
            <a:r>
              <a:rPr lang="en-US" altLang="hu-HU" sz="2300" i="0" dirty="0"/>
              <a:t>(Elapsed time: 1 min 20 s)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endParaRPr lang="hu-HU" dirty="0"/>
          </a:p>
          <a:p>
            <a:pPr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2" descr="http://t2.gstatic.com/images?q=tbn:ANd9GcS4lvBt4Q_7jI3uAiZpG4n2Yb5ZyMUOfQy6anpEKxz5Pymgw61b">
            <a:extLst>
              <a:ext uri="{FF2B5EF4-FFF2-40B4-BE49-F238E27FC236}">
                <a16:creationId xmlns:a16="http://schemas.microsoft.com/office/drawing/2014/main" id="{460E656F-5499-43E0-A37D-7879AA2FC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351" y="2603986"/>
            <a:ext cx="4075649" cy="256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7DBA556-5110-48D7-9780-F1FF5F91D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957" y="1013381"/>
            <a:ext cx="5963063" cy="4831237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3F750DD-907C-4E0B-A880-9B20145C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3224" y="3429000"/>
            <a:ext cx="3547922" cy="1272042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E6F4C6D7-C053-4D99-9C76-5B8079C8C6AC}"/>
              </a:ext>
            </a:extLst>
          </p:cNvPr>
          <p:cNvSpPr txBox="1"/>
          <p:nvPr/>
        </p:nvSpPr>
        <p:spPr>
          <a:xfrm>
            <a:off x="7953224" y="5198287"/>
            <a:ext cx="3547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chemeClr val="tx2"/>
                </a:solidFill>
              </a:rPr>
              <a:t>Vaszkuláris</a:t>
            </a:r>
            <a:r>
              <a:rPr lang="hu-HU" b="1" dirty="0">
                <a:solidFill>
                  <a:schemeClr val="tx2"/>
                </a:solidFill>
              </a:rPr>
              <a:t> területi felosztás</a:t>
            </a:r>
          </a:p>
          <a:p>
            <a:pPr algn="ctr"/>
            <a:r>
              <a:rPr lang="hu-HU" dirty="0">
                <a:solidFill>
                  <a:schemeClr val="tx2"/>
                </a:solidFill>
              </a:rPr>
              <a:t>MCA: </a:t>
            </a:r>
            <a:r>
              <a:rPr lang="hu-HU" dirty="0" err="1">
                <a:solidFill>
                  <a:schemeClr val="tx2"/>
                </a:solidFill>
              </a:rPr>
              <a:t>middle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cerebral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artery</a:t>
            </a:r>
            <a:endParaRPr lang="hu-H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384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ím 1">
            <a:extLst>
              <a:ext uri="{FF2B5EF4-FFF2-40B4-BE49-F238E27FC236}">
                <a16:creationId xmlns:a16="http://schemas.microsoft.com/office/drawing/2014/main" id="{9D9B77F7-D94C-4622-B0B1-DF5EB132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5535"/>
            <a:ext cx="8229600" cy="769110"/>
          </a:xfrm>
        </p:spPr>
        <p:txBody>
          <a:bodyPr/>
          <a:lstStyle/>
          <a:p>
            <a:pPr algn="ctr" eaLnBrk="1" hangingPunct="1"/>
            <a:r>
              <a:rPr lang="hu-HU" altLang="hu-HU" b="1" dirty="0"/>
              <a:t>Egyéb afáziák</a:t>
            </a:r>
            <a:endParaRPr lang="en-US" alt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1F9E096-8D94-4B82-9343-9EC0F3D9F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783" y="933727"/>
            <a:ext cx="8229600" cy="5805487"/>
          </a:xfrm>
        </p:spPr>
        <p:txBody>
          <a:bodyPr rtlCol="0">
            <a:normAutofit fontScale="70000" lnSpcReduction="20000"/>
          </a:bodyPr>
          <a:lstStyle/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Globális</a:t>
            </a:r>
            <a:r>
              <a:rPr lang="hu-HU" dirty="0"/>
              <a:t>: se beszéd, se megértés nem megy (B+W+C)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Teljes nyelvi összeomlás, </a:t>
            </a:r>
            <a:r>
              <a:rPr lang="hu-HU" i="0" dirty="0" err="1"/>
              <a:t>Sylvius</a:t>
            </a:r>
            <a:r>
              <a:rPr lang="hu-HU" i="0" dirty="0"/>
              <a:t> árok környéki kiterjedt sérülés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Amnesztikus</a:t>
            </a:r>
            <a:r>
              <a:rPr lang="hu-HU" dirty="0"/>
              <a:t>: általános szótalálási nehézség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Körülírja a keresett szót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Személynevek, tárgynevek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Nem felejti el az adott szót, automatizmusokban használja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/>
              <a:t>Vezetéses</a:t>
            </a:r>
            <a:endParaRPr lang="hu-HU" dirty="0"/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 err="1"/>
              <a:t>fluens</a:t>
            </a:r>
            <a:r>
              <a:rPr lang="hu-HU" i="0" dirty="0"/>
              <a:t> spontán beszéd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Hallott beszéd megértése gyakran ép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Bonyolultabb nyelvtan gondot okoz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Sok </a:t>
            </a:r>
            <a:r>
              <a:rPr lang="hu-HU" i="0" dirty="0" err="1"/>
              <a:t>fonémikus</a:t>
            </a:r>
            <a:r>
              <a:rPr lang="hu-HU" i="0" dirty="0"/>
              <a:t> hiba, ismételget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Nem tud hangosan olvasni, bár megérti a leírtakat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B-W összeköttetés (</a:t>
            </a:r>
            <a:r>
              <a:rPr lang="hu-HU" i="0" dirty="0" err="1"/>
              <a:t>fasciculus</a:t>
            </a:r>
            <a:r>
              <a:rPr lang="hu-HU" i="0" dirty="0"/>
              <a:t> </a:t>
            </a:r>
            <a:r>
              <a:rPr lang="hu-HU" i="0" dirty="0" err="1"/>
              <a:t>arcuatus</a:t>
            </a:r>
            <a:r>
              <a:rPr lang="hu-HU" i="0" dirty="0"/>
              <a:t>) sérülés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Transzkortikális</a:t>
            </a:r>
            <a:r>
              <a:rPr lang="hu-HU" b="1" dirty="0"/>
              <a:t> motoros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Töredezett beszéd, gyakori az elakadás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Ép artikuláció, de a beszédkezdés problémás</a:t>
            </a:r>
          </a:p>
          <a:p>
            <a:pPr lvl="2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dirty="0"/>
              <a:t>Karmesteri mozdulatok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b="1" dirty="0" err="1"/>
              <a:t>Transzkortikális</a:t>
            </a:r>
            <a:r>
              <a:rPr lang="hu-HU" b="1" dirty="0"/>
              <a:t> szenzoros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Jelentéshez való hozzáférés károsodik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 err="1"/>
              <a:t>Fluens</a:t>
            </a:r>
            <a:r>
              <a:rPr lang="hu-HU" i="0" dirty="0"/>
              <a:t>, de gyakran üres beszéd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Visszamondja, de nem érti a szöveget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Amit hall, belemondja a mondatba, ha illik oda, ha nem.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Tárgymegnevezési helyzetben teljesen irreleváns szöveggel válaszol</a:t>
            </a:r>
          </a:p>
          <a:p>
            <a:pPr lvl="1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hu-HU" i="0" dirty="0"/>
              <a:t>Fehérállomány, </a:t>
            </a:r>
            <a:r>
              <a:rPr lang="hu-HU" i="0" dirty="0" err="1"/>
              <a:t>parietális-temporális</a:t>
            </a:r>
            <a:r>
              <a:rPr lang="hu-HU" i="0" dirty="0"/>
              <a:t> határán</a:t>
            </a:r>
          </a:p>
          <a:p>
            <a:pPr lvl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31748" name="Picture 2">
            <a:extLst>
              <a:ext uri="{FF2B5EF4-FFF2-40B4-BE49-F238E27FC236}">
                <a16:creationId xmlns:a16="http://schemas.microsoft.com/office/drawing/2014/main" id="{DDAACDA1-02BB-4C26-922C-8AE365A7F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7" b="47147"/>
          <a:stretch>
            <a:fillRect/>
          </a:stretch>
        </p:blipFill>
        <p:spPr bwMode="auto">
          <a:xfrm>
            <a:off x="7686261" y="2455205"/>
            <a:ext cx="4016720" cy="3005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3461</Words>
  <Application>Microsoft Office PowerPoint</Application>
  <PresentationFormat>Szélesvásznú</PresentationFormat>
  <Paragraphs>406</Paragraphs>
  <Slides>58</Slides>
  <Notes>6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58</vt:i4>
      </vt:variant>
    </vt:vector>
  </HeadingPairs>
  <TitlesOfParts>
    <vt:vector size="63" baseType="lpstr">
      <vt:lpstr>Arial</vt:lpstr>
      <vt:lpstr>Calibri</vt:lpstr>
      <vt:lpstr>Franklin Gothic Book</vt:lpstr>
      <vt:lpstr>Wingdings</vt:lpstr>
      <vt:lpstr>Körülvágás</vt:lpstr>
      <vt:lpstr>Tanulási nehézségek</vt:lpstr>
      <vt:lpstr>afáziák</vt:lpstr>
      <vt:lpstr>A nyelvi feldolgozás rendszere és zavarai</vt:lpstr>
      <vt:lpstr>A nyelvi feldolgozás rendszere és zavarai</vt:lpstr>
      <vt:lpstr>Wernicke(-Lictheim-)Geschwind modell</vt:lpstr>
      <vt:lpstr>Broca-afázia – „a némaság börtöne”</vt:lpstr>
      <vt:lpstr>Wernicke-afázia</vt:lpstr>
      <vt:lpstr>PowerPoint-bemutató</vt:lpstr>
      <vt:lpstr>Egyéb afáziák</vt:lpstr>
      <vt:lpstr>Szimbolikus-szemantikus feldolgozás</vt:lpstr>
      <vt:lpstr>Alexia és Diszlexia</vt:lpstr>
      <vt:lpstr>A (szó)olvasás háromszög modellje</vt:lpstr>
      <vt:lpstr>Az olvasás kétutas (párhuzamos feldolgozási) modellje</vt:lpstr>
      <vt:lpstr>Az olvasás neuropszichológiai modellje felnőtt korban</vt:lpstr>
      <vt:lpstr>Az olvasás agyi hálózatai</vt:lpstr>
      <vt:lpstr>Az olvasás agyi hálózatai</vt:lpstr>
      <vt:lpstr>Fejlődési diszlexia típusai</vt:lpstr>
      <vt:lpstr>Diszlexia modelljei</vt:lpstr>
      <vt:lpstr>Diszlexia lehetséges neuropszichológiai okai</vt:lpstr>
      <vt:lpstr>Egyéb neuropszichológiai korrelátumok</vt:lpstr>
      <vt:lpstr>Szerzett alexia/diszlexia – Specifikus komponensek zavarai</vt:lpstr>
      <vt:lpstr>Diagnosztika</vt:lpstr>
      <vt:lpstr>Segítő feladatok</vt:lpstr>
      <vt:lpstr>Írás és helyesírás zavarai - Diszgráfia</vt:lpstr>
      <vt:lpstr>Jellegzetességek</vt:lpstr>
      <vt:lpstr>PowerPoint-bemutató</vt:lpstr>
      <vt:lpstr>Az írás neuropszichológiai modellje</vt:lpstr>
      <vt:lpstr>Fejlődési diszgráfia típusai</vt:lpstr>
      <vt:lpstr>Szerzett diszgráfia/agráfia típusai</vt:lpstr>
      <vt:lpstr>Írás centrális feldolgozása</vt:lpstr>
      <vt:lpstr>Szerzett diszgráfia/agráfia típusai</vt:lpstr>
      <vt:lpstr>Írás perifériás feldolgozása</vt:lpstr>
      <vt:lpstr>Diagnózis és terápia/tanulás segítése</vt:lpstr>
      <vt:lpstr>Számolás zavarai - Diszkalkúlia</vt:lpstr>
      <vt:lpstr>Számolási képességek fejlődése</vt:lpstr>
      <vt:lpstr>PowerPoint-bemutató</vt:lpstr>
      <vt:lpstr>Számolás neuropszichológiai modellje</vt:lpstr>
      <vt:lpstr>Számolás agyi hálózatai</vt:lpstr>
      <vt:lpstr>A számolás többszintű modellje</vt:lpstr>
      <vt:lpstr>Számolás fejlődési zavarai</vt:lpstr>
      <vt:lpstr>Számolás szerzett zavarai</vt:lpstr>
      <vt:lpstr>PowerPoint-bemutató</vt:lpstr>
      <vt:lpstr>Diszkalkúlia neuropszichológiai modelljei</vt:lpstr>
      <vt:lpstr>Diagnózis és terápia/tanulás segítése</vt:lpstr>
      <vt:lpstr>Figyelemhiányos hiperaktivitás-zavar</vt:lpstr>
      <vt:lpstr>Jellegzetességek</vt:lpstr>
      <vt:lpstr>ADHD neuropszichológiai modelljei</vt:lpstr>
      <vt:lpstr>Cingulo-fronto-parietális hálózat</vt:lpstr>
      <vt:lpstr>Cingulo-fronto-parietális hálózat</vt:lpstr>
      <vt:lpstr>3 agyi hálózat ADHD-ben – 3 különböző ADHD altípus?</vt:lpstr>
      <vt:lpstr>PowerPoint-bemutató</vt:lpstr>
      <vt:lpstr>ADHD egyéb pszichofiziológiai korrelátumai</vt:lpstr>
      <vt:lpstr>ADHD egyéb pszichofiziológiai korrelátumai</vt:lpstr>
      <vt:lpstr>Kezelés</vt:lpstr>
      <vt:lpstr>ADHD neurofeedback protokollok</vt:lpstr>
      <vt:lpstr>ADHD neurofeedback protokollok</vt:lpstr>
      <vt:lpstr>Komorbiditás</vt:lpstr>
      <vt:lpstr>Felhasznált irodalom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Tanulási nehézségek</dc:title>
  <dc:creator>Bogi</dc:creator>
  <cp:lastModifiedBy>Bogi</cp:lastModifiedBy>
  <cp:revision>18</cp:revision>
  <dcterms:created xsi:type="dcterms:W3CDTF">2018-10-30T23:56:39Z</dcterms:created>
  <dcterms:modified xsi:type="dcterms:W3CDTF">2018-11-05T15:28:23Z</dcterms:modified>
</cp:coreProperties>
</file>