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wmf" ContentType="image/x-wmf"/>
  <Default Extension="wma" ContentType="audio/x-ms-wma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37" r:id="rId1"/>
  </p:sldMasterIdLst>
  <p:notesMasterIdLst>
    <p:notesMasterId r:id="rId130"/>
  </p:notesMasterIdLst>
  <p:sldIdLst>
    <p:sldId id="256" r:id="rId2"/>
    <p:sldId id="599" r:id="rId3"/>
    <p:sldId id="437" r:id="rId4"/>
    <p:sldId id="257" r:id="rId5"/>
    <p:sldId id="258" r:id="rId6"/>
    <p:sldId id="259" r:id="rId7"/>
    <p:sldId id="260" r:id="rId8"/>
    <p:sldId id="261" r:id="rId9"/>
    <p:sldId id="421" r:id="rId10"/>
    <p:sldId id="262" r:id="rId11"/>
    <p:sldId id="473" r:id="rId12"/>
    <p:sldId id="427" r:id="rId13"/>
    <p:sldId id="428" r:id="rId14"/>
    <p:sldId id="422" r:id="rId15"/>
    <p:sldId id="423" r:id="rId16"/>
    <p:sldId id="424" r:id="rId17"/>
    <p:sldId id="429" r:id="rId18"/>
    <p:sldId id="263" r:id="rId19"/>
    <p:sldId id="264" r:id="rId20"/>
    <p:sldId id="574" r:id="rId21"/>
    <p:sldId id="430" r:id="rId22"/>
    <p:sldId id="431" r:id="rId23"/>
    <p:sldId id="414" r:id="rId24"/>
    <p:sldId id="432" r:id="rId25"/>
    <p:sldId id="433" r:id="rId26"/>
    <p:sldId id="434" r:id="rId27"/>
    <p:sldId id="438" r:id="rId28"/>
    <p:sldId id="439" r:id="rId29"/>
    <p:sldId id="436" r:id="rId30"/>
    <p:sldId id="564" r:id="rId31"/>
    <p:sldId id="444" r:id="rId32"/>
    <p:sldId id="568" r:id="rId33"/>
    <p:sldId id="565" r:id="rId34"/>
    <p:sldId id="474" r:id="rId35"/>
    <p:sldId id="435" r:id="rId36"/>
    <p:sldId id="445" r:id="rId37"/>
    <p:sldId id="476" r:id="rId38"/>
    <p:sldId id="425" r:id="rId39"/>
    <p:sldId id="456" r:id="rId40"/>
    <p:sldId id="457" r:id="rId41"/>
    <p:sldId id="458" r:id="rId42"/>
    <p:sldId id="475" r:id="rId43"/>
    <p:sldId id="567" r:id="rId44"/>
    <p:sldId id="441" r:id="rId45"/>
    <p:sldId id="570" r:id="rId46"/>
    <p:sldId id="446" r:id="rId47"/>
    <p:sldId id="447" r:id="rId48"/>
    <p:sldId id="448" r:id="rId49"/>
    <p:sldId id="449" r:id="rId50"/>
    <p:sldId id="450" r:id="rId51"/>
    <p:sldId id="571" r:id="rId52"/>
    <p:sldId id="569" r:id="rId53"/>
    <p:sldId id="452" r:id="rId54"/>
    <p:sldId id="455" r:id="rId55"/>
    <p:sldId id="454" r:id="rId56"/>
    <p:sldId id="415" r:id="rId57"/>
    <p:sldId id="459" r:id="rId58"/>
    <p:sldId id="460" r:id="rId59"/>
    <p:sldId id="461" r:id="rId60"/>
    <p:sldId id="575" r:id="rId61"/>
    <p:sldId id="462" r:id="rId62"/>
    <p:sldId id="463" r:id="rId63"/>
    <p:sldId id="573" r:id="rId64"/>
    <p:sldId id="572" r:id="rId65"/>
    <p:sldId id="466" r:id="rId66"/>
    <p:sldId id="467" r:id="rId67"/>
    <p:sldId id="469" r:id="rId68"/>
    <p:sldId id="471" r:id="rId69"/>
    <p:sldId id="478" r:id="rId70"/>
    <p:sldId id="451" r:id="rId71"/>
    <p:sldId id="489" r:id="rId72"/>
    <p:sldId id="419" r:id="rId73"/>
    <p:sldId id="386" r:id="rId74"/>
    <p:sldId id="495" r:id="rId75"/>
    <p:sldId id="509" r:id="rId76"/>
    <p:sldId id="510" r:id="rId77"/>
    <p:sldId id="513" r:id="rId78"/>
    <p:sldId id="514" r:id="rId79"/>
    <p:sldId id="515" r:id="rId80"/>
    <p:sldId id="516" r:id="rId81"/>
    <p:sldId id="517" r:id="rId82"/>
    <p:sldId id="518" r:id="rId83"/>
    <p:sldId id="519" r:id="rId84"/>
    <p:sldId id="521" r:id="rId85"/>
    <p:sldId id="511" r:id="rId86"/>
    <p:sldId id="522" r:id="rId87"/>
    <p:sldId id="525" r:id="rId88"/>
    <p:sldId id="562" r:id="rId89"/>
    <p:sldId id="418" r:id="rId90"/>
    <p:sldId id="579" r:id="rId91"/>
    <p:sldId id="578" r:id="rId92"/>
    <p:sldId id="540" r:id="rId93"/>
    <p:sldId id="583" r:id="rId94"/>
    <p:sldId id="577" r:id="rId95"/>
    <p:sldId id="584" r:id="rId96"/>
    <p:sldId id="585" r:id="rId97"/>
    <p:sldId id="586" r:id="rId98"/>
    <p:sldId id="587" r:id="rId99"/>
    <p:sldId id="588" r:id="rId100"/>
    <p:sldId id="589" r:id="rId101"/>
    <p:sldId id="590" r:id="rId102"/>
    <p:sldId id="541" r:id="rId103"/>
    <p:sldId id="542" r:id="rId104"/>
    <p:sldId id="543" r:id="rId105"/>
    <p:sldId id="544" r:id="rId106"/>
    <p:sldId id="545" r:id="rId107"/>
    <p:sldId id="546" r:id="rId108"/>
    <p:sldId id="547" r:id="rId109"/>
    <p:sldId id="580" r:id="rId110"/>
    <p:sldId id="548" r:id="rId111"/>
    <p:sldId id="549" r:id="rId112"/>
    <p:sldId id="550" r:id="rId113"/>
    <p:sldId id="512" r:id="rId114"/>
    <p:sldId id="526" r:id="rId115"/>
    <p:sldId id="527" r:id="rId116"/>
    <p:sldId id="528" r:id="rId117"/>
    <p:sldId id="529" r:id="rId118"/>
    <p:sldId id="581" r:id="rId119"/>
    <p:sldId id="530" r:id="rId120"/>
    <p:sldId id="531" r:id="rId121"/>
    <p:sldId id="592" r:id="rId122"/>
    <p:sldId id="596" r:id="rId123"/>
    <p:sldId id="593" r:id="rId124"/>
    <p:sldId id="594" r:id="rId125"/>
    <p:sldId id="598" r:id="rId126"/>
    <p:sldId id="595" r:id="rId127"/>
    <p:sldId id="597" r:id="rId128"/>
    <p:sldId id="420" r:id="rId12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ori" initials="B" lastIdx="1" clrIdx="0">
    <p:extLst>
      <p:ext uri="{19B8F6BF-5375-455C-9EA6-DF929625EA0E}">
        <p15:presenceInfo xmlns:p15="http://schemas.microsoft.com/office/powerpoint/2012/main" userId="Bori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özepesen sötét stílus 2 – 1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25" autoAdjust="0"/>
    <p:restoredTop sz="79429" autoAdjust="0"/>
  </p:normalViewPr>
  <p:slideViewPr>
    <p:cSldViewPr snapToGrid="0">
      <p:cViewPr varScale="1">
        <p:scale>
          <a:sx n="88" d="100"/>
          <a:sy n="88" d="100"/>
        </p:scale>
        <p:origin x="12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theme" Target="theme/theme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notesMaster" Target="notesMasters/notesMaster1.xml"/><Relationship Id="rId135" Type="http://schemas.openxmlformats.org/officeDocument/2006/relationships/tableStyles" Target="tableStyles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commentAuthors" Target="commentAuthor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presProps" Target="presProps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viewProps" Target="viewProp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8-09-27T14:40:51.251" idx="1">
    <p:pos x="10" y="10"/>
    <p:text/>
    <p:extLst>
      <p:ext uri="{C676402C-5697-4E1C-873F-D02D1690AC5C}">
        <p15:threadingInfo xmlns:p15="http://schemas.microsoft.com/office/powerpoint/2012/main" timeZoneBias="-12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FA3B54-7205-4A0B-BF3E-CD1033B5A4D1}" type="datetimeFigureOut">
              <a:rPr lang="hu-HU" smtClean="0"/>
              <a:t>2019. 04. 09.</a:t>
            </a:fld>
            <a:endParaRPr lang="hu-H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A5BD04-5C14-401B-9CCA-1A9E8E8B258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232147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3vEDZ-_iLNU" TargetMode="External"/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3" Type="http://schemas.openxmlformats.org/officeDocument/2006/relationships/hyperlink" Target="https://vimeo.com/83416183" TargetMode="External"/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researchgate.net/publication/258249938_Attention_and_the_refinement_of_auditory_expectations" TargetMode="Externa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DdvN4WqJh6g" TargetMode="External"/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A5BD04-5C14-401B-9CCA-1A9E8E8B2580}" type="slidenum">
              <a:rPr lang="hu-HU" smtClean="0"/>
              <a:t>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2281096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lnSpc>
                <a:spcPct val="80000"/>
              </a:lnSpc>
              <a:buNone/>
            </a:pPr>
            <a:r>
              <a:rPr lang="hu-HU" alt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Frekvencia elmélet: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hu-HU" alt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Az alaphártya egységesen rezeg a hangra adott válaszként.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hu-HU" alt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Cáfolat: az alaphártya vastagsága és feszessége változó, így nem rezeghet egységesen.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hu-HU" alt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Az idegsejtek, a hangnyomásváltozásokkal szinkronban reagálnak, pl. telefonmembrán: 500 Hz hang, 500 impulzus/s.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hu-HU" alt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Cáfolat: az idegsejtek nem képesek másodpercenként 1000-nél többször kisülni, de kb. 20 ezer Hz-</a:t>
            </a:r>
            <a:r>
              <a:rPr lang="hu-HU" alt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ig</a:t>
            </a:r>
            <a:r>
              <a:rPr lang="hu-HU" alt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hallunk.</a:t>
            </a:r>
          </a:p>
          <a:p>
            <a:endParaRPr lang="hu-HU" dirty="0"/>
          </a:p>
          <a:p>
            <a:r>
              <a:rPr lang="hu-HU" dirty="0"/>
              <a:t>Sortűz elmélet: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hu-HU" alt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Az idegsejtek időben elcsúsztatva, </a:t>
            </a:r>
            <a:r>
              <a:rPr lang="hu-HU" alt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sortűzszerűen</a:t>
            </a:r>
            <a:r>
              <a:rPr lang="hu-HU" alt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kódolják a hanghullámok időzítését.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hu-HU" alt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Cáfolat: magasabb szintű idegsejtek sem tudnak 1000 Hz-nél gyorsabban jelezni.</a:t>
            </a:r>
          </a:p>
          <a:p>
            <a:endParaRPr lang="en-US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A5BD04-5C14-401B-9CCA-1A9E8E8B2580}" type="slidenum">
              <a:rPr lang="hu-HU" smtClean="0"/>
              <a:t>14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61602890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Helyelmélet: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alt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Az alaphártya különböző helyei különböző hangfrekvenciákra reagálnak, a membrán kilengő helyei határozzák meg, hogy mely idegrostok aktiválódnak, ez határozza meg a hallott hangmagasságot.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alt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Cáfolat: Nincsenek különálló, egyedi mozgásra képes rostok </a:t>
            </a:r>
          </a:p>
          <a:p>
            <a:endParaRPr lang="hu-HU" dirty="0"/>
          </a:p>
          <a:p>
            <a:r>
              <a:rPr lang="hu-HU" dirty="0"/>
              <a:t>Utazóhullámok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hu-HU" alt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 kengyel mozgása utazóhullámot hoz létre az alaphártya mentén, ez a hullám az alaphártya különböző helyein váltja ki a maximális választ, az alaphártya </a:t>
            </a:r>
            <a:r>
              <a:rPr lang="hu-HU" alt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tonotopikus</a:t>
            </a:r>
            <a:r>
              <a:rPr lang="hu-HU" alt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elrendezésű.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hu-HU" alt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Helykód: </a:t>
            </a:r>
            <a:r>
              <a:rPr lang="hu-HU" alt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hol legnagyobb a kilengés az alaphártyán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hu-HU" alt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Kiegészítés: </a:t>
            </a:r>
            <a:r>
              <a:rPr lang="hu-HU" alt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 hártya minden ponton a kiváltó hang frekvenciájának megfelelően rezeg, így frekvencia kód is!</a:t>
            </a:r>
          </a:p>
          <a:p>
            <a:endParaRPr lang="hu-HU" dirty="0"/>
          </a:p>
          <a:p>
            <a:r>
              <a:rPr lang="hu-HU" b="1" dirty="0" err="1"/>
              <a:t>Tonotópia</a:t>
            </a:r>
            <a:r>
              <a:rPr lang="hu-HU" b="1" dirty="0"/>
              <a:t>: </a:t>
            </a:r>
            <a:r>
              <a:rPr lang="hu-HU" dirty="0"/>
              <a:t>A hangmagasság érzékelésének elve, mely szerint a hangok frekvenciájuk függvényében más-más pontokon rezgetik meg maximálisan a belső fül alaphártyáját. </a:t>
            </a:r>
            <a:endParaRPr lang="en-US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A5BD04-5C14-401B-9CCA-1A9E8E8B2580}" type="slidenum">
              <a:rPr lang="hu-HU" smtClean="0"/>
              <a:t>15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4562328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Külső hallójáratban megjelenő</a:t>
            </a:r>
            <a:r>
              <a:rPr lang="hu-HU" baseline="0" dirty="0"/>
              <a:t> a</a:t>
            </a:r>
            <a:r>
              <a:rPr lang="hu-HU" dirty="0"/>
              <a:t>lacsony intenzitású hangjelenség – természetes mellékterméke a hallási folyamatnak</a:t>
            </a:r>
          </a:p>
          <a:p>
            <a:r>
              <a:rPr lang="hu-HU" dirty="0"/>
              <a:t>Külső szőrsejtek ritmikus összehúzódása élesíti a hullámot  - frekvencia feloldó képessége </a:t>
            </a:r>
            <a:r>
              <a:rPr lang="hu-HU" baseline="0" dirty="0" smtClean="0"/>
              <a:t> </a:t>
            </a:r>
            <a:r>
              <a:rPr lang="hu-H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</a:t>
            </a:r>
            <a:r>
              <a:rPr lang="hu-H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középfül többi hallócsontocskáira, és a nyomáshullámok nagyon érzékeny mikrofon segítségével a dobhártyán is regisztrálhatók </a:t>
            </a:r>
            <a:endParaRPr lang="hu-HU" dirty="0"/>
          </a:p>
          <a:p>
            <a:endParaRPr lang="hu-HU" dirty="0"/>
          </a:p>
          <a:p>
            <a:r>
              <a:rPr lang="hu-HU" dirty="0"/>
              <a:t>Retrográd</a:t>
            </a:r>
            <a:r>
              <a:rPr lang="hu-HU" baseline="0" dirty="0"/>
              <a:t> utat jár be</a:t>
            </a:r>
            <a:endParaRPr lang="hu-HU" dirty="0"/>
          </a:p>
          <a:p>
            <a:endParaRPr lang="hu-HU" dirty="0"/>
          </a:p>
          <a:p>
            <a:pPr marL="0" indent="0">
              <a:lnSpc>
                <a:spcPct val="90000"/>
              </a:lnSpc>
              <a:buNone/>
            </a:pPr>
            <a:r>
              <a:rPr lang="hu-HU" alt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 belső fülben spontán módon, vagy inger hatására keletkező hang.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hu-HU" altLang="en-US" sz="1200" dirty="0">
                <a:solidFill>
                  <a:prstClr val="black">
                    <a:lumMod val="85000"/>
                    <a:lumOff val="15000"/>
                  </a:prstClr>
                </a:solidFill>
                <a:latin typeface="Century Schoolbook" panose="02040604050505020304"/>
              </a:rPr>
              <a:t>Lényege: a szőrsejtek merev csillói a hang megjelenése után is mozgásban maradnak, visszafelé hullámokat produkálnak.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hu-HU" alt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 külső szőrsejtek hang hatására lengésbe jönnek, ezzel a mozgással mechanikusan felerősítik a hanghullámokat. A szőrsejteknek ez a fajta aktív tevékenysége nem csak befelé, hanem kifelé terjedő hullámokat is kelt. </a:t>
            </a:r>
          </a:p>
          <a:p>
            <a:endParaRPr lang="hu-HU" dirty="0"/>
          </a:p>
          <a:p>
            <a:r>
              <a:rPr lang="hu-HU" dirty="0"/>
              <a:t>A külső szőrsejtek izomelemeket tartalmaznak és aktív összehúzódásra képesek - </a:t>
            </a:r>
            <a:r>
              <a:rPr lang="hu-HU" dirty="0" err="1"/>
              <a:t>efferens</a:t>
            </a:r>
            <a:r>
              <a:rPr lang="hu-HU" dirty="0"/>
              <a:t> beidegzés irányítja. • Ritmikus összehúzódással élesítik az alaphártyán tovahaladó hullámot, biztosítva a szelektív frekvenciafelbontást. </a:t>
            </a:r>
            <a:endParaRPr lang="hu-HU" dirty="0" smtClean="0"/>
          </a:p>
          <a:p>
            <a:endParaRPr lang="hu-HU" dirty="0" smtClean="0"/>
          </a:p>
          <a:p>
            <a:r>
              <a:rPr lang="hu-HU" dirty="0" smtClean="0"/>
              <a:t>A </a:t>
            </a:r>
            <a:r>
              <a:rPr lang="hu-HU" dirty="0"/>
              <a:t>külső szőrsejtek aktív működése során keletkező igen kis intenzitású hangjelenség, amely retrográd, az ép hallócsontokon és a dobhártyán át a hallójáratba vetődik, ahol azt mérni lehet. </a:t>
            </a:r>
            <a:r>
              <a:rPr lang="hu-HU" b="1" dirty="0"/>
              <a:t>Csak ép működésű </a:t>
            </a:r>
            <a:r>
              <a:rPr lang="hu-HU" b="1" dirty="0" err="1"/>
              <a:t>cochlea</a:t>
            </a:r>
            <a:r>
              <a:rPr lang="hu-HU" b="1" dirty="0"/>
              <a:t> esetén. </a:t>
            </a:r>
            <a:endParaRPr lang="hu-HU" b="1" dirty="0" smtClean="0"/>
          </a:p>
          <a:p>
            <a:endParaRPr lang="hu-HU" dirty="0" smtClean="0"/>
          </a:p>
          <a:p>
            <a:r>
              <a:rPr lang="hu-HU" dirty="0" smtClean="0"/>
              <a:t>• Belső fülben </a:t>
            </a:r>
            <a:r>
              <a:rPr lang="hu-HU" b="1" dirty="0" smtClean="0"/>
              <a:t>spontán módon, </a:t>
            </a:r>
            <a:r>
              <a:rPr lang="hu-HU" dirty="0" smtClean="0"/>
              <a:t>vagy </a:t>
            </a:r>
            <a:r>
              <a:rPr lang="hu-HU" b="1" dirty="0" smtClean="0"/>
              <a:t>inger hatására </a:t>
            </a:r>
            <a:r>
              <a:rPr lang="hu-HU" dirty="0" smtClean="0"/>
              <a:t>keletkező </a:t>
            </a:r>
            <a:r>
              <a:rPr lang="hu-HU" dirty="0" smtClean="0"/>
              <a:t>hang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A5BD04-5C14-401B-9CCA-1A9E8E8B2580}" type="slidenum">
              <a:rPr lang="hu-HU" smtClean="0"/>
              <a:t>17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46546806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Hallóidegrostok – sejtekből kiinduló </a:t>
            </a:r>
            <a:r>
              <a:rPr lang="hu-HU" dirty="0" err="1"/>
              <a:t>axonokat</a:t>
            </a:r>
            <a:r>
              <a:rPr lang="hu-HU" dirty="0"/>
              <a:t> összegyűjtő </a:t>
            </a:r>
            <a:r>
              <a:rPr lang="hu-HU" dirty="0" smtClean="0"/>
              <a:t>struktúra</a:t>
            </a:r>
          </a:p>
          <a:p>
            <a:endParaRPr lang="hu-HU" dirty="0" smtClean="0"/>
          </a:p>
          <a:p>
            <a:r>
              <a:rPr lang="hu-HU" dirty="0" smtClean="0"/>
              <a:t>Nem csak az</a:t>
            </a:r>
            <a:r>
              <a:rPr lang="hu-HU" baseline="0" dirty="0" smtClean="0"/>
              <a:t> alaphártya, hanem a hallóidegrostok is frekvencia szelektívek. </a:t>
            </a:r>
            <a:endParaRPr lang="hu-H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A5BD04-5C14-401B-9CCA-1A9E8E8B2580}" type="slidenum">
              <a:rPr lang="hu-HU" smtClean="0"/>
              <a:t>19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1603494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alt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 hallórendszerünk felsőbb pályái sokkal </a:t>
            </a:r>
            <a:r>
              <a:rPr lang="hu-HU" alt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kevésbé feltártak</a:t>
            </a:r>
            <a:r>
              <a:rPr lang="hu-HU" alt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mint pl. a vizuális rendszer esetében</a:t>
            </a:r>
            <a:r>
              <a:rPr lang="hu-HU" alt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alt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hu-HU" alt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Nem mindig világos mik azok az akusztikai jegyek, amire a rendszer érzékeny. </a:t>
            </a:r>
            <a:endParaRPr lang="hu-HU" alt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alt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 </a:t>
            </a:r>
            <a:r>
              <a:rPr lang="hu-HU" alt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hallópálya </a:t>
            </a:r>
            <a:r>
              <a:rPr lang="hu-HU" alt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hierarchikus</a:t>
            </a:r>
            <a:r>
              <a:rPr lang="hu-HU" alt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 szerveződik, és egyre inkább egy helyre gyűjti az információt. Sok az </a:t>
            </a:r>
            <a:r>
              <a:rPr lang="hu-HU" alt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átkeresztezés</a:t>
            </a:r>
            <a:r>
              <a:rPr lang="hu-HU" alt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 bal és jobb oldal között. A </a:t>
            </a:r>
            <a:r>
              <a:rPr lang="hu-HU" altLang="en-U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tonotópia</a:t>
            </a:r>
            <a:r>
              <a:rPr lang="hu-HU" alt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megmarad, de sok „térkép” jön létre, különböző jegyek elemzésére. Csak komplex hangokra a neuronok 20%-a érzékeny, 10% csak változó frekvenciára. Ilyen jellegű információkra érzékenyek a magasabb szintű sejtek: irány, időtartam, ismétlődés, </a:t>
            </a:r>
            <a:r>
              <a:rPr lang="hu-HU" alt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onset</a:t>
            </a:r>
            <a:r>
              <a:rPr lang="hu-HU" alt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hu-HU" alt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offset</a:t>
            </a:r>
            <a:r>
              <a:rPr lang="hu-HU" alt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hangforrás helye.</a:t>
            </a:r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A5BD04-5C14-401B-9CCA-1A9E8E8B2580}" type="slidenum">
              <a:rPr lang="hu-HU" smtClean="0"/>
              <a:t>21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9630547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b="1" dirty="0"/>
              <a:t>Látás és hallás</a:t>
            </a:r>
            <a:r>
              <a:rPr lang="hu-HU" dirty="0"/>
              <a:t/>
            </a:r>
            <a:br>
              <a:rPr lang="hu-HU" dirty="0"/>
            </a:br>
            <a:r>
              <a:rPr lang="hu-HU" dirty="0"/>
              <a:t/>
            </a:r>
            <a:br>
              <a:rPr lang="hu-HU" dirty="0"/>
            </a:br>
            <a:r>
              <a:rPr lang="hu-HU" sz="1200" dirty="0"/>
              <a:t>Másra használjuk a két </a:t>
            </a:r>
            <a:r>
              <a:rPr lang="hu-HU" sz="1200" dirty="0" smtClean="0"/>
              <a:t>rendszert</a:t>
            </a:r>
            <a:r>
              <a:rPr lang="hu-HU" sz="1200" dirty="0"/>
              <a:t/>
            </a:r>
            <a:br>
              <a:rPr lang="hu-HU" sz="1200" dirty="0"/>
            </a:br>
            <a:r>
              <a:rPr lang="hu-HU" sz="1200" dirty="0"/>
              <a:t>Hallás: figyelem felhívásában nagyobb szerep </a:t>
            </a:r>
            <a:br>
              <a:rPr lang="hu-HU" sz="1200" dirty="0"/>
            </a:br>
            <a:endParaRPr lang="hu-HU" sz="1200" dirty="0"/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A5BD04-5C14-401B-9CCA-1A9E8E8B2580}" type="slidenum">
              <a:rPr lang="hu-HU" smtClean="0"/>
              <a:t>22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85443452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Az alaphang a beszédhang legkisebb frekvenciájú összetevője, s egész számú többszörösei pedig a felhangok vagy felharmonikusok (</a:t>
            </a:r>
            <a:r>
              <a:rPr lang="hu-H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Gósy</a:t>
            </a:r>
            <a:r>
              <a:rPr lang="hu-H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2004).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A5BD04-5C14-401B-9CCA-1A9E8E8B2580}" type="slidenum">
              <a:rPr lang="hu-HU" smtClean="0"/>
              <a:t>26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61563681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Fourier analízis – frekvencia komponensekre való felbontás</a:t>
            </a:r>
          </a:p>
          <a:p>
            <a:endParaRPr lang="en-US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A5BD04-5C14-401B-9CCA-1A9E8E8B2580}" type="slidenum">
              <a:rPr lang="hu-HU" smtClean="0"/>
              <a:t>27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65239834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altLang="en-US" sz="1200" dirty="0"/>
              <a:t>Nem periodikus, véletlenszerű hang</a:t>
            </a:r>
            <a:br>
              <a:rPr lang="hu-HU" altLang="en-US" sz="1200" dirty="0"/>
            </a:br>
            <a:r>
              <a:rPr lang="hu-HU" altLang="en-US" sz="1200" dirty="0"/>
              <a:t>Random erősségű alapfrekvenciák összeadásából is kijöhet</a:t>
            </a:r>
            <a:br>
              <a:rPr lang="hu-HU" altLang="en-US" sz="1200" dirty="0"/>
            </a:br>
            <a:r>
              <a:rPr lang="hu-HU" altLang="en-US" sz="1200" dirty="0"/>
              <a:t>Fehér zaj: minden frekvenciából „egy kicsi”</a:t>
            </a:r>
          </a:p>
          <a:p>
            <a:r>
              <a:rPr lang="hu-HU" altLang="en-US" sz="1200" dirty="0"/>
              <a:t/>
            </a:r>
            <a:br>
              <a:rPr lang="hu-HU" altLang="en-US" sz="1200" dirty="0"/>
            </a:br>
            <a:r>
              <a:rPr lang="hu-HU" altLang="en-US" sz="1200" b="1" dirty="0"/>
              <a:t>Ajánlott videó:</a:t>
            </a:r>
            <a:br>
              <a:rPr lang="hu-HU" altLang="en-US" sz="1200" b="1" dirty="0"/>
            </a:br>
            <a:r>
              <a:rPr lang="hu-HU" altLang="en-US" sz="1200" dirty="0" err="1"/>
              <a:t>Noise</a:t>
            </a:r>
            <a:r>
              <a:rPr lang="hu-HU" altLang="en-US" sz="1200" dirty="0"/>
              <a:t> </a:t>
            </a:r>
            <a:r>
              <a:rPr lang="hu-HU" altLang="en-US" sz="1200" dirty="0" err="1"/>
              <a:t>sound</a:t>
            </a:r>
            <a:r>
              <a:rPr lang="hu-HU" altLang="en-US" sz="1200" dirty="0"/>
              <a:t> </a:t>
            </a:r>
            <a:r>
              <a:rPr lang="hu-HU" altLang="en-US" sz="1200" dirty="0" err="1"/>
              <a:t>comparison</a:t>
            </a:r>
            <a:r>
              <a:rPr lang="hu-HU" altLang="en-US" sz="1200" dirty="0"/>
              <a:t/>
            </a:r>
            <a:br>
              <a:rPr lang="hu-HU" altLang="en-US" sz="1200" dirty="0"/>
            </a:br>
            <a:r>
              <a:rPr lang="hu-HU" sz="1200" dirty="0">
                <a:hlinkClick r:id="rId3"/>
              </a:rPr>
              <a:t>https://www.youtube.com/watch?v=3vEDZ-_iLNU</a:t>
            </a:r>
            <a:endParaRPr lang="hu-HU" sz="1200" dirty="0"/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A5BD04-5C14-401B-9CCA-1A9E8E8B2580}" type="slidenum">
              <a:rPr lang="hu-HU" smtClean="0"/>
              <a:t>29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08924640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09537" indent="0">
              <a:lnSpc>
                <a:spcPct val="80000"/>
              </a:lnSpc>
              <a:buNone/>
            </a:pPr>
            <a:r>
              <a:rPr lang="hu-HU" alt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Zenei hangok </a:t>
            </a:r>
            <a:r>
              <a:rPr lang="hu-HU" alt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viszonyítás nélküli felismeréséhez </a:t>
            </a:r>
            <a:r>
              <a:rPr lang="hu-HU" alt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abszolút hallás </a:t>
            </a:r>
            <a:r>
              <a:rPr lang="hu-HU" alt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szükséges</a:t>
            </a:r>
          </a:p>
          <a:p>
            <a:pPr marL="109537" indent="0">
              <a:lnSpc>
                <a:spcPct val="80000"/>
              </a:lnSpc>
              <a:buNone/>
            </a:pPr>
            <a:r>
              <a:rPr lang="hu-HU" alt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Komplex hangok esetében nemcsak a fizikai tulajdonságok határozzák meg (pl. hiányzó alapharmonikus esetén)</a:t>
            </a:r>
          </a:p>
          <a:p>
            <a:pPr marL="109537" indent="0">
              <a:lnSpc>
                <a:spcPct val="80000"/>
              </a:lnSpc>
              <a:buNone/>
            </a:pPr>
            <a:r>
              <a:rPr lang="hu-HU" alt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 hangszín is befolyásolhatja (ugyanaz  a zenei hang magasabbnak tűnhet, ha hegedűn szólal meg, mintha nagybőgőn)</a:t>
            </a:r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A5BD04-5C14-401B-9CCA-1A9E8E8B2580}" type="slidenum">
              <a:rPr lang="hu-HU" smtClean="0"/>
              <a:t>36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7884592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altLang="en-US" sz="1200" dirty="0"/>
              <a:t>A hallócsontok a legkisebb csontjaink. A középfül felerősíti a levegő rezgését, és véd a túlterhelés ellen. A fülkürt segítségével a dobhártya két oldalán a légnyomás </a:t>
            </a:r>
            <a:r>
              <a:rPr lang="hu-HU" altLang="en-US" sz="1200" dirty="0" err="1"/>
              <a:t>kiegyenlítődhet</a:t>
            </a:r>
            <a:r>
              <a:rPr lang="hu-HU" altLang="en-US" sz="1200" dirty="0"/>
              <a:t>.</a:t>
            </a:r>
          </a:p>
          <a:p>
            <a:endParaRPr lang="hu-HU" sz="1200" dirty="0"/>
          </a:p>
          <a:p>
            <a:r>
              <a:rPr lang="hu-HU" sz="1200" b="1" dirty="0"/>
              <a:t>Akusztikus reflex </a:t>
            </a:r>
            <a:r>
              <a:rPr lang="hu-HU" sz="1200" dirty="0"/>
              <a:t>– a középfül másik feladata a túlterheléssel szembeni védelem, ami az akusztikus reflexen keresztül valósul meg. Nagy intenzitású hang hatására, automatikus izomösszehúzódás a középfülben ami akadályozza a hallócsontocskák mozgását, ezáltal csökkenti az átvitt hangerőt. – alacsony frekvenciájú </a:t>
            </a:r>
            <a:r>
              <a:rPr lang="hu-HU" sz="1200" dirty="0" smtClean="0"/>
              <a:t>hangokra jön létre </a:t>
            </a:r>
            <a:r>
              <a:rPr lang="hu-HU" sz="1200" dirty="0"/>
              <a:t>– </a:t>
            </a:r>
            <a:r>
              <a:rPr lang="hu-HU" sz="1200" dirty="0" smtClean="0"/>
              <a:t>véd pl.: a saját </a:t>
            </a:r>
            <a:r>
              <a:rPr lang="hu-HU" sz="1200" dirty="0"/>
              <a:t>beszéd </a:t>
            </a:r>
            <a:r>
              <a:rPr lang="hu-HU" sz="1200" dirty="0" smtClean="0"/>
              <a:t>hang erejével szemben is</a:t>
            </a:r>
            <a:endParaRPr lang="hu-HU" sz="1200" dirty="0" smtClean="0"/>
          </a:p>
          <a:p>
            <a:endParaRPr lang="hu-HU" sz="12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A5BD04-5C14-401B-9CCA-1A9E8E8B2580}" type="slidenum">
              <a:rPr lang="hu-HU" smtClean="0"/>
              <a:t>6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8514543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b="1" dirty="0"/>
              <a:t>Hangerő</a:t>
            </a:r>
            <a:r>
              <a:rPr lang="hu-HU" b="1" dirty="0" smtClean="0"/>
              <a:t>:</a:t>
            </a:r>
            <a:endParaRPr lang="hu-HU" b="1" dirty="0"/>
          </a:p>
          <a:p>
            <a:r>
              <a:rPr lang="hu-HU" dirty="0"/>
              <a:t>2kHZ alatt nagyobb </a:t>
            </a:r>
            <a:r>
              <a:rPr lang="hu-HU" dirty="0" err="1"/>
              <a:t>hangerejű</a:t>
            </a:r>
            <a:r>
              <a:rPr lang="hu-HU" dirty="0"/>
              <a:t> hangot mélyebbnek, 4kHz</a:t>
            </a:r>
            <a:r>
              <a:rPr lang="hu-HU" baseline="0" dirty="0"/>
              <a:t> felett nagyobb hangerő nagyobb hangmagasság</a:t>
            </a:r>
          </a:p>
          <a:p>
            <a:endParaRPr lang="hu-HU" baseline="0" dirty="0"/>
          </a:p>
          <a:p>
            <a:r>
              <a:rPr lang="hu-HU" b="1" baseline="0" dirty="0" smtClean="0"/>
              <a:t>Időtartam:</a:t>
            </a:r>
            <a:endParaRPr lang="hu-HU" b="1" baseline="0" dirty="0"/>
          </a:p>
          <a:p>
            <a:r>
              <a:rPr lang="hu-HU" baseline="0" dirty="0"/>
              <a:t>10-15 milliszekundum</a:t>
            </a:r>
          </a:p>
          <a:p>
            <a:r>
              <a:rPr lang="hu-HU" baseline="0" dirty="0"/>
              <a:t>Magas hangot rövidebb idő alatt tudjuk azonosítani</a:t>
            </a:r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A5BD04-5C14-401B-9CCA-1A9E8E8B2580}" type="slidenum">
              <a:rPr lang="hu-HU" smtClean="0"/>
              <a:t>37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5219163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hu-HU" alt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Ha </a:t>
            </a:r>
            <a:r>
              <a:rPr lang="hu-HU" alt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 hangok frekvenciájuk </a:t>
            </a:r>
            <a:r>
              <a:rPr lang="hu-HU" alt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távoli, az alaphártyán egymástól függetlenül </a:t>
            </a:r>
            <a:r>
              <a:rPr lang="hu-HU" alt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jelennek meg</a:t>
            </a:r>
            <a:endParaRPr lang="hu-HU" alt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indent="0">
              <a:buNone/>
            </a:pPr>
            <a:endParaRPr lang="hu-HU" alt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indent="0">
              <a:buNone/>
            </a:pPr>
            <a:r>
              <a:rPr lang="hu-HU" alt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Ha közeli a frekvenciájuk, nem lesz határozott maximum kilengés az alaphártyán, így a csiga felbontóképessége limitált</a:t>
            </a:r>
            <a:r>
              <a:rPr lang="hu-HU" alt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  <a:endParaRPr lang="hu-HU" alt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hu-HU" dirty="0" smtClean="0"/>
          </a:p>
          <a:p>
            <a:r>
              <a:rPr lang="hu-H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Az </a:t>
            </a:r>
            <a:r>
              <a:rPr lang="hu-HU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alaphang</a:t>
            </a:r>
            <a:r>
              <a:rPr lang="hu-H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a legalacsonyabban megszólaló frekvencia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A5BD04-5C14-401B-9CCA-1A9E8E8B2580}" type="slidenum">
              <a:rPr lang="hu-HU" smtClean="0"/>
              <a:t>38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0850842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A5BD04-5C14-401B-9CCA-1A9E8E8B2580}" type="slidenum">
              <a:rPr lang="hu-HU" smtClean="0"/>
              <a:t>40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9658749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Amikor a fül egy pontos harmonikusokból álló komplex hangot hall, könnyű megjósolni, hogy milyen hangmagasság lesz majd hallható. Egyszerűen a legalacsonyabb frekvenciaösszetevő a hangmagasság. </a:t>
            </a:r>
          </a:p>
          <a:p>
            <a:endParaRPr lang="hu-H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dirty="0" err="1"/>
              <a:t>Ez</a:t>
            </a:r>
            <a:r>
              <a:rPr lang="en-US" dirty="0"/>
              <a:t> </a:t>
            </a:r>
            <a:r>
              <a:rPr lang="en-US" dirty="0" err="1"/>
              <a:t>olyan</a:t>
            </a:r>
            <a:r>
              <a:rPr lang="en-US" dirty="0"/>
              <a:t> </a:t>
            </a:r>
            <a:r>
              <a:rPr lang="en-US" dirty="0" err="1"/>
              <a:t>fontos</a:t>
            </a:r>
            <a:r>
              <a:rPr lang="en-US" dirty="0"/>
              <a:t> </a:t>
            </a:r>
            <a:r>
              <a:rPr lang="en-US" dirty="0" err="1"/>
              <a:t>képessége</a:t>
            </a:r>
            <a:r>
              <a:rPr lang="en-US" dirty="0"/>
              <a:t> </a:t>
            </a:r>
            <a:r>
              <a:rPr lang="en-US" dirty="0" err="1"/>
              <a:t>hallásunknak</a:t>
            </a:r>
            <a:r>
              <a:rPr lang="en-US" dirty="0"/>
              <a:t>, </a:t>
            </a:r>
            <a:r>
              <a:rPr lang="en-US" dirty="0" err="1"/>
              <a:t>hogy</a:t>
            </a:r>
            <a:r>
              <a:rPr lang="en-US" dirty="0"/>
              <a:t> </a:t>
            </a:r>
            <a:r>
              <a:rPr lang="en-US" dirty="0" err="1"/>
              <a:t>akkor</a:t>
            </a:r>
            <a:r>
              <a:rPr lang="en-US" dirty="0"/>
              <a:t> is </a:t>
            </a:r>
            <a:r>
              <a:rPr lang="en-US" dirty="0" err="1"/>
              <a:t>érzékelünk</a:t>
            </a:r>
            <a:r>
              <a:rPr lang="en-US" dirty="0"/>
              <a:t> </a:t>
            </a:r>
            <a:r>
              <a:rPr lang="en-US" dirty="0" err="1"/>
              <a:t>alaphangot</a:t>
            </a:r>
            <a:r>
              <a:rPr lang="en-US" dirty="0"/>
              <a:t>, ha a </a:t>
            </a:r>
            <a:r>
              <a:rPr lang="en-US" dirty="0" err="1"/>
              <a:t>spektrumban</a:t>
            </a:r>
            <a:r>
              <a:rPr lang="en-US" dirty="0"/>
              <a:t> </a:t>
            </a:r>
            <a:r>
              <a:rPr lang="en-US" dirty="0" err="1"/>
              <a:t>egy</a:t>
            </a:r>
            <a:r>
              <a:rPr lang="en-US" dirty="0"/>
              <a:t> </a:t>
            </a:r>
            <a:r>
              <a:rPr lang="en-US" dirty="0" err="1"/>
              <a:t>adott</a:t>
            </a:r>
            <a:r>
              <a:rPr lang="en-US" dirty="0"/>
              <a:t> f1 </a:t>
            </a:r>
            <a:r>
              <a:rPr lang="en-US" dirty="0" err="1"/>
              <a:t>frekvencia</a:t>
            </a:r>
            <a:r>
              <a:rPr lang="en-US" dirty="0"/>
              <a:t> </a:t>
            </a:r>
            <a:r>
              <a:rPr lang="en-US" dirty="0" err="1"/>
              <a:t>néhány</a:t>
            </a:r>
            <a:r>
              <a:rPr lang="en-US" dirty="0"/>
              <a:t> </a:t>
            </a:r>
            <a:r>
              <a:rPr lang="en-US" dirty="0" err="1"/>
              <a:t>egész</a:t>
            </a:r>
            <a:r>
              <a:rPr lang="en-US" dirty="0"/>
              <a:t> </a:t>
            </a:r>
            <a:r>
              <a:rPr lang="en-US" dirty="0" err="1"/>
              <a:t>számú</a:t>
            </a:r>
            <a:r>
              <a:rPr lang="en-US" dirty="0"/>
              <a:t> </a:t>
            </a:r>
            <a:r>
              <a:rPr lang="en-US" dirty="0" err="1"/>
              <a:t>többszöröse</a:t>
            </a:r>
            <a:r>
              <a:rPr lang="en-US" dirty="0"/>
              <a:t> </a:t>
            </a:r>
            <a:r>
              <a:rPr lang="en-US" dirty="0" err="1"/>
              <a:t>jelen</a:t>
            </a:r>
            <a:r>
              <a:rPr lang="en-US" dirty="0"/>
              <a:t> van</a:t>
            </a:r>
            <a:r>
              <a:rPr lang="hu-HU" dirty="0"/>
              <a:t> (</a:t>
            </a:r>
            <a:r>
              <a:rPr lang="hu-HU" dirty="0" err="1"/>
              <a:t>felharmónikusok</a:t>
            </a:r>
            <a:r>
              <a:rPr lang="hu-HU" dirty="0"/>
              <a:t>)</a:t>
            </a:r>
            <a:r>
              <a:rPr lang="en-US" dirty="0"/>
              <a:t>, de </a:t>
            </a:r>
            <a:r>
              <a:rPr lang="en-US" dirty="0" err="1"/>
              <a:t>maga</a:t>
            </a:r>
            <a:r>
              <a:rPr lang="en-US" dirty="0"/>
              <a:t> </a:t>
            </a:r>
            <a:r>
              <a:rPr lang="en-US" dirty="0" err="1"/>
              <a:t>az</a:t>
            </a:r>
            <a:r>
              <a:rPr lang="en-US" dirty="0"/>
              <a:t> f1 </a:t>
            </a:r>
            <a:r>
              <a:rPr lang="en-US" dirty="0" err="1"/>
              <a:t>nincs</a:t>
            </a:r>
            <a:r>
              <a:rPr lang="en-US" dirty="0"/>
              <a:t> </a:t>
            </a:r>
            <a:r>
              <a:rPr lang="en-US" dirty="0" err="1"/>
              <a:t>jelen</a:t>
            </a:r>
            <a:r>
              <a:rPr lang="en-US" dirty="0"/>
              <a:t>, </a:t>
            </a:r>
            <a:r>
              <a:rPr lang="en-US" dirty="0" err="1"/>
              <a:t>ez</a:t>
            </a:r>
            <a:r>
              <a:rPr lang="en-US" dirty="0"/>
              <a:t> a </a:t>
            </a:r>
            <a:r>
              <a:rPr lang="en-US" dirty="0" err="1"/>
              <a:t>hiányzó</a:t>
            </a:r>
            <a:r>
              <a:rPr lang="en-US" dirty="0"/>
              <a:t> </a:t>
            </a:r>
            <a:r>
              <a:rPr lang="en-US" dirty="0" err="1"/>
              <a:t>alaphang</a:t>
            </a:r>
            <a:r>
              <a:rPr lang="en-US" dirty="0"/>
              <a:t> </a:t>
            </a:r>
            <a:r>
              <a:rPr lang="en-US" dirty="0" err="1"/>
              <a:t>jelensége</a:t>
            </a:r>
            <a:r>
              <a:rPr lang="en-US" dirty="0"/>
              <a:t>.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A5BD04-5C14-401B-9CCA-1A9E8E8B2580}" type="slidenum">
              <a:rPr lang="hu-HU" smtClean="0"/>
              <a:t>41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2115165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hu-HU" dirty="0"/>
              <a:t>Megtalálni azt a hangok ami a hallott </a:t>
            </a:r>
            <a:r>
              <a:rPr lang="hu-HU" dirty="0" err="1"/>
              <a:t>felharmónikusok</a:t>
            </a:r>
            <a:r>
              <a:rPr lang="hu-HU" dirty="0"/>
              <a:t> egész számú osztója </a:t>
            </a:r>
          </a:p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A5BD04-5C14-401B-9CCA-1A9E8E8B2580}" type="slidenum">
              <a:rPr lang="hu-HU" smtClean="0"/>
              <a:t>42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9142717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Hallórendszer- </a:t>
            </a:r>
            <a:r>
              <a:rPr lang="hu-HU" dirty="0" smtClean="0"/>
              <a:t>magasság észlelését </a:t>
            </a:r>
            <a:r>
              <a:rPr lang="hu-HU" baseline="0" dirty="0" smtClean="0"/>
              <a:t> frekvencia szelektívnek gondoljuk </a:t>
            </a:r>
            <a:r>
              <a:rPr lang="hu-HU" dirty="0" smtClean="0">
                <a:sym typeface="Wingdings" panose="05000000000000000000" pitchFamily="2" charset="2"/>
              </a:rPr>
              <a:t> </a:t>
            </a:r>
            <a:r>
              <a:rPr lang="hu-HU" dirty="0">
                <a:sym typeface="Wingdings" panose="05000000000000000000" pitchFamily="2" charset="2"/>
              </a:rPr>
              <a:t>zaj elfedési </a:t>
            </a:r>
            <a:r>
              <a:rPr lang="hu-HU" dirty="0" smtClean="0">
                <a:sym typeface="Wingdings" panose="05000000000000000000" pitchFamily="2" charset="2"/>
              </a:rPr>
              <a:t>kísérletekkel vizsgálták </a:t>
            </a:r>
            <a:endParaRPr lang="hu-HU" dirty="0">
              <a:sym typeface="Wingdings" panose="05000000000000000000" pitchFamily="2" charset="2"/>
            </a:endParaRPr>
          </a:p>
          <a:p>
            <a:pPr marL="171450" indent="-171450">
              <a:buFontTx/>
              <a:buChar char="-"/>
            </a:pPr>
            <a:r>
              <a:rPr lang="hu-HU" dirty="0" smtClean="0">
                <a:sym typeface="Wingdings" panose="05000000000000000000" pitchFamily="2" charset="2"/>
              </a:rPr>
              <a:t>A hangokat olyan zajjal </a:t>
            </a:r>
            <a:r>
              <a:rPr lang="hu-HU" dirty="0">
                <a:sym typeface="Wingdings" panose="05000000000000000000" pitchFamily="2" charset="2"/>
              </a:rPr>
              <a:t>lehet </a:t>
            </a:r>
            <a:r>
              <a:rPr lang="hu-HU" dirty="0" smtClean="0">
                <a:sym typeface="Wingdings" panose="05000000000000000000" pitchFamily="2" charset="2"/>
              </a:rPr>
              <a:t>elfedni </a:t>
            </a:r>
          </a:p>
          <a:p>
            <a:pPr marL="457200" lvl="1" indent="0">
              <a:buFontTx/>
              <a:buNone/>
            </a:pPr>
            <a:r>
              <a:rPr lang="hu-HU" dirty="0" smtClean="0">
                <a:sym typeface="Wingdings" panose="05000000000000000000" pitchFamily="2" charset="2"/>
              </a:rPr>
              <a:t>– </a:t>
            </a:r>
            <a:r>
              <a:rPr lang="hu-HU" dirty="0">
                <a:sym typeface="Wingdings" panose="05000000000000000000" pitchFamily="2" charset="2"/>
              </a:rPr>
              <a:t>ua. vagy nagyon hasonló frekvenciákat tartalmaz VAGY minél több frekvenciát tartalmaz, annál hatékonyabban fed </a:t>
            </a:r>
            <a:r>
              <a:rPr lang="hu-HU" dirty="0" smtClean="0">
                <a:sym typeface="Wingdings" panose="05000000000000000000" pitchFamily="2" charset="2"/>
              </a:rPr>
              <a:t>el, de CSAK </a:t>
            </a:r>
            <a:r>
              <a:rPr lang="hu-HU" dirty="0">
                <a:sym typeface="Wingdings" panose="05000000000000000000" pitchFamily="2" charset="2"/>
              </a:rPr>
              <a:t>a KRITIKUS </a:t>
            </a:r>
            <a:r>
              <a:rPr lang="hu-HU" dirty="0" err="1">
                <a:sym typeface="Wingdings" panose="05000000000000000000" pitchFamily="2" charset="2"/>
              </a:rPr>
              <a:t>SÁVig</a:t>
            </a:r>
            <a:r>
              <a:rPr lang="hu-HU" dirty="0">
                <a:sym typeface="Wingdings" panose="05000000000000000000" pitchFamily="2" charset="2"/>
              </a:rPr>
              <a:t> – innen mindegy, hogy </a:t>
            </a:r>
            <a:r>
              <a:rPr lang="hu-HU" dirty="0" smtClean="0">
                <a:sym typeface="Wingdings" panose="05000000000000000000" pitchFamily="2" charset="2"/>
              </a:rPr>
              <a:t>adunk e a zajhoz még plusz frekvenciát</a:t>
            </a:r>
            <a:r>
              <a:rPr lang="hu-HU" dirty="0">
                <a:sym typeface="Wingdings" panose="05000000000000000000" pitchFamily="2" charset="2"/>
              </a:rPr>
              <a:t>, nem tudja jobban elfedni</a:t>
            </a:r>
          </a:p>
          <a:p>
            <a:pPr marL="171450" indent="-171450">
              <a:buFontTx/>
              <a:buChar char="-"/>
            </a:pPr>
            <a:endParaRPr lang="hu-HU" dirty="0">
              <a:sym typeface="Wingdings" panose="05000000000000000000" pitchFamily="2" charset="2"/>
            </a:endParaRPr>
          </a:p>
          <a:p>
            <a:pPr marL="0" indent="0">
              <a:buFontTx/>
              <a:buNone/>
            </a:pPr>
            <a:r>
              <a:rPr lang="hu-HU" dirty="0">
                <a:sym typeface="Wingdings" panose="05000000000000000000" pitchFamily="2" charset="2"/>
              </a:rPr>
              <a:t> Kritikus sávok jelenléte </a:t>
            </a:r>
            <a:r>
              <a:rPr lang="hu-HU" dirty="0" smtClean="0">
                <a:sym typeface="Wingdings" panose="05000000000000000000" pitchFamily="2" charset="2"/>
              </a:rPr>
              <a:t>–&gt; </a:t>
            </a:r>
            <a:r>
              <a:rPr lang="hu-HU" dirty="0">
                <a:sym typeface="Wingdings" panose="05000000000000000000" pitchFamily="2" charset="2"/>
              </a:rPr>
              <a:t>alátámasztja a hallórendszer hallási szűrő modelljét </a:t>
            </a:r>
            <a:r>
              <a:rPr lang="hu-HU" dirty="0" smtClean="0">
                <a:sym typeface="Wingdings" panose="05000000000000000000" pitchFamily="2" charset="2"/>
              </a:rPr>
              <a:t>–&gt; Hallórendszer = </a:t>
            </a:r>
            <a:r>
              <a:rPr lang="hu-HU" dirty="0">
                <a:sym typeface="Wingdings" panose="05000000000000000000" pitchFamily="2" charset="2"/>
              </a:rPr>
              <a:t>teljes </a:t>
            </a:r>
            <a:r>
              <a:rPr lang="hu-HU" dirty="0" smtClean="0">
                <a:sym typeface="Wingdings" panose="05000000000000000000" pitchFamily="2" charset="2"/>
              </a:rPr>
              <a:t>frekvenciatartományt </a:t>
            </a:r>
            <a:r>
              <a:rPr lang="hu-HU" dirty="0">
                <a:sym typeface="Wingdings" panose="05000000000000000000" pitchFamily="2" charset="2"/>
              </a:rPr>
              <a:t>lefedő, átfedő szűrők készlete</a:t>
            </a:r>
            <a:endParaRPr lang="hu-HU" dirty="0"/>
          </a:p>
          <a:p>
            <a:endParaRPr lang="hu-HU" dirty="0"/>
          </a:p>
          <a:p>
            <a:r>
              <a:rPr lang="hu-HU" dirty="0"/>
              <a:t>Haranggörbe alakúak, átfednek</a:t>
            </a:r>
          </a:p>
          <a:p>
            <a:r>
              <a:rPr lang="hu-HU" dirty="0"/>
              <a:t>50-2000Hz</a:t>
            </a:r>
          </a:p>
          <a:p>
            <a:r>
              <a:rPr lang="hu-HU" b="1" dirty="0"/>
              <a:t>Alacsony</a:t>
            </a:r>
            <a:r>
              <a:rPr lang="hu-HU" dirty="0"/>
              <a:t> frekvenciák – sávszélessége </a:t>
            </a:r>
            <a:r>
              <a:rPr lang="hu-HU" dirty="0" smtClean="0"/>
              <a:t>kisebb</a:t>
            </a:r>
          </a:p>
          <a:p>
            <a:r>
              <a:rPr lang="hu-HU" b="1" dirty="0" smtClean="0"/>
              <a:t>Magas</a:t>
            </a:r>
            <a:r>
              <a:rPr lang="hu-HU" dirty="0" smtClean="0"/>
              <a:t> </a:t>
            </a:r>
            <a:r>
              <a:rPr lang="hu-HU" dirty="0"/>
              <a:t>frekvenciák – sávszélesség nagyobb </a:t>
            </a:r>
            <a:r>
              <a:rPr lang="hu-HU" dirty="0">
                <a:sym typeface="Wingdings" panose="05000000000000000000" pitchFamily="2" charset="2"/>
              </a:rPr>
              <a:t> hallórendszer érzékenysége eltér</a:t>
            </a:r>
          </a:p>
          <a:p>
            <a:endParaRPr lang="en-US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A5BD04-5C14-401B-9CCA-1A9E8E8B2580}" type="slidenum">
              <a:rPr lang="hu-HU" smtClean="0"/>
              <a:t>44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5023812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hu-HU" alt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 hang fülünk által érzékelt intenzitása</a:t>
            </a:r>
          </a:p>
          <a:p>
            <a:pPr marL="0" indent="0">
              <a:buNone/>
            </a:pPr>
            <a:r>
              <a:rPr lang="hu-HU" alt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Szoros kapcsolat a hangnak mint rezgésfolyamatnak az intenzitásával, amplitúdójával, illetve függ a hang összetételétől, spektrumától, zenei hang esetén magasságától. </a:t>
            </a:r>
            <a:endParaRPr lang="hu-HU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indent="0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hu-HU" sz="1200" kern="1200" dirty="0">
                <a:solidFill>
                  <a:srgbClr val="000000"/>
                </a:solidFill>
                <a:latin typeface="+mn-lt"/>
                <a:ea typeface="+mn-ea"/>
                <a:cs typeface="Arial" charset="0"/>
              </a:rPr>
              <a:t>A hangnyomásszintet Decibel-ben szokás megadni:</a:t>
            </a:r>
          </a:p>
          <a:p>
            <a:pPr marL="0" indent="0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hu-HU" sz="1200" i="1" kern="1200" dirty="0">
                <a:solidFill>
                  <a:srgbClr val="000000"/>
                </a:solidFill>
                <a:latin typeface="+mn-lt"/>
                <a:ea typeface="+mn-ea"/>
                <a:cs typeface="Arial" charset="0"/>
              </a:rPr>
              <a:t>dB</a:t>
            </a:r>
            <a:r>
              <a:rPr lang="hu-HU" sz="1200" kern="1200" baseline="-25000" dirty="0">
                <a:solidFill>
                  <a:srgbClr val="000000"/>
                </a:solidFill>
                <a:latin typeface="+mn-lt"/>
                <a:ea typeface="+mn-ea"/>
                <a:cs typeface="Arial" charset="0"/>
              </a:rPr>
              <a:t> </a:t>
            </a:r>
            <a:r>
              <a:rPr lang="hu-HU" sz="1200" kern="1200" dirty="0">
                <a:solidFill>
                  <a:srgbClr val="000000"/>
                </a:solidFill>
                <a:latin typeface="+mn-lt"/>
                <a:ea typeface="+mn-ea"/>
                <a:cs typeface="Arial" charset="0"/>
              </a:rPr>
              <a:t>= 20 log</a:t>
            </a:r>
            <a:r>
              <a:rPr lang="hu-HU" sz="1200" kern="1200" baseline="-25000" dirty="0">
                <a:solidFill>
                  <a:srgbClr val="000000"/>
                </a:solidFill>
                <a:latin typeface="+mn-lt"/>
                <a:ea typeface="+mn-ea"/>
                <a:cs typeface="Arial" charset="0"/>
              </a:rPr>
              <a:t>10</a:t>
            </a:r>
            <a:r>
              <a:rPr lang="hu-HU" sz="1200" kern="1200" dirty="0">
                <a:solidFill>
                  <a:srgbClr val="000000"/>
                </a:solidFill>
                <a:latin typeface="+mn-lt"/>
                <a:ea typeface="+mn-ea"/>
                <a:cs typeface="Arial" charset="0"/>
              </a:rPr>
              <a:t>(p</a:t>
            </a:r>
            <a:r>
              <a:rPr lang="hu-HU" sz="1200" kern="1200" baseline="-25000" dirty="0">
                <a:solidFill>
                  <a:srgbClr val="000000"/>
                </a:solidFill>
                <a:latin typeface="+mn-lt"/>
                <a:ea typeface="+mn-ea"/>
                <a:cs typeface="Arial" charset="0"/>
              </a:rPr>
              <a:t>1</a:t>
            </a:r>
            <a:r>
              <a:rPr lang="hu-HU" sz="1200" kern="1200" dirty="0">
                <a:solidFill>
                  <a:srgbClr val="000000"/>
                </a:solidFill>
                <a:latin typeface="+mn-lt"/>
                <a:ea typeface="+mn-ea"/>
                <a:cs typeface="Arial" charset="0"/>
              </a:rPr>
              <a:t>/</a:t>
            </a:r>
            <a:r>
              <a:rPr lang="hu-HU" sz="1200" i="1" kern="1200" dirty="0">
                <a:solidFill>
                  <a:srgbClr val="000000"/>
                </a:solidFill>
                <a:latin typeface="+mn-lt"/>
                <a:ea typeface="+mn-ea"/>
                <a:cs typeface="Arial" charset="0"/>
              </a:rPr>
              <a:t>p</a:t>
            </a:r>
            <a:r>
              <a:rPr lang="hu-HU" sz="1200" kern="1200" baseline="-25000" dirty="0">
                <a:solidFill>
                  <a:srgbClr val="000000"/>
                </a:solidFill>
                <a:latin typeface="+mn-lt"/>
                <a:ea typeface="+mn-ea"/>
                <a:cs typeface="Arial" charset="0"/>
              </a:rPr>
              <a:t>0</a:t>
            </a:r>
            <a:r>
              <a:rPr lang="hu-HU" sz="1200" kern="1200" dirty="0">
                <a:solidFill>
                  <a:srgbClr val="000000"/>
                </a:solidFill>
                <a:latin typeface="+mn-lt"/>
                <a:ea typeface="+mn-ea"/>
                <a:cs typeface="Arial" charset="0"/>
              </a:rPr>
              <a:t>)</a:t>
            </a:r>
          </a:p>
          <a:p>
            <a:pPr marL="0" indent="0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hu-HU" alt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 hangosságot erősen befolyásolja a frekvencia – egy közepes frekvenciájú jel hangosabb, mint egy ugyanolyan amplitúdójú, de magas vagy alacsony frekvenciájú jel</a:t>
            </a:r>
          </a:p>
          <a:p>
            <a:endParaRPr lang="hu-HU" dirty="0"/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A5BD04-5C14-401B-9CCA-1A9E8E8B2580}" type="slidenum">
              <a:rPr lang="hu-HU" smtClean="0"/>
              <a:t>46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52198601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smtClean="0"/>
              <a:t>Hangosság esetén beszélni szokás </a:t>
            </a:r>
          </a:p>
          <a:p>
            <a:r>
              <a:rPr lang="hu-HU" dirty="0" smtClean="0"/>
              <a:t>1</a:t>
            </a:r>
            <a:r>
              <a:rPr lang="hu-HU" dirty="0"/>
              <a:t>, </a:t>
            </a:r>
            <a:r>
              <a:rPr lang="hu-HU" dirty="0" smtClean="0"/>
              <a:t>nagyságbecslésről – nagyon nagy egyéni variabilitás</a:t>
            </a:r>
            <a:endParaRPr lang="hu-HU" dirty="0"/>
          </a:p>
          <a:p>
            <a:r>
              <a:rPr lang="hu-HU" dirty="0"/>
              <a:t>2,</a:t>
            </a:r>
            <a:r>
              <a:rPr lang="hu-HU" baseline="0" dirty="0"/>
              <a:t> hangossági szintek – </a:t>
            </a:r>
            <a:r>
              <a:rPr lang="hu-HU" baseline="0" dirty="0" err="1"/>
              <a:t>phon</a:t>
            </a:r>
            <a:r>
              <a:rPr lang="hu-HU" baseline="0" dirty="0"/>
              <a:t> mértékegység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A5BD04-5C14-401B-9CCA-1A9E8E8B2580}" type="slidenum">
              <a:rPr lang="hu-HU" smtClean="0"/>
              <a:t>47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85855332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altLang="en-US" dirty="0"/>
              <a:t>Az x tengely a frekvenciát ábrázolja Hz-</a:t>
            </a:r>
            <a:r>
              <a:rPr lang="hu-HU" altLang="en-US" dirty="0" err="1"/>
              <a:t>ben</a:t>
            </a:r>
            <a:r>
              <a:rPr lang="hu-HU" altLang="en-US" dirty="0"/>
              <a:t>, az y a hangnyomásszintet dB-ben. A görbék az azonos hangosságúnak érzékelt helyeket mutatják. A legalsó vonal a hallásküszöb. Középen vannak feltüntetve a </a:t>
            </a:r>
            <a:r>
              <a:rPr lang="hu-HU" altLang="en-US" dirty="0" err="1" smtClean="0"/>
              <a:t>phon</a:t>
            </a:r>
            <a:r>
              <a:rPr lang="hu-HU" altLang="en-US" dirty="0" smtClean="0"/>
              <a:t>-értékek</a:t>
            </a:r>
            <a:r>
              <a:rPr lang="hu-HU" altLang="en-US" baseline="0" dirty="0" smtClean="0"/>
              <a:t> ha</a:t>
            </a:r>
            <a:r>
              <a:rPr lang="hu-HU" baseline="0" dirty="0" smtClean="0"/>
              <a:t>ngossági </a:t>
            </a:r>
            <a:r>
              <a:rPr lang="hu-HU" baseline="0" dirty="0"/>
              <a:t>szintek mérése</a:t>
            </a:r>
            <a:endParaRPr lang="hu-HU" dirty="0"/>
          </a:p>
          <a:p>
            <a:endParaRPr lang="hu-HU" dirty="0"/>
          </a:p>
          <a:p>
            <a:r>
              <a:rPr lang="hu-HU" dirty="0"/>
              <a:t>Azt a hangerő szintet, amely az 1000</a:t>
            </a:r>
            <a:r>
              <a:rPr lang="hu-HU" baseline="0" dirty="0"/>
              <a:t> Hz-es hang a teszthanggal megegyezően észlelt hangosságú, a teszthang hangossági szintjének nevezzük (mértékegysége (</a:t>
            </a:r>
            <a:r>
              <a:rPr lang="hu-HU" baseline="0" dirty="0" err="1"/>
              <a:t>phon</a:t>
            </a:r>
            <a:r>
              <a:rPr lang="hu-HU" baseline="0" dirty="0"/>
              <a:t>)).</a:t>
            </a:r>
          </a:p>
          <a:p>
            <a:endParaRPr lang="hu-HU" baseline="0" dirty="0"/>
          </a:p>
          <a:p>
            <a:r>
              <a:rPr lang="hu-HU" baseline="0" dirty="0"/>
              <a:t> 10 db (SPL) hangerőszintű 1000HZ es hang = 10 </a:t>
            </a:r>
            <a:r>
              <a:rPr lang="hu-HU" baseline="0" dirty="0" err="1"/>
              <a:t>phon</a:t>
            </a:r>
            <a:r>
              <a:rPr lang="hu-HU" baseline="0" dirty="0"/>
              <a:t> 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A5BD04-5C14-401B-9CCA-1A9E8E8B2580}" type="slidenum">
              <a:rPr lang="hu-HU" smtClean="0"/>
              <a:t>48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701859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09537" indent="0">
              <a:buNone/>
            </a:pPr>
            <a:endParaRPr lang="hu-HU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109537" indent="0">
              <a:buNone/>
            </a:pPr>
            <a:r>
              <a:rPr lang="hu-HU" altLang="en-US" sz="1200" dirty="0" smtClean="0"/>
              <a:t>A </a:t>
            </a:r>
            <a:r>
              <a:rPr lang="hu-HU" altLang="en-US" sz="1200" dirty="0"/>
              <a:t>példában párban lehetett hallani a hangokat, az 1. 20 </a:t>
            </a:r>
            <a:r>
              <a:rPr lang="hu-HU" altLang="en-US" sz="1200" dirty="0" err="1"/>
              <a:t>ms-ról</a:t>
            </a:r>
            <a:r>
              <a:rPr lang="hu-HU" altLang="en-US" sz="1200" dirty="0"/>
              <a:t> 500 </a:t>
            </a:r>
            <a:r>
              <a:rPr lang="hu-HU" altLang="en-US" sz="1200" dirty="0" err="1"/>
              <a:t>ms-ig</a:t>
            </a:r>
            <a:r>
              <a:rPr lang="hu-HU" altLang="en-US" sz="1200" dirty="0"/>
              <a:t> nőtt, a 2. mindig 300 </a:t>
            </a:r>
            <a:r>
              <a:rPr lang="hu-HU" altLang="en-US" sz="1200" dirty="0" err="1"/>
              <a:t>ms</a:t>
            </a:r>
            <a:r>
              <a:rPr lang="hu-HU" altLang="en-US" sz="1200" dirty="0"/>
              <a:t> volt</a:t>
            </a:r>
            <a:br>
              <a:rPr lang="hu-HU" altLang="en-US" sz="1200" dirty="0"/>
            </a:b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A5BD04-5C14-401B-9CCA-1A9E8E8B2580}" type="slidenum">
              <a:rPr lang="hu-HU" smtClean="0"/>
              <a:t>50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0019405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A5BD04-5C14-401B-9CCA-1A9E8E8B2580}" type="slidenum">
              <a:rPr lang="hu-HU" smtClean="0"/>
              <a:t>7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4958935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09537" indent="0">
              <a:lnSpc>
                <a:spcPct val="80000"/>
              </a:lnSpc>
              <a:buNone/>
            </a:pPr>
            <a:r>
              <a:rPr lang="hu-HU" alt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„Az összetett hangok azon tulajdonsága, amelynek alapján az azonos erősségű és alapfrekvenciájú hangok egymástól megkülönböztethetők. </a:t>
            </a:r>
            <a:endParaRPr lang="hu-HU" alt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109537" indent="0">
              <a:lnSpc>
                <a:spcPct val="80000"/>
              </a:lnSpc>
              <a:buNone/>
            </a:pPr>
            <a:r>
              <a:rPr lang="hu-HU" alt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 </a:t>
            </a:r>
            <a:r>
              <a:rPr lang="hu-HU" alt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hangszín függ az </a:t>
            </a:r>
            <a:r>
              <a:rPr lang="hu-HU" alt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alaphanghoz tartozó, azzal egy időben megszólaló felhangok számától és erősségétől, az alaphang fázisától és a rezgés alakjától</a:t>
            </a:r>
            <a:r>
              <a:rPr lang="hu-HU" alt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Az emberi hallószerv a hangszín alapján is képes megkülönböztetni a különböző hangjelenségek eredetét.”</a:t>
            </a:r>
          </a:p>
          <a:p>
            <a:pPr marL="109537" indent="0">
              <a:lnSpc>
                <a:spcPct val="80000"/>
              </a:lnSpc>
              <a:buNone/>
            </a:pPr>
            <a:r>
              <a:rPr lang="hu-HU" alt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 természetben ritkák a tiszta hangok</a:t>
            </a:r>
          </a:p>
          <a:p>
            <a:pPr marL="109537" indent="0">
              <a:lnSpc>
                <a:spcPct val="80000"/>
              </a:lnSpc>
              <a:buNone/>
            </a:pPr>
            <a:r>
              <a:rPr lang="hu-HU" alt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 hangoknak egy </a:t>
            </a:r>
            <a:r>
              <a:rPr lang="hu-HU" alt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minőségbeli</a:t>
            </a:r>
            <a:r>
              <a:rPr lang="hu-HU" alt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eltérése a hangszín</a:t>
            </a:r>
          </a:p>
          <a:p>
            <a:pPr marL="109537" indent="0">
              <a:lnSpc>
                <a:spcPct val="80000"/>
              </a:lnSpc>
              <a:buNone/>
            </a:pPr>
            <a:r>
              <a:rPr lang="hu-HU" alt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Függ a hangforrás méretétől, anyagától, tömörségétől (üreges v. nem), megszólaltatás módjától</a:t>
            </a:r>
          </a:p>
          <a:p>
            <a:pPr marL="109537" indent="0">
              <a:lnSpc>
                <a:spcPct val="80000"/>
              </a:lnSpc>
              <a:buNone/>
            </a:pPr>
            <a:r>
              <a:rPr lang="hu-HU" alt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Beszédhangok esetében anatómiája és hangképzés módja</a:t>
            </a:r>
          </a:p>
          <a:p>
            <a:endParaRPr lang="en-US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A5BD04-5C14-401B-9CCA-1A9E8E8B2580}" type="slidenum">
              <a:rPr lang="hu-HU" smtClean="0"/>
              <a:t>53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89661553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hu-HU" altLang="en-US" dirty="0">
              <a:latin typeface="Arial" panose="020B0604020202020204" pitchFamily="34" charset="0"/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A5BD04-5C14-401B-9CCA-1A9E8E8B2580}" type="slidenum">
              <a:rPr lang="hu-HU" smtClean="0"/>
              <a:t>55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3245535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hu-HU" dirty="0"/>
              <a:t>Forrás helyének és távolságának meghatározása</a:t>
            </a:r>
          </a:p>
          <a:p>
            <a:pPr marL="171450" indent="-171450">
              <a:buFontTx/>
              <a:buChar char="-"/>
            </a:pPr>
            <a:r>
              <a:rPr lang="hu-HU" dirty="0"/>
              <a:t>Erősség, frekvencia, időbeliség alapján tudunk </a:t>
            </a:r>
            <a:r>
              <a:rPr lang="hu-HU" b="1" dirty="0"/>
              <a:t>következtetni </a:t>
            </a:r>
          </a:p>
          <a:p>
            <a:pPr marL="171450" indent="-171450">
              <a:buFontTx/>
              <a:buChar char="-"/>
            </a:pPr>
            <a:endParaRPr lang="hu-HU" b="1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A5BD04-5C14-401B-9CCA-1A9E8E8B2580}" type="slidenum">
              <a:rPr lang="hu-HU" smtClean="0"/>
              <a:t>61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1488554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A hangerő</a:t>
            </a:r>
            <a:r>
              <a:rPr lang="hu-HU" baseline="0" dirty="0"/>
              <a:t> különbség a magas hangok irányának meghatározását segíti</a:t>
            </a:r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A5BD04-5C14-401B-9CCA-1A9E8E8B2580}" type="slidenum">
              <a:rPr lang="hu-HU" smtClean="0"/>
              <a:t>62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10654950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sz="12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bináris idegsejtek  - </a:t>
            </a:r>
            <a:r>
              <a:rPr lang="hu-HU" sz="1200" b="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mind a két fülből kapnak bemenetet (lásd.: tankönyv ábrái)</a:t>
            </a:r>
            <a:endParaRPr lang="hu-HU" b="0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A5BD04-5C14-401B-9CCA-1A9E8E8B2580}" type="slidenum">
              <a:rPr lang="hu-HU" smtClean="0"/>
              <a:t>63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51828312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A5BD04-5C14-401B-9CCA-1A9E8E8B2580}" type="slidenum">
              <a:rPr lang="hu-HU" smtClean="0"/>
              <a:t>66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2888505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Idői koherenciahatár feldolgozása – léteznek </a:t>
            </a:r>
            <a:r>
              <a:rPr lang="hu-HU" b="1" dirty="0"/>
              <a:t>változásokra érzékeny </a:t>
            </a:r>
            <a:r>
              <a:rPr lang="hu-HU" dirty="0"/>
              <a:t>idegsejtek </a:t>
            </a:r>
            <a:r>
              <a:rPr lang="hu-HU" dirty="0" smtClean="0"/>
              <a:t>– sebesség növelésével már </a:t>
            </a:r>
            <a:r>
              <a:rPr lang="hu-HU" dirty="0"/>
              <a:t>nem képesek követni a változást</a:t>
            </a:r>
          </a:p>
          <a:p>
            <a:r>
              <a:rPr lang="hu-HU" dirty="0"/>
              <a:t>Hasadási</a:t>
            </a:r>
            <a:r>
              <a:rPr lang="hu-HU" baseline="0" dirty="0"/>
              <a:t> határ – csak akkor válik ketté, ha a frekvencia különbség elég nagy hogy eltérő kritikus sávokkal rendelkező szőrsejtek csoportját aktiválja 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A5BD04-5C14-401B-9CCA-1A9E8E8B2580}" type="slidenum">
              <a:rPr lang="hu-HU" smtClean="0"/>
              <a:t>67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0602467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Közös sors – együtt változik valamilyen tulajdonsága</a:t>
            </a:r>
          </a:p>
          <a:p>
            <a:r>
              <a:rPr lang="hu-HU" dirty="0"/>
              <a:t>Hasonlóság – hasonlít valamely tulajdonságában</a:t>
            </a:r>
          </a:p>
          <a:p>
            <a:r>
              <a:rPr lang="hu-HU" dirty="0"/>
              <a:t>Zártság – ha időben egy másik hang elfedi, azt mégis folytonosnak érezzük</a:t>
            </a:r>
          </a:p>
          <a:p>
            <a:r>
              <a:rPr lang="hu-HU" dirty="0"/>
              <a:t>Kizárólagosság elve – ha egy lánchoz már használtuk, másikhoz már nem fogjuk </a:t>
            </a:r>
          </a:p>
          <a:p>
            <a:r>
              <a:rPr lang="hu-HU" dirty="0"/>
              <a:t>Egybe tartozás – egy hangot vagy komponenst egyszerre egy forráshoz vagy tárgyhoz rendelünk</a:t>
            </a:r>
          </a:p>
          <a:p>
            <a:r>
              <a:rPr lang="hu-HU" dirty="0"/>
              <a:t>Jó folytatás</a:t>
            </a:r>
          </a:p>
          <a:p>
            <a:r>
              <a:rPr lang="hu-HU" dirty="0"/>
              <a:t>Közelség</a:t>
            </a:r>
            <a:endParaRPr lang="en-US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A5BD04-5C14-401B-9CCA-1A9E8E8B2580}" type="slidenum">
              <a:rPr lang="hu-HU" smtClean="0"/>
              <a:t>68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0205550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A5BD04-5C14-401B-9CCA-1A9E8E8B2580}" type="slidenum">
              <a:rPr lang="hu-HU" smtClean="0"/>
              <a:t>69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9146186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Hallás adaptáció: fiziológiás folyamat, mely már a küszöb körüli hang hatására létre jön. Ha egy ilyen hangot adunk, fülünk néhány perc után már nem érzékeli, a hallásküszöb 1-2 dB-lel megemelkedik.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A5BD04-5C14-401B-9CCA-1A9E8E8B2580}" type="slidenum">
              <a:rPr lang="hu-HU" smtClean="0"/>
              <a:t>70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4694788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hu-HU" dirty="0"/>
              <a:t/>
            </a:r>
            <a:br>
              <a:rPr lang="hu-HU" dirty="0"/>
            </a:br>
            <a:r>
              <a:rPr lang="hu-HU" altLang="en-US" sz="1200" dirty="0">
                <a:solidFill>
                  <a:prstClr val="black">
                    <a:lumMod val="85000"/>
                    <a:lumOff val="15000"/>
                  </a:prstClr>
                </a:solidFill>
              </a:rPr>
              <a:t>Az ovális ablakba továbbított rezgés az </a:t>
            </a:r>
            <a:r>
              <a:rPr lang="hu-HU" altLang="en-US" sz="1200" b="1" dirty="0" err="1">
                <a:solidFill>
                  <a:prstClr val="black">
                    <a:lumMod val="85000"/>
                    <a:lumOff val="15000"/>
                  </a:prstClr>
                </a:solidFill>
              </a:rPr>
              <a:t>perilympha</a:t>
            </a:r>
            <a:r>
              <a:rPr lang="hu-HU" altLang="en-US" sz="1200" dirty="0">
                <a:solidFill>
                  <a:prstClr val="black">
                    <a:lumMod val="85000"/>
                    <a:lumOff val="15000"/>
                  </a:prstClr>
                </a:solidFill>
              </a:rPr>
              <a:t> folyadékban terjed tovább, ami a csiga csatornáiban található. A </a:t>
            </a:r>
            <a:r>
              <a:rPr lang="hu-HU" altLang="en-US" sz="1200" b="1" dirty="0">
                <a:solidFill>
                  <a:prstClr val="black">
                    <a:lumMod val="85000"/>
                    <a:lumOff val="15000"/>
                  </a:prstClr>
                </a:solidFill>
              </a:rPr>
              <a:t>csarnoki csatorná</a:t>
            </a:r>
            <a:r>
              <a:rPr lang="hu-HU" altLang="en-US" sz="1200" dirty="0">
                <a:solidFill>
                  <a:prstClr val="black">
                    <a:lumMod val="85000"/>
                    <a:lumOff val="15000"/>
                  </a:prstClr>
                </a:solidFill>
              </a:rPr>
              <a:t>n eljut a csiga csúcsáig a lökés, majd onnan visszafordul, és a </a:t>
            </a:r>
            <a:r>
              <a:rPr lang="hu-HU" altLang="en-US" sz="1200" b="1" dirty="0">
                <a:solidFill>
                  <a:prstClr val="black">
                    <a:lumMod val="85000"/>
                    <a:lumOff val="15000"/>
                  </a:prstClr>
                </a:solidFill>
              </a:rPr>
              <a:t>dobűri csatorná</a:t>
            </a:r>
            <a:r>
              <a:rPr lang="hu-HU" altLang="en-US" sz="1200" dirty="0">
                <a:solidFill>
                  <a:prstClr val="black">
                    <a:lumMod val="85000"/>
                    <a:lumOff val="15000"/>
                  </a:prstClr>
                </a:solidFill>
              </a:rPr>
              <a:t>n a kerek ablakot </a:t>
            </a:r>
            <a:r>
              <a:rPr lang="hu-HU" altLang="en-US" sz="120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éri .</a:t>
            </a:r>
            <a:endParaRPr lang="hu-HU" altLang="en-US" dirty="0">
              <a:latin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A5BD04-5C14-401B-9CCA-1A9E8E8B2580}" type="slidenum">
              <a:rPr lang="hu-HU" smtClean="0"/>
              <a:t>8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8648351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smtClean="0">
                <a:hlinkClick r:id="rId3"/>
              </a:rPr>
              <a:t>https://</a:t>
            </a:r>
            <a:r>
              <a:rPr lang="hu-HU" dirty="0" smtClean="0">
                <a:hlinkClick r:id="rId3"/>
              </a:rPr>
              <a:t>vimeo.com/83416183</a:t>
            </a:r>
            <a:endParaRPr lang="hu-HU" dirty="0" smtClean="0"/>
          </a:p>
          <a:p>
            <a:r>
              <a:rPr lang="hu-HU" dirty="0" smtClean="0">
                <a:hlinkClick r:id="rId4"/>
              </a:rPr>
              <a:t>https://www.researchgate.net/publication/258249938_Attention_and_the_refinement_of_auditory_expectations</a:t>
            </a:r>
            <a:endParaRPr lang="hu-HU" dirty="0" smtClean="0"/>
          </a:p>
          <a:p>
            <a:endParaRPr lang="hu-HU" dirty="0" smtClean="0"/>
          </a:p>
          <a:p>
            <a:r>
              <a:rPr lang="hu-HU" dirty="0" smtClean="0"/>
              <a:t>Ingerhármasok</a:t>
            </a:r>
            <a:r>
              <a:rPr lang="hu-HU" baseline="0" dirty="0" smtClean="0"/>
              <a:t> bemutatás – hogyan csoportosítja az észlelő rendszer a hangokat egy dallamon belül</a:t>
            </a:r>
          </a:p>
          <a:p>
            <a:pPr marL="171450" indent="-171450">
              <a:buFontTx/>
              <a:buChar char="-"/>
            </a:pPr>
            <a:r>
              <a:rPr lang="hu-HU" baseline="0" dirty="0" smtClean="0"/>
              <a:t>Hangmagasságba különböznek</a:t>
            </a:r>
          </a:p>
          <a:p>
            <a:pPr marL="171450" indent="-171450">
              <a:buFontTx/>
              <a:buChar char="-"/>
            </a:pPr>
            <a:r>
              <a:rPr lang="hu-HU" baseline="0" dirty="0" smtClean="0"/>
              <a:t>Lassan – emelkedő hangokat hallunk – különböző hangszíneket tudjuk külön észlelni </a:t>
            </a:r>
          </a:p>
          <a:p>
            <a:pPr marL="171450" indent="-171450">
              <a:buFontTx/>
              <a:buChar char="-"/>
            </a:pPr>
            <a:r>
              <a:rPr lang="hu-HU" baseline="0" dirty="0" smtClean="0"/>
              <a:t>Gyors- nincs idő követni – egy ponton fel kell </a:t>
            </a:r>
            <a:r>
              <a:rPr lang="hu-HU" baseline="0" dirty="0" smtClean="0"/>
              <a:t>adni (hangszín alapján való csoportosítás) </a:t>
            </a:r>
            <a:r>
              <a:rPr lang="hu-HU" baseline="0" dirty="0" smtClean="0"/>
              <a:t>– </a:t>
            </a:r>
            <a:r>
              <a:rPr lang="hu-HU" baseline="0" dirty="0" smtClean="0"/>
              <a:t>csökkenő hangmagasságú hangsor  </a:t>
            </a:r>
            <a:r>
              <a:rPr lang="hu-HU" baseline="0" dirty="0" err="1" smtClean="0"/>
              <a:t>hangsor</a:t>
            </a:r>
            <a:endParaRPr lang="hu-HU" baseline="0" dirty="0" smtClean="0"/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A5BD04-5C14-401B-9CCA-1A9E8E8B2580}" type="slidenum">
              <a:rPr lang="hu-HU" smtClean="0"/>
              <a:t>75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77213998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A5BD04-5C14-401B-9CCA-1A9E8E8B2580}" type="slidenum">
              <a:rPr lang="hu-HU" smtClean="0"/>
              <a:t>77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0679059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smtClean="0"/>
              <a:t>Jólét vs. búcsú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A5BD04-5C14-401B-9CCA-1A9E8E8B2580}" type="slidenum">
              <a:rPr lang="hu-HU" smtClean="0"/>
              <a:t>78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98352564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hu-HU" dirty="0" smtClean="0"/>
              <a:t>Amit hallunk azokra befolyással vannak – hiedelmek, elvárások, tapasztalatok</a:t>
            </a:r>
          </a:p>
          <a:p>
            <a:pPr marL="171450" indent="-171450">
              <a:buFontTx/>
              <a:buChar char="-"/>
            </a:pPr>
            <a:endParaRPr lang="hu-HU" dirty="0" smtClean="0"/>
          </a:p>
          <a:p>
            <a:pPr marL="171450" indent="-171450">
              <a:buFontTx/>
              <a:buChar char="-"/>
            </a:pPr>
            <a:endParaRPr lang="hu-HU" dirty="0" smtClean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A5BD04-5C14-401B-9CCA-1A9E8E8B2580}" type="slidenum">
              <a:rPr lang="hu-HU" smtClean="0"/>
              <a:t>80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862404814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smtClean="0"/>
              <a:t>Deutsch finom </a:t>
            </a:r>
            <a:r>
              <a:rPr lang="hu-HU" dirty="0" smtClean="0"/>
              <a:t>hangolta a kommentárját</a:t>
            </a:r>
            <a:r>
              <a:rPr lang="hu-HU" baseline="0" dirty="0" smtClean="0"/>
              <a:t> egy CD-hez – többször </a:t>
            </a:r>
            <a:r>
              <a:rPr lang="hu-HU" baseline="0" dirty="0" smtClean="0"/>
              <a:t>lejátszva egy frázist az  </a:t>
            </a:r>
            <a:r>
              <a:rPr lang="hu-HU" dirty="0" smtClean="0"/>
              <a:t>egy idő </a:t>
            </a:r>
            <a:r>
              <a:rPr lang="hu-HU" dirty="0" smtClean="0"/>
              <a:t>után úgy hangzott mint egy dal nem mint egy szöveg</a:t>
            </a:r>
            <a:r>
              <a:rPr lang="hu-HU" baseline="0" dirty="0" smtClean="0"/>
              <a:t> </a:t>
            </a:r>
          </a:p>
          <a:p>
            <a:endParaRPr lang="hu-HU" baseline="0" dirty="0" smtClean="0"/>
          </a:p>
          <a:p>
            <a:r>
              <a:rPr lang="hu-HU" baseline="0" dirty="0" smtClean="0"/>
              <a:t>„ </a:t>
            </a:r>
            <a:r>
              <a:rPr lang="hu-HU" baseline="0" dirty="0" err="1" smtClean="0"/>
              <a:t>sometimes</a:t>
            </a:r>
            <a:r>
              <a:rPr lang="hu-HU" baseline="0" dirty="0" smtClean="0"/>
              <a:t> </a:t>
            </a:r>
            <a:r>
              <a:rPr lang="hu-HU" baseline="0" dirty="0" err="1" smtClean="0"/>
              <a:t>behave</a:t>
            </a:r>
            <a:r>
              <a:rPr lang="hu-HU" baseline="0" dirty="0" smtClean="0"/>
              <a:t> </a:t>
            </a:r>
            <a:r>
              <a:rPr lang="hu-HU" baseline="0" dirty="0" err="1" smtClean="0"/>
              <a:t>so</a:t>
            </a:r>
            <a:r>
              <a:rPr lang="hu-HU" baseline="0" dirty="0" smtClean="0"/>
              <a:t> </a:t>
            </a:r>
            <a:r>
              <a:rPr lang="hu-HU" baseline="0" dirty="0" err="1" smtClean="0"/>
              <a:t>strangely</a:t>
            </a:r>
            <a:r>
              <a:rPr lang="hu-HU" baseline="0" dirty="0" smtClean="0"/>
              <a:t>”  - sokszor egymás után lejátszva – egy ponton éneklésnek hangzik </a:t>
            </a:r>
          </a:p>
          <a:p>
            <a:endParaRPr lang="hu-HU" baseline="0" dirty="0" smtClean="0"/>
          </a:p>
          <a:p>
            <a:r>
              <a:rPr lang="hu-HU" baseline="0" dirty="0" smtClean="0"/>
              <a:t>-&gt; dalként észlelhető a beszéd anélkül, hogy bármilyen módon transzformálták volna a hangot, vagy zenei kontextusba helyezték volna, csak megismételték többször </a:t>
            </a:r>
          </a:p>
          <a:p>
            <a:endParaRPr lang="hu-HU" baseline="0" dirty="0" smtClean="0"/>
          </a:p>
          <a:p>
            <a:pPr marL="171450" indent="-171450">
              <a:buFontTx/>
              <a:buChar char="-"/>
            </a:pPr>
            <a:r>
              <a:rPr lang="hu-HU" baseline="0" dirty="0" smtClean="0"/>
              <a:t>Elkezdték vizsgálni: </a:t>
            </a:r>
          </a:p>
          <a:p>
            <a:pPr marL="171450" indent="-171450">
              <a:buFontTx/>
              <a:buChar char="-"/>
            </a:pPr>
            <a:r>
              <a:rPr lang="hu-HU" baseline="0" dirty="0" smtClean="0"/>
              <a:t>3 csoport: 1, ugyanazt hallották, 2, 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pitches differed but the pitch relationships were preserved</a:t>
            </a:r>
            <a:r>
              <a:rPr lang="hu-H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 hangemelkedés,</a:t>
            </a:r>
            <a:r>
              <a:rPr lang="hu-HU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hangmagasság)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r>
              <a:rPr lang="hu-H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3,</a:t>
            </a:r>
            <a:r>
              <a:rPr lang="hu-HU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szótagok véletlenszerűen összekeverve szerepeltek </a:t>
            </a:r>
          </a:p>
          <a:p>
            <a:pPr marL="171450" indent="-171450">
              <a:buFontTx/>
              <a:buChar char="-"/>
            </a:pPr>
            <a:r>
              <a:rPr lang="hu-HU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Egyszer a teljes mondat, aztán csak a frázis 10x</a:t>
            </a:r>
            <a:endParaRPr lang="hu-HU" baseline="0" dirty="0" smtClean="0"/>
          </a:p>
          <a:p>
            <a:pPr marL="171450" indent="-171450">
              <a:buFontTx/>
              <a:buChar char="-"/>
            </a:pPr>
            <a:r>
              <a:rPr lang="hu-HU" baseline="0" dirty="0" smtClean="0">
                <a:sym typeface="Wingdings" panose="05000000000000000000" pitchFamily="2" charset="2"/>
              </a:rPr>
              <a:t> ha teljesen ugyanaz volt a szöveg akkor dalnak kezdték hallani, ha transzponálva volt minden ismétlésnél, akkor beszédnek hallották – a véletlenszerű kombinációját is beszédnek hallották </a:t>
            </a:r>
          </a:p>
          <a:p>
            <a:pPr marL="171450" indent="-171450">
              <a:buFontTx/>
              <a:buChar char="-"/>
            </a:pPr>
            <a:endParaRPr lang="hu-HU" baseline="0" dirty="0" smtClean="0">
              <a:sym typeface="Wingdings" panose="05000000000000000000" pitchFamily="2" charset="2"/>
            </a:endParaRPr>
          </a:p>
          <a:p>
            <a:pPr marL="0" indent="0">
              <a:buFontTx/>
              <a:buNone/>
            </a:pPr>
            <a:r>
              <a:rPr lang="hu-HU" baseline="0" dirty="0" smtClean="0">
                <a:sym typeface="Wingdings" panose="05000000000000000000" pitchFamily="2" charset="2"/>
              </a:rPr>
              <a:t>Szóval, mit hallunk pontosan amikor zenét hallgatunk? </a:t>
            </a:r>
          </a:p>
          <a:p>
            <a:pPr marL="171450" indent="-171450">
              <a:buFontTx/>
              <a:buChar char="-"/>
            </a:pPr>
            <a:r>
              <a:rPr lang="hu-HU" baseline="0" dirty="0" smtClean="0">
                <a:sym typeface="Wingdings" panose="05000000000000000000" pitchFamily="2" charset="2"/>
              </a:rPr>
              <a:t>14 nő, kórustag </a:t>
            </a:r>
            <a:endParaRPr lang="hu-HU" baseline="0" dirty="0" smtClean="0">
              <a:sym typeface="Wingdings" panose="05000000000000000000" pitchFamily="2" charset="2"/>
            </a:endParaRPr>
          </a:p>
          <a:p>
            <a:pPr marL="171450" indent="-171450">
              <a:buFontTx/>
              <a:buChar char="-"/>
            </a:pPr>
            <a:r>
              <a:rPr lang="hu-HU" baseline="0" dirty="0" smtClean="0">
                <a:sym typeface="Wingdings" panose="05000000000000000000" pitchFamily="2" charset="2"/>
              </a:rPr>
              <a:t>Egyszer </a:t>
            </a:r>
            <a:r>
              <a:rPr lang="hu-HU" baseline="0" dirty="0" smtClean="0">
                <a:sym typeface="Wingdings" panose="05000000000000000000" pitchFamily="2" charset="2"/>
              </a:rPr>
              <a:t>a mondat utána frázis 10x – </a:t>
            </a:r>
            <a:r>
              <a:rPr lang="hu-HU" baseline="0" dirty="0" err="1" smtClean="0">
                <a:sym typeface="Wingdings" panose="05000000000000000000" pitchFamily="2" charset="2"/>
              </a:rPr>
              <a:t>repeated</a:t>
            </a:r>
            <a:r>
              <a:rPr lang="hu-HU" baseline="0" dirty="0" smtClean="0">
                <a:sym typeface="Wingdings" panose="05000000000000000000" pitchFamily="2" charset="2"/>
              </a:rPr>
              <a:t> </a:t>
            </a:r>
            <a:r>
              <a:rPr lang="hu-HU" baseline="0" dirty="0" err="1" smtClean="0">
                <a:sym typeface="Wingdings" panose="05000000000000000000" pitchFamily="2" charset="2"/>
              </a:rPr>
              <a:t>what</a:t>
            </a:r>
            <a:r>
              <a:rPr lang="hu-HU" baseline="0" dirty="0" smtClean="0">
                <a:sym typeface="Wingdings" panose="05000000000000000000" pitchFamily="2" charset="2"/>
              </a:rPr>
              <a:t> </a:t>
            </a:r>
            <a:r>
              <a:rPr lang="hu-HU" baseline="0" dirty="0" err="1" smtClean="0">
                <a:sym typeface="Wingdings" panose="05000000000000000000" pitchFamily="2" charset="2"/>
              </a:rPr>
              <a:t>they</a:t>
            </a:r>
            <a:r>
              <a:rPr lang="hu-HU" baseline="0" dirty="0" smtClean="0">
                <a:sym typeface="Wingdings" panose="05000000000000000000" pitchFamily="2" charset="2"/>
              </a:rPr>
              <a:t> </a:t>
            </a:r>
            <a:r>
              <a:rPr lang="hu-HU" baseline="0" dirty="0" smtClean="0">
                <a:sym typeface="Wingdings" panose="05000000000000000000" pitchFamily="2" charset="2"/>
              </a:rPr>
              <a:t>- bár </a:t>
            </a:r>
            <a:r>
              <a:rPr lang="hu-HU" baseline="0" dirty="0" smtClean="0">
                <a:sym typeface="Wingdings" panose="05000000000000000000" pitchFamily="2" charset="2"/>
              </a:rPr>
              <a:t>beszédet hallottak, énekelve adták vissza </a:t>
            </a:r>
          </a:p>
          <a:p>
            <a:pPr marL="171450" indent="-171450">
              <a:buFontTx/>
              <a:buChar char="-"/>
            </a:pPr>
            <a:r>
              <a:rPr lang="hu-HU" baseline="0" dirty="0" smtClean="0">
                <a:sym typeface="Wingdings" panose="05000000000000000000" pitchFamily="2" charset="2"/>
              </a:rPr>
              <a:t>Összerakták a hangokat egy kórusba </a:t>
            </a:r>
            <a:r>
              <a:rPr lang="hu-HU" baseline="0" dirty="0" smtClean="0">
                <a:sym typeface="Wingdings" panose="05000000000000000000" pitchFamily="2" charset="2"/>
              </a:rPr>
              <a:t>( Kórusba 10 bemutatás)</a:t>
            </a:r>
            <a:endParaRPr lang="hu-HU" baseline="0" dirty="0" smtClean="0">
              <a:sym typeface="Wingdings" panose="05000000000000000000" pitchFamily="2" charset="2"/>
            </a:endParaRPr>
          </a:p>
          <a:p>
            <a:pPr marL="171450" indent="-171450">
              <a:buFontTx/>
              <a:buChar char="-"/>
            </a:pPr>
            <a:endParaRPr lang="hu-HU" baseline="0" dirty="0" smtClean="0">
              <a:sym typeface="Wingdings" panose="05000000000000000000" pitchFamily="2" charset="2"/>
            </a:endParaRPr>
          </a:p>
          <a:p>
            <a:pPr marL="171450" indent="-171450">
              <a:buFontTx/>
              <a:buChar char="-"/>
            </a:pPr>
            <a:r>
              <a:rPr lang="hu-HU" baseline="0" dirty="0" smtClean="0">
                <a:sym typeface="Wingdings" panose="05000000000000000000" pitchFamily="2" charset="2"/>
              </a:rPr>
              <a:t>További 11 ember – egyszer a mondat, csak aztán csak egyszer a frázis – beszédként értelmezték és nem zeneként </a:t>
            </a:r>
          </a:p>
          <a:p>
            <a:pPr marL="171450" indent="-171450">
              <a:buFontTx/>
              <a:buChar char="-"/>
            </a:pPr>
            <a:r>
              <a:rPr lang="hu-HU" baseline="0" dirty="0" smtClean="0">
                <a:sym typeface="Wingdings" panose="05000000000000000000" pitchFamily="2" charset="2"/>
              </a:rPr>
              <a:t>-&gt; ha azt mondták zene – úgy is adták vissza – tudták zeneként észlelni a beszédet</a:t>
            </a:r>
          </a:p>
          <a:p>
            <a:pPr marL="171450" indent="-171450">
              <a:buFontTx/>
              <a:buChar char="-"/>
            </a:pPr>
            <a:endParaRPr lang="hu-HU" baseline="0" dirty="0" smtClean="0">
              <a:sym typeface="Wingdings" panose="05000000000000000000" pitchFamily="2" charset="2"/>
            </a:endParaRPr>
          </a:p>
          <a:p>
            <a:pPr marL="171450" indent="-171450">
              <a:buFontTx/>
              <a:buChar char="-"/>
            </a:pPr>
            <a:endParaRPr lang="hu-HU" baseline="0" dirty="0" smtClean="0">
              <a:sym typeface="Wingdings" panose="05000000000000000000" pitchFamily="2" charset="2"/>
            </a:endParaRPr>
          </a:p>
          <a:p>
            <a:pPr marL="171450" indent="-171450">
              <a:buFontTx/>
              <a:buChar char="-"/>
            </a:pPr>
            <a:r>
              <a:rPr lang="hu-HU" baseline="0" dirty="0" smtClean="0">
                <a:sym typeface="Wingdings" panose="05000000000000000000" pitchFamily="2" charset="2"/>
              </a:rPr>
              <a:t>- kapcsolt a zene és nyelv között – ugyanazt az inputot </a:t>
            </a:r>
            <a:r>
              <a:rPr lang="hu-HU" baseline="0" dirty="0" err="1" smtClean="0">
                <a:sym typeface="Wingdings" panose="05000000000000000000" pitchFamily="2" charset="2"/>
              </a:rPr>
              <a:t>fgadják</a:t>
            </a:r>
            <a:r>
              <a:rPr lang="hu-HU" baseline="0" dirty="0" smtClean="0">
                <a:sym typeface="Wingdings" panose="05000000000000000000" pitchFamily="2" charset="2"/>
              </a:rPr>
              <a:t> be, de más a feldolgozása és más az output – gyors és magas szintű perceptuális reorganizáció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A5BD04-5C14-401B-9CCA-1A9E8E8B2580}" type="slidenum">
              <a:rPr lang="hu-HU" smtClean="0"/>
              <a:t>82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48208174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b="1" dirty="0" smtClean="0"/>
              <a:t>Folytonosság </a:t>
            </a:r>
            <a:r>
              <a:rPr lang="hu-HU" b="1" dirty="0" smtClean="0"/>
              <a:t>illúziója </a:t>
            </a:r>
          </a:p>
          <a:p>
            <a:endParaRPr lang="hu-HU" dirty="0" smtClean="0"/>
          </a:p>
          <a:p>
            <a:r>
              <a:rPr lang="hu-HU" dirty="0" smtClean="0"/>
              <a:t>Három dologtól függ</a:t>
            </a:r>
          </a:p>
          <a:p>
            <a:pPr marL="171450" indent="-171450">
              <a:buFontTx/>
              <a:buChar char="-"/>
            </a:pPr>
            <a:r>
              <a:rPr lang="hu-HU" dirty="0" smtClean="0"/>
              <a:t>Elfedő hang tulajdonságától ha csenddel helyettesítjük akkor lép fel – ekkor </a:t>
            </a:r>
            <a:r>
              <a:rPr lang="hu-HU" dirty="0" err="1" smtClean="0"/>
              <a:t>csendbnek</a:t>
            </a:r>
            <a:r>
              <a:rPr lang="hu-HU" dirty="0" smtClean="0"/>
              <a:t> észleljük, észrevesszük a hiányt</a:t>
            </a:r>
          </a:p>
          <a:p>
            <a:pPr marL="171450" indent="-171450">
              <a:buFontTx/>
              <a:buChar char="-"/>
            </a:pPr>
            <a:r>
              <a:rPr lang="hu-HU" dirty="0" smtClean="0"/>
              <a:t>Beszéd folytonosságától – folyamatos legyen</a:t>
            </a:r>
          </a:p>
          <a:p>
            <a:pPr marL="171450" indent="-171450">
              <a:buFontTx/>
              <a:buChar char="-"/>
            </a:pPr>
            <a:r>
              <a:rPr lang="hu-HU" dirty="0" smtClean="0"/>
              <a:t>Hallgató nyelvi képességeitől – magas szintű</a:t>
            </a:r>
            <a:r>
              <a:rPr lang="hu-HU" baseline="0" dirty="0" smtClean="0"/>
              <a:t> nyelvi ismeretek felhasználása – ha rosszul ejtünk egy </a:t>
            </a:r>
            <a:r>
              <a:rPr lang="hu-HU" baseline="0" dirty="0" err="1" smtClean="0"/>
              <a:t>fomémát</a:t>
            </a:r>
            <a:r>
              <a:rPr lang="hu-HU" baseline="0" dirty="0" smtClean="0"/>
              <a:t> és ezt cserélem aztán ki zajra, akkor a jó fonémát </a:t>
            </a:r>
            <a:r>
              <a:rPr lang="hu-HU" baseline="0" dirty="0" err="1" smtClean="0"/>
              <a:t>helytesítik</a:t>
            </a:r>
            <a:r>
              <a:rPr lang="hu-HU" baseline="0" dirty="0" smtClean="0"/>
              <a:t> majd be </a:t>
            </a:r>
            <a:endParaRPr lang="hu-HU" dirty="0" smtClean="0"/>
          </a:p>
          <a:p>
            <a:pPr marL="171450" indent="-171450">
              <a:buFontTx/>
              <a:buChar char="-"/>
            </a:pPr>
            <a:endParaRPr lang="hu-HU" dirty="0" smtClean="0"/>
          </a:p>
          <a:p>
            <a:pPr marL="171450" indent="-171450">
              <a:buFontTx/>
              <a:buChar char="-"/>
            </a:pP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A5BD04-5C14-401B-9CCA-1A9E8E8B2580}" type="slidenum">
              <a:rPr lang="hu-HU" smtClean="0"/>
              <a:t>84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01051149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smtClean="0"/>
              <a:t>Egymáshoz szinkronizált</a:t>
            </a:r>
            <a:r>
              <a:rPr lang="hu-HU" baseline="0" dirty="0" smtClean="0"/>
              <a:t> beszédhangok BA, DA, GA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A5BD04-5C14-401B-9CCA-1A9E8E8B2580}" type="slidenum">
              <a:rPr lang="hu-HU" smtClean="0"/>
              <a:t>86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42794783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hu-HU" dirty="0" smtClean="0"/>
              <a:t>Ionok egyensúlyának megborulása</a:t>
            </a:r>
          </a:p>
          <a:p>
            <a:pPr marL="171450" indent="-171450">
              <a:buFontTx/>
              <a:buChar char="-"/>
            </a:pPr>
            <a:r>
              <a:rPr lang="hu-HU" dirty="0" smtClean="0"/>
              <a:t>Normál esetben: sejten belül</a:t>
            </a:r>
            <a:r>
              <a:rPr lang="hu-HU" baseline="0" dirty="0" smtClean="0"/>
              <a:t> több a negatív ion </a:t>
            </a:r>
          </a:p>
          <a:p>
            <a:pPr marL="171450" indent="-171450">
              <a:buFontTx/>
              <a:buChar char="-"/>
            </a:pP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A5BD04-5C14-401B-9CCA-1A9E8E8B2580}" type="slidenum">
              <a:rPr lang="hu-HU" smtClean="0"/>
              <a:t>91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38107968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lnSpc>
                <a:spcPct val="80000"/>
              </a:lnSpc>
              <a:buNone/>
            </a:pPr>
            <a:r>
              <a:rPr lang="hu-HU" alt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Egy </a:t>
            </a:r>
            <a:r>
              <a:rPr lang="hu-HU" alt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adott csatornán ennek a feszültségkülönbségnek az időbeni változását rögzítjük (pl. 1000 Hz mintavételi frekvencia: másodpercenként 1000 minta)</a:t>
            </a:r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A5BD04-5C14-401B-9CCA-1A9E8E8B2580}" type="slidenum">
              <a:rPr lang="hu-HU" smtClean="0"/>
              <a:t>92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039200808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smtClean="0"/>
              <a:t>A, </a:t>
            </a:r>
            <a:r>
              <a:rPr lang="hu-HU" dirty="0" err="1" smtClean="0"/>
              <a:t>vizszintes</a:t>
            </a:r>
            <a:endParaRPr lang="hu-HU" dirty="0" smtClean="0"/>
          </a:p>
          <a:p>
            <a:r>
              <a:rPr lang="hu-HU" dirty="0" smtClean="0"/>
              <a:t>B, </a:t>
            </a:r>
            <a:r>
              <a:rPr lang="hu-HU" dirty="0" err="1" smtClean="0"/>
              <a:t>blink</a:t>
            </a:r>
            <a:endParaRPr lang="hu-HU" dirty="0" smtClean="0"/>
          </a:p>
          <a:p>
            <a:r>
              <a:rPr lang="hu-HU" dirty="0" smtClean="0"/>
              <a:t>C, izom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C689BF-5FD7-4126-82C2-B0AF5C0F97B5}" type="slidenum">
              <a:rPr lang="hu-HU" smtClean="0"/>
              <a:t>96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6071591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Fourier </a:t>
            </a:r>
            <a:r>
              <a:rPr lang="en-US" dirty="0" err="1"/>
              <a:t>analízis</a:t>
            </a:r>
            <a:r>
              <a:rPr lang="en-US" dirty="0"/>
              <a:t>: </a:t>
            </a:r>
            <a:r>
              <a:rPr lang="en-US" dirty="0" err="1"/>
              <a:t>felbontja</a:t>
            </a:r>
            <a:r>
              <a:rPr lang="en-US" dirty="0"/>
              <a:t> a </a:t>
            </a:r>
            <a:r>
              <a:rPr lang="en-US" dirty="0" err="1"/>
              <a:t>jelet</a:t>
            </a:r>
            <a:r>
              <a:rPr lang="en-US" dirty="0"/>
              <a:t> </a:t>
            </a:r>
            <a:r>
              <a:rPr lang="en-US" dirty="0" err="1"/>
              <a:t>frekvencia</a:t>
            </a:r>
            <a:r>
              <a:rPr lang="en-US" dirty="0"/>
              <a:t> </a:t>
            </a:r>
            <a:r>
              <a:rPr lang="en-US" dirty="0" err="1"/>
              <a:t>komponensekre</a:t>
            </a:r>
            <a:endParaRPr lang="en-US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A5BD04-5C14-401B-9CCA-1A9E8E8B2580}" type="slidenum">
              <a:rPr lang="hu-HU" smtClean="0"/>
              <a:t>9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50211533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err="1" smtClean="0"/>
              <a:t>ekg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C689BF-5FD7-4126-82C2-B0AF5C0F97B5}" type="slidenum">
              <a:rPr lang="hu-HU" smtClean="0"/>
              <a:t>97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072815480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smtClean="0"/>
              <a:t>Rossz elektróda</a:t>
            </a:r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C689BF-5FD7-4126-82C2-B0AF5C0F97B5}" type="slidenum">
              <a:rPr lang="hu-HU" smtClean="0"/>
              <a:t>98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31760788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smtClean="0"/>
              <a:t>pacemaker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C689BF-5FD7-4126-82C2-B0AF5C0F97B5}" type="slidenum">
              <a:rPr lang="hu-HU" smtClean="0"/>
              <a:t>99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579111290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A5BD04-5C14-401B-9CCA-1A9E8E8B2580}" type="slidenum">
              <a:rPr lang="hu-HU" smtClean="0"/>
              <a:t>103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148478154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hu-HU" dirty="0" smtClean="0"/>
              <a:t>I.</a:t>
            </a:r>
            <a:r>
              <a:rPr lang="hu-HU" baseline="0" dirty="0" smtClean="0"/>
              <a:t> </a:t>
            </a:r>
            <a:r>
              <a:rPr lang="hu-HU" dirty="0" smtClean="0"/>
              <a:t>Hullám- hallóideg</a:t>
            </a:r>
          </a:p>
          <a:p>
            <a:pPr marL="0" indent="0">
              <a:buNone/>
            </a:pPr>
            <a:r>
              <a:rPr lang="hu-HU" dirty="0" smtClean="0"/>
              <a:t>II. Hullám-</a:t>
            </a:r>
            <a:r>
              <a:rPr lang="hu-HU" dirty="0" err="1" smtClean="0"/>
              <a:t>cochlear</a:t>
            </a:r>
            <a:r>
              <a:rPr lang="hu-HU" dirty="0" smtClean="0"/>
              <a:t> </a:t>
            </a:r>
            <a:r>
              <a:rPr lang="hu-HU" dirty="0" err="1" smtClean="0"/>
              <a:t>nucleus</a:t>
            </a:r>
            <a:endParaRPr lang="hu-HU" dirty="0" smtClean="0"/>
          </a:p>
          <a:p>
            <a:pPr marL="0" indent="0">
              <a:buNone/>
            </a:pPr>
            <a:r>
              <a:rPr lang="hu-HU" dirty="0" smtClean="0"/>
              <a:t>III.</a:t>
            </a:r>
            <a:r>
              <a:rPr lang="hu-HU" baseline="0" dirty="0" smtClean="0"/>
              <a:t> </a:t>
            </a:r>
            <a:r>
              <a:rPr lang="hu-HU" dirty="0" smtClean="0"/>
              <a:t>Hullám-</a:t>
            </a:r>
            <a:r>
              <a:rPr lang="hu-HU" dirty="0" err="1" smtClean="0"/>
              <a:t>superior</a:t>
            </a:r>
            <a:r>
              <a:rPr lang="hu-HU" dirty="0" smtClean="0"/>
              <a:t> </a:t>
            </a:r>
            <a:r>
              <a:rPr lang="hu-HU" dirty="0" err="1" smtClean="0"/>
              <a:t>olive</a:t>
            </a:r>
            <a:endParaRPr lang="hu-HU" dirty="0" smtClean="0"/>
          </a:p>
          <a:p>
            <a:pPr marL="0" indent="0">
              <a:buNone/>
            </a:pPr>
            <a:r>
              <a:rPr lang="hu-HU" dirty="0" smtClean="0"/>
              <a:t>VI.</a:t>
            </a:r>
            <a:r>
              <a:rPr lang="hu-HU" baseline="0" dirty="0" smtClean="0"/>
              <a:t> </a:t>
            </a:r>
            <a:r>
              <a:rPr lang="hu-HU" dirty="0" smtClean="0"/>
              <a:t>Hullám-</a:t>
            </a:r>
            <a:r>
              <a:rPr lang="hu-HU" dirty="0" err="1" smtClean="0"/>
              <a:t>lateral</a:t>
            </a:r>
            <a:r>
              <a:rPr lang="hu-HU" dirty="0" smtClean="0"/>
              <a:t> </a:t>
            </a:r>
            <a:r>
              <a:rPr lang="hu-HU" dirty="0" err="1" smtClean="0"/>
              <a:t>lemniscus</a:t>
            </a:r>
            <a:endParaRPr lang="hu-HU" dirty="0" smtClean="0"/>
          </a:p>
          <a:p>
            <a:pPr marL="0" indent="0">
              <a:buNone/>
            </a:pPr>
            <a:r>
              <a:rPr lang="hu-HU" dirty="0" smtClean="0"/>
              <a:t>V.</a:t>
            </a:r>
            <a:r>
              <a:rPr lang="hu-HU" baseline="0" dirty="0" smtClean="0"/>
              <a:t> </a:t>
            </a:r>
            <a:r>
              <a:rPr lang="hu-HU" dirty="0" smtClean="0"/>
              <a:t>Hullám-</a:t>
            </a:r>
            <a:r>
              <a:rPr lang="hu-HU" dirty="0" err="1" smtClean="0"/>
              <a:t>inferior</a:t>
            </a:r>
            <a:r>
              <a:rPr lang="hu-HU" dirty="0" smtClean="0"/>
              <a:t> </a:t>
            </a:r>
            <a:r>
              <a:rPr lang="hu-HU" dirty="0" err="1" smtClean="0"/>
              <a:t>colliculus</a:t>
            </a:r>
            <a:endParaRPr lang="hu-HU" dirty="0" smtClean="0"/>
          </a:p>
          <a:p>
            <a:pPr marL="228600" indent="-228600">
              <a:buAutoNum type="arabicPeriod"/>
            </a:pPr>
            <a:endParaRPr lang="hu-HU" dirty="0" smtClean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A5BD04-5C14-401B-9CCA-1A9E8E8B2580}" type="slidenum">
              <a:rPr lang="hu-HU" smtClean="0"/>
              <a:t>107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96958623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altLang="en-US" sz="1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ORN: </a:t>
            </a:r>
            <a:r>
              <a:rPr lang="hu-HU" altLang="en-US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Összetett hangot egy forrásból érkezőnek halljuk, mert a frekvenciakomponensei jó harmonikus kapcsolatban vannak, de amennyiben akár egy komponenst 4%-</a:t>
            </a:r>
            <a:r>
              <a:rPr lang="hu-HU" altLang="en-US" sz="12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kal</a:t>
            </a:r>
            <a:r>
              <a:rPr lang="hu-HU" altLang="en-US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 elhangolunk, hajlamosak vagyunk azt két hangforrásból érkezőnek észlelni</a:t>
            </a:r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A5BD04-5C14-401B-9CCA-1A9E8E8B2580}" type="slidenum">
              <a:rPr lang="hu-HU" smtClean="0"/>
              <a:t>111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469731916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Egyoldali </a:t>
            </a:r>
            <a:r>
              <a:rPr lang="hu-H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vagy kétoldali</a:t>
            </a:r>
          </a:p>
          <a:p>
            <a:endParaRPr lang="hu-HU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hu-HU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A5BD04-5C14-401B-9CCA-1A9E8E8B2580}" type="slidenum">
              <a:rPr lang="hu-HU" smtClean="0"/>
              <a:t>117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873943807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smtClean="0"/>
              <a:t>Mikrofon – hang felvétele a környezetből</a:t>
            </a:r>
          </a:p>
          <a:p>
            <a:r>
              <a:rPr lang="hu-HU" dirty="0" err="1" smtClean="0"/>
              <a:t>Speech</a:t>
            </a:r>
            <a:r>
              <a:rPr lang="hu-HU" dirty="0" smtClean="0"/>
              <a:t> </a:t>
            </a:r>
            <a:r>
              <a:rPr lang="hu-HU" dirty="0" err="1" smtClean="0"/>
              <a:t>processor</a:t>
            </a:r>
            <a:r>
              <a:rPr lang="hu-HU" dirty="0" smtClean="0"/>
              <a:t> – kiválaszt és továbbítja</a:t>
            </a:r>
            <a:r>
              <a:rPr lang="hu-HU" baseline="0" dirty="0" smtClean="0"/>
              <a:t> a hangokat</a:t>
            </a:r>
          </a:p>
          <a:p>
            <a:r>
              <a:rPr lang="hu-HU" baseline="0" dirty="0" err="1" smtClean="0"/>
              <a:t>Transzmitter</a:t>
            </a:r>
            <a:r>
              <a:rPr lang="hu-HU" baseline="0" dirty="0" smtClean="0"/>
              <a:t>, </a:t>
            </a:r>
            <a:r>
              <a:rPr lang="hu-HU" baseline="0" dirty="0" err="1" smtClean="0"/>
              <a:t>reciever</a:t>
            </a:r>
            <a:r>
              <a:rPr lang="hu-HU" baseline="0" dirty="0" smtClean="0"/>
              <a:t> – fogadja a hangokat és elektromos jelekké alakítja</a:t>
            </a:r>
          </a:p>
          <a:p>
            <a:r>
              <a:rPr lang="hu-HU" baseline="0" dirty="0" smtClean="0"/>
              <a:t>Elektróda szál – elektródák csoportja, szállítja az elektromos impulzust és a hallóideg különböző részeire vezeti őket, ott adja le az ingert </a:t>
            </a:r>
          </a:p>
          <a:p>
            <a:endParaRPr lang="hu-HU" baseline="0" dirty="0" smtClean="0"/>
          </a:p>
          <a:p>
            <a:r>
              <a:rPr lang="hu-HU" baseline="0" dirty="0" smtClean="0"/>
              <a:t>Nem helyettesíti a hallást – hasznos reprezentáció a környezet hangjairól, beszéd megértése</a:t>
            </a:r>
          </a:p>
          <a:p>
            <a:endParaRPr lang="hu-HU" baseline="0" dirty="0" smtClean="0"/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A5BD04-5C14-401B-9CCA-1A9E8E8B2580}" type="slidenum">
              <a:rPr lang="hu-HU" smtClean="0"/>
              <a:t>118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623622481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smtClean="0"/>
              <a:t>AGC – </a:t>
            </a:r>
            <a:r>
              <a:rPr lang="hu-HU" dirty="0" err="1" smtClean="0"/>
              <a:t>automatic</a:t>
            </a:r>
            <a:r>
              <a:rPr lang="hu-HU" dirty="0" smtClean="0"/>
              <a:t> </a:t>
            </a:r>
            <a:r>
              <a:rPr lang="hu-HU" dirty="0" err="1" smtClean="0"/>
              <a:t>gain</a:t>
            </a:r>
            <a:r>
              <a:rPr lang="hu-HU" dirty="0" smtClean="0"/>
              <a:t> </a:t>
            </a:r>
            <a:r>
              <a:rPr lang="hu-HU" dirty="0" err="1" smtClean="0"/>
              <a:t>control</a:t>
            </a:r>
            <a:r>
              <a:rPr lang="hu-HU" dirty="0" smtClean="0"/>
              <a:t> </a:t>
            </a:r>
            <a:r>
              <a:rPr lang="hu-HU" dirty="0" err="1" smtClean="0"/>
              <a:t>system</a:t>
            </a:r>
            <a:r>
              <a:rPr lang="hu-HU" dirty="0" smtClean="0"/>
              <a:t> – automatikus hangerőszabályozó</a:t>
            </a:r>
          </a:p>
          <a:p>
            <a:r>
              <a:rPr lang="hu-HU" dirty="0" smtClean="0"/>
              <a:t>CIS – </a:t>
            </a:r>
            <a:r>
              <a:rPr lang="hu-HU" dirty="0" err="1" smtClean="0"/>
              <a:t>continous</a:t>
            </a:r>
            <a:r>
              <a:rPr lang="hu-HU" dirty="0" smtClean="0"/>
              <a:t> </a:t>
            </a:r>
            <a:r>
              <a:rPr lang="hu-HU" dirty="0" err="1" smtClean="0"/>
              <a:t>interleaved</a:t>
            </a:r>
            <a:r>
              <a:rPr lang="hu-HU" dirty="0" smtClean="0"/>
              <a:t> </a:t>
            </a:r>
            <a:r>
              <a:rPr lang="hu-HU" dirty="0" err="1" smtClean="0"/>
              <a:t>sampling</a:t>
            </a:r>
            <a:r>
              <a:rPr lang="hu-HU" dirty="0" smtClean="0"/>
              <a:t> -  </a:t>
            </a:r>
          </a:p>
          <a:p>
            <a:r>
              <a:rPr lang="hu-HU" dirty="0" smtClean="0"/>
              <a:t>SPEAK - </a:t>
            </a:r>
            <a:r>
              <a:rPr lang="hu-HU" dirty="0" err="1" smtClean="0"/>
              <a:t>Spectral</a:t>
            </a:r>
            <a:r>
              <a:rPr lang="hu-HU" dirty="0" smtClean="0"/>
              <a:t> </a:t>
            </a:r>
            <a:r>
              <a:rPr lang="hu-HU" dirty="0" err="1" smtClean="0"/>
              <a:t>Peak</a:t>
            </a:r>
            <a:r>
              <a:rPr lang="hu-HU" dirty="0" smtClean="0"/>
              <a:t> </a:t>
            </a:r>
          </a:p>
          <a:p>
            <a:r>
              <a:rPr lang="hu-HU" dirty="0" smtClean="0"/>
              <a:t>SMSP - </a:t>
            </a:r>
            <a:r>
              <a:rPr lang="hu-HU" dirty="0" err="1" smtClean="0"/>
              <a:t>Spektral</a:t>
            </a:r>
            <a:r>
              <a:rPr lang="hu-HU" dirty="0" smtClean="0"/>
              <a:t> maxima </a:t>
            </a:r>
            <a:r>
              <a:rPr lang="hu-HU" dirty="0" err="1" smtClean="0"/>
              <a:t>processor</a:t>
            </a:r>
            <a:r>
              <a:rPr lang="hu-HU" dirty="0" smtClean="0"/>
              <a:t> </a:t>
            </a:r>
          </a:p>
          <a:p>
            <a:endParaRPr lang="hu-HU" dirty="0" smtClean="0"/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A5BD04-5C14-401B-9CCA-1A9E8E8B2580}" type="slidenum">
              <a:rPr lang="hu-HU" smtClean="0"/>
              <a:t>120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13791315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smtClean="0">
                <a:hlinkClick r:id="rId3"/>
              </a:rPr>
              <a:t>https://www.youtube.com/watch?v=DdvN4WqJh6g</a:t>
            </a:r>
            <a:endParaRPr lang="hu-HU" dirty="0" smtClean="0"/>
          </a:p>
          <a:p>
            <a:endParaRPr lang="hu-HU" dirty="0" smtClean="0"/>
          </a:p>
          <a:p>
            <a:endParaRPr lang="hu-HU" dirty="0" smtClean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A5BD04-5C14-401B-9CCA-1A9E8E8B2580}" type="slidenum">
              <a:rPr lang="hu-HU" smtClean="0"/>
              <a:t>122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671686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altLang="en-US" sz="1200" dirty="0">
                <a:solidFill>
                  <a:prstClr val="black">
                    <a:lumMod val="85000"/>
                    <a:lumOff val="15000"/>
                  </a:prstClr>
                </a:solidFill>
              </a:rPr>
              <a:t>A csigacsatornában </a:t>
            </a:r>
            <a:r>
              <a:rPr lang="hu-HU" altLang="en-US" sz="1200" b="1" dirty="0" err="1">
                <a:solidFill>
                  <a:prstClr val="black">
                    <a:lumMod val="85000"/>
                    <a:lumOff val="15000"/>
                  </a:prstClr>
                </a:solidFill>
              </a:rPr>
              <a:t>endolympha</a:t>
            </a:r>
            <a:r>
              <a:rPr lang="hu-HU" altLang="en-US" sz="1200" dirty="0">
                <a:solidFill>
                  <a:prstClr val="black">
                    <a:lumMod val="85000"/>
                    <a:lumOff val="15000"/>
                  </a:prstClr>
                </a:solidFill>
              </a:rPr>
              <a:t> folyadék található. A csatornákon </a:t>
            </a:r>
            <a:r>
              <a:rPr lang="hu-HU" altLang="en-US" sz="1200" dirty="0" err="1">
                <a:solidFill>
                  <a:prstClr val="black">
                    <a:lumMod val="85000"/>
                    <a:lumOff val="15000"/>
                  </a:prstClr>
                </a:solidFill>
              </a:rPr>
              <a:t>végighaladó</a:t>
            </a:r>
            <a:r>
              <a:rPr lang="hu-HU" altLang="en-US" sz="1200" dirty="0">
                <a:solidFill>
                  <a:prstClr val="black">
                    <a:lumMod val="85000"/>
                    <a:lumOff val="15000"/>
                  </a:prstClr>
                </a:solidFill>
              </a:rPr>
              <a:t> rezgés a csatornákat </a:t>
            </a:r>
            <a:r>
              <a:rPr lang="hu-HU" altLang="en-US" sz="1200" b="1" dirty="0">
                <a:solidFill>
                  <a:prstClr val="black">
                    <a:lumMod val="85000"/>
                    <a:lumOff val="15000"/>
                  </a:prstClr>
                </a:solidFill>
              </a:rPr>
              <a:t>elválasztó hártyák</a:t>
            </a:r>
            <a:r>
              <a:rPr lang="hu-HU" altLang="en-US" sz="1200" dirty="0">
                <a:solidFill>
                  <a:prstClr val="black">
                    <a:lumMod val="85000"/>
                    <a:lumOff val="15000"/>
                  </a:prstClr>
                </a:solidFill>
              </a:rPr>
              <a:t> kilengésében is megjelenik.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altLang="en-US" dirty="0">
                <a:latin typeface="Arial" panose="020B0604020202020204" pitchFamily="34" charset="0"/>
              </a:rPr>
              <a:t>Csiga csatorna = </a:t>
            </a:r>
            <a:r>
              <a:rPr lang="hu-HU" altLang="en-US" dirty="0" err="1">
                <a:latin typeface="Arial" panose="020B0604020202020204" pitchFamily="34" charset="0"/>
              </a:rPr>
              <a:t>scala</a:t>
            </a:r>
            <a:r>
              <a:rPr lang="hu-HU" altLang="en-US" dirty="0">
                <a:latin typeface="Arial" panose="020B0604020202020204" pitchFamily="34" charset="0"/>
              </a:rPr>
              <a:t> </a:t>
            </a:r>
            <a:r>
              <a:rPr lang="hu-HU" altLang="en-US" dirty="0" err="1">
                <a:latin typeface="Arial" panose="020B0604020202020204" pitchFamily="34" charset="0"/>
              </a:rPr>
              <a:t>media</a:t>
            </a:r>
            <a:endParaRPr lang="hu-HU" altLang="en-US" dirty="0">
              <a:latin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altLang="en-US" dirty="0">
                <a:latin typeface="Arial" panose="020B0604020202020204" pitchFamily="34" charset="0"/>
              </a:rPr>
              <a:t>Dobűri csatorna = </a:t>
            </a:r>
            <a:r>
              <a:rPr lang="hu-HU" altLang="en-US" dirty="0" err="1">
                <a:latin typeface="Arial" panose="020B0604020202020204" pitchFamily="34" charset="0"/>
              </a:rPr>
              <a:t>scala</a:t>
            </a:r>
            <a:r>
              <a:rPr lang="hu-HU" altLang="en-US" dirty="0">
                <a:latin typeface="Arial" panose="020B0604020202020204" pitchFamily="34" charset="0"/>
              </a:rPr>
              <a:t> </a:t>
            </a:r>
            <a:r>
              <a:rPr lang="hu-HU" altLang="en-US" dirty="0" err="1">
                <a:latin typeface="Arial" panose="020B0604020202020204" pitchFamily="34" charset="0"/>
              </a:rPr>
              <a:t>tympani</a:t>
            </a:r>
            <a:endParaRPr lang="hu-HU" altLang="en-US" dirty="0">
              <a:latin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altLang="en-US" dirty="0">
                <a:latin typeface="Arial" panose="020B0604020202020204" pitchFamily="34" charset="0"/>
              </a:rPr>
              <a:t>Csarnoki csatorna = </a:t>
            </a:r>
            <a:r>
              <a:rPr lang="hu-HU" altLang="en-US" dirty="0" err="1">
                <a:latin typeface="Arial" panose="020B0604020202020204" pitchFamily="34" charset="0"/>
              </a:rPr>
              <a:t>scala</a:t>
            </a:r>
            <a:r>
              <a:rPr lang="hu-HU" altLang="en-US" dirty="0">
                <a:latin typeface="Arial" panose="020B0604020202020204" pitchFamily="34" charset="0"/>
              </a:rPr>
              <a:t> </a:t>
            </a:r>
            <a:r>
              <a:rPr lang="hu-HU" altLang="en-US" dirty="0" err="1">
                <a:latin typeface="Arial" panose="020B0604020202020204" pitchFamily="34" charset="0"/>
              </a:rPr>
              <a:t>vestibuli</a:t>
            </a:r>
            <a:r>
              <a:rPr lang="hu-HU" altLang="en-US" dirty="0"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A5BD04-5C14-401B-9CCA-1A9E8E8B2580}" type="slidenum">
              <a:rPr lang="hu-HU" smtClean="0"/>
              <a:t>10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850702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altLang="en-US" sz="1200" i="1" kern="1200" dirty="0">
                <a:solidFill>
                  <a:prstClr val="black">
                    <a:lumMod val="85000"/>
                    <a:lumOff val="15000"/>
                  </a:prstClr>
                </a:solidFill>
                <a:latin typeface="Century Schoolbook" panose="02040604050505020304" pitchFamily="18" charset="0"/>
                <a:ea typeface="+mn-ea"/>
                <a:cs typeface="+mn-cs"/>
              </a:rPr>
              <a:t>A csigacsatornában található a </a:t>
            </a:r>
            <a:r>
              <a:rPr lang="hu-HU" altLang="en-US" sz="1200" b="1" i="1" kern="12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Century Schoolbook" panose="02040604050505020304" pitchFamily="18" charset="0"/>
                <a:ea typeface="+mn-ea"/>
                <a:cs typeface="+mn-cs"/>
              </a:rPr>
              <a:t>Corti</a:t>
            </a:r>
            <a:r>
              <a:rPr lang="hu-HU" altLang="en-US" sz="1200" b="1" i="1" kern="1200" dirty="0">
                <a:solidFill>
                  <a:prstClr val="black">
                    <a:lumMod val="85000"/>
                    <a:lumOff val="15000"/>
                  </a:prstClr>
                </a:solidFill>
                <a:latin typeface="Century Schoolbook" panose="02040604050505020304" pitchFamily="18" charset="0"/>
                <a:ea typeface="+mn-ea"/>
                <a:cs typeface="+mn-cs"/>
              </a:rPr>
              <a:t>-féle szerv</a:t>
            </a:r>
            <a:r>
              <a:rPr lang="hu-HU" altLang="en-US" sz="1200" i="1" kern="1200" dirty="0">
                <a:solidFill>
                  <a:prstClr val="black">
                    <a:lumMod val="85000"/>
                    <a:lumOff val="15000"/>
                  </a:prstClr>
                </a:solidFill>
                <a:latin typeface="Century Schoolbook" panose="02040604050505020304" pitchFamily="18" charset="0"/>
                <a:ea typeface="+mn-ea"/>
                <a:cs typeface="+mn-cs"/>
              </a:rPr>
              <a:t>. Az alaphártyán található kb. 12000 külső szőrsejt, és kb. 3500 belső szőrsejt. Amikor az </a:t>
            </a:r>
            <a:r>
              <a:rPr lang="hu-HU" altLang="en-US" sz="1200" b="1" i="1" kern="1200" dirty="0">
                <a:solidFill>
                  <a:prstClr val="black">
                    <a:lumMod val="85000"/>
                    <a:lumOff val="15000"/>
                  </a:prstClr>
                </a:solidFill>
                <a:latin typeface="Century Schoolbook" panose="02040604050505020304" pitchFamily="18" charset="0"/>
                <a:ea typeface="+mn-ea"/>
                <a:cs typeface="+mn-cs"/>
              </a:rPr>
              <a:t>alaphártya</a:t>
            </a:r>
            <a:r>
              <a:rPr lang="hu-HU" altLang="en-US" sz="1200" i="1" kern="1200" dirty="0">
                <a:solidFill>
                  <a:prstClr val="black">
                    <a:lumMod val="85000"/>
                    <a:lumOff val="15000"/>
                  </a:prstClr>
                </a:solidFill>
                <a:latin typeface="Century Schoolbook" panose="02040604050505020304" pitchFamily="18" charset="0"/>
                <a:ea typeface="+mn-ea"/>
                <a:cs typeface="+mn-cs"/>
              </a:rPr>
              <a:t> elmozdul, a </a:t>
            </a:r>
            <a:r>
              <a:rPr lang="hu-HU" altLang="en-US" sz="1200" b="1" i="1" kern="1200" dirty="0">
                <a:solidFill>
                  <a:prstClr val="black">
                    <a:lumMod val="85000"/>
                    <a:lumOff val="15000"/>
                  </a:prstClr>
                </a:solidFill>
                <a:latin typeface="Century Schoolbook" panose="02040604050505020304" pitchFamily="18" charset="0"/>
                <a:ea typeface="+mn-ea"/>
                <a:cs typeface="+mn-cs"/>
              </a:rPr>
              <a:t>fedőhártya</a:t>
            </a:r>
            <a:r>
              <a:rPr lang="hu-HU" altLang="en-US" sz="1200" i="1" kern="1200" dirty="0">
                <a:solidFill>
                  <a:prstClr val="black">
                    <a:lumMod val="85000"/>
                    <a:lumOff val="15000"/>
                  </a:prstClr>
                </a:solidFill>
                <a:latin typeface="Century Schoolbook" panose="02040604050505020304" pitchFamily="18" charset="0"/>
                <a:ea typeface="+mn-ea"/>
                <a:cs typeface="+mn-cs"/>
              </a:rPr>
              <a:t> elhajlítja a szőrsejtek csillóit, ami ioncsatornákat nyit meg. Ennek hatására a </a:t>
            </a:r>
            <a:r>
              <a:rPr lang="hu-HU" altLang="en-US" sz="1200" b="1" i="1" kern="1200" dirty="0">
                <a:solidFill>
                  <a:prstClr val="black">
                    <a:lumMod val="85000"/>
                    <a:lumOff val="15000"/>
                  </a:prstClr>
                </a:solidFill>
                <a:latin typeface="Century Schoolbook" panose="02040604050505020304" pitchFamily="18" charset="0"/>
                <a:ea typeface="+mn-ea"/>
                <a:cs typeface="+mn-cs"/>
              </a:rPr>
              <a:t>külső szőrsejt </a:t>
            </a:r>
            <a:r>
              <a:rPr lang="hu-HU" altLang="en-US" sz="1200" i="1" kern="1200" dirty="0">
                <a:solidFill>
                  <a:prstClr val="black">
                    <a:lumMod val="85000"/>
                    <a:lumOff val="15000"/>
                  </a:prstClr>
                </a:solidFill>
                <a:latin typeface="Century Schoolbook" panose="02040604050505020304" pitchFamily="18" charset="0"/>
                <a:ea typeface="+mn-ea"/>
                <a:cs typeface="+mn-cs"/>
              </a:rPr>
              <a:t>az ingerületet továbbító </a:t>
            </a:r>
            <a:r>
              <a:rPr lang="hu-HU" altLang="en-US" sz="1200" b="1" i="1" kern="12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Century Schoolbook" panose="02040604050505020304" pitchFamily="18" charset="0"/>
                <a:ea typeface="+mn-ea"/>
                <a:cs typeface="+mn-cs"/>
              </a:rPr>
              <a:t>ganglionsejtek</a:t>
            </a:r>
            <a:r>
              <a:rPr lang="hu-HU" altLang="en-US" sz="1200" i="1" kern="12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Century Schoolbook" panose="02040604050505020304" pitchFamily="18" charset="0"/>
                <a:ea typeface="+mn-ea"/>
                <a:cs typeface="+mn-cs"/>
              </a:rPr>
              <a:t>et</a:t>
            </a:r>
            <a:r>
              <a:rPr lang="hu-HU" altLang="en-US" sz="1200" i="1" kern="1200" dirty="0">
                <a:solidFill>
                  <a:prstClr val="black">
                    <a:lumMod val="85000"/>
                    <a:lumOff val="15000"/>
                  </a:prstClr>
                </a:solidFill>
                <a:latin typeface="Century Schoolbook" panose="02040604050505020304" pitchFamily="18" charset="0"/>
                <a:ea typeface="+mn-ea"/>
                <a:cs typeface="+mn-cs"/>
              </a:rPr>
              <a:t> aktiválja. A belső szőrsejtek ezeken keresztül továbbítják az ingerületet a </a:t>
            </a:r>
            <a:r>
              <a:rPr lang="hu-HU" altLang="en-US" sz="1200" b="1" i="1" kern="1200" dirty="0">
                <a:solidFill>
                  <a:prstClr val="black">
                    <a:lumMod val="85000"/>
                    <a:lumOff val="15000"/>
                  </a:prstClr>
                </a:solidFill>
                <a:latin typeface="Century Schoolbook" panose="02040604050505020304" pitchFamily="18" charset="0"/>
                <a:ea typeface="+mn-ea"/>
                <a:cs typeface="+mn-cs"/>
              </a:rPr>
              <a:t>hallóideg</a:t>
            </a:r>
            <a:r>
              <a:rPr lang="hu-HU" altLang="en-US" sz="1200" i="1" kern="1200" dirty="0">
                <a:solidFill>
                  <a:prstClr val="black">
                    <a:lumMod val="85000"/>
                    <a:lumOff val="15000"/>
                  </a:prstClr>
                </a:solidFill>
                <a:latin typeface="Century Schoolbook" panose="02040604050505020304" pitchFamily="18" charset="0"/>
                <a:ea typeface="+mn-ea"/>
                <a:cs typeface="+mn-cs"/>
              </a:rPr>
              <a:t>en keresztül az agy felé.</a:t>
            </a:r>
          </a:p>
          <a:p>
            <a:r>
              <a:rPr lang="hu-HU" altLang="en-US" sz="1200" i="1" kern="1200" dirty="0">
                <a:solidFill>
                  <a:prstClr val="black">
                    <a:lumMod val="85000"/>
                    <a:lumOff val="15000"/>
                  </a:prstClr>
                </a:solidFill>
                <a:latin typeface="Century Schoolbook" panose="02040604050505020304" pitchFamily="18" charset="0"/>
                <a:ea typeface="+mn-ea"/>
                <a:cs typeface="+mn-cs"/>
              </a:rPr>
              <a:t/>
            </a:r>
            <a:br>
              <a:rPr lang="hu-HU" altLang="en-US" sz="1200" i="1" kern="1200" dirty="0">
                <a:solidFill>
                  <a:prstClr val="black">
                    <a:lumMod val="85000"/>
                    <a:lumOff val="15000"/>
                  </a:prstClr>
                </a:solidFill>
                <a:latin typeface="Century Schoolbook" panose="02040604050505020304" pitchFamily="18" charset="0"/>
                <a:ea typeface="+mn-ea"/>
                <a:cs typeface="+mn-cs"/>
              </a:rPr>
            </a:br>
            <a:r>
              <a:rPr lang="hu-HU" altLang="en-US" sz="1200" i="1" kern="1200" dirty="0">
                <a:solidFill>
                  <a:prstClr val="black">
                    <a:lumMod val="85000"/>
                    <a:lumOff val="15000"/>
                  </a:prstClr>
                </a:solidFill>
                <a:latin typeface="Century Schoolbook" panose="02040604050505020304" pitchFamily="18" charset="0"/>
                <a:ea typeface="+mn-ea"/>
                <a:cs typeface="+mn-cs"/>
              </a:rPr>
              <a:t>A </a:t>
            </a:r>
            <a:r>
              <a:rPr lang="hu-HU" altLang="en-US" sz="1200" i="1" kern="1200" dirty="0">
                <a:solidFill>
                  <a:prstClr val="black">
                    <a:lumMod val="85000"/>
                    <a:lumOff val="15000"/>
                  </a:prstClr>
                </a:solidFill>
                <a:latin typeface="Century Schoolbook" panose="02040604050505020304"/>
                <a:ea typeface="+mn-ea"/>
                <a:cs typeface="+mn-cs"/>
              </a:rPr>
              <a:t>szőrsejtek maximális számukat 10 hetes magzati korban érik el, onnan már ehhez képest csak veszítünk belőlük.</a:t>
            </a:r>
            <a:r>
              <a:rPr lang="hu-HU" sz="1200" i="1" kern="1200" dirty="0">
                <a:solidFill>
                  <a:prstClr val="black">
                    <a:lumMod val="85000"/>
                    <a:lumOff val="15000"/>
                  </a:prstClr>
                </a:solidFill>
                <a:latin typeface="Century Schoolbook" panose="02040604050505020304"/>
                <a:ea typeface="+mn-ea"/>
                <a:cs typeface="+mn-cs"/>
              </a:rPr>
              <a:t/>
            </a:r>
            <a:br>
              <a:rPr lang="hu-HU" sz="1200" i="1" kern="1200" dirty="0">
                <a:solidFill>
                  <a:prstClr val="black">
                    <a:lumMod val="85000"/>
                    <a:lumOff val="15000"/>
                  </a:prstClr>
                </a:solidFill>
                <a:latin typeface="Century Schoolbook" panose="02040604050505020304"/>
                <a:ea typeface="+mn-ea"/>
                <a:cs typeface="+mn-cs"/>
              </a:rPr>
            </a:br>
            <a:endParaRPr lang="hu-HU" dirty="0"/>
          </a:p>
          <a:p>
            <a:endParaRPr lang="en-US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A5BD04-5C14-401B-9CCA-1A9E8E8B2580}" type="slidenum">
              <a:rPr lang="hu-HU" smtClean="0"/>
              <a:t>11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277297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lnSpc>
                <a:spcPct val="80000"/>
              </a:lnSpc>
              <a:buNone/>
            </a:pPr>
            <a:r>
              <a:rPr lang="hu-HU" altLang="en-US" sz="25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 külső és belső szőrsejtek beidegzése eltér. A csigában található </a:t>
            </a:r>
            <a:r>
              <a:rPr lang="hu-HU" altLang="en-US" sz="25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ganglionsejtek</a:t>
            </a:r>
            <a:r>
              <a:rPr lang="hu-HU" altLang="en-US" sz="25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legalább 95%-a belső szőrsejten végződik.</a:t>
            </a:r>
          </a:p>
          <a:p>
            <a:pPr marL="0" lvl="1" indent="0">
              <a:lnSpc>
                <a:spcPct val="80000"/>
              </a:lnSpc>
              <a:buNone/>
            </a:pPr>
            <a:r>
              <a:rPr lang="hu-HU" altLang="en-US" sz="25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Látás</a:t>
            </a:r>
            <a:r>
              <a:rPr lang="hu-HU" altLang="en-US" sz="25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 125 000 000 receptor</a:t>
            </a:r>
            <a:br>
              <a:rPr lang="hu-HU" altLang="en-US" sz="25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hu-HU" altLang="en-US" sz="25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Szaglás: 40 000 000 receptor</a:t>
            </a:r>
            <a:br>
              <a:rPr lang="hu-HU" altLang="en-US" sz="25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hu-HU" altLang="en-US" sz="25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Hallás: 16 000 receptor, 6% </a:t>
            </a:r>
            <a:r>
              <a:rPr lang="hu-HU" altLang="en-US" sz="25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efferens</a:t>
            </a:r>
            <a:endParaRPr lang="hu-HU" altLang="en-US" sz="25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A5BD04-5C14-401B-9CCA-1A9E8E8B2580}" type="slidenum">
              <a:rPr lang="hu-HU" smtClean="0"/>
              <a:t>12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978981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alt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 csiga három fő információt </a:t>
            </a:r>
            <a:r>
              <a:rPr lang="hu-HU" alt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továbbít: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alt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    </a:t>
            </a:r>
            <a:r>
              <a:rPr lang="hu-HU" alt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hely kód </a:t>
            </a:r>
            <a:r>
              <a:rPr lang="hu-HU" alt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 hangmagasságot jelenti, ugyanis a rostok </a:t>
            </a:r>
            <a:r>
              <a:rPr lang="hu-HU" alt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tonotopikus</a:t>
            </a:r>
            <a:r>
              <a:rPr lang="hu-HU" alt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térképbe rendezettek: helyük annak a hangnak a karakterisztikus frekvenciáját jellemzi, amire leginkább érzékenyek a kapcsolódó </a:t>
            </a:r>
            <a:r>
              <a:rPr lang="hu-HU" alt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szőrsejtek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hu-HU" alt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hu-HU" alt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frekvencia kód</a:t>
            </a:r>
            <a:r>
              <a:rPr lang="hu-HU" alt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segítségével időzítés valósulhat meg: a csigában a mechanikai hullám terjedésekor a legnagyobb sűrűsödés/ritkulás fázisaiban jeleznek az </a:t>
            </a:r>
            <a:r>
              <a:rPr lang="hu-HU" alt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idegsejtek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hu-HU" alt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hu-HU" alt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frekvencia és populációs kód</a:t>
            </a:r>
            <a:r>
              <a:rPr lang="hu-HU" alt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pedig a hangerőt kódolja: a rostok annyian és olyan gyorsan tüzelnek, amennyire intenzív a </a:t>
            </a:r>
            <a:r>
              <a:rPr lang="hu-HU" alt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hang</a:t>
            </a:r>
            <a:endParaRPr lang="hu-HU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A5BD04-5C14-401B-9CCA-1A9E8E8B2580}" type="slidenum">
              <a:rPr lang="hu-HU" smtClean="0"/>
              <a:t>13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6069683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ímdi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 title="scalloped circle"/>
          <p:cNvSpPr/>
          <p:nvPr/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8523" y="1098388"/>
            <a:ext cx="10318418" cy="4394988"/>
          </a:xfrm>
        </p:spPr>
        <p:txBody>
          <a:bodyPr anchor="ctr">
            <a:noAutofit/>
          </a:bodyPr>
          <a:lstStyle>
            <a:lvl1pPr algn="ctr">
              <a:defRPr sz="10000" spc="80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15045" y="5979196"/>
            <a:ext cx="8045373" cy="74227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 i="0" cap="all" spc="40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Kattintson ide az alcím mintájának szerkesztéséhez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78523" y="6375679"/>
            <a:ext cx="2329722" cy="348462"/>
          </a:xfrm>
        </p:spPr>
        <p:txBody>
          <a:bodyPr/>
          <a:lstStyle>
            <a:lvl1pPr>
              <a:defRPr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3C633830-2244-49AE-BC4A-47F415C177C6}" type="datetimeFigureOut">
              <a:rPr lang="en-US" smtClean="0"/>
              <a:pPr/>
              <a:t>4/9/2019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80332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67218" y="6375679"/>
            <a:ext cx="2329723" cy="345796"/>
          </a:xfrm>
        </p:spPr>
        <p:txBody>
          <a:bodyPr/>
          <a:lstStyle>
            <a:lvl1pPr>
              <a:defRPr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2AC27A5A-7290-4DE1-BA94-4BE8A8E57D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Rectangle 12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9580114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33830-2244-49AE-BC4A-47F415C177C6}" type="datetimeFigureOut">
              <a:rPr lang="en-US" smtClean="0"/>
              <a:pPr/>
              <a:t>4/9/2019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27A5A-7290-4DE1-BA94-4BE8A8E57DC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16677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066321" y="382386"/>
            <a:ext cx="1492132" cy="5600404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382385"/>
            <a:ext cx="8392585" cy="560040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33830-2244-49AE-BC4A-47F415C177C6}" type="datetimeFigureOut">
              <a:rPr lang="en-US" smtClean="0"/>
              <a:pPr/>
              <a:t>4/9/2019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27A5A-7290-4DE1-BA94-4BE8A8E57DC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83974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33830-2244-49AE-BC4A-47F415C177C6}" type="datetimeFigureOut">
              <a:rPr lang="en-US" smtClean="0"/>
              <a:pPr/>
              <a:t>4/9/2019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27A5A-7290-4DE1-BA94-4BE8A8E57DC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97370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zakaszfejléc">
    <p:bg>
      <p:bgPr>
        <a:solidFill>
          <a:schemeClr val="bg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2929" y="1073888"/>
            <a:ext cx="8187071" cy="4064627"/>
          </a:xfrm>
        </p:spPr>
        <p:txBody>
          <a:bodyPr anchor="b">
            <a:normAutofit/>
          </a:bodyPr>
          <a:lstStyle>
            <a:lvl1pPr>
              <a:defRPr sz="8400" spc="800" baseline="0">
                <a:solidFill>
                  <a:schemeClr val="tx2"/>
                </a:solidFill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42930" y="5159781"/>
            <a:ext cx="7017488" cy="95113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 b="1" i="0" cap="all" spc="4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236546" y="6375679"/>
            <a:ext cx="1493947" cy="348462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3C633830-2244-49AE-BC4A-47F415C177C6}" type="datetimeFigureOut">
              <a:rPr lang="en-US" smtClean="0"/>
              <a:pPr/>
              <a:t>4/9/2019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79064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942434" y="6375679"/>
            <a:ext cx="1487566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2AC27A5A-7290-4DE1-BA94-4BE8A8E57DCF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7" name="Group 6" title="left scallop shape"/>
          <p:cNvGrpSpPr/>
          <p:nvPr/>
        </p:nvGrpSpPr>
        <p:grpSpPr>
          <a:xfrm>
            <a:off x="0" y="0"/>
            <a:ext cx="2814638" cy="6858000"/>
            <a:chOff x="0" y="0"/>
            <a:chExt cx="2814638" cy="6858000"/>
          </a:xfrm>
        </p:grpSpPr>
        <p:sp>
          <p:nvSpPr>
            <p:cNvPr id="11" name="Freeform 6" title="left scallop shape"/>
            <p:cNvSpPr/>
            <p:nvPr/>
          </p:nvSpPr>
          <p:spPr bwMode="auto">
            <a:xfrm>
              <a:off x="0" y="0"/>
              <a:ext cx="2814638" cy="6858000"/>
            </a:xfrm>
            <a:custGeom>
              <a:avLst/>
              <a:gdLst/>
              <a:ahLst/>
              <a:cxnLst/>
              <a:rect l="0" t="0" r="r" b="b"/>
              <a:pathLst>
                <a:path w="1773" h="4320">
                  <a:moveTo>
                    <a:pt x="0" y="0"/>
                  </a:moveTo>
                  <a:lnTo>
                    <a:pt x="891" y="0"/>
                  </a:lnTo>
                  <a:lnTo>
                    <a:pt x="906" y="56"/>
                  </a:lnTo>
                  <a:lnTo>
                    <a:pt x="921" y="111"/>
                  </a:lnTo>
                  <a:lnTo>
                    <a:pt x="938" y="165"/>
                  </a:lnTo>
                  <a:lnTo>
                    <a:pt x="957" y="217"/>
                  </a:lnTo>
                  <a:lnTo>
                    <a:pt x="980" y="266"/>
                  </a:lnTo>
                  <a:lnTo>
                    <a:pt x="1007" y="312"/>
                  </a:lnTo>
                  <a:lnTo>
                    <a:pt x="1036" y="351"/>
                  </a:lnTo>
                  <a:lnTo>
                    <a:pt x="1069" y="387"/>
                  </a:lnTo>
                  <a:lnTo>
                    <a:pt x="1105" y="422"/>
                  </a:lnTo>
                  <a:lnTo>
                    <a:pt x="1145" y="456"/>
                  </a:lnTo>
                  <a:lnTo>
                    <a:pt x="1185" y="487"/>
                  </a:lnTo>
                  <a:lnTo>
                    <a:pt x="1227" y="520"/>
                  </a:lnTo>
                  <a:lnTo>
                    <a:pt x="1270" y="551"/>
                  </a:lnTo>
                  <a:lnTo>
                    <a:pt x="1311" y="584"/>
                  </a:lnTo>
                  <a:lnTo>
                    <a:pt x="1352" y="617"/>
                  </a:lnTo>
                  <a:lnTo>
                    <a:pt x="1390" y="651"/>
                  </a:lnTo>
                  <a:lnTo>
                    <a:pt x="1425" y="687"/>
                  </a:lnTo>
                  <a:lnTo>
                    <a:pt x="1456" y="725"/>
                  </a:lnTo>
                  <a:lnTo>
                    <a:pt x="1484" y="765"/>
                  </a:lnTo>
                  <a:lnTo>
                    <a:pt x="1505" y="808"/>
                  </a:lnTo>
                  <a:lnTo>
                    <a:pt x="1521" y="856"/>
                  </a:lnTo>
                  <a:lnTo>
                    <a:pt x="1530" y="907"/>
                  </a:lnTo>
                  <a:lnTo>
                    <a:pt x="1534" y="960"/>
                  </a:lnTo>
                  <a:lnTo>
                    <a:pt x="1534" y="1013"/>
                  </a:lnTo>
                  <a:lnTo>
                    <a:pt x="1530" y="1068"/>
                  </a:lnTo>
                  <a:lnTo>
                    <a:pt x="1523" y="1125"/>
                  </a:lnTo>
                  <a:lnTo>
                    <a:pt x="1515" y="1181"/>
                  </a:lnTo>
                  <a:lnTo>
                    <a:pt x="1508" y="1237"/>
                  </a:lnTo>
                  <a:lnTo>
                    <a:pt x="1501" y="1293"/>
                  </a:lnTo>
                  <a:lnTo>
                    <a:pt x="1496" y="1350"/>
                  </a:lnTo>
                  <a:lnTo>
                    <a:pt x="1494" y="1405"/>
                  </a:lnTo>
                  <a:lnTo>
                    <a:pt x="1497" y="1458"/>
                  </a:lnTo>
                  <a:lnTo>
                    <a:pt x="1504" y="1511"/>
                  </a:lnTo>
                  <a:lnTo>
                    <a:pt x="1517" y="1560"/>
                  </a:lnTo>
                  <a:lnTo>
                    <a:pt x="1535" y="1610"/>
                  </a:lnTo>
                  <a:lnTo>
                    <a:pt x="1557" y="1659"/>
                  </a:lnTo>
                  <a:lnTo>
                    <a:pt x="1583" y="1708"/>
                  </a:lnTo>
                  <a:lnTo>
                    <a:pt x="1611" y="1757"/>
                  </a:lnTo>
                  <a:lnTo>
                    <a:pt x="1640" y="1807"/>
                  </a:lnTo>
                  <a:lnTo>
                    <a:pt x="1669" y="1855"/>
                  </a:lnTo>
                  <a:lnTo>
                    <a:pt x="1696" y="1905"/>
                  </a:lnTo>
                  <a:lnTo>
                    <a:pt x="1721" y="1954"/>
                  </a:lnTo>
                  <a:lnTo>
                    <a:pt x="1742" y="2006"/>
                  </a:lnTo>
                  <a:lnTo>
                    <a:pt x="1759" y="2057"/>
                  </a:lnTo>
                  <a:lnTo>
                    <a:pt x="1769" y="2108"/>
                  </a:lnTo>
                  <a:lnTo>
                    <a:pt x="1773" y="2160"/>
                  </a:lnTo>
                  <a:lnTo>
                    <a:pt x="1769" y="2212"/>
                  </a:lnTo>
                  <a:lnTo>
                    <a:pt x="1759" y="2263"/>
                  </a:lnTo>
                  <a:lnTo>
                    <a:pt x="1742" y="2314"/>
                  </a:lnTo>
                  <a:lnTo>
                    <a:pt x="1721" y="2366"/>
                  </a:lnTo>
                  <a:lnTo>
                    <a:pt x="1696" y="2415"/>
                  </a:lnTo>
                  <a:lnTo>
                    <a:pt x="1669" y="2465"/>
                  </a:lnTo>
                  <a:lnTo>
                    <a:pt x="1640" y="2513"/>
                  </a:lnTo>
                  <a:lnTo>
                    <a:pt x="1611" y="2563"/>
                  </a:lnTo>
                  <a:lnTo>
                    <a:pt x="1583" y="2612"/>
                  </a:lnTo>
                  <a:lnTo>
                    <a:pt x="1557" y="2661"/>
                  </a:lnTo>
                  <a:lnTo>
                    <a:pt x="1535" y="2710"/>
                  </a:lnTo>
                  <a:lnTo>
                    <a:pt x="1517" y="2760"/>
                  </a:lnTo>
                  <a:lnTo>
                    <a:pt x="1504" y="2809"/>
                  </a:lnTo>
                  <a:lnTo>
                    <a:pt x="1497" y="2862"/>
                  </a:lnTo>
                  <a:lnTo>
                    <a:pt x="1494" y="2915"/>
                  </a:lnTo>
                  <a:lnTo>
                    <a:pt x="1496" y="2970"/>
                  </a:lnTo>
                  <a:lnTo>
                    <a:pt x="1501" y="3027"/>
                  </a:lnTo>
                  <a:lnTo>
                    <a:pt x="1508" y="3083"/>
                  </a:lnTo>
                  <a:lnTo>
                    <a:pt x="1515" y="3139"/>
                  </a:lnTo>
                  <a:lnTo>
                    <a:pt x="1523" y="3195"/>
                  </a:lnTo>
                  <a:lnTo>
                    <a:pt x="1530" y="3252"/>
                  </a:lnTo>
                  <a:lnTo>
                    <a:pt x="1534" y="3307"/>
                  </a:lnTo>
                  <a:lnTo>
                    <a:pt x="1534" y="3360"/>
                  </a:lnTo>
                  <a:lnTo>
                    <a:pt x="1530" y="3413"/>
                  </a:lnTo>
                  <a:lnTo>
                    <a:pt x="1521" y="3464"/>
                  </a:lnTo>
                  <a:lnTo>
                    <a:pt x="1505" y="3512"/>
                  </a:lnTo>
                  <a:lnTo>
                    <a:pt x="1484" y="3555"/>
                  </a:lnTo>
                  <a:lnTo>
                    <a:pt x="1456" y="3595"/>
                  </a:lnTo>
                  <a:lnTo>
                    <a:pt x="1425" y="3633"/>
                  </a:lnTo>
                  <a:lnTo>
                    <a:pt x="1390" y="3669"/>
                  </a:lnTo>
                  <a:lnTo>
                    <a:pt x="1352" y="3703"/>
                  </a:lnTo>
                  <a:lnTo>
                    <a:pt x="1311" y="3736"/>
                  </a:lnTo>
                  <a:lnTo>
                    <a:pt x="1270" y="3769"/>
                  </a:lnTo>
                  <a:lnTo>
                    <a:pt x="1227" y="3800"/>
                  </a:lnTo>
                  <a:lnTo>
                    <a:pt x="1185" y="3833"/>
                  </a:lnTo>
                  <a:lnTo>
                    <a:pt x="1145" y="3864"/>
                  </a:lnTo>
                  <a:lnTo>
                    <a:pt x="1105" y="3898"/>
                  </a:lnTo>
                  <a:lnTo>
                    <a:pt x="1069" y="3933"/>
                  </a:lnTo>
                  <a:lnTo>
                    <a:pt x="1036" y="3969"/>
                  </a:lnTo>
                  <a:lnTo>
                    <a:pt x="1007" y="4008"/>
                  </a:lnTo>
                  <a:lnTo>
                    <a:pt x="980" y="4054"/>
                  </a:lnTo>
                  <a:lnTo>
                    <a:pt x="957" y="4103"/>
                  </a:lnTo>
                  <a:lnTo>
                    <a:pt x="938" y="4155"/>
                  </a:lnTo>
                  <a:lnTo>
                    <a:pt x="921" y="4209"/>
                  </a:lnTo>
                  <a:lnTo>
                    <a:pt x="906" y="4264"/>
                  </a:lnTo>
                  <a:lnTo>
                    <a:pt x="891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6" name="Freeform 11" title="left scallop inline"/>
            <p:cNvSpPr/>
            <p:nvPr/>
          </p:nvSpPr>
          <p:spPr bwMode="auto">
            <a:xfrm>
              <a:off x="874382" y="0"/>
              <a:ext cx="1646238" cy="6858000"/>
            </a:xfrm>
            <a:custGeom>
              <a:avLst/>
              <a:gdLst/>
              <a:ahLst/>
              <a:cxnLst/>
              <a:rect l="0" t="0" r="r" b="b"/>
              <a:pathLst>
                <a:path w="1037" h="4320">
                  <a:moveTo>
                    <a:pt x="0" y="0"/>
                  </a:moveTo>
                  <a:lnTo>
                    <a:pt x="171" y="0"/>
                  </a:lnTo>
                  <a:lnTo>
                    <a:pt x="188" y="55"/>
                  </a:lnTo>
                  <a:lnTo>
                    <a:pt x="204" y="110"/>
                  </a:lnTo>
                  <a:lnTo>
                    <a:pt x="220" y="166"/>
                  </a:lnTo>
                  <a:lnTo>
                    <a:pt x="234" y="223"/>
                  </a:lnTo>
                  <a:lnTo>
                    <a:pt x="251" y="278"/>
                  </a:lnTo>
                  <a:lnTo>
                    <a:pt x="269" y="331"/>
                  </a:lnTo>
                  <a:lnTo>
                    <a:pt x="292" y="381"/>
                  </a:lnTo>
                  <a:lnTo>
                    <a:pt x="319" y="427"/>
                  </a:lnTo>
                  <a:lnTo>
                    <a:pt x="349" y="466"/>
                  </a:lnTo>
                  <a:lnTo>
                    <a:pt x="382" y="503"/>
                  </a:lnTo>
                  <a:lnTo>
                    <a:pt x="420" y="537"/>
                  </a:lnTo>
                  <a:lnTo>
                    <a:pt x="460" y="571"/>
                  </a:lnTo>
                  <a:lnTo>
                    <a:pt x="502" y="603"/>
                  </a:lnTo>
                  <a:lnTo>
                    <a:pt x="544" y="635"/>
                  </a:lnTo>
                  <a:lnTo>
                    <a:pt x="587" y="668"/>
                  </a:lnTo>
                  <a:lnTo>
                    <a:pt x="628" y="700"/>
                  </a:lnTo>
                  <a:lnTo>
                    <a:pt x="667" y="734"/>
                  </a:lnTo>
                  <a:lnTo>
                    <a:pt x="703" y="771"/>
                  </a:lnTo>
                  <a:lnTo>
                    <a:pt x="736" y="808"/>
                  </a:lnTo>
                  <a:lnTo>
                    <a:pt x="763" y="848"/>
                  </a:lnTo>
                  <a:lnTo>
                    <a:pt x="786" y="893"/>
                  </a:lnTo>
                  <a:lnTo>
                    <a:pt x="800" y="937"/>
                  </a:lnTo>
                  <a:lnTo>
                    <a:pt x="809" y="986"/>
                  </a:lnTo>
                  <a:lnTo>
                    <a:pt x="813" y="1034"/>
                  </a:lnTo>
                  <a:lnTo>
                    <a:pt x="812" y="1085"/>
                  </a:lnTo>
                  <a:lnTo>
                    <a:pt x="808" y="1136"/>
                  </a:lnTo>
                  <a:lnTo>
                    <a:pt x="803" y="1189"/>
                  </a:lnTo>
                  <a:lnTo>
                    <a:pt x="796" y="1242"/>
                  </a:lnTo>
                  <a:lnTo>
                    <a:pt x="788" y="1295"/>
                  </a:lnTo>
                  <a:lnTo>
                    <a:pt x="782" y="1348"/>
                  </a:lnTo>
                  <a:lnTo>
                    <a:pt x="778" y="1401"/>
                  </a:lnTo>
                  <a:lnTo>
                    <a:pt x="775" y="1452"/>
                  </a:lnTo>
                  <a:lnTo>
                    <a:pt x="778" y="1502"/>
                  </a:lnTo>
                  <a:lnTo>
                    <a:pt x="784" y="1551"/>
                  </a:lnTo>
                  <a:lnTo>
                    <a:pt x="797" y="1602"/>
                  </a:lnTo>
                  <a:lnTo>
                    <a:pt x="817" y="1652"/>
                  </a:lnTo>
                  <a:lnTo>
                    <a:pt x="841" y="1702"/>
                  </a:lnTo>
                  <a:lnTo>
                    <a:pt x="868" y="1752"/>
                  </a:lnTo>
                  <a:lnTo>
                    <a:pt x="896" y="1801"/>
                  </a:lnTo>
                  <a:lnTo>
                    <a:pt x="926" y="1851"/>
                  </a:lnTo>
                  <a:lnTo>
                    <a:pt x="953" y="1901"/>
                  </a:lnTo>
                  <a:lnTo>
                    <a:pt x="980" y="1952"/>
                  </a:lnTo>
                  <a:lnTo>
                    <a:pt x="1003" y="2003"/>
                  </a:lnTo>
                  <a:lnTo>
                    <a:pt x="1021" y="2054"/>
                  </a:lnTo>
                  <a:lnTo>
                    <a:pt x="1031" y="2106"/>
                  </a:lnTo>
                  <a:lnTo>
                    <a:pt x="1037" y="2160"/>
                  </a:lnTo>
                  <a:lnTo>
                    <a:pt x="1031" y="2214"/>
                  </a:lnTo>
                  <a:lnTo>
                    <a:pt x="1021" y="2266"/>
                  </a:lnTo>
                  <a:lnTo>
                    <a:pt x="1003" y="2317"/>
                  </a:lnTo>
                  <a:lnTo>
                    <a:pt x="980" y="2368"/>
                  </a:lnTo>
                  <a:lnTo>
                    <a:pt x="953" y="2419"/>
                  </a:lnTo>
                  <a:lnTo>
                    <a:pt x="926" y="2469"/>
                  </a:lnTo>
                  <a:lnTo>
                    <a:pt x="896" y="2519"/>
                  </a:lnTo>
                  <a:lnTo>
                    <a:pt x="868" y="2568"/>
                  </a:lnTo>
                  <a:lnTo>
                    <a:pt x="841" y="2618"/>
                  </a:lnTo>
                  <a:lnTo>
                    <a:pt x="817" y="2668"/>
                  </a:lnTo>
                  <a:lnTo>
                    <a:pt x="797" y="2718"/>
                  </a:lnTo>
                  <a:lnTo>
                    <a:pt x="784" y="2769"/>
                  </a:lnTo>
                  <a:lnTo>
                    <a:pt x="778" y="2818"/>
                  </a:lnTo>
                  <a:lnTo>
                    <a:pt x="775" y="2868"/>
                  </a:lnTo>
                  <a:lnTo>
                    <a:pt x="778" y="2919"/>
                  </a:lnTo>
                  <a:lnTo>
                    <a:pt x="782" y="2972"/>
                  </a:lnTo>
                  <a:lnTo>
                    <a:pt x="788" y="3025"/>
                  </a:lnTo>
                  <a:lnTo>
                    <a:pt x="796" y="3078"/>
                  </a:lnTo>
                  <a:lnTo>
                    <a:pt x="803" y="3131"/>
                  </a:lnTo>
                  <a:lnTo>
                    <a:pt x="808" y="3184"/>
                  </a:lnTo>
                  <a:lnTo>
                    <a:pt x="812" y="3235"/>
                  </a:lnTo>
                  <a:lnTo>
                    <a:pt x="813" y="3286"/>
                  </a:lnTo>
                  <a:lnTo>
                    <a:pt x="809" y="3334"/>
                  </a:lnTo>
                  <a:lnTo>
                    <a:pt x="800" y="3383"/>
                  </a:lnTo>
                  <a:lnTo>
                    <a:pt x="786" y="3427"/>
                  </a:lnTo>
                  <a:lnTo>
                    <a:pt x="763" y="3472"/>
                  </a:lnTo>
                  <a:lnTo>
                    <a:pt x="736" y="3512"/>
                  </a:lnTo>
                  <a:lnTo>
                    <a:pt x="703" y="3549"/>
                  </a:lnTo>
                  <a:lnTo>
                    <a:pt x="667" y="3586"/>
                  </a:lnTo>
                  <a:lnTo>
                    <a:pt x="628" y="3620"/>
                  </a:lnTo>
                  <a:lnTo>
                    <a:pt x="587" y="3652"/>
                  </a:lnTo>
                  <a:lnTo>
                    <a:pt x="544" y="3685"/>
                  </a:lnTo>
                  <a:lnTo>
                    <a:pt x="502" y="3717"/>
                  </a:lnTo>
                  <a:lnTo>
                    <a:pt x="460" y="3749"/>
                  </a:lnTo>
                  <a:lnTo>
                    <a:pt x="420" y="3783"/>
                  </a:lnTo>
                  <a:lnTo>
                    <a:pt x="382" y="3817"/>
                  </a:lnTo>
                  <a:lnTo>
                    <a:pt x="349" y="3854"/>
                  </a:lnTo>
                  <a:lnTo>
                    <a:pt x="319" y="3893"/>
                  </a:lnTo>
                  <a:lnTo>
                    <a:pt x="292" y="3939"/>
                  </a:lnTo>
                  <a:lnTo>
                    <a:pt x="269" y="3989"/>
                  </a:lnTo>
                  <a:lnTo>
                    <a:pt x="251" y="4042"/>
                  </a:lnTo>
                  <a:lnTo>
                    <a:pt x="234" y="4097"/>
                  </a:lnTo>
                  <a:lnTo>
                    <a:pt x="220" y="4154"/>
                  </a:lnTo>
                  <a:lnTo>
                    <a:pt x="204" y="4210"/>
                  </a:lnTo>
                  <a:lnTo>
                    <a:pt x="188" y="4265"/>
                  </a:lnTo>
                  <a:lnTo>
                    <a:pt x="171" y="4320"/>
                  </a:lnTo>
                  <a:lnTo>
                    <a:pt x="0" y="4320"/>
                  </a:lnTo>
                  <a:lnTo>
                    <a:pt x="17" y="4278"/>
                  </a:lnTo>
                  <a:lnTo>
                    <a:pt x="33" y="4232"/>
                  </a:lnTo>
                  <a:lnTo>
                    <a:pt x="46" y="4183"/>
                  </a:lnTo>
                  <a:lnTo>
                    <a:pt x="60" y="4131"/>
                  </a:lnTo>
                  <a:lnTo>
                    <a:pt x="75" y="4075"/>
                  </a:lnTo>
                  <a:lnTo>
                    <a:pt x="90" y="4019"/>
                  </a:lnTo>
                  <a:lnTo>
                    <a:pt x="109" y="3964"/>
                  </a:lnTo>
                  <a:lnTo>
                    <a:pt x="129" y="3909"/>
                  </a:lnTo>
                  <a:lnTo>
                    <a:pt x="156" y="3855"/>
                  </a:lnTo>
                  <a:lnTo>
                    <a:pt x="186" y="3804"/>
                  </a:lnTo>
                  <a:lnTo>
                    <a:pt x="222" y="3756"/>
                  </a:lnTo>
                  <a:lnTo>
                    <a:pt x="261" y="3713"/>
                  </a:lnTo>
                  <a:lnTo>
                    <a:pt x="303" y="3672"/>
                  </a:lnTo>
                  <a:lnTo>
                    <a:pt x="348" y="3634"/>
                  </a:lnTo>
                  <a:lnTo>
                    <a:pt x="392" y="3599"/>
                  </a:lnTo>
                  <a:lnTo>
                    <a:pt x="438" y="3565"/>
                  </a:lnTo>
                  <a:lnTo>
                    <a:pt x="482" y="3531"/>
                  </a:lnTo>
                  <a:lnTo>
                    <a:pt x="523" y="3499"/>
                  </a:lnTo>
                  <a:lnTo>
                    <a:pt x="561" y="3466"/>
                  </a:lnTo>
                  <a:lnTo>
                    <a:pt x="594" y="3434"/>
                  </a:lnTo>
                  <a:lnTo>
                    <a:pt x="620" y="3400"/>
                  </a:lnTo>
                  <a:lnTo>
                    <a:pt x="638" y="3367"/>
                  </a:lnTo>
                  <a:lnTo>
                    <a:pt x="647" y="3336"/>
                  </a:lnTo>
                  <a:lnTo>
                    <a:pt x="652" y="3302"/>
                  </a:lnTo>
                  <a:lnTo>
                    <a:pt x="654" y="3265"/>
                  </a:lnTo>
                  <a:lnTo>
                    <a:pt x="651" y="3224"/>
                  </a:lnTo>
                  <a:lnTo>
                    <a:pt x="647" y="3181"/>
                  </a:lnTo>
                  <a:lnTo>
                    <a:pt x="642" y="3137"/>
                  </a:lnTo>
                  <a:lnTo>
                    <a:pt x="637" y="3091"/>
                  </a:lnTo>
                  <a:lnTo>
                    <a:pt x="626" y="3021"/>
                  </a:lnTo>
                  <a:lnTo>
                    <a:pt x="620" y="2952"/>
                  </a:lnTo>
                  <a:lnTo>
                    <a:pt x="616" y="2881"/>
                  </a:lnTo>
                  <a:lnTo>
                    <a:pt x="618" y="2809"/>
                  </a:lnTo>
                  <a:lnTo>
                    <a:pt x="628" y="2737"/>
                  </a:lnTo>
                  <a:lnTo>
                    <a:pt x="642" y="2681"/>
                  </a:lnTo>
                  <a:lnTo>
                    <a:pt x="661" y="2626"/>
                  </a:lnTo>
                  <a:lnTo>
                    <a:pt x="685" y="2574"/>
                  </a:lnTo>
                  <a:lnTo>
                    <a:pt x="711" y="2521"/>
                  </a:lnTo>
                  <a:lnTo>
                    <a:pt x="739" y="2472"/>
                  </a:lnTo>
                  <a:lnTo>
                    <a:pt x="767" y="2423"/>
                  </a:lnTo>
                  <a:lnTo>
                    <a:pt x="791" y="2381"/>
                  </a:lnTo>
                  <a:lnTo>
                    <a:pt x="813" y="2342"/>
                  </a:lnTo>
                  <a:lnTo>
                    <a:pt x="834" y="2303"/>
                  </a:lnTo>
                  <a:lnTo>
                    <a:pt x="851" y="2265"/>
                  </a:lnTo>
                  <a:lnTo>
                    <a:pt x="864" y="2228"/>
                  </a:lnTo>
                  <a:lnTo>
                    <a:pt x="873" y="2194"/>
                  </a:lnTo>
                  <a:lnTo>
                    <a:pt x="876" y="2160"/>
                  </a:lnTo>
                  <a:lnTo>
                    <a:pt x="873" y="2126"/>
                  </a:lnTo>
                  <a:lnTo>
                    <a:pt x="864" y="2092"/>
                  </a:lnTo>
                  <a:lnTo>
                    <a:pt x="851" y="2055"/>
                  </a:lnTo>
                  <a:lnTo>
                    <a:pt x="834" y="2017"/>
                  </a:lnTo>
                  <a:lnTo>
                    <a:pt x="813" y="1978"/>
                  </a:lnTo>
                  <a:lnTo>
                    <a:pt x="791" y="1939"/>
                  </a:lnTo>
                  <a:lnTo>
                    <a:pt x="767" y="1897"/>
                  </a:lnTo>
                  <a:lnTo>
                    <a:pt x="739" y="1848"/>
                  </a:lnTo>
                  <a:lnTo>
                    <a:pt x="711" y="1799"/>
                  </a:lnTo>
                  <a:lnTo>
                    <a:pt x="685" y="1746"/>
                  </a:lnTo>
                  <a:lnTo>
                    <a:pt x="661" y="1694"/>
                  </a:lnTo>
                  <a:lnTo>
                    <a:pt x="642" y="1639"/>
                  </a:lnTo>
                  <a:lnTo>
                    <a:pt x="628" y="1583"/>
                  </a:lnTo>
                  <a:lnTo>
                    <a:pt x="618" y="1511"/>
                  </a:lnTo>
                  <a:lnTo>
                    <a:pt x="616" y="1439"/>
                  </a:lnTo>
                  <a:lnTo>
                    <a:pt x="620" y="1368"/>
                  </a:lnTo>
                  <a:lnTo>
                    <a:pt x="626" y="1299"/>
                  </a:lnTo>
                  <a:lnTo>
                    <a:pt x="637" y="1229"/>
                  </a:lnTo>
                  <a:lnTo>
                    <a:pt x="642" y="1183"/>
                  </a:lnTo>
                  <a:lnTo>
                    <a:pt x="647" y="1139"/>
                  </a:lnTo>
                  <a:lnTo>
                    <a:pt x="651" y="1096"/>
                  </a:lnTo>
                  <a:lnTo>
                    <a:pt x="654" y="1055"/>
                  </a:lnTo>
                  <a:lnTo>
                    <a:pt x="652" y="1018"/>
                  </a:lnTo>
                  <a:lnTo>
                    <a:pt x="647" y="984"/>
                  </a:lnTo>
                  <a:lnTo>
                    <a:pt x="638" y="953"/>
                  </a:lnTo>
                  <a:lnTo>
                    <a:pt x="620" y="920"/>
                  </a:lnTo>
                  <a:lnTo>
                    <a:pt x="594" y="886"/>
                  </a:lnTo>
                  <a:lnTo>
                    <a:pt x="561" y="854"/>
                  </a:lnTo>
                  <a:lnTo>
                    <a:pt x="523" y="822"/>
                  </a:lnTo>
                  <a:lnTo>
                    <a:pt x="482" y="789"/>
                  </a:lnTo>
                  <a:lnTo>
                    <a:pt x="438" y="755"/>
                  </a:lnTo>
                  <a:lnTo>
                    <a:pt x="392" y="721"/>
                  </a:lnTo>
                  <a:lnTo>
                    <a:pt x="348" y="686"/>
                  </a:lnTo>
                  <a:lnTo>
                    <a:pt x="303" y="648"/>
                  </a:lnTo>
                  <a:lnTo>
                    <a:pt x="261" y="607"/>
                  </a:lnTo>
                  <a:lnTo>
                    <a:pt x="222" y="564"/>
                  </a:lnTo>
                  <a:lnTo>
                    <a:pt x="186" y="516"/>
                  </a:lnTo>
                  <a:lnTo>
                    <a:pt x="156" y="465"/>
                  </a:lnTo>
                  <a:lnTo>
                    <a:pt x="129" y="411"/>
                  </a:lnTo>
                  <a:lnTo>
                    <a:pt x="109" y="356"/>
                  </a:lnTo>
                  <a:lnTo>
                    <a:pt x="90" y="301"/>
                  </a:lnTo>
                  <a:lnTo>
                    <a:pt x="75" y="245"/>
                  </a:lnTo>
                  <a:lnTo>
                    <a:pt x="60" y="189"/>
                  </a:lnTo>
                  <a:lnTo>
                    <a:pt x="46" y="137"/>
                  </a:lnTo>
                  <a:lnTo>
                    <a:pt x="33" y="88"/>
                  </a:lnTo>
                  <a:lnTo>
                    <a:pt x="17" y="4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42168747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286000"/>
            <a:ext cx="4800600" cy="3619500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47796" y="2286000"/>
            <a:ext cx="4800600" cy="3619500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33830-2244-49AE-BC4A-47F415C177C6}" type="datetimeFigureOut">
              <a:rPr lang="en-US" smtClean="0"/>
              <a:pPr/>
              <a:t>4/9/2019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27A5A-7290-4DE1-BA94-4BE8A8E57DC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7019727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2728" y="381000"/>
            <a:ext cx="10172700" cy="1493517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7300" y="2909102"/>
            <a:ext cx="4800600" cy="299639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33864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33864" y="2909102"/>
            <a:ext cx="4800600" cy="299639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33830-2244-49AE-BC4A-47F415C177C6}" type="datetimeFigureOut">
              <a:rPr lang="en-US" smtClean="0"/>
              <a:pPr/>
              <a:t>4/9/2019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27A5A-7290-4DE1-BA94-4BE8A8E57DC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8039002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33830-2244-49AE-BC4A-47F415C177C6}" type="datetimeFigureOut">
              <a:rPr lang="en-US" smtClean="0"/>
              <a:pPr/>
              <a:t>4/9/2019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27A5A-7290-4DE1-BA94-4BE8A8E57DC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18204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33830-2244-49AE-BC4A-47F415C177C6}" type="datetimeFigureOut">
              <a:rPr lang="en-US" smtClean="0"/>
              <a:pPr/>
              <a:t>4/9/2019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27A5A-7290-4DE1-BA94-4BE8A8E57DC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25401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4" y="457199"/>
            <a:ext cx="3092115" cy="1196671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cap="all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5051" y="920377"/>
            <a:ext cx="6158418" cy="498512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5" y="1741336"/>
            <a:ext cx="3092115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051" y="6375679"/>
            <a:ext cx="1233355" cy="348462"/>
          </a:xfrm>
        </p:spPr>
        <p:txBody>
          <a:bodyPr/>
          <a:lstStyle/>
          <a:p>
            <a:fld id="{3C633830-2244-49AE-BC4A-47F415C177C6}" type="datetimeFigureOut">
              <a:rPr lang="en-US" smtClean="0"/>
              <a:pPr/>
              <a:t>4/9/2019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0" y="6375679"/>
            <a:ext cx="3482179" cy="34579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91014" y="6375679"/>
            <a:ext cx="1232456" cy="345796"/>
          </a:xfrm>
        </p:spPr>
        <p:txBody>
          <a:bodyPr/>
          <a:lstStyle/>
          <a:p>
            <a:fld id="{2AC27A5A-7290-4DE1-BA94-4BE8A8E57D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Rectangle 7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9631952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696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83464" y="0"/>
            <a:ext cx="7355585" cy="685799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11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3" y="457200"/>
            <a:ext cx="3092117" cy="1196670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3" y="1741336"/>
            <a:ext cx="3092117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950" y="6375679"/>
            <a:ext cx="1232456" cy="348462"/>
          </a:xfrm>
        </p:spPr>
        <p:txBody>
          <a:bodyPr/>
          <a:lstStyle/>
          <a:p>
            <a:fld id="{3C633830-2244-49AE-BC4A-47F415C177C6}" type="datetimeFigureOut">
              <a:rPr lang="en-US" smtClean="0"/>
              <a:pPr/>
              <a:t>4/9/2019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1" y="6375679"/>
            <a:ext cx="3482178" cy="34579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87568" y="6375679"/>
            <a:ext cx="1234440" cy="345796"/>
          </a:xfrm>
        </p:spPr>
        <p:txBody>
          <a:bodyPr/>
          <a:lstStyle/>
          <a:p>
            <a:fld id="{2AC27A5A-7290-4DE1-BA94-4BE8A8E57DC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40382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14921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286001"/>
            <a:ext cx="10178322" cy="3593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1678" y="6375679"/>
            <a:ext cx="2329722" cy="3484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3C633830-2244-49AE-BC4A-47F415C177C6}" type="datetimeFigureOut">
              <a:rPr lang="en-US" smtClean="0"/>
              <a:pPr/>
              <a:t>4/9/2019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75679"/>
            <a:ext cx="4114800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75679"/>
            <a:ext cx="2819399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2AC27A5A-7290-4DE1-BA94-4BE8A8E57D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Freeform 6" title="Left scallop edge"/>
          <p:cNvSpPr/>
          <p:nvPr/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right edge border"/>
          <p:cNvSpPr/>
          <p:nvPr/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7583223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100" kern="1200" cap="all" spc="200" baseline="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792">
          <p15:clr>
            <a:srgbClr val="F26B43"/>
          </p15:clr>
        </p15:guide>
        <p15:guide id="2" pos="7200">
          <p15:clr>
            <a:srgbClr val="F26B43"/>
          </p15:clr>
        </p15:guide>
        <p15:guide id="3" orient="horz" pos="4008">
          <p15:clr>
            <a:srgbClr val="F26B43"/>
          </p15:clr>
        </p15:guide>
        <p15:guide id="4" orient="horz" pos="1440">
          <p15:clr>
            <a:srgbClr val="F26B43"/>
          </p15:clr>
        </p15:guide>
        <p15:guide id="5" orient="horz" pos="3720">
          <p15:clr>
            <a:srgbClr val="F26B43"/>
          </p15:clr>
        </p15:guide>
        <p15:guide id="6" orient="horz" pos="2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png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wmf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wmf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zeg4qTnYOpw" TargetMode="External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0.png"/><Relationship Id="rId4" Type="http://schemas.openxmlformats.org/officeDocument/2006/relationships/hyperlink" Target="https://www.youtube.com/watch?v=AOR_b8KmjVs" TargetMode="Externa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youtube.com/watch?v=SpKKYBkJ9Hw" TargetMode="Externa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wmf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DdvN4WqJh6g" TargetMode="External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youtube.com/watch?v=LrWMFsz5VOg" TargetMode="Externa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qgdqp-oPb1Q" TargetMode="External"/><Relationship Id="rId2" Type="http://schemas.openxmlformats.org/officeDocument/2006/relationships/hyperlink" Target="https://www.youtube.com/watch?v=PeTriGTENoc" TargetMode="Externa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deutsch.ucsd.edu/psychology/pages.php?i=201" TargetMode="External"/><Relationship Id="rId2" Type="http://schemas.openxmlformats.org/officeDocument/2006/relationships/hyperlink" Target="http://ccrma.stanford.edu/~malcolm/correlograms/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tankonyvtar.hu/hu/tartalom/tamop425/2011_0001_520_altalanos_pszichologia_1/ch09.html" TargetMode="External"/><Relationship Id="rId4" Type="http://schemas.openxmlformats.org/officeDocument/2006/relationships/hyperlink" Target="http://www.frontiersin.org/Journal/DownloadFile.ashx?pdf=1&amp;FileId=96415&amp;articleId=72504&amp;Version=1&amp;ContentTypeId=58&amp;FileName=Provisional%20PDF.pdf" TargetMode="Externa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microsoft.com/office/2007/relationships/media" Target="../media/media2.WAV"/><Relationship Id="rId7" Type="http://schemas.openxmlformats.org/officeDocument/2006/relationships/image" Target="../media/image15.jpe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notesSlide" Target="../notesSlides/notesSlide16.xml"/><Relationship Id="rId11" Type="http://schemas.openxmlformats.org/officeDocument/2006/relationships/image" Target="../media/image20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9.png"/><Relationship Id="rId4" Type="http://schemas.openxmlformats.org/officeDocument/2006/relationships/audio" Target="../media/media2.WAV"/><Relationship Id="rId9" Type="http://schemas.openxmlformats.org/officeDocument/2006/relationships/image" Target="../media/image1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k8FXF1KjzY0" TargetMode="Externa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hyperlink" Target="https://www.youtube.com/watch?v=3vEDZ-_iLNU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GkNJvZINSEY" TargetMode="Externa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microsoft.com/office/2007/relationships/media" Target="../media/media4.WAV"/><Relationship Id="rId7" Type="http://schemas.openxmlformats.org/officeDocument/2006/relationships/image" Target="../media/image25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notesSlide" Target="../notesSlides/notesSlide20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4.WAV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audio" Target="../media/media8.WAV"/><Relationship Id="rId3" Type="http://schemas.microsoft.com/office/2007/relationships/media" Target="../media/media6.WAV"/><Relationship Id="rId7" Type="http://schemas.microsoft.com/office/2007/relationships/media" Target="../media/media8.WAV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audio" Target="../media/media7.WAV"/><Relationship Id="rId11" Type="http://schemas.openxmlformats.org/officeDocument/2006/relationships/image" Target="../media/image25.png"/><Relationship Id="rId5" Type="http://schemas.microsoft.com/office/2007/relationships/media" Target="../media/media7.WAV"/><Relationship Id="rId10" Type="http://schemas.openxmlformats.org/officeDocument/2006/relationships/image" Target="../media/image26.png"/><Relationship Id="rId4" Type="http://schemas.openxmlformats.org/officeDocument/2006/relationships/audio" Target="../media/media6.WAV"/><Relationship Id="rId9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microsoft.com/office/2007/relationships/media" Target="../media/media5.WAV"/><Relationship Id="rId7" Type="http://schemas.openxmlformats.org/officeDocument/2006/relationships/image" Target="../media/image27.png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notesSlide" Target="../notesSlides/notesSlide22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5.WAV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5" Type="http://schemas.openxmlformats.org/officeDocument/2006/relationships/image" Target="../media/image25.png"/><Relationship Id="rId4" Type="http://schemas.openxmlformats.org/officeDocument/2006/relationships/notesSlide" Target="../notesSlides/notesSlide2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5" Type="http://schemas.openxmlformats.org/officeDocument/2006/relationships/image" Target="../media/image33.png"/><Relationship Id="rId4" Type="http://schemas.openxmlformats.org/officeDocument/2006/relationships/notesSlide" Target="../notesSlides/notesSlide29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hyperlink" Target="http://www.cis.hut.fi/projects/ica/cocktail/cocktail_en.cgi" TargetMode="Externa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4" Type="http://schemas.openxmlformats.org/officeDocument/2006/relationships/image" Target="../media/image43.png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microsoft.com/office/2007/relationships/media" Target="../media/media13.WAV"/><Relationship Id="rId7" Type="http://schemas.openxmlformats.org/officeDocument/2006/relationships/image" Target="../media/image44.png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6" Type="http://schemas.openxmlformats.org/officeDocument/2006/relationships/notesSlide" Target="../notesSlides/notesSlide35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3.WAV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6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psych.hanover.edu/JavaTest/Media/Chapter5/MedFig.Continuation.html" TargetMode="External"/><Relationship Id="rId5" Type="http://schemas.openxmlformats.org/officeDocument/2006/relationships/hyperlink" Target="http://psych.hanover.edu/JavaTest/Media/Chapter5/MedFig.ProxSim.html" TargetMode="External"/><Relationship Id="rId10" Type="http://schemas.openxmlformats.org/officeDocument/2006/relationships/image" Target="../media/image51.png"/><Relationship Id="rId4" Type="http://schemas.openxmlformats.org/officeDocument/2006/relationships/image" Target="../media/image47.png"/><Relationship Id="rId9" Type="http://schemas.openxmlformats.org/officeDocument/2006/relationships/image" Target="../media/image50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hyperlink" Target="http://deutsch.ucsd.edu/psychology/pages.php?i=201" TargetMode="External"/><Relationship Id="rId2" Type="http://schemas.openxmlformats.org/officeDocument/2006/relationships/hyperlink" Target="http://ccrma.stanford.edu/~malcolm/correlograms/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tankonyvtar.hu/hu/tartalom/tamop425/2011_0001_520_altalanos_pszichologia_1/ch09.html" TargetMode="External"/><Relationship Id="rId4" Type="http://schemas.openxmlformats.org/officeDocument/2006/relationships/hyperlink" Target="http://www.frontiersin.org/Journal/DownloadFile.ashx?pdf=1&amp;FileId=96415&amp;articleId=72504&amp;Version=1&amp;ContentTypeId=58&amp;FileName=Provisional%20PDF.pdf" TargetMode="Externa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40.xml"/><Relationship Id="rId3" Type="http://schemas.microsoft.com/office/2007/relationships/media" Target="../media/media15.wav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57.png"/><Relationship Id="rId2" Type="http://schemas.openxmlformats.org/officeDocument/2006/relationships/audio" Target="../media/media14.wav"/><Relationship Id="rId1" Type="http://schemas.microsoft.com/office/2007/relationships/media" Target="../media/media14.wav"/><Relationship Id="rId6" Type="http://schemas.openxmlformats.org/officeDocument/2006/relationships/audio" Target="../media/media16.wav"/><Relationship Id="rId11" Type="http://schemas.openxmlformats.org/officeDocument/2006/relationships/image" Target="../media/image56.png"/><Relationship Id="rId5" Type="http://schemas.microsoft.com/office/2007/relationships/media" Target="../media/media16.wav"/><Relationship Id="rId10" Type="http://schemas.openxmlformats.org/officeDocument/2006/relationships/image" Target="../media/image55.png"/><Relationship Id="rId4" Type="http://schemas.openxmlformats.org/officeDocument/2006/relationships/audio" Target="../media/media15.wav"/><Relationship Id="rId9" Type="http://schemas.openxmlformats.org/officeDocument/2006/relationships/image" Target="../media/image54.pn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p3"/><Relationship Id="rId1" Type="http://schemas.microsoft.com/office/2007/relationships/media" Target="../media/media17.mp3"/><Relationship Id="rId6" Type="http://schemas.openxmlformats.org/officeDocument/2006/relationships/image" Target="../media/image58.png"/><Relationship Id="rId5" Type="http://schemas.openxmlformats.org/officeDocument/2006/relationships/image" Target="../media/image56.png"/><Relationship Id="rId4" Type="http://schemas.openxmlformats.org/officeDocument/2006/relationships/notesSlide" Target="../notesSlides/notesSlide4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p3"/><Relationship Id="rId1" Type="http://schemas.microsoft.com/office/2007/relationships/media" Target="../media/media18.mp3"/><Relationship Id="rId4" Type="http://schemas.openxmlformats.org/officeDocument/2006/relationships/image" Target="../media/image5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p3"/><Relationship Id="rId1" Type="http://schemas.microsoft.com/office/2007/relationships/media" Target="../media/media18.mp3"/><Relationship Id="rId5" Type="http://schemas.openxmlformats.org/officeDocument/2006/relationships/image" Target="../media/image59.png"/><Relationship Id="rId4" Type="http://schemas.openxmlformats.org/officeDocument/2006/relationships/notesSlide" Target="../notesSlides/notesSlide43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8" Type="http://schemas.openxmlformats.org/officeDocument/2006/relationships/audio" Target="../media/media22.mp3"/><Relationship Id="rId13" Type="http://schemas.openxmlformats.org/officeDocument/2006/relationships/slideLayout" Target="../slideLayouts/slideLayout2.xml"/><Relationship Id="rId3" Type="http://schemas.microsoft.com/office/2007/relationships/media" Target="../media/media20.mp3"/><Relationship Id="rId7" Type="http://schemas.microsoft.com/office/2007/relationships/media" Target="../media/media22.mp3"/><Relationship Id="rId12" Type="http://schemas.openxmlformats.org/officeDocument/2006/relationships/audio" Target="../media/media24.mp3"/><Relationship Id="rId17" Type="http://schemas.openxmlformats.org/officeDocument/2006/relationships/image" Target="../media/image62.png"/><Relationship Id="rId2" Type="http://schemas.openxmlformats.org/officeDocument/2006/relationships/audio" Target="../media/media19.mp3"/><Relationship Id="rId16" Type="http://schemas.openxmlformats.org/officeDocument/2006/relationships/image" Target="../media/image56.png"/><Relationship Id="rId1" Type="http://schemas.microsoft.com/office/2007/relationships/media" Target="../media/media19.mp3"/><Relationship Id="rId6" Type="http://schemas.openxmlformats.org/officeDocument/2006/relationships/audio" Target="../media/media21.mp3"/><Relationship Id="rId11" Type="http://schemas.microsoft.com/office/2007/relationships/media" Target="../media/media24.mp3"/><Relationship Id="rId5" Type="http://schemas.microsoft.com/office/2007/relationships/media" Target="../media/media21.mp3"/><Relationship Id="rId15" Type="http://schemas.openxmlformats.org/officeDocument/2006/relationships/hyperlink" Target="http://deutsch.ucsd.edu/psychology/pages.php?i=212" TargetMode="External"/><Relationship Id="rId10" Type="http://schemas.openxmlformats.org/officeDocument/2006/relationships/audio" Target="../media/media23.mp3"/><Relationship Id="rId4" Type="http://schemas.openxmlformats.org/officeDocument/2006/relationships/audio" Target="../media/media20.mp3"/><Relationship Id="rId9" Type="http://schemas.microsoft.com/office/2007/relationships/media" Target="../media/media23.mp3"/><Relationship Id="rId14" Type="http://schemas.openxmlformats.org/officeDocument/2006/relationships/notesSlide" Target="../notesSlides/notesSlide44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p3"/><Relationship Id="rId1" Type="http://schemas.microsoft.com/office/2007/relationships/media" Target="../media/media25.mp3"/><Relationship Id="rId5" Type="http://schemas.openxmlformats.org/officeDocument/2006/relationships/image" Target="../media/image55.png"/><Relationship Id="rId4" Type="http://schemas.openxmlformats.org/officeDocument/2006/relationships/image" Target="../media/image63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wma"/><Relationship Id="rId1" Type="http://schemas.microsoft.com/office/2007/relationships/media" Target="../media/media26.wma"/><Relationship Id="rId5" Type="http://schemas.openxmlformats.org/officeDocument/2006/relationships/image" Target="../media/image55.png"/><Relationship Id="rId4" Type="http://schemas.openxmlformats.org/officeDocument/2006/relationships/notesSlide" Target="../notesSlides/notesSlide45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G-lN8vWm3m0" TargetMode="External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hyperlink" Target="http://www.youtube.com/watch?v=IUDTlvagjJA" TargetMode="External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hyperlink" Target="mailto:borbala.german@gmail.com" TargetMode="External"/><Relationship Id="rId1" Type="http://schemas.openxmlformats.org/officeDocument/2006/relationships/slideLayout" Target="../slideLayouts/slideLayout1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4" Type="http://schemas.openxmlformats.org/officeDocument/2006/relationships/comments" Target="../comments/comment1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51677" y="229331"/>
            <a:ext cx="10178322" cy="1492132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l"/>
            <a:r>
              <a:rPr lang="en-US" sz="6000" spc="200" dirty="0"/>
              <a:t>HALLÁS 1.</a:t>
            </a:r>
            <a:br>
              <a:rPr lang="en-US" sz="6000" spc="200" dirty="0"/>
            </a:br>
            <a:r>
              <a:rPr lang="en-US" sz="6000" spc="200" dirty="0"/>
              <a:t>A HANGOK ÉSZLELÉSE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103863" y="5444357"/>
            <a:ext cx="5984274" cy="3593591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110000"/>
              </a:lnSpc>
            </a:pPr>
            <a:r>
              <a:rPr lang="en-US" sz="1200" dirty="0" err="1">
                <a:solidFill>
                  <a:schemeClr val="tx1"/>
                </a:solidFill>
              </a:rPr>
              <a:t>Neurobiológia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n-US" sz="1200" dirty="0" err="1">
                <a:solidFill>
                  <a:schemeClr val="tx1"/>
                </a:solidFill>
              </a:rPr>
              <a:t>kurzus</a:t>
            </a:r>
            <a:r>
              <a:rPr lang="en-US" sz="1200" dirty="0">
                <a:solidFill>
                  <a:schemeClr val="tx1"/>
                </a:solidFill>
              </a:rPr>
              <a:t> 2019</a:t>
            </a:r>
          </a:p>
          <a:p>
            <a:pPr indent="-228600">
              <a:lnSpc>
                <a:spcPct val="110000"/>
              </a:lnSpc>
            </a:pPr>
            <a:r>
              <a:rPr lang="en-US" sz="1200" dirty="0">
                <a:solidFill>
                  <a:schemeClr val="tx1"/>
                </a:solidFill>
              </a:rPr>
              <a:t>German </a:t>
            </a:r>
            <a:r>
              <a:rPr lang="en-US" sz="1200" dirty="0" err="1">
                <a:solidFill>
                  <a:schemeClr val="tx1"/>
                </a:solidFill>
              </a:rPr>
              <a:t>Borbála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</a:p>
          <a:p>
            <a:pPr indent="-228600">
              <a:lnSpc>
                <a:spcPct val="110000"/>
              </a:lnSpc>
            </a:pPr>
            <a:r>
              <a:rPr lang="en-US" sz="1200" dirty="0">
                <a:solidFill>
                  <a:schemeClr val="tx1"/>
                </a:solidFill>
              </a:rPr>
              <a:t>borbala.german@gmail.com</a:t>
            </a:r>
          </a:p>
          <a:p>
            <a:pPr indent="-228600">
              <a:lnSpc>
                <a:spcPct val="110000"/>
              </a:lnSpc>
            </a:pPr>
            <a:r>
              <a:rPr lang="en-US" sz="1200" dirty="0">
                <a:solidFill>
                  <a:schemeClr val="tx1"/>
                </a:solidFill>
              </a:rPr>
              <a:t>BME </a:t>
            </a:r>
            <a:r>
              <a:rPr lang="en-US" sz="1200" dirty="0" err="1">
                <a:solidFill>
                  <a:schemeClr val="tx1"/>
                </a:solidFill>
              </a:rPr>
              <a:t>Kognitív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n-US" sz="1200" dirty="0" err="1">
                <a:solidFill>
                  <a:schemeClr val="tx1"/>
                </a:solidFill>
              </a:rPr>
              <a:t>Tudományi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n-US" sz="1200" dirty="0" err="1">
                <a:solidFill>
                  <a:schemeClr val="tx1"/>
                </a:solidFill>
              </a:rPr>
              <a:t>Tanszék</a:t>
            </a:r>
            <a:endParaRPr lang="en-US" sz="1200" dirty="0">
              <a:solidFill>
                <a:schemeClr val="tx1"/>
              </a:solidFill>
            </a:endParaRP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825" y="1850767"/>
            <a:ext cx="11022711" cy="3593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43193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Kép 10"/>
          <p:cNvPicPr>
            <a:picLocks noChangeAspect="1"/>
          </p:cNvPicPr>
          <p:nvPr/>
        </p:nvPicPr>
        <p:blipFill rotWithShape="1">
          <a:blip r:embed="rId3"/>
          <a:srcRect l="9890" r="18053"/>
          <a:stretch/>
        </p:blipFill>
        <p:spPr>
          <a:xfrm flipH="1">
            <a:off x="5075160" y="1546443"/>
            <a:ext cx="6786819" cy="511067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5012" y="168381"/>
            <a:ext cx="8651903" cy="1165563"/>
          </a:xfrm>
        </p:spPr>
        <p:txBody>
          <a:bodyPr>
            <a:normAutofit fontScale="90000"/>
          </a:bodyPr>
          <a:lstStyle/>
          <a:p>
            <a:r>
              <a:rPr lang="hu-HU" sz="4500" b="1" dirty="0"/>
              <a:t>A csiga csatorna</a:t>
            </a:r>
            <a:r>
              <a:rPr lang="hu-HU" b="1" dirty="0"/>
              <a:t/>
            </a:r>
            <a:br>
              <a:rPr lang="hu-HU" b="1" dirty="0"/>
            </a:br>
            <a:r>
              <a:rPr lang="hu-HU" b="1" dirty="0"/>
              <a:t/>
            </a:r>
            <a:br>
              <a:rPr lang="hu-HU" b="1" dirty="0"/>
            </a:br>
            <a:r>
              <a:rPr lang="hu-HU" b="1" dirty="0"/>
              <a:t/>
            </a:r>
            <a:br>
              <a:rPr lang="hu-HU" b="1" dirty="0"/>
            </a:br>
            <a:endParaRPr lang="hu-HU" b="1" dirty="0"/>
          </a:p>
        </p:txBody>
      </p:sp>
      <p:sp>
        <p:nvSpPr>
          <p:cNvPr id="3" name="Szövegdoboz 2"/>
          <p:cNvSpPr txBox="1"/>
          <p:nvPr/>
        </p:nvSpPr>
        <p:spPr>
          <a:xfrm>
            <a:off x="7325117" y="3584626"/>
            <a:ext cx="2421798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Fedőhártya</a:t>
            </a:r>
          </a:p>
        </p:txBody>
      </p:sp>
      <p:sp>
        <p:nvSpPr>
          <p:cNvPr id="12" name="Szövegdoboz 11"/>
          <p:cNvSpPr txBox="1"/>
          <p:nvPr/>
        </p:nvSpPr>
        <p:spPr>
          <a:xfrm>
            <a:off x="7561672" y="5331508"/>
            <a:ext cx="2352489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Alaphártya</a:t>
            </a:r>
          </a:p>
        </p:txBody>
      </p:sp>
      <p:sp>
        <p:nvSpPr>
          <p:cNvPr id="13" name="Szövegdoboz 12"/>
          <p:cNvSpPr txBox="1"/>
          <p:nvPr/>
        </p:nvSpPr>
        <p:spPr>
          <a:xfrm>
            <a:off x="5257019" y="2182505"/>
            <a:ext cx="1954521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Csarnoki</a:t>
            </a:r>
          </a:p>
          <a:p>
            <a:r>
              <a:rPr lang="hu-HU" sz="2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csatorna</a:t>
            </a:r>
          </a:p>
          <a:p>
            <a:endParaRPr lang="hu-HU" sz="25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Szövegdoboz 13"/>
          <p:cNvSpPr txBox="1"/>
          <p:nvPr/>
        </p:nvSpPr>
        <p:spPr>
          <a:xfrm>
            <a:off x="5257019" y="5959815"/>
            <a:ext cx="329151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Dobűri csatorna</a:t>
            </a:r>
          </a:p>
          <a:p>
            <a:endParaRPr lang="hu-HU" sz="25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Szövegdoboz 14"/>
          <p:cNvSpPr txBox="1"/>
          <p:nvPr/>
        </p:nvSpPr>
        <p:spPr>
          <a:xfrm>
            <a:off x="7702974" y="2347172"/>
            <a:ext cx="3240094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5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Reissner</a:t>
            </a:r>
            <a:r>
              <a:rPr lang="hu-HU" sz="2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</a:p>
          <a:p>
            <a:r>
              <a:rPr lang="hu-HU" sz="2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hártya</a:t>
            </a:r>
          </a:p>
          <a:p>
            <a:endParaRPr lang="hu-HU" sz="25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Szövegdoboz 16"/>
          <p:cNvSpPr txBox="1"/>
          <p:nvPr/>
        </p:nvSpPr>
        <p:spPr>
          <a:xfrm>
            <a:off x="9436598" y="2335506"/>
            <a:ext cx="195452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hu-HU" sz="25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Csiga-</a:t>
            </a:r>
          </a:p>
          <a:p>
            <a:r>
              <a:rPr lang="hu-HU" sz="2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csatorna</a:t>
            </a:r>
          </a:p>
          <a:p>
            <a:endParaRPr lang="hu-HU" sz="25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zövegdoboz 3">
            <a:extLst>
              <a:ext uri="{FF2B5EF4-FFF2-40B4-BE49-F238E27FC236}">
                <a16:creationId xmlns:a16="http://schemas.microsoft.com/office/drawing/2014/main" id="{39CFD752-C1F6-4D13-A2B8-0537201C456D}"/>
              </a:ext>
            </a:extLst>
          </p:cNvPr>
          <p:cNvSpPr txBox="1"/>
          <p:nvPr/>
        </p:nvSpPr>
        <p:spPr>
          <a:xfrm>
            <a:off x="1009403" y="1840675"/>
            <a:ext cx="379956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500" dirty="0">
                <a:latin typeface="Calibri" panose="020F0502020204030204" pitchFamily="34" charset="0"/>
                <a:cs typeface="Calibri" panose="020F0502020204030204" pitchFamily="34" charset="0"/>
              </a:rPr>
              <a:t>- Csiga csatorna - </a:t>
            </a:r>
            <a:r>
              <a:rPr lang="hu-HU" sz="2500" b="1" i="1" dirty="0" err="1">
                <a:latin typeface="Calibri" panose="020F0502020204030204" pitchFamily="34" charset="0"/>
                <a:cs typeface="Calibri" panose="020F0502020204030204" pitchFamily="34" charset="0"/>
              </a:rPr>
              <a:t>endolympha</a:t>
            </a:r>
            <a:r>
              <a:rPr lang="hu-HU" sz="25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sz="2500" dirty="0">
                <a:latin typeface="Calibri" panose="020F0502020204030204" pitchFamily="34" charset="0"/>
                <a:cs typeface="Calibri" panose="020F0502020204030204" pitchFamily="34" charset="0"/>
              </a:rPr>
              <a:t> folyadék</a:t>
            </a:r>
            <a:endParaRPr lang="en-US" sz="25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Szövegdoboz 4"/>
          <p:cNvSpPr txBox="1"/>
          <p:nvPr/>
        </p:nvSpPr>
        <p:spPr>
          <a:xfrm>
            <a:off x="5019950" y="5088608"/>
            <a:ext cx="1695754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500" b="1" dirty="0" smtClean="0">
                <a:solidFill>
                  <a:schemeClr val="bg1"/>
                </a:solidFill>
                <a:latin typeface="Arial   "/>
                <a:cs typeface="Calibri" panose="020F0502020204030204" pitchFamily="34" charset="0"/>
              </a:rPr>
              <a:t>Hallóideg</a:t>
            </a:r>
            <a:endParaRPr lang="hu-HU" sz="2500" b="1" dirty="0">
              <a:solidFill>
                <a:schemeClr val="bg1"/>
              </a:solidFill>
              <a:latin typeface="Arial   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5072173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KÃ©ptalÃ¡lat a kÃ¶vetkezÅre: âeeg epileptiform activityâ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4594" y="685800"/>
            <a:ext cx="5642811" cy="5301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5147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-1393551" y="359229"/>
            <a:ext cx="10178322" cy="1492132"/>
          </a:xfrm>
        </p:spPr>
        <p:txBody>
          <a:bodyPr/>
          <a:lstStyle/>
          <a:p>
            <a:pPr algn="ctr"/>
            <a:r>
              <a:rPr lang="hu-HU" dirty="0" smtClean="0"/>
              <a:t>EEG </a:t>
            </a:r>
            <a:r>
              <a:rPr lang="hu-HU" dirty="0"/>
              <a:t>bemutatása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 dirty="0"/>
          </a:p>
        </p:txBody>
      </p:sp>
      <p:pic>
        <p:nvPicPr>
          <p:cNvPr id="4" name="Tartalom hely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00" r="53326" b="59118"/>
          <a:stretch/>
        </p:blipFill>
        <p:spPr>
          <a:xfrm>
            <a:off x="2868953" y="1502942"/>
            <a:ext cx="6018663" cy="5159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662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sz="4500" b="1" dirty="0"/>
              <a:t>EEG</a:t>
            </a:r>
          </a:p>
        </p:txBody>
      </p:sp>
      <p:pic>
        <p:nvPicPr>
          <p:cNvPr id="4" name="Picture 2" descr="KFBbxIVHfWPCrbfub1_MK_5o9nyD6EzESKgtzrEMH9zn-EQU-gsMwXjQrELpHN2-9UAplV6tRrTu6wCvolWiF_9W72jHX30qOviVGfrZL9rJWY1z9w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09099" y="1545772"/>
            <a:ext cx="5031740" cy="359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zövegdoboz 4"/>
          <p:cNvSpPr txBox="1"/>
          <p:nvPr/>
        </p:nvSpPr>
        <p:spPr>
          <a:xfrm>
            <a:off x="6858000" y="1665514"/>
            <a:ext cx="4321629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hu-HU" altLang="en-US" sz="25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Előnyök</a:t>
            </a:r>
          </a:p>
          <a:p>
            <a:pPr marL="342900" indent="-34290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hu-HU" altLang="en-US" sz="2500" dirty="0" smtClean="0">
                <a:latin typeface="Calibri" panose="020F0502020204030204" pitchFamily="34" charset="0"/>
                <a:cs typeface="Calibri" panose="020F0502020204030204" pitchFamily="34" charset="0"/>
              </a:rPr>
              <a:t>jó </a:t>
            </a:r>
            <a:r>
              <a:rPr lang="hu-HU" altLang="en-US" sz="2500" dirty="0">
                <a:latin typeface="Calibri" panose="020F0502020204030204" pitchFamily="34" charset="0"/>
                <a:cs typeface="Calibri" panose="020F0502020204030204" pitchFamily="34" charset="0"/>
              </a:rPr>
              <a:t>idői </a:t>
            </a:r>
            <a:r>
              <a:rPr lang="hu-HU" altLang="en-US" sz="2500" dirty="0" smtClean="0">
                <a:latin typeface="Calibri" panose="020F0502020204030204" pitchFamily="34" charset="0"/>
                <a:cs typeface="Calibri" panose="020F0502020204030204" pitchFamily="34" charset="0"/>
              </a:rPr>
              <a:t>felbontás</a:t>
            </a:r>
          </a:p>
          <a:p>
            <a:pPr marL="342900" indent="-34290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hu-HU" altLang="en-US" sz="2500" dirty="0" smtClean="0">
                <a:latin typeface="Calibri" panose="020F0502020204030204" pitchFamily="34" charset="0"/>
                <a:cs typeface="Calibri" panose="020F0502020204030204" pitchFamily="34" charset="0"/>
              </a:rPr>
              <a:t>nem </a:t>
            </a:r>
            <a:r>
              <a:rPr lang="hu-HU" altLang="en-US" sz="25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invazív</a:t>
            </a:r>
            <a:endParaRPr lang="hu-HU" altLang="en-US" sz="25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hu-HU" altLang="en-US" sz="2500" dirty="0" smtClean="0">
                <a:latin typeface="Calibri" panose="020F0502020204030204" pitchFamily="34" charset="0"/>
                <a:cs typeface="Calibri" panose="020F0502020204030204" pitchFamily="34" charset="0"/>
              </a:rPr>
              <a:t>„</a:t>
            </a:r>
            <a:r>
              <a:rPr lang="hu-HU" altLang="en-US" sz="2500" dirty="0">
                <a:latin typeface="Calibri" panose="020F0502020204030204" pitchFamily="34" charset="0"/>
                <a:cs typeface="Calibri" panose="020F0502020204030204" pitchFamily="34" charset="0"/>
              </a:rPr>
              <a:t>olcsó</a:t>
            </a:r>
            <a:r>
              <a:rPr lang="hu-HU" altLang="en-US" sz="2500" dirty="0" smtClean="0">
                <a:latin typeface="Calibri" panose="020F0502020204030204" pitchFamily="34" charset="0"/>
                <a:cs typeface="Calibri" panose="020F0502020204030204" pitchFamily="34" charset="0"/>
              </a:rPr>
              <a:t>”</a:t>
            </a:r>
          </a:p>
          <a:p>
            <a:pPr marL="342900" indent="-34290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hu-HU" altLang="en-US" sz="2500" dirty="0">
                <a:latin typeface="Calibri" panose="020F0502020204030204" pitchFamily="34" charset="0"/>
                <a:cs typeface="Calibri" panose="020F0502020204030204" pitchFamily="34" charset="0"/>
              </a:rPr>
              <a:t>g</a:t>
            </a:r>
            <a:r>
              <a:rPr lang="hu-HU" altLang="en-US" sz="2500" dirty="0" smtClean="0">
                <a:latin typeface="Calibri" panose="020F0502020204030204" pitchFamily="34" charset="0"/>
                <a:cs typeface="Calibri" panose="020F0502020204030204" pitchFamily="34" charset="0"/>
              </a:rPr>
              <a:t>yors</a:t>
            </a:r>
          </a:p>
          <a:p>
            <a:pPr marL="342900" indent="-342900">
              <a:lnSpc>
                <a:spcPct val="80000"/>
              </a:lnSpc>
              <a:buFont typeface="Arial" panose="020B0604020202020204" pitchFamily="34" charset="0"/>
              <a:buChar char="•"/>
            </a:pPr>
            <a:endParaRPr lang="hu-HU" altLang="en-US" sz="25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80000"/>
              </a:lnSpc>
            </a:pPr>
            <a:endParaRPr lang="hu-HU" altLang="en-US" sz="25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80000"/>
              </a:lnSpc>
            </a:pPr>
            <a:endParaRPr lang="hu-HU" altLang="en-US" sz="25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80000"/>
              </a:lnSpc>
            </a:pPr>
            <a:r>
              <a:rPr lang="hu-HU" altLang="en-US" sz="25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Hátrány:</a:t>
            </a:r>
          </a:p>
          <a:p>
            <a:pPr marL="342900" indent="-34290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hu-HU" altLang="en-US" sz="2500" dirty="0" smtClean="0">
                <a:latin typeface="Calibri" panose="020F0502020204030204" pitchFamily="34" charset="0"/>
                <a:cs typeface="Calibri" panose="020F0502020204030204" pitchFamily="34" charset="0"/>
              </a:rPr>
              <a:t>rossz </a:t>
            </a:r>
            <a:r>
              <a:rPr lang="hu-HU" altLang="en-US" sz="2500" dirty="0">
                <a:latin typeface="Calibri" panose="020F0502020204030204" pitchFamily="34" charset="0"/>
                <a:cs typeface="Calibri" panose="020F0502020204030204" pitchFamily="34" charset="0"/>
              </a:rPr>
              <a:t>téri felbontás</a:t>
            </a: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624421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sz="4500" b="1" dirty="0"/>
              <a:t>EEG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295810" y="1128451"/>
            <a:ext cx="5889351" cy="4281749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  <a:buFontTx/>
              <a:buChar char="-"/>
            </a:pPr>
            <a:r>
              <a:rPr lang="hu-HU" altLang="en-US" sz="2500" dirty="0" smtClean="0">
                <a:latin typeface="Calibri" panose="020F0502020204030204" pitchFamily="34" charset="0"/>
                <a:cs typeface="Calibri" panose="020F0502020204030204" pitchFamily="34" charset="0"/>
              </a:rPr>
              <a:t>EEG jel - idegsejtek </a:t>
            </a:r>
            <a:r>
              <a:rPr lang="hu-HU" altLang="en-US" sz="2500" b="1" dirty="0" err="1">
                <a:latin typeface="Calibri" panose="020F0502020204030204" pitchFamily="34" charset="0"/>
                <a:cs typeface="Calibri" panose="020F0502020204030204" pitchFamily="34" charset="0"/>
              </a:rPr>
              <a:t>posztszinaptikus</a:t>
            </a:r>
            <a:r>
              <a:rPr lang="hu-HU" altLang="en-US" sz="2500" b="1" dirty="0">
                <a:latin typeface="Calibri" panose="020F0502020204030204" pitchFamily="34" charset="0"/>
                <a:cs typeface="Calibri" panose="020F0502020204030204" pitchFamily="34" charset="0"/>
              </a:rPr>
              <a:t> potenciáljai </a:t>
            </a:r>
            <a:endParaRPr lang="hu-HU" altLang="en-US" sz="2500" b="1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80000"/>
              </a:lnSpc>
              <a:buFontTx/>
              <a:buChar char="-"/>
            </a:pPr>
            <a:endParaRPr lang="hu-HU" altLang="en-US" sz="25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80000"/>
              </a:lnSpc>
              <a:buFontTx/>
              <a:buChar char="-"/>
            </a:pPr>
            <a:r>
              <a:rPr lang="hu-HU" altLang="en-US" sz="2500" dirty="0" smtClean="0">
                <a:latin typeface="Calibri" panose="020F0502020204030204" pitchFamily="34" charset="0"/>
                <a:cs typeface="Calibri" panose="020F0502020204030204" pitchFamily="34" charset="0"/>
              </a:rPr>
              <a:t>Mérhető nagyságú legyen - a </a:t>
            </a:r>
            <a:r>
              <a:rPr lang="hu-HU" altLang="en-US" sz="2500" dirty="0">
                <a:latin typeface="Calibri" panose="020F0502020204030204" pitchFamily="34" charset="0"/>
                <a:cs typeface="Calibri" panose="020F0502020204030204" pitchFamily="34" charset="0"/>
              </a:rPr>
              <a:t>sejtek </a:t>
            </a:r>
            <a:r>
              <a:rPr lang="hu-HU" altLang="en-US" sz="2500" b="1" dirty="0">
                <a:latin typeface="Calibri" panose="020F0502020204030204" pitchFamily="34" charset="0"/>
                <a:cs typeface="Calibri" panose="020F0502020204030204" pitchFamily="34" charset="0"/>
              </a:rPr>
              <a:t>orientációjának hasonlónak </a:t>
            </a:r>
            <a:r>
              <a:rPr lang="hu-HU" altLang="en-US" sz="2500" dirty="0">
                <a:latin typeface="Calibri" panose="020F0502020204030204" pitchFamily="34" charset="0"/>
                <a:cs typeface="Calibri" panose="020F0502020204030204" pitchFamily="34" charset="0"/>
              </a:rPr>
              <a:t>kell lenni. </a:t>
            </a:r>
            <a:endParaRPr lang="hu-HU" altLang="en-US" sz="2500" dirty="0">
              <a:latin typeface="Calibri" panose="020F0502020204030204" pitchFamily="34" charset="0"/>
              <a:cs typeface="Calibri" panose="020F0502020204030204" pitchFamily="34" charset="0"/>
              <a:sym typeface="Wingdings" panose="05000000000000000000" pitchFamily="2" charset="2"/>
            </a:endParaRPr>
          </a:p>
          <a:p>
            <a:pPr marL="174625" lvl="1" indent="0">
              <a:lnSpc>
                <a:spcPct val="80000"/>
              </a:lnSpc>
              <a:buNone/>
            </a:pPr>
            <a:r>
              <a:rPr lang="hu-HU" altLang="en-US" sz="2300" dirty="0" smtClean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pl.: </a:t>
            </a:r>
            <a:r>
              <a:rPr lang="hu-HU" altLang="en-US" sz="23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ahogy a kéregben a piramidális sejtek</a:t>
            </a:r>
          </a:p>
          <a:p>
            <a:pPr marL="0" indent="0">
              <a:lnSpc>
                <a:spcPct val="80000"/>
              </a:lnSpc>
              <a:buNone/>
            </a:pPr>
            <a:endParaRPr lang="hu-HU" altLang="en-US" sz="2500" dirty="0" smtClean="0">
              <a:latin typeface="Calibri" panose="020F0502020204030204" pitchFamily="34" charset="0"/>
              <a:cs typeface="Calibri" panose="020F0502020204030204" pitchFamily="34" charset="0"/>
              <a:sym typeface="Wingdings" panose="05000000000000000000" pitchFamily="2" charset="2"/>
            </a:endParaRPr>
          </a:p>
          <a:p>
            <a:pPr marL="0" indent="0">
              <a:lnSpc>
                <a:spcPct val="80000"/>
              </a:lnSpc>
              <a:buNone/>
            </a:pPr>
            <a:r>
              <a:rPr lang="hu-HU" altLang="en-US" sz="2500" dirty="0" smtClean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- Több sejt </a:t>
            </a:r>
            <a:r>
              <a:rPr lang="hu-HU" altLang="en-US" sz="2500" b="1" dirty="0" smtClean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szinkronizált </a:t>
            </a:r>
            <a:r>
              <a:rPr lang="hu-HU" altLang="en-US" sz="2500" b="1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polarizációja </a:t>
            </a:r>
            <a:r>
              <a:rPr lang="hu-HU" altLang="en-US" sz="25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kell</a:t>
            </a:r>
          </a:p>
          <a:p>
            <a:pPr marL="0" indent="0">
              <a:buNone/>
            </a:pPr>
            <a:endParaRPr lang="hu-HU" sz="25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4" descr="fullDBU_EUSTA_2008_01_art17_img00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92" t="4283" r="17474" b="6966"/>
          <a:stretch/>
        </p:blipFill>
        <p:spPr bwMode="auto">
          <a:xfrm>
            <a:off x="1257300" y="1128451"/>
            <a:ext cx="3793671" cy="3078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 descr="2859582_AIAN-13-14-g00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300" y="4162130"/>
            <a:ext cx="3064329" cy="2695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31087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sz="4500" b="1" dirty="0"/>
              <a:t>Forrás-lokalizáció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268686" y="1128451"/>
            <a:ext cx="6705600" cy="5655156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buFontTx/>
              <a:buChar char="-"/>
            </a:pPr>
            <a:r>
              <a:rPr lang="hu-HU" altLang="en-US" sz="2500" dirty="0" smtClean="0">
                <a:latin typeface="Calibri" panose="020F0502020204030204" pitchFamily="34" charset="0"/>
                <a:cs typeface="Calibri" panose="020F0502020204030204" pitchFamily="34" charset="0"/>
              </a:rPr>
              <a:t>EKP </a:t>
            </a:r>
            <a:r>
              <a:rPr lang="hu-HU" altLang="en-US" sz="2500" b="1" dirty="0">
                <a:latin typeface="Calibri" panose="020F0502020204030204" pitchFamily="34" charset="0"/>
                <a:cs typeface="Calibri" panose="020F0502020204030204" pitchFamily="34" charset="0"/>
              </a:rPr>
              <a:t>hullámformák </a:t>
            </a:r>
            <a:r>
              <a:rPr lang="hu-HU" altLang="en-US" sz="2500" dirty="0" smtClean="0">
                <a:latin typeface="Calibri" panose="020F0502020204030204" pitchFamily="34" charset="0"/>
                <a:cs typeface="Calibri" panose="020F0502020204030204" pitchFamily="34" charset="0"/>
              </a:rPr>
              <a:t>- több </a:t>
            </a:r>
            <a:r>
              <a:rPr lang="hu-HU" altLang="en-US" sz="2500" b="1" dirty="0">
                <a:latin typeface="Calibri" panose="020F0502020204030204" pitchFamily="34" charset="0"/>
                <a:cs typeface="Calibri" panose="020F0502020204030204" pitchFamily="34" charset="0"/>
              </a:rPr>
              <a:t>forrás </a:t>
            </a:r>
            <a:r>
              <a:rPr lang="hu-HU" altLang="en-US" sz="2500" dirty="0">
                <a:latin typeface="Calibri" panose="020F0502020204030204" pitchFamily="34" charset="0"/>
                <a:cs typeface="Calibri" panose="020F0502020204030204" pitchFamily="34" charset="0"/>
              </a:rPr>
              <a:t>párhuzamos aktivitását </a:t>
            </a:r>
            <a:endParaRPr lang="hu-HU" altLang="en-US" sz="25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90000"/>
              </a:lnSpc>
              <a:buFontTx/>
              <a:buChar char="-"/>
            </a:pPr>
            <a:endParaRPr lang="hu-HU" altLang="en-US" sz="25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90000"/>
              </a:lnSpc>
              <a:buFontTx/>
              <a:buChar char="-"/>
            </a:pPr>
            <a:r>
              <a:rPr lang="hu-HU" altLang="en-US" sz="2500" dirty="0" smtClean="0">
                <a:latin typeface="Calibri" panose="020F0502020204030204" pitchFamily="34" charset="0"/>
                <a:cs typeface="Calibri" panose="020F0502020204030204" pitchFamily="34" charset="0"/>
              </a:rPr>
              <a:t>A </a:t>
            </a:r>
            <a:r>
              <a:rPr lang="hu-HU" altLang="en-US" sz="2500" dirty="0">
                <a:latin typeface="Calibri" panose="020F0502020204030204" pitchFamily="34" charset="0"/>
                <a:cs typeface="Calibri" panose="020F0502020204030204" pitchFamily="34" charset="0"/>
              </a:rPr>
              <a:t>különböző források bizonyos esetekben </a:t>
            </a:r>
            <a:r>
              <a:rPr lang="hu-HU" altLang="en-US" sz="2500" b="1" dirty="0">
                <a:latin typeface="Calibri" panose="020F0502020204030204" pitchFamily="34" charset="0"/>
                <a:cs typeface="Calibri" panose="020F0502020204030204" pitchFamily="34" charset="0"/>
              </a:rPr>
              <a:t>szelektíven manipulálhatók</a:t>
            </a:r>
            <a:r>
              <a:rPr lang="hu-HU" altLang="en-US" sz="2500" dirty="0">
                <a:latin typeface="Calibri" panose="020F0502020204030204" pitchFamily="34" charset="0"/>
                <a:cs typeface="Calibri" panose="020F0502020204030204" pitchFamily="34" charset="0"/>
              </a:rPr>
              <a:t>, ami a fejbőrről elvezetett jel megváltozását okozhatja: </a:t>
            </a:r>
            <a:endParaRPr lang="hu-HU" altLang="en-US" sz="25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2">
              <a:lnSpc>
                <a:spcPct val="90000"/>
              </a:lnSpc>
            </a:pPr>
            <a:r>
              <a:rPr lang="hu-HU" altLang="en-US" sz="2100" dirty="0" smtClean="0">
                <a:latin typeface="Calibri" panose="020F0502020204030204" pitchFamily="34" charset="0"/>
                <a:cs typeface="Calibri" panose="020F0502020204030204" pitchFamily="34" charset="0"/>
              </a:rPr>
              <a:t>hullámforma </a:t>
            </a:r>
            <a:r>
              <a:rPr lang="hu-HU" altLang="en-US" sz="2100" dirty="0">
                <a:latin typeface="Calibri" panose="020F0502020204030204" pitchFamily="34" charset="0"/>
                <a:cs typeface="Calibri" panose="020F0502020204030204" pitchFamily="34" charset="0"/>
              </a:rPr>
              <a:t>amplitúdója (mekkora jel</a:t>
            </a:r>
            <a:r>
              <a:rPr lang="hu-HU" altLang="en-US" sz="2100" dirty="0" smtClean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lvl="2">
              <a:lnSpc>
                <a:spcPct val="90000"/>
              </a:lnSpc>
            </a:pPr>
            <a:r>
              <a:rPr lang="hu-HU" altLang="en-US" sz="21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altLang="en-US" sz="2100" dirty="0">
                <a:latin typeface="Calibri" panose="020F0502020204030204" pitchFamily="34" charset="0"/>
                <a:cs typeface="Calibri" panose="020F0502020204030204" pitchFamily="34" charset="0"/>
              </a:rPr>
              <a:t>topográfiája (hol</a:t>
            </a:r>
            <a:r>
              <a:rPr lang="hu-HU" altLang="en-US" sz="2100" dirty="0" smtClean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lvl="2">
              <a:lnSpc>
                <a:spcPct val="90000"/>
              </a:lnSpc>
            </a:pPr>
            <a:r>
              <a:rPr lang="hu-HU" altLang="en-US" sz="21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altLang="en-US" sz="2100" dirty="0" err="1">
                <a:latin typeface="Calibri" panose="020F0502020204030204" pitchFamily="34" charset="0"/>
                <a:cs typeface="Calibri" panose="020F0502020204030204" pitchFamily="34" charset="0"/>
              </a:rPr>
              <a:t>csúcslatenciája</a:t>
            </a:r>
            <a:r>
              <a:rPr lang="hu-HU" altLang="en-US" sz="2100" dirty="0">
                <a:latin typeface="Calibri" panose="020F0502020204030204" pitchFamily="34" charset="0"/>
                <a:cs typeface="Calibri" panose="020F0502020204030204" pitchFamily="34" charset="0"/>
              </a:rPr>
              <a:t> (mikor</a:t>
            </a:r>
            <a:r>
              <a:rPr lang="hu-HU" altLang="en-US" sz="2100" dirty="0" smtClean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lvl="2">
              <a:lnSpc>
                <a:spcPct val="90000"/>
              </a:lnSpc>
            </a:pPr>
            <a:endParaRPr lang="hu-HU" altLang="en-US" sz="21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hu-HU" altLang="en-US" sz="2500" dirty="0" smtClean="0">
                <a:latin typeface="Calibri" panose="020F0502020204030204" pitchFamily="34" charset="0"/>
                <a:cs typeface="Calibri" panose="020F0502020204030204" pitchFamily="34" charset="0"/>
              </a:rPr>
              <a:t>- Egy </a:t>
            </a:r>
            <a:r>
              <a:rPr lang="hu-HU" altLang="en-US" sz="2500" dirty="0">
                <a:latin typeface="Calibri" panose="020F0502020204030204" pitchFamily="34" charset="0"/>
                <a:cs typeface="Calibri" panose="020F0502020204030204" pitchFamily="34" charset="0"/>
              </a:rPr>
              <a:t>mért jel-eloszlást </a:t>
            </a:r>
            <a:r>
              <a:rPr lang="hu-HU" altLang="en-US" sz="2500" b="1" dirty="0">
                <a:latin typeface="Calibri" panose="020F0502020204030204" pitchFamily="34" charset="0"/>
                <a:cs typeface="Calibri" panose="020F0502020204030204" pitchFamily="34" charset="0"/>
              </a:rPr>
              <a:t>sok különböző </a:t>
            </a:r>
            <a:r>
              <a:rPr lang="hu-HU" altLang="en-US" sz="25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forrás </a:t>
            </a:r>
            <a:r>
              <a:rPr lang="hu-HU" altLang="en-US" sz="2500" dirty="0" smtClean="0">
                <a:latin typeface="Calibri" panose="020F0502020204030204" pitchFamily="34" charset="0"/>
                <a:cs typeface="Calibri" panose="020F0502020204030204" pitchFamily="34" charset="0"/>
              </a:rPr>
              <a:t>konfigurációja </a:t>
            </a:r>
            <a:r>
              <a:rPr lang="hu-HU" altLang="en-US" sz="2500" dirty="0">
                <a:latin typeface="Calibri" panose="020F0502020204030204" pitchFamily="34" charset="0"/>
                <a:cs typeface="Calibri" panose="020F0502020204030204" pitchFamily="34" charset="0"/>
              </a:rPr>
              <a:t>létrehozhat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5664" r="17133" b="10609"/>
          <a:stretch/>
        </p:blipFill>
        <p:spPr>
          <a:xfrm>
            <a:off x="1092307" y="1874517"/>
            <a:ext cx="4176379" cy="3541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192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sz="4500" b="1" dirty="0"/>
              <a:t>Kiváltott potenciálok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181602" y="1222209"/>
            <a:ext cx="6248398" cy="5948112"/>
          </a:xfrm>
        </p:spPr>
        <p:txBody>
          <a:bodyPr>
            <a:normAutofit/>
          </a:bodyPr>
          <a:lstStyle/>
          <a:p>
            <a:pPr marL="0" indent="0">
              <a:lnSpc>
                <a:spcPct val="80000"/>
              </a:lnSpc>
              <a:buNone/>
            </a:pPr>
            <a:r>
              <a:rPr lang="hu-HU" altLang="en-US" sz="2500" dirty="0">
                <a:latin typeface="Calibri" panose="020F0502020204030204" pitchFamily="34" charset="0"/>
                <a:cs typeface="Calibri" panose="020F0502020204030204" pitchFamily="34" charset="0"/>
              </a:rPr>
              <a:t>Az elektroenkefalogramban megfigyelhető, adott eseményhez (ingerbemutatás, gombnyomás, stb.) kapcsolható szisztematikus változások. (</a:t>
            </a:r>
            <a:r>
              <a:rPr lang="hu-HU" altLang="en-US" sz="2500" i="1" dirty="0" err="1">
                <a:latin typeface="Calibri" panose="020F0502020204030204" pitchFamily="34" charset="0"/>
                <a:cs typeface="Calibri" panose="020F0502020204030204" pitchFamily="34" charset="0"/>
              </a:rPr>
              <a:t>time-locked</a:t>
            </a:r>
            <a:r>
              <a:rPr lang="hu-HU" altLang="en-US" sz="2500" dirty="0"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</a:p>
          <a:p>
            <a:pPr marL="0" indent="0">
              <a:lnSpc>
                <a:spcPct val="80000"/>
              </a:lnSpc>
              <a:buNone/>
            </a:pPr>
            <a:endParaRPr lang="hu-HU" altLang="en-US" sz="25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lnSpc>
                <a:spcPct val="80000"/>
              </a:lnSpc>
              <a:buNone/>
            </a:pPr>
            <a:r>
              <a:rPr lang="hu-HU" altLang="en-US" sz="2500" b="1" dirty="0">
                <a:latin typeface="Calibri" panose="020F0502020204030204" pitchFamily="34" charset="0"/>
                <a:cs typeface="Calibri" panose="020F0502020204030204" pitchFamily="34" charset="0"/>
              </a:rPr>
              <a:t>Az </a:t>
            </a:r>
            <a:r>
              <a:rPr lang="hu-HU" altLang="en-US" sz="25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EKP (ERP) módszer </a:t>
            </a:r>
            <a:r>
              <a:rPr lang="hu-HU" altLang="en-US" sz="2500" b="1" dirty="0">
                <a:latin typeface="Calibri" panose="020F0502020204030204" pitchFamily="34" charset="0"/>
                <a:cs typeface="Calibri" panose="020F0502020204030204" pitchFamily="34" charset="0"/>
              </a:rPr>
              <a:t>alapfeltevései: </a:t>
            </a:r>
            <a:endParaRPr lang="hu-HU" altLang="en-US" sz="25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lnSpc>
                <a:spcPct val="80000"/>
              </a:lnSpc>
              <a:buNone/>
            </a:pPr>
            <a:r>
              <a:rPr lang="hu-HU" altLang="en-US" sz="2500" dirty="0">
                <a:latin typeface="Calibri" panose="020F0502020204030204" pitchFamily="34" charset="0"/>
                <a:cs typeface="Calibri" panose="020F0502020204030204" pitchFamily="34" charset="0"/>
              </a:rPr>
              <a:t>Mérés: jel + zaj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hu-HU" altLang="en-US" sz="2500" dirty="0">
                <a:latin typeface="Calibri" panose="020F0502020204030204" pitchFamily="34" charset="0"/>
                <a:cs typeface="Calibri" panose="020F0502020204030204" pitchFamily="34" charset="0"/>
              </a:rPr>
              <a:t>A jel és a zaj egymástól függetlenek</a:t>
            </a:r>
          </a:p>
          <a:p>
            <a:pPr marL="0" indent="0">
              <a:lnSpc>
                <a:spcPct val="80000"/>
              </a:lnSpc>
              <a:buNone/>
            </a:pPr>
            <a:endParaRPr lang="hu-HU" altLang="en-US" sz="25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lnSpc>
                <a:spcPct val="80000"/>
              </a:lnSpc>
              <a:buNone/>
            </a:pPr>
            <a:r>
              <a:rPr lang="hu-HU" altLang="en-US" sz="2500" b="1" dirty="0">
                <a:latin typeface="Calibri" panose="020F0502020204030204" pitchFamily="34" charset="0"/>
                <a:cs typeface="Calibri" panose="020F0502020204030204" pitchFamily="34" charset="0"/>
              </a:rPr>
              <a:t>Több jelszakaszt átlagolunk </a:t>
            </a:r>
            <a:endParaRPr lang="hu-HU" altLang="en-US" sz="25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lnSpc>
                <a:spcPct val="80000"/>
              </a:lnSpc>
              <a:buNone/>
            </a:pPr>
            <a:r>
              <a:rPr lang="hu-HU" altLang="en-US" sz="2500" dirty="0" smtClean="0"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hu-HU" altLang="en-US" sz="25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konzisztensen </a:t>
            </a:r>
            <a:r>
              <a:rPr lang="hu-HU" altLang="en-US" sz="2500" b="1" dirty="0">
                <a:latin typeface="Calibri" panose="020F0502020204030204" pitchFamily="34" charset="0"/>
                <a:cs typeface="Calibri" panose="020F0502020204030204" pitchFamily="34" charset="0"/>
              </a:rPr>
              <a:t>benne </a:t>
            </a:r>
            <a:r>
              <a:rPr lang="hu-HU" altLang="en-US" sz="2500" dirty="0">
                <a:latin typeface="Calibri" panose="020F0502020204030204" pitchFamily="34" charset="0"/>
                <a:cs typeface="Calibri" panose="020F0502020204030204" pitchFamily="34" charset="0"/>
              </a:rPr>
              <a:t>van a jel, akkor az kiemelkedik, ha </a:t>
            </a:r>
            <a:r>
              <a:rPr lang="hu-HU" altLang="en-US" sz="2500" dirty="0" smtClean="0">
                <a:latin typeface="Calibri" panose="020F0502020204030204" pitchFamily="34" charset="0"/>
                <a:cs typeface="Calibri" panose="020F0502020204030204" pitchFamily="34" charset="0"/>
              </a:rPr>
              <a:t>átlagolunk</a:t>
            </a:r>
          </a:p>
          <a:p>
            <a:pPr marL="0" indent="0">
              <a:lnSpc>
                <a:spcPct val="80000"/>
              </a:lnSpc>
              <a:buNone/>
            </a:pPr>
            <a:endParaRPr lang="hu-HU" altLang="en-US" sz="25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lnSpc>
                <a:spcPct val="80000"/>
              </a:lnSpc>
              <a:buNone/>
            </a:pPr>
            <a:r>
              <a:rPr lang="hu-HU" altLang="en-US" sz="2500" dirty="0" smtClean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hu-HU" altLang="en-US" sz="2500" dirty="0">
                <a:latin typeface="Calibri" panose="020F0502020204030204" pitchFamily="34" charset="0"/>
                <a:cs typeface="Calibri" panose="020F0502020204030204" pitchFamily="34" charset="0"/>
              </a:rPr>
              <a:t>zaj </a:t>
            </a:r>
            <a:r>
              <a:rPr lang="hu-HU" altLang="en-US" sz="2500" b="1" dirty="0">
                <a:latin typeface="Calibri" panose="020F0502020204030204" pitchFamily="34" charset="0"/>
                <a:cs typeface="Calibri" panose="020F0502020204030204" pitchFamily="34" charset="0"/>
              </a:rPr>
              <a:t>nem konzisztens</a:t>
            </a:r>
            <a:r>
              <a:rPr lang="hu-HU" altLang="en-US" sz="2500" dirty="0">
                <a:latin typeface="Calibri" panose="020F0502020204030204" pitchFamily="34" charset="0"/>
                <a:cs typeface="Calibri" panose="020F0502020204030204" pitchFamily="34" charset="0"/>
              </a:rPr>
              <a:t>, átlagolással kis amplitúdóösszeget </a:t>
            </a:r>
            <a:r>
              <a:rPr lang="hu-HU" altLang="en-US" sz="2500" dirty="0" smtClean="0">
                <a:latin typeface="Calibri" panose="020F0502020204030204" pitchFamily="34" charset="0"/>
                <a:cs typeface="Calibri" panose="020F0502020204030204" pitchFamily="34" charset="0"/>
              </a:rPr>
              <a:t>mutat</a:t>
            </a:r>
            <a:endParaRPr lang="hu-HU" altLang="en-US" sz="25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111" b="13231"/>
          <a:stretch/>
        </p:blipFill>
        <p:spPr bwMode="auto">
          <a:xfrm>
            <a:off x="1456267" y="1920074"/>
            <a:ext cx="3014134" cy="4178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55650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sz="4500" b="1" dirty="0"/>
              <a:t>Kiváltott potenciálok</a:t>
            </a:r>
          </a:p>
        </p:txBody>
      </p:sp>
      <p:pic>
        <p:nvPicPr>
          <p:cNvPr id="4" name="Picture 5" descr="erpintro_avgdata_negu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499" y="3961848"/>
            <a:ext cx="5013415" cy="2896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8914" y="3961848"/>
            <a:ext cx="5725886" cy="28742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Szövegdoboz 2"/>
          <p:cNvSpPr txBox="1"/>
          <p:nvPr/>
        </p:nvSpPr>
        <p:spPr>
          <a:xfrm>
            <a:off x="1257300" y="1219200"/>
            <a:ext cx="6047014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hu-HU" sz="2500" dirty="0" smtClean="0">
                <a:latin typeface="Calibri" panose="020F0502020204030204" pitchFamily="34" charset="0"/>
                <a:cs typeface="Calibri" panose="020F0502020204030204" pitchFamily="34" charset="0"/>
              </a:rPr>
              <a:t>Interpoláció</a:t>
            </a:r>
          </a:p>
          <a:p>
            <a:pPr marL="285750" indent="-285750">
              <a:buFontTx/>
              <a:buChar char="-"/>
            </a:pPr>
            <a:r>
              <a:rPr lang="hu-HU" sz="2500" dirty="0" smtClean="0">
                <a:latin typeface="Calibri" panose="020F0502020204030204" pitchFamily="34" charset="0"/>
                <a:cs typeface="Calibri" panose="020F0502020204030204" pitchFamily="34" charset="0"/>
              </a:rPr>
              <a:t>Szűrés</a:t>
            </a:r>
          </a:p>
          <a:p>
            <a:pPr marL="285750" indent="-285750">
              <a:buFontTx/>
              <a:buChar char="-"/>
            </a:pPr>
            <a:r>
              <a:rPr lang="hu-HU" sz="2500" dirty="0" smtClean="0">
                <a:latin typeface="Calibri" panose="020F0502020204030204" pitchFamily="34" charset="0"/>
                <a:cs typeface="Calibri" panose="020F0502020204030204" pitchFamily="34" charset="0"/>
              </a:rPr>
              <a:t>ICA</a:t>
            </a:r>
          </a:p>
          <a:p>
            <a:pPr marL="285750" indent="-285750">
              <a:buFontTx/>
              <a:buChar char="-"/>
            </a:pPr>
            <a:r>
              <a:rPr lang="hu-HU" sz="2500" dirty="0" smtClean="0">
                <a:latin typeface="Calibri" panose="020F0502020204030204" pitchFamily="34" charset="0"/>
                <a:cs typeface="Calibri" panose="020F0502020204030204" pitchFamily="34" charset="0"/>
              </a:rPr>
              <a:t>Szegmentálás</a:t>
            </a:r>
          </a:p>
          <a:p>
            <a:pPr marL="285750" indent="-285750">
              <a:buFontTx/>
              <a:buChar char="-"/>
            </a:pPr>
            <a:r>
              <a:rPr lang="hu-HU" sz="2500" dirty="0" smtClean="0">
                <a:latin typeface="Calibri" panose="020F0502020204030204" pitchFamily="34" charset="0"/>
                <a:cs typeface="Calibri" panose="020F0502020204030204" pitchFamily="34" charset="0"/>
              </a:rPr>
              <a:t>Műtermék szűrés</a:t>
            </a:r>
          </a:p>
          <a:p>
            <a:pPr marL="285750" indent="-285750">
              <a:buFontTx/>
              <a:buChar char="-"/>
            </a:pPr>
            <a:r>
              <a:rPr lang="hu-HU" sz="2500" dirty="0">
                <a:latin typeface="Calibri" panose="020F0502020204030204" pitchFamily="34" charset="0"/>
                <a:cs typeface="Calibri" panose="020F0502020204030204" pitchFamily="34" charset="0"/>
              </a:rPr>
              <a:t>Á</a:t>
            </a:r>
            <a:r>
              <a:rPr lang="hu-HU" sz="2500" dirty="0" smtClean="0">
                <a:latin typeface="Calibri" panose="020F0502020204030204" pitchFamily="34" charset="0"/>
                <a:cs typeface="Calibri" panose="020F0502020204030204" pitchFamily="34" charset="0"/>
              </a:rPr>
              <a:t>tlagok</a:t>
            </a:r>
            <a:endParaRPr lang="hu-HU" sz="25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5994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251678" y="189712"/>
            <a:ext cx="10178322" cy="3076001"/>
          </a:xfrm>
        </p:spPr>
        <p:txBody>
          <a:bodyPr>
            <a:normAutofit fontScale="90000"/>
          </a:bodyPr>
          <a:lstStyle/>
          <a:p>
            <a:r>
              <a:rPr lang="hu-HU" b="1" dirty="0"/>
              <a:t>Agytörzsi válaszok</a:t>
            </a:r>
            <a:br>
              <a:rPr lang="hu-HU" b="1" dirty="0"/>
            </a:br>
            <a:r>
              <a:rPr lang="hu-HU" dirty="0"/>
              <a:t/>
            </a:r>
            <a:br>
              <a:rPr lang="hu-HU" dirty="0"/>
            </a:br>
            <a:r>
              <a:rPr lang="hu-HU" altLang="en-US" sz="2800" cap="none" dirty="0" smtClean="0">
                <a:latin typeface="Calibri" panose="020F0502020204030204" pitchFamily="34" charset="0"/>
                <a:cs typeface="Calibri" panose="020F0502020204030204" pitchFamily="34" charset="0"/>
              </a:rPr>
              <a:t>A </a:t>
            </a:r>
            <a:r>
              <a:rPr lang="hu-HU" altLang="en-US" sz="2800" b="1" cap="none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kortikális</a:t>
            </a:r>
            <a:r>
              <a:rPr lang="hu-HU" altLang="en-US" sz="2800" b="1" cap="none" dirty="0" smtClean="0">
                <a:latin typeface="Calibri" panose="020F0502020204030204" pitchFamily="34" charset="0"/>
                <a:cs typeface="Calibri" panose="020F0502020204030204" pitchFamily="34" charset="0"/>
              </a:rPr>
              <a:t> EKP </a:t>
            </a:r>
            <a:r>
              <a:rPr lang="hu-HU" altLang="en-US" sz="2800" cap="none" dirty="0" smtClean="0">
                <a:latin typeface="Calibri" panose="020F0502020204030204" pitchFamily="34" charset="0"/>
                <a:cs typeface="Calibri" panose="020F0502020204030204" pitchFamily="34" charset="0"/>
              </a:rPr>
              <a:t>2-10 </a:t>
            </a:r>
            <a:r>
              <a:rPr lang="hu-HU" altLang="en-US" sz="2800" cap="none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mikrovolt</a:t>
            </a:r>
            <a:r>
              <a:rPr lang="hu-HU" altLang="en-US" sz="2800" cap="none" dirty="0" smtClean="0">
                <a:latin typeface="Calibri" panose="020F0502020204030204" pitchFamily="34" charset="0"/>
                <a:cs typeface="Calibri" panose="020F0502020204030204" pitchFamily="34" charset="0"/>
              </a:rPr>
              <a:t>, az </a:t>
            </a:r>
            <a:r>
              <a:rPr lang="hu-HU" altLang="en-US" sz="2800" b="1" cap="none" dirty="0" smtClean="0">
                <a:latin typeface="Calibri" panose="020F0502020204030204" pitchFamily="34" charset="0"/>
                <a:cs typeface="Calibri" panose="020F0502020204030204" pitchFamily="34" charset="0"/>
              </a:rPr>
              <a:t>agytörzsből </a:t>
            </a:r>
            <a:r>
              <a:rPr lang="hu-HU" altLang="en-US" sz="2800" cap="none" dirty="0" smtClean="0">
                <a:latin typeface="Calibri" panose="020F0502020204030204" pitchFamily="34" charset="0"/>
                <a:cs typeface="Calibri" panose="020F0502020204030204" pitchFamily="34" charset="0"/>
              </a:rPr>
              <a:t>eredő jelek ennél kisebbek, kb. 1 </a:t>
            </a:r>
            <a:r>
              <a:rPr lang="hu-HU" altLang="en-US" sz="2800" cap="none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mikrovolt</a:t>
            </a:r>
            <a:r>
              <a:rPr lang="hu-HU" altLang="en-US" sz="2800" cap="none" dirty="0" smtClean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br>
              <a:rPr lang="hu-HU" altLang="en-US" sz="2800" cap="none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hu-HU" altLang="en-US" sz="2800" cap="none" dirty="0" smtClean="0"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hu-HU" altLang="en-US" sz="2800" cap="none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hu-HU" altLang="en-US" sz="2800" b="1" cap="none" dirty="0" smtClean="0">
                <a:latin typeface="Calibri" panose="020F0502020204030204" pitchFamily="34" charset="0"/>
                <a:cs typeface="Calibri" panose="020F0502020204030204" pitchFamily="34" charset="0"/>
              </a:rPr>
              <a:t>Agytörzsi válaszok: </a:t>
            </a:r>
            <a:r>
              <a:rPr lang="hu-HU" altLang="en-US" sz="2800" cap="none" dirty="0" smtClean="0">
                <a:latin typeface="Calibri" panose="020F0502020204030204" pitchFamily="34" charset="0"/>
                <a:cs typeface="Calibri" panose="020F0502020204030204" pitchFamily="34" charset="0"/>
              </a:rPr>
              <a:t>1.5-15 </a:t>
            </a:r>
            <a:r>
              <a:rPr lang="hu-HU" altLang="en-US" sz="2800" cap="none" dirty="0" err="1">
                <a:latin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lang="hu-HU" altLang="en-US" sz="2800" cap="none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hu-HU" altLang="en-US" sz="2800" cap="none" dirty="0" smtClean="0">
                <a:latin typeface="Calibri" panose="020F0502020204030204" pitchFamily="34" charset="0"/>
                <a:cs typeface="Calibri" panose="020F0502020204030204" pitchFamily="34" charset="0"/>
              </a:rPr>
              <a:t> az inger után, a VIII. agyidegből és agytörzsi struktúrákból erednek</a:t>
            </a:r>
            <a:br>
              <a:rPr lang="hu-HU" altLang="en-US" sz="2800" cap="none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hu-HU" sz="2800" cap="none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7" descr="AB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4571" y="3581399"/>
            <a:ext cx="5595258" cy="29513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3559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sz="4500" b="1" dirty="0"/>
              <a:t>Közép </a:t>
            </a:r>
            <a:r>
              <a:rPr lang="hu-HU" sz="4500" b="1" dirty="0" err="1"/>
              <a:t>latenciájú</a:t>
            </a:r>
            <a:r>
              <a:rPr lang="hu-HU" sz="4500" b="1" dirty="0"/>
              <a:t> válaszok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360713" y="1548781"/>
            <a:ext cx="6738851" cy="5655156"/>
          </a:xfrm>
        </p:spPr>
        <p:txBody>
          <a:bodyPr>
            <a:norm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hu-HU" altLang="en-US" sz="25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- 25-50 </a:t>
            </a:r>
            <a:r>
              <a:rPr lang="hu-HU" altLang="en-US" sz="2500" b="1" dirty="0" err="1">
                <a:latin typeface="Calibri" panose="020F0502020204030204" pitchFamily="34" charset="0"/>
                <a:cs typeface="Calibri" panose="020F0502020204030204" pitchFamily="34" charset="0"/>
              </a:rPr>
              <a:t>ms</a:t>
            </a:r>
            <a:r>
              <a:rPr lang="hu-HU" altLang="en-US" sz="25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altLang="en-US" sz="2500" dirty="0">
                <a:latin typeface="Calibri" panose="020F0502020204030204" pitchFamily="34" charset="0"/>
                <a:cs typeface="Calibri" panose="020F0502020204030204" pitchFamily="34" charset="0"/>
              </a:rPr>
              <a:t>az inger </a:t>
            </a:r>
            <a:r>
              <a:rPr lang="hu-HU" altLang="en-US" sz="2500" dirty="0" smtClean="0">
                <a:latin typeface="Calibri" panose="020F0502020204030204" pitchFamily="34" charset="0"/>
                <a:cs typeface="Calibri" panose="020F0502020204030204" pitchFamily="34" charset="0"/>
              </a:rPr>
              <a:t>után</a:t>
            </a:r>
            <a:endParaRPr lang="hu-HU" altLang="en-US" sz="25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hu-HU" altLang="en-US" sz="2300" dirty="0">
                <a:latin typeface="Calibri" panose="020F0502020204030204" pitchFamily="34" charset="0"/>
                <a:cs typeface="Calibri" panose="020F0502020204030204" pitchFamily="34" charset="0"/>
              </a:rPr>
              <a:t>Na (felső agytörzsből vagy a </a:t>
            </a:r>
            <a:r>
              <a:rPr lang="hu-HU" altLang="en-US" sz="2300" dirty="0" err="1">
                <a:latin typeface="Calibri" panose="020F0502020204030204" pitchFamily="34" charset="0"/>
                <a:cs typeface="Calibri" panose="020F0502020204030204" pitchFamily="34" charset="0"/>
              </a:rPr>
              <a:t>cortex-ből</a:t>
            </a:r>
            <a:r>
              <a:rPr lang="hu-HU" altLang="en-US" sz="2300" dirty="0">
                <a:latin typeface="Calibri" panose="020F0502020204030204" pitchFamily="34" charset="0"/>
                <a:cs typeface="Calibri" panose="020F0502020204030204" pitchFamily="34" charset="0"/>
              </a:rPr>
              <a:t> ered</a:t>
            </a:r>
            <a:r>
              <a:rPr lang="hu-HU" altLang="en-US" sz="2300" dirty="0" smtClean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hu-HU" altLang="en-US" sz="23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hu-HU" altLang="en-US" sz="2300" dirty="0">
                <a:latin typeface="Calibri" panose="020F0502020204030204" pitchFamily="34" charset="0"/>
                <a:cs typeface="Calibri" panose="020F0502020204030204" pitchFamily="34" charset="0"/>
              </a:rPr>
              <a:t>Pa (hallókéregből bilaterálisan</a:t>
            </a:r>
            <a:r>
              <a:rPr lang="hu-HU" altLang="en-US" sz="2300" dirty="0" smtClean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lvl="1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hu-HU" altLang="en-US" sz="23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90000"/>
              </a:lnSpc>
              <a:buFontTx/>
              <a:buChar char="-"/>
            </a:pPr>
            <a:r>
              <a:rPr lang="hu-HU" altLang="en-US" sz="25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alacsony </a:t>
            </a:r>
            <a:r>
              <a:rPr lang="hu-HU" altLang="en-US" sz="2500" b="1" dirty="0">
                <a:latin typeface="Calibri" panose="020F0502020204030204" pitchFamily="34" charset="0"/>
                <a:cs typeface="Calibri" panose="020F0502020204030204" pitchFamily="34" charset="0"/>
              </a:rPr>
              <a:t>frekvenciákra </a:t>
            </a:r>
            <a:r>
              <a:rPr lang="hu-HU" altLang="en-US" sz="2500" dirty="0" smtClean="0">
                <a:latin typeface="Calibri" panose="020F0502020204030204" pitchFamily="34" charset="0"/>
                <a:cs typeface="Calibri" panose="020F0502020204030204" pitchFamily="34" charset="0"/>
              </a:rPr>
              <a:t>érzékenyek</a:t>
            </a:r>
          </a:p>
          <a:p>
            <a:pPr>
              <a:lnSpc>
                <a:spcPct val="90000"/>
              </a:lnSpc>
              <a:buFontTx/>
              <a:buChar char="-"/>
            </a:pPr>
            <a:endParaRPr lang="hu-HU" altLang="en-US" sz="25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hu-HU" altLang="en-US" sz="2500" dirty="0" smtClean="0"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hu-HU" altLang="en-US" sz="25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nagy </a:t>
            </a:r>
            <a:r>
              <a:rPr lang="hu-HU" altLang="en-US" sz="2500" b="1" dirty="0">
                <a:latin typeface="Calibri" panose="020F0502020204030204" pitchFamily="34" charset="0"/>
                <a:cs typeface="Calibri" panose="020F0502020204030204" pitchFamily="34" charset="0"/>
              </a:rPr>
              <a:t>variabilitást </a:t>
            </a:r>
            <a:r>
              <a:rPr lang="hu-HU" altLang="en-US" sz="2500" dirty="0" smtClean="0">
                <a:latin typeface="Calibri" panose="020F0502020204030204" pitchFamily="34" charset="0"/>
                <a:cs typeface="Calibri" panose="020F0502020204030204" pitchFamily="34" charset="0"/>
              </a:rPr>
              <a:t>mutat </a:t>
            </a:r>
          </a:p>
          <a:p>
            <a:pPr lvl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hu-HU" altLang="en-US" sz="2300" dirty="0" smtClean="0">
                <a:latin typeface="Calibri" panose="020F0502020204030204" pitchFamily="34" charset="0"/>
                <a:cs typeface="Calibri" panose="020F0502020204030204" pitchFamily="34" charset="0"/>
              </a:rPr>
              <a:t>egyéneken </a:t>
            </a:r>
            <a:r>
              <a:rPr lang="hu-HU" altLang="en-US" sz="2300" dirty="0">
                <a:latin typeface="Calibri" panose="020F0502020204030204" pitchFamily="34" charset="0"/>
                <a:cs typeface="Calibri" panose="020F0502020204030204" pitchFamily="34" charset="0"/>
              </a:rPr>
              <a:t>belül </a:t>
            </a:r>
            <a:endParaRPr lang="hu-HU" altLang="en-US" sz="23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hu-HU" altLang="en-US" sz="2300" dirty="0" smtClean="0">
                <a:latin typeface="Calibri" panose="020F0502020204030204" pitchFamily="34" charset="0"/>
                <a:cs typeface="Calibri" panose="020F0502020204030204" pitchFamily="34" charset="0"/>
              </a:rPr>
              <a:t>elektródák </a:t>
            </a:r>
            <a:r>
              <a:rPr lang="hu-HU" altLang="en-US" sz="2300" dirty="0">
                <a:latin typeface="Calibri" panose="020F0502020204030204" pitchFamily="34" charset="0"/>
                <a:cs typeface="Calibri" panose="020F0502020204030204" pitchFamily="34" charset="0"/>
              </a:rPr>
              <a:t>között </a:t>
            </a:r>
          </a:p>
          <a:p>
            <a:pPr lvl="1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hu-HU" altLang="en-US" sz="23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hu-HU" altLang="en-US" sz="2700" dirty="0" smtClean="0">
                <a:latin typeface="Calibri" panose="020F0502020204030204" pitchFamily="34" charset="0"/>
                <a:cs typeface="Calibri" panose="020F0502020204030204" pitchFamily="34" charset="0"/>
              </a:rPr>
              <a:t>Akár </a:t>
            </a:r>
            <a:r>
              <a:rPr lang="hu-HU" altLang="en-US" sz="2700" dirty="0" err="1">
                <a:latin typeface="Calibri" panose="020F0502020204030204" pitchFamily="34" charset="0"/>
                <a:cs typeface="Calibri" panose="020F0502020204030204" pitchFamily="34" charset="0"/>
              </a:rPr>
              <a:t>Nb</a:t>
            </a:r>
            <a:r>
              <a:rPr lang="hu-HU" altLang="en-US" sz="2700" dirty="0">
                <a:latin typeface="Calibri" panose="020F0502020204030204" pitchFamily="34" charset="0"/>
                <a:cs typeface="Calibri" panose="020F0502020204030204" pitchFamily="34" charset="0"/>
              </a:rPr>
              <a:t>, Pb, </a:t>
            </a:r>
            <a:r>
              <a:rPr lang="hu-HU" altLang="en-US" sz="2700" dirty="0" err="1">
                <a:latin typeface="Calibri" panose="020F0502020204030204" pitchFamily="34" charset="0"/>
                <a:cs typeface="Calibri" panose="020F0502020204030204" pitchFamily="34" charset="0"/>
              </a:rPr>
              <a:t>Nc</a:t>
            </a:r>
            <a:r>
              <a:rPr lang="hu-HU" altLang="en-US" sz="2700" dirty="0">
                <a:latin typeface="Calibri" panose="020F0502020204030204" pitchFamily="34" charset="0"/>
                <a:cs typeface="Calibri" panose="020F0502020204030204" pitchFamily="34" charset="0"/>
              </a:rPr>
              <a:t> hullámok is követhetik őket.</a:t>
            </a:r>
          </a:p>
          <a:p>
            <a:endParaRPr lang="hu-HU" sz="25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564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2204" y="2033644"/>
            <a:ext cx="9517053" cy="4329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461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004125" y="159718"/>
            <a:ext cx="7700488" cy="5303142"/>
          </a:xfrm>
        </p:spPr>
        <p:txBody>
          <a:bodyPr>
            <a:noAutofit/>
          </a:bodyPr>
          <a:lstStyle/>
          <a:p>
            <a:r>
              <a:rPr lang="hu-HU" sz="4500" b="1" dirty="0" err="1"/>
              <a:t>Corti</a:t>
            </a:r>
            <a:r>
              <a:rPr lang="hu-HU" sz="4500" b="1" dirty="0"/>
              <a:t>-féle szerv</a:t>
            </a:r>
            <a:r>
              <a:rPr lang="hu-HU" altLang="en-US" sz="2500" dirty="0">
                <a:latin typeface="Century Schoolbook" panose="02040604050505020304" pitchFamily="18" charset="0"/>
              </a:rPr>
              <a:t/>
            </a:r>
            <a:br>
              <a:rPr lang="hu-HU" altLang="en-US" sz="2500" dirty="0">
                <a:latin typeface="Century Schoolbook" panose="02040604050505020304" pitchFamily="18" charset="0"/>
              </a:rPr>
            </a:br>
            <a:endParaRPr lang="hu-HU" sz="2500" dirty="0"/>
          </a:p>
        </p:txBody>
      </p:sp>
      <p:pic>
        <p:nvPicPr>
          <p:cNvPr id="4" name="Picture 4" descr="Képtalálat a következőre: „inner hair cell ear”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706" y="986156"/>
            <a:ext cx="5712728" cy="4149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zövegdoboz 4">
            <a:extLst>
              <a:ext uri="{FF2B5EF4-FFF2-40B4-BE49-F238E27FC236}">
                <a16:creationId xmlns:a16="http://schemas.microsoft.com/office/drawing/2014/main" id="{34D7A575-3A85-4933-9058-E3FA285E6EB7}"/>
              </a:ext>
            </a:extLst>
          </p:cNvPr>
          <p:cNvSpPr txBox="1"/>
          <p:nvPr/>
        </p:nvSpPr>
        <p:spPr>
          <a:xfrm>
            <a:off x="7711899" y="1237486"/>
            <a:ext cx="4092174" cy="41703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500" dirty="0">
                <a:latin typeface="Arial" panose="020B0604020202020204" pitchFamily="34" charset="0"/>
                <a:cs typeface="Arial" panose="020B0604020202020204" pitchFamily="34" charset="0"/>
              </a:rPr>
              <a:t>15.000 szőrsejt</a:t>
            </a:r>
          </a:p>
          <a:p>
            <a:pPr marL="342900" indent="-342900">
              <a:buFontTx/>
              <a:buChar char="-"/>
            </a:pPr>
            <a:r>
              <a:rPr lang="hu-HU" sz="2500" dirty="0">
                <a:latin typeface="Arial" panose="020B0604020202020204" pitchFamily="34" charset="0"/>
                <a:cs typeface="Arial" panose="020B0604020202020204" pitchFamily="34" charset="0"/>
              </a:rPr>
              <a:t>3.500 belső</a:t>
            </a:r>
          </a:p>
          <a:p>
            <a:pPr marL="342900" indent="-342900">
              <a:buFontTx/>
              <a:buChar char="-"/>
            </a:pPr>
            <a:r>
              <a:rPr lang="hu-HU" sz="2500" dirty="0">
                <a:latin typeface="Arial" panose="020B0604020202020204" pitchFamily="34" charset="0"/>
                <a:cs typeface="Arial" panose="020B0604020202020204" pitchFamily="34" charset="0"/>
              </a:rPr>
              <a:t>12.000 külső</a:t>
            </a:r>
          </a:p>
          <a:p>
            <a:endParaRPr lang="hu-HU" sz="2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hu-HU" sz="2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 err="1"/>
              <a:t>Külső</a:t>
            </a:r>
            <a:r>
              <a:rPr lang="en-US" sz="2800" dirty="0"/>
              <a:t> </a:t>
            </a:r>
            <a:r>
              <a:rPr lang="en-US" sz="2800" dirty="0" err="1"/>
              <a:t>szőrsejtek</a:t>
            </a:r>
            <a:r>
              <a:rPr lang="en-US" sz="2800" dirty="0"/>
              <a:t> </a:t>
            </a:r>
            <a:endParaRPr lang="hu-HU" sz="2800" dirty="0"/>
          </a:p>
          <a:p>
            <a:pPr lvl="1"/>
            <a:r>
              <a:rPr lang="hu-HU" sz="2800" dirty="0"/>
              <a:t>- </a:t>
            </a:r>
            <a:r>
              <a:rPr lang="en-US" sz="2800" dirty="0"/>
              <a:t>a </a:t>
            </a:r>
            <a:r>
              <a:rPr lang="en-US" sz="2800" dirty="0" err="1"/>
              <a:t>hangok</a:t>
            </a:r>
            <a:r>
              <a:rPr lang="en-US" sz="2800" dirty="0"/>
              <a:t> </a:t>
            </a:r>
            <a:r>
              <a:rPr lang="en-US" sz="2800" dirty="0" err="1"/>
              <a:t>felerősítése</a:t>
            </a:r>
            <a:endParaRPr lang="hu-HU" sz="2800" dirty="0"/>
          </a:p>
          <a:p>
            <a:r>
              <a:rPr lang="en-US" sz="2800" dirty="0" err="1"/>
              <a:t>Belső</a:t>
            </a:r>
            <a:r>
              <a:rPr lang="en-US" sz="2800" dirty="0"/>
              <a:t> </a:t>
            </a:r>
            <a:r>
              <a:rPr lang="en-US" sz="2800" dirty="0" err="1"/>
              <a:t>szőrsejtek</a:t>
            </a:r>
            <a:endParaRPr lang="hu-HU" sz="2800" dirty="0"/>
          </a:p>
          <a:p>
            <a:pPr lvl="1"/>
            <a:r>
              <a:rPr lang="hu-HU" sz="2800" dirty="0"/>
              <a:t>- </a:t>
            </a:r>
            <a:r>
              <a:rPr lang="en-US" sz="2800" dirty="0" err="1" smtClean="0"/>
              <a:t>Ingerületet</a:t>
            </a:r>
            <a:r>
              <a:rPr lang="hu-HU" sz="2800" dirty="0" smtClean="0"/>
              <a:t> továbbítása</a:t>
            </a:r>
            <a:r>
              <a:rPr lang="en-US" sz="2800" dirty="0" smtClean="0"/>
              <a:t> </a:t>
            </a:r>
            <a:r>
              <a:rPr lang="en-US" sz="2800" dirty="0" err="1"/>
              <a:t>az</a:t>
            </a:r>
            <a:r>
              <a:rPr lang="en-US" sz="2800" dirty="0"/>
              <a:t> </a:t>
            </a:r>
            <a:r>
              <a:rPr lang="en-US" sz="2800" dirty="0" err="1"/>
              <a:t>agyba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zövegdoboz 5">
            <a:extLst>
              <a:ext uri="{FF2B5EF4-FFF2-40B4-BE49-F238E27FC236}">
                <a16:creationId xmlns:a16="http://schemas.microsoft.com/office/drawing/2014/main" id="{19738BCD-9057-4A4B-B889-04E995D3F1F2}"/>
              </a:ext>
            </a:extLst>
          </p:cNvPr>
          <p:cNvSpPr txBox="1"/>
          <p:nvPr/>
        </p:nvSpPr>
        <p:spPr>
          <a:xfrm>
            <a:off x="1004125" y="5588373"/>
            <a:ext cx="10799948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500" dirty="0">
                <a:latin typeface="Arial" panose="020B0604020202020204" pitchFamily="34" charset="0"/>
                <a:cs typeface="Arial" panose="020B0604020202020204" pitchFamily="34" charset="0"/>
              </a:rPr>
              <a:t>Alaphártya mozog -&gt; fedőhártya -&gt; szőrsejt csillók -&gt; ioncsatornák -&gt; külső – és  belső szőrsejt aktiválás - &gt;ingerület továbbítása a hallóidegen keresztül 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" name="Egyenes összekötő nyíllal 7"/>
          <p:cNvCxnSpPr/>
          <p:nvPr/>
        </p:nvCxnSpPr>
        <p:spPr>
          <a:xfrm flipV="1">
            <a:off x="4397829" y="2286000"/>
            <a:ext cx="3200400" cy="468086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Egyenes összekötő nyíllal 8"/>
          <p:cNvCxnSpPr/>
          <p:nvPr/>
        </p:nvCxnSpPr>
        <p:spPr>
          <a:xfrm flipV="1">
            <a:off x="5178069" y="2286000"/>
            <a:ext cx="2420160" cy="631877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Egyenes összekötő nyíllal 10"/>
          <p:cNvCxnSpPr/>
          <p:nvPr/>
        </p:nvCxnSpPr>
        <p:spPr>
          <a:xfrm flipV="1">
            <a:off x="3267034" y="1886751"/>
            <a:ext cx="4444865" cy="1780598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26876448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sz="4500" b="1" dirty="0"/>
              <a:t>Lassú hullámok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251678" y="2574567"/>
            <a:ext cx="10178322" cy="359359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u-HU" altLang="en-US" sz="2500" dirty="0" smtClean="0">
                <a:latin typeface="Calibri" panose="020F0502020204030204" pitchFamily="34" charset="0"/>
                <a:cs typeface="Calibri" panose="020F0502020204030204" pitchFamily="34" charset="0"/>
              </a:rPr>
              <a:t>- 50-150 </a:t>
            </a:r>
            <a:r>
              <a:rPr lang="hu-HU" altLang="en-US" sz="2500" dirty="0" err="1">
                <a:latin typeface="Calibri" panose="020F0502020204030204" pitchFamily="34" charset="0"/>
                <a:cs typeface="Calibri" panose="020F0502020204030204" pitchFamily="34" charset="0"/>
              </a:rPr>
              <a:t>ms</a:t>
            </a:r>
            <a:r>
              <a:rPr lang="hu-HU" altLang="en-US" sz="2500" dirty="0">
                <a:latin typeface="Calibri" panose="020F0502020204030204" pitchFamily="34" charset="0"/>
                <a:cs typeface="Calibri" panose="020F0502020204030204" pitchFamily="34" charset="0"/>
              </a:rPr>
              <a:t> az inger után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hu-HU" altLang="en-US" sz="2300" dirty="0">
                <a:latin typeface="Calibri" panose="020F0502020204030204" pitchFamily="34" charset="0"/>
                <a:cs typeface="Calibri" panose="020F0502020204030204" pitchFamily="34" charset="0"/>
              </a:rPr>
              <a:t>P1-N1-P2-N2 hullámokat jelenti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hu-HU" altLang="en-US" sz="2300" b="1" dirty="0">
                <a:latin typeface="Calibri" panose="020F0502020204030204" pitchFamily="34" charset="0"/>
                <a:cs typeface="Calibri" panose="020F0502020204030204" pitchFamily="34" charset="0"/>
              </a:rPr>
              <a:t>P1 &amp; N1 </a:t>
            </a:r>
            <a:r>
              <a:rPr lang="hu-HU" altLang="en-US" sz="2300" dirty="0">
                <a:latin typeface="Calibri" panose="020F0502020204030204" pitchFamily="34" charset="0"/>
                <a:cs typeface="Calibri" panose="020F0502020204030204" pitchFamily="34" charset="0"/>
              </a:rPr>
              <a:t>az inger regisztrációját </a:t>
            </a:r>
            <a:r>
              <a:rPr lang="hu-HU" altLang="en-US" sz="2300" dirty="0" smtClean="0">
                <a:latin typeface="Calibri" panose="020F0502020204030204" pitchFamily="34" charset="0"/>
                <a:cs typeface="Calibri" panose="020F0502020204030204" pitchFamily="34" charset="0"/>
              </a:rPr>
              <a:t>jelzi</a:t>
            </a:r>
            <a:endParaRPr lang="hu-HU" altLang="en-US" sz="23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hu-HU" altLang="en-US" sz="2300" b="1" dirty="0">
                <a:latin typeface="Calibri" panose="020F0502020204030204" pitchFamily="34" charset="0"/>
                <a:cs typeface="Calibri" panose="020F0502020204030204" pitchFamily="34" charset="0"/>
              </a:rPr>
              <a:t>P2: </a:t>
            </a:r>
            <a:r>
              <a:rPr lang="hu-HU" altLang="en-US" sz="2300" dirty="0" smtClean="0">
                <a:latin typeface="Calibri" panose="020F0502020204030204" pitchFamily="34" charset="0"/>
                <a:cs typeface="Calibri" panose="020F0502020204030204" pitchFamily="34" charset="0"/>
              </a:rPr>
              <a:t>egyszerű, vizuális ingertulajdonságok</a:t>
            </a:r>
            <a:endParaRPr lang="hu-HU" altLang="en-US" sz="23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hu-HU" altLang="en-US" sz="2300" b="1" dirty="0">
                <a:latin typeface="Calibri" panose="020F0502020204030204" pitchFamily="34" charset="0"/>
                <a:cs typeface="Calibri" panose="020F0502020204030204" pitchFamily="34" charset="0"/>
              </a:rPr>
              <a:t>N2: </a:t>
            </a:r>
            <a:r>
              <a:rPr lang="hu-HU" altLang="en-US" sz="2300" dirty="0">
                <a:latin typeface="Calibri" panose="020F0502020204030204" pitchFamily="34" charset="0"/>
                <a:cs typeface="Calibri" panose="020F0502020204030204" pitchFamily="34" charset="0"/>
              </a:rPr>
              <a:t>inger felismerése, pontosan mi is az inger</a:t>
            </a:r>
          </a:p>
          <a:p>
            <a:pPr lvl="1">
              <a:buFont typeface="Arial" panose="020B0604020202020204" pitchFamily="34" charset="0"/>
              <a:buChar char="•"/>
            </a:pPr>
            <a:endParaRPr lang="hu-HU" sz="23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4" descr="hillyar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6114" y="231724"/>
            <a:ext cx="5280403" cy="32855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42543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sz="4500" b="1" dirty="0"/>
              <a:t>Késői hullámok (150+ </a:t>
            </a:r>
            <a:r>
              <a:rPr lang="hu-HU" sz="4500" b="1" dirty="0" err="1"/>
              <a:t>ms</a:t>
            </a:r>
            <a:r>
              <a:rPr lang="hu-HU" sz="4500" b="1" dirty="0"/>
              <a:t>)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512830" y="1251855"/>
            <a:ext cx="6679170" cy="4992913"/>
          </a:xfrm>
        </p:spPr>
        <p:txBody>
          <a:bodyPr>
            <a:noAutofit/>
          </a:bodyPr>
          <a:lstStyle/>
          <a:p>
            <a:pPr marL="0" indent="0">
              <a:lnSpc>
                <a:spcPct val="80000"/>
              </a:lnSpc>
              <a:buNone/>
            </a:pPr>
            <a:r>
              <a:rPr lang="hu-HU" altLang="en-US" sz="2300" b="1" dirty="0">
                <a:latin typeface="Calibri" panose="020F0502020204030204" pitchFamily="34" charset="0"/>
                <a:cs typeface="Calibri" panose="020F0502020204030204" pitchFamily="34" charset="0"/>
              </a:rPr>
              <a:t>MMN: </a:t>
            </a:r>
            <a:r>
              <a:rPr lang="hu-HU" altLang="en-US" sz="2300" b="1" dirty="0" err="1">
                <a:latin typeface="Calibri" panose="020F0502020204030204" pitchFamily="34" charset="0"/>
                <a:cs typeface="Calibri" panose="020F0502020204030204" pitchFamily="34" charset="0"/>
              </a:rPr>
              <a:t>mismatch</a:t>
            </a:r>
            <a:r>
              <a:rPr lang="hu-HU" altLang="en-US" sz="23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altLang="en-US" sz="23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negativity</a:t>
            </a:r>
            <a:r>
              <a:rPr lang="hu-HU" altLang="en-US" sz="23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( Eltérési </a:t>
            </a:r>
            <a:r>
              <a:rPr lang="hu-HU" altLang="en-US" sz="23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negativitás</a:t>
            </a:r>
            <a:r>
              <a:rPr lang="hu-HU" altLang="en-US" sz="23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hu-HU" altLang="en-US" sz="23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>
              <a:lnSpc>
                <a:spcPct val="80000"/>
              </a:lnSpc>
            </a:pPr>
            <a:r>
              <a:rPr lang="hu-HU" altLang="en-US" sz="2300" dirty="0">
                <a:latin typeface="Calibri" panose="020F0502020204030204" pitchFamily="34" charset="0"/>
                <a:cs typeface="Calibri" panose="020F0502020204030204" pitchFamily="34" charset="0"/>
              </a:rPr>
              <a:t>150-250 </a:t>
            </a:r>
            <a:r>
              <a:rPr lang="hu-HU" altLang="en-US" sz="2300" dirty="0" err="1">
                <a:latin typeface="Calibri" panose="020F0502020204030204" pitchFamily="34" charset="0"/>
                <a:cs typeface="Calibri" panose="020F0502020204030204" pitchFamily="34" charset="0"/>
              </a:rPr>
              <a:t>ms</a:t>
            </a:r>
            <a:endParaRPr lang="hu-HU" altLang="en-US" sz="23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>
              <a:lnSpc>
                <a:spcPct val="80000"/>
              </a:lnSpc>
            </a:pPr>
            <a:r>
              <a:rPr lang="hu-HU" altLang="en-US" sz="2300" dirty="0">
                <a:latin typeface="Calibri" panose="020F0502020204030204" pitchFamily="34" charset="0"/>
                <a:cs typeface="Calibri" panose="020F0502020204030204" pitchFamily="34" charset="0"/>
              </a:rPr>
              <a:t>Standard ingerek közötti deviáns váltja ki</a:t>
            </a:r>
          </a:p>
          <a:p>
            <a:pPr lvl="1">
              <a:lnSpc>
                <a:spcPct val="80000"/>
              </a:lnSpc>
            </a:pPr>
            <a:r>
              <a:rPr lang="hu-HU" altLang="en-US" sz="2300" dirty="0" err="1">
                <a:latin typeface="Calibri" panose="020F0502020204030204" pitchFamily="34" charset="0"/>
                <a:cs typeface="Calibri" panose="020F0502020204030204" pitchFamily="34" charset="0"/>
              </a:rPr>
              <a:t>Frontocentrális</a:t>
            </a:r>
            <a:r>
              <a:rPr lang="hu-HU" altLang="en-US" sz="2300" dirty="0">
                <a:latin typeface="Calibri" panose="020F0502020204030204" pitchFamily="34" charset="0"/>
                <a:cs typeface="Calibri" panose="020F0502020204030204" pitchFamily="34" charset="0"/>
              </a:rPr>
              <a:t> eloszlású</a:t>
            </a:r>
          </a:p>
          <a:p>
            <a:pPr lvl="1">
              <a:lnSpc>
                <a:spcPct val="80000"/>
              </a:lnSpc>
            </a:pPr>
            <a:r>
              <a:rPr lang="hu-HU" altLang="en-US" sz="2300" dirty="0">
                <a:latin typeface="Calibri" panose="020F0502020204030204" pitchFamily="34" charset="0"/>
                <a:cs typeface="Calibri" panose="020F0502020204030204" pitchFamily="34" charset="0"/>
              </a:rPr>
              <a:t>Nem figyelt helyzetben is kiváltható</a:t>
            </a:r>
          </a:p>
          <a:p>
            <a:pPr>
              <a:lnSpc>
                <a:spcPct val="80000"/>
              </a:lnSpc>
            </a:pPr>
            <a:endParaRPr lang="hu-HU" altLang="en-US" sz="23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lnSpc>
                <a:spcPct val="80000"/>
              </a:lnSpc>
              <a:buNone/>
            </a:pPr>
            <a:r>
              <a:rPr lang="hu-HU" altLang="en-US" sz="2300" b="1" dirty="0">
                <a:latin typeface="Calibri" panose="020F0502020204030204" pitchFamily="34" charset="0"/>
                <a:cs typeface="Calibri" panose="020F0502020204030204" pitchFamily="34" charset="0"/>
              </a:rPr>
              <a:t>ORN: </a:t>
            </a:r>
            <a:r>
              <a:rPr lang="hu-HU" altLang="en-US" sz="2300" b="1" dirty="0" err="1">
                <a:latin typeface="Calibri" panose="020F0502020204030204" pitchFamily="34" charset="0"/>
                <a:cs typeface="Calibri" panose="020F0502020204030204" pitchFamily="34" charset="0"/>
              </a:rPr>
              <a:t>object-related</a:t>
            </a:r>
            <a:r>
              <a:rPr lang="hu-HU" altLang="en-US" sz="23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altLang="en-US" sz="2300" b="1" dirty="0" err="1">
                <a:latin typeface="Calibri" panose="020F0502020204030204" pitchFamily="34" charset="0"/>
                <a:cs typeface="Calibri" panose="020F0502020204030204" pitchFamily="34" charset="0"/>
              </a:rPr>
              <a:t>negativity</a:t>
            </a:r>
            <a:endParaRPr lang="hu-HU" altLang="en-US" sz="23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>
              <a:lnSpc>
                <a:spcPct val="80000"/>
              </a:lnSpc>
            </a:pPr>
            <a:r>
              <a:rPr lang="hu-HU" altLang="en-US" sz="2300" dirty="0">
                <a:latin typeface="Calibri" panose="020F0502020204030204" pitchFamily="34" charset="0"/>
                <a:cs typeface="Calibri" panose="020F0502020204030204" pitchFamily="34" charset="0"/>
              </a:rPr>
              <a:t>240-250 </a:t>
            </a:r>
            <a:r>
              <a:rPr lang="hu-HU" altLang="en-US" sz="2300" dirty="0" err="1">
                <a:latin typeface="Calibri" panose="020F0502020204030204" pitchFamily="34" charset="0"/>
                <a:cs typeface="Calibri" panose="020F0502020204030204" pitchFamily="34" charset="0"/>
              </a:rPr>
              <a:t>ms</a:t>
            </a:r>
            <a:endParaRPr lang="hu-HU" altLang="en-US" sz="23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>
              <a:lnSpc>
                <a:spcPct val="80000"/>
              </a:lnSpc>
            </a:pPr>
            <a:r>
              <a:rPr lang="hu-HU" altLang="en-US" sz="2300" dirty="0">
                <a:latin typeface="Calibri" panose="020F0502020204030204" pitchFamily="34" charset="0"/>
                <a:cs typeface="Calibri" panose="020F0502020204030204" pitchFamily="34" charset="0"/>
              </a:rPr>
              <a:t>két külön akusztikus tárgy jelzőmozzanata (</a:t>
            </a:r>
            <a:r>
              <a:rPr lang="hu-HU" altLang="en-US" sz="2300" dirty="0" err="1">
                <a:latin typeface="Calibri" panose="020F0502020204030204" pitchFamily="34" charset="0"/>
                <a:cs typeface="Calibri" panose="020F0502020204030204" pitchFamily="34" charset="0"/>
              </a:rPr>
              <a:t>precedence</a:t>
            </a:r>
            <a:r>
              <a:rPr lang="hu-HU" altLang="en-US" sz="2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altLang="en-US" sz="2300" dirty="0" err="1">
                <a:latin typeface="Calibri" panose="020F0502020204030204" pitchFamily="34" charset="0"/>
                <a:cs typeface="Calibri" panose="020F0502020204030204" pitchFamily="34" charset="0"/>
              </a:rPr>
              <a:t>effect</a:t>
            </a:r>
            <a:r>
              <a:rPr lang="hu-HU" altLang="en-US" sz="23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lvl="1">
              <a:lnSpc>
                <a:spcPct val="80000"/>
              </a:lnSpc>
            </a:pPr>
            <a:r>
              <a:rPr lang="hu-HU" altLang="en-US" sz="2300" dirty="0" err="1">
                <a:latin typeface="Calibri" panose="020F0502020204030204" pitchFamily="34" charset="0"/>
                <a:cs typeface="Calibri" panose="020F0502020204030204" pitchFamily="34" charset="0"/>
              </a:rPr>
              <a:t>Frontocentrális</a:t>
            </a:r>
            <a:r>
              <a:rPr lang="hu-HU" altLang="en-US" sz="2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altLang="en-US" sz="2300" dirty="0" smtClean="0">
                <a:latin typeface="Calibri" panose="020F0502020204030204" pitchFamily="34" charset="0"/>
                <a:cs typeface="Calibri" panose="020F0502020204030204" pitchFamily="34" charset="0"/>
              </a:rPr>
              <a:t>eloszlású</a:t>
            </a:r>
            <a:endParaRPr lang="hu-HU" altLang="en-US" sz="23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5" descr="ANd9GcTjNmPBGfyr2fNWlTkD-cFIoC2xYfxEO3APaWbfFRiMM4ftQmNoAw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1678" y="1169034"/>
            <a:ext cx="4004468" cy="194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08073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sz="4500" b="1" dirty="0"/>
              <a:t>Késői hullámok (150+ </a:t>
            </a:r>
            <a:r>
              <a:rPr lang="hu-HU" sz="4500" b="1" dirty="0" err="1"/>
              <a:t>ms</a:t>
            </a:r>
            <a:r>
              <a:rPr lang="hu-HU" sz="4500" b="1" dirty="0"/>
              <a:t>)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251678" y="1491343"/>
            <a:ext cx="10178322" cy="4388249"/>
          </a:xfrm>
        </p:spPr>
        <p:txBody>
          <a:bodyPr>
            <a:normAutofit/>
          </a:bodyPr>
          <a:lstStyle/>
          <a:p>
            <a:pPr marL="0" indent="0">
              <a:lnSpc>
                <a:spcPct val="80000"/>
              </a:lnSpc>
              <a:buNone/>
            </a:pPr>
            <a:r>
              <a:rPr lang="hu-HU" altLang="en-US" sz="2500" b="1" dirty="0">
                <a:latin typeface="Calibri" panose="020F0502020204030204" pitchFamily="34" charset="0"/>
                <a:cs typeface="Calibri" panose="020F0502020204030204" pitchFamily="34" charset="0"/>
              </a:rPr>
              <a:t>P300: </a:t>
            </a:r>
            <a:r>
              <a:rPr lang="hu-HU" altLang="en-US" sz="2500" dirty="0">
                <a:latin typeface="Calibri" panose="020F0502020204030204" pitchFamily="34" charset="0"/>
                <a:cs typeface="Calibri" panose="020F0502020204030204" pitchFamily="34" charset="0"/>
              </a:rPr>
              <a:t>inger </a:t>
            </a:r>
            <a:r>
              <a:rPr lang="hu-HU" altLang="en-US" sz="2500" dirty="0" err="1">
                <a:latin typeface="Calibri" panose="020F0502020204030204" pitchFamily="34" charset="0"/>
                <a:cs typeface="Calibri" panose="020F0502020204030204" pitchFamily="34" charset="0"/>
              </a:rPr>
              <a:t>kategorizációját</a:t>
            </a:r>
            <a:r>
              <a:rPr lang="hu-HU" altLang="en-US" sz="2500" dirty="0">
                <a:latin typeface="Calibri" panose="020F0502020204030204" pitchFamily="34" charset="0"/>
                <a:cs typeface="Calibri" panose="020F0502020204030204" pitchFamily="34" charset="0"/>
              </a:rPr>
              <a:t> jelöli, inger elhelyezése egy feladatfüggő kategóriában.</a:t>
            </a:r>
          </a:p>
          <a:p>
            <a:pPr lvl="1">
              <a:lnSpc>
                <a:spcPct val="80000"/>
              </a:lnSpc>
            </a:pPr>
            <a:r>
              <a:rPr lang="hu-HU" altLang="en-US" sz="2500" dirty="0">
                <a:latin typeface="Calibri" panose="020F0502020204030204" pitchFamily="34" charset="0"/>
                <a:cs typeface="Calibri" panose="020F0502020204030204" pitchFamily="34" charset="0"/>
              </a:rPr>
              <a:t>Két komponensből áll:</a:t>
            </a:r>
          </a:p>
          <a:p>
            <a:pPr lvl="2">
              <a:lnSpc>
                <a:spcPct val="80000"/>
              </a:lnSpc>
            </a:pPr>
            <a:r>
              <a:rPr lang="hu-HU" altLang="en-US" sz="2300" dirty="0">
                <a:latin typeface="Calibri" panose="020F0502020204030204" pitchFamily="34" charset="0"/>
                <a:cs typeface="Calibri" panose="020F0502020204030204" pitchFamily="34" charset="0"/>
              </a:rPr>
              <a:t> P3a: „újdonság P3”, 250-280 </a:t>
            </a:r>
            <a:r>
              <a:rPr lang="hu-HU" altLang="en-US" sz="2300" dirty="0" err="1">
                <a:latin typeface="Calibri" panose="020F0502020204030204" pitchFamily="34" charset="0"/>
                <a:cs typeface="Calibri" panose="020F0502020204030204" pitchFamily="34" charset="0"/>
              </a:rPr>
              <a:t>ms</a:t>
            </a:r>
            <a:r>
              <a:rPr lang="hu-HU" altLang="en-US" sz="23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hu-HU" altLang="en-US" sz="2300" dirty="0" err="1">
                <a:latin typeface="Calibri" panose="020F0502020204030204" pitchFamily="34" charset="0"/>
                <a:cs typeface="Calibri" panose="020F0502020204030204" pitchFamily="34" charset="0"/>
              </a:rPr>
              <a:t>frontocentrális</a:t>
            </a:r>
            <a:r>
              <a:rPr lang="hu-HU" altLang="en-US" sz="2300" dirty="0">
                <a:latin typeface="Calibri" panose="020F0502020204030204" pitchFamily="34" charset="0"/>
                <a:cs typeface="Calibri" panose="020F0502020204030204" pitchFamily="34" charset="0"/>
              </a:rPr>
              <a:t> eloszlású, </a:t>
            </a:r>
            <a:r>
              <a:rPr lang="hu-HU" altLang="en-US" sz="2300" b="1" dirty="0">
                <a:latin typeface="Calibri" panose="020F0502020204030204" pitchFamily="34" charset="0"/>
                <a:cs typeface="Calibri" panose="020F0502020204030204" pitchFamily="34" charset="0"/>
              </a:rPr>
              <a:t>figyelem irányításában</a:t>
            </a:r>
            <a:r>
              <a:rPr lang="hu-HU" altLang="en-US" sz="2300" dirty="0">
                <a:latin typeface="Calibri" panose="020F0502020204030204" pitchFamily="34" charset="0"/>
                <a:cs typeface="Calibri" panose="020F0502020204030204" pitchFamily="34" charset="0"/>
              </a:rPr>
              <a:t> szerep és az </a:t>
            </a:r>
            <a:r>
              <a:rPr lang="hu-HU" altLang="en-US" sz="2300" b="1" dirty="0">
                <a:latin typeface="Calibri" panose="020F0502020204030204" pitchFamily="34" charset="0"/>
                <a:cs typeface="Calibri" panose="020F0502020204030204" pitchFamily="34" charset="0"/>
              </a:rPr>
              <a:t>újdonság </a:t>
            </a:r>
            <a:r>
              <a:rPr lang="hu-HU" altLang="en-US" sz="2300" dirty="0">
                <a:latin typeface="Calibri" panose="020F0502020204030204" pitchFamily="34" charset="0"/>
                <a:cs typeface="Calibri" panose="020F0502020204030204" pitchFamily="34" charset="0"/>
              </a:rPr>
              <a:t>feldolgozásában.</a:t>
            </a:r>
          </a:p>
          <a:p>
            <a:pPr lvl="2">
              <a:lnSpc>
                <a:spcPct val="80000"/>
              </a:lnSpc>
            </a:pPr>
            <a:r>
              <a:rPr lang="hu-HU" altLang="en-US" sz="2300" dirty="0">
                <a:latin typeface="Calibri" panose="020F0502020204030204" pitchFamily="34" charset="0"/>
                <a:cs typeface="Calibri" panose="020F0502020204030204" pitchFamily="34" charset="0"/>
              </a:rPr>
              <a:t> P3b: kb. 300 </a:t>
            </a:r>
            <a:r>
              <a:rPr lang="hu-HU" altLang="en-US" sz="2300" dirty="0" err="1">
                <a:latin typeface="Calibri" panose="020F0502020204030204" pitchFamily="34" charset="0"/>
                <a:cs typeface="Calibri" panose="020F0502020204030204" pitchFamily="34" charset="0"/>
              </a:rPr>
              <a:t>ms</a:t>
            </a:r>
            <a:r>
              <a:rPr lang="hu-HU" altLang="en-US" sz="23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hu-HU" altLang="en-US" sz="2300" dirty="0" err="1">
                <a:latin typeface="Calibri" panose="020F0502020204030204" pitchFamily="34" charset="0"/>
                <a:cs typeface="Calibri" panose="020F0502020204030204" pitchFamily="34" charset="0"/>
              </a:rPr>
              <a:t>parietális</a:t>
            </a:r>
            <a:r>
              <a:rPr lang="hu-HU" altLang="en-US" sz="2300" dirty="0">
                <a:latin typeface="Calibri" panose="020F0502020204030204" pitchFamily="34" charset="0"/>
                <a:cs typeface="Calibri" panose="020F0502020204030204" pitchFamily="34" charset="0"/>
              </a:rPr>
              <a:t> területek felett a legnagyobb az amplitúdója, </a:t>
            </a:r>
            <a:r>
              <a:rPr lang="hu-HU" altLang="en-US" sz="2300" b="1" dirty="0">
                <a:latin typeface="Calibri" panose="020F0502020204030204" pitchFamily="34" charset="0"/>
                <a:cs typeface="Calibri" panose="020F0502020204030204" pitchFamily="34" charset="0"/>
              </a:rPr>
              <a:t>információfeldolgozás</a:t>
            </a:r>
            <a:r>
              <a:rPr lang="hu-HU" altLang="en-US" sz="23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hu-HU" altLang="en-US" sz="2300" b="1" dirty="0">
                <a:latin typeface="Calibri" panose="020F0502020204030204" pitchFamily="34" charset="0"/>
                <a:cs typeface="Calibri" panose="020F0502020204030204" pitchFamily="34" charset="0"/>
              </a:rPr>
              <a:t>valószínűtlen események </a:t>
            </a:r>
            <a:r>
              <a:rPr lang="hu-HU" altLang="en-US" sz="2300" dirty="0">
                <a:latin typeface="Calibri" panose="020F0502020204030204" pitchFamily="34" charset="0"/>
                <a:cs typeface="Calibri" panose="020F0502020204030204" pitchFamily="34" charset="0"/>
              </a:rPr>
              <a:t>váltják ki; </a:t>
            </a:r>
            <a:r>
              <a:rPr lang="hu-HU" altLang="en-US" sz="2300" b="1" dirty="0">
                <a:latin typeface="Calibri" panose="020F0502020204030204" pitchFamily="34" charset="0"/>
                <a:cs typeface="Calibri" panose="020F0502020204030204" pitchFamily="34" charset="0"/>
              </a:rPr>
              <a:t>döntéshozatal</a:t>
            </a:r>
            <a:r>
              <a:rPr lang="hu-HU" altLang="en-US" sz="2300" dirty="0">
                <a:latin typeface="Calibri" panose="020F0502020204030204" pitchFamily="34" charset="0"/>
                <a:cs typeface="Calibri" panose="020F0502020204030204" pitchFamily="34" charset="0"/>
              </a:rPr>
              <a:t>; kognitív </a:t>
            </a:r>
            <a:r>
              <a:rPr lang="hu-HU" altLang="en-US" sz="2300" dirty="0" smtClean="0">
                <a:latin typeface="Calibri" panose="020F0502020204030204" pitchFamily="34" charset="0"/>
                <a:cs typeface="Calibri" panose="020F0502020204030204" pitchFamily="34" charset="0"/>
              </a:rPr>
              <a:t>terhelés</a:t>
            </a:r>
          </a:p>
          <a:p>
            <a:pPr lvl="1">
              <a:lnSpc>
                <a:spcPct val="80000"/>
              </a:lnSpc>
            </a:pPr>
            <a:endParaRPr lang="hu-HU" altLang="en-US" sz="25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lnSpc>
                <a:spcPct val="80000"/>
              </a:lnSpc>
              <a:buNone/>
            </a:pPr>
            <a:r>
              <a:rPr lang="hu-HU" altLang="en-US" sz="2500" b="1" dirty="0">
                <a:latin typeface="Calibri" panose="020F0502020204030204" pitchFamily="34" charset="0"/>
                <a:cs typeface="Calibri" panose="020F0502020204030204" pitchFamily="34" charset="0"/>
              </a:rPr>
              <a:t>N400: </a:t>
            </a:r>
            <a:r>
              <a:rPr lang="hu-HU" altLang="en-US" sz="2500" dirty="0">
                <a:latin typeface="Calibri" panose="020F0502020204030204" pitchFamily="34" charset="0"/>
                <a:cs typeface="Calibri" panose="020F0502020204030204" pitchFamily="34" charset="0"/>
              </a:rPr>
              <a:t>válasz szavakra, vagy más értelemmel bíró ingerre (olvasott szóra is</a:t>
            </a:r>
            <a:r>
              <a:rPr lang="hu-HU" altLang="en-US" sz="2500" dirty="0" smtClean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marL="0" indent="0">
              <a:lnSpc>
                <a:spcPct val="80000"/>
              </a:lnSpc>
              <a:buNone/>
            </a:pPr>
            <a:endParaRPr lang="hu-HU" altLang="en-US" sz="25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lnSpc>
                <a:spcPct val="80000"/>
              </a:lnSpc>
              <a:buNone/>
            </a:pPr>
            <a:r>
              <a:rPr lang="hu-HU" altLang="en-US" sz="25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N600: </a:t>
            </a:r>
            <a:r>
              <a:rPr lang="hu-HU" altLang="en-US" sz="2500" dirty="0" smtClean="0">
                <a:latin typeface="Calibri" panose="020F0502020204030204" pitchFamily="34" charset="0"/>
                <a:cs typeface="Calibri" panose="020F0502020204030204" pitchFamily="34" charset="0"/>
              </a:rPr>
              <a:t>nyelvtani sértés (olvasás és beszéd is)</a:t>
            </a:r>
            <a:endParaRPr lang="hu-HU" altLang="en-US" sz="25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hu-HU" sz="25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9660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/>
          <p:cNvSpPr>
            <a:spLocks noGrp="1"/>
          </p:cNvSpPr>
          <p:nvPr>
            <p:ph type="title"/>
          </p:nvPr>
        </p:nvSpPr>
        <p:spPr>
          <a:xfrm>
            <a:off x="3143794" y="381000"/>
            <a:ext cx="9451847" cy="3286153"/>
          </a:xfrm>
        </p:spPr>
        <p:txBody>
          <a:bodyPr/>
          <a:lstStyle/>
          <a:p>
            <a:r>
              <a:rPr lang="hu-HU" dirty="0"/>
              <a:t>Alkalmazások</a:t>
            </a:r>
          </a:p>
        </p:txBody>
      </p:sp>
    </p:spTree>
    <p:extLst>
      <p:ext uri="{BB962C8B-B14F-4D97-AF65-F5344CB8AC3E}">
        <p14:creationId xmlns:p14="http://schemas.microsoft.com/office/powerpoint/2010/main" val="2458156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sz="4500" b="1" dirty="0"/>
              <a:t>Halló-készülékek</a:t>
            </a:r>
          </a:p>
        </p:txBody>
      </p:sp>
      <p:sp>
        <p:nvSpPr>
          <p:cNvPr id="5" name="Tartalom helye 4"/>
          <p:cNvSpPr>
            <a:spLocks noGrp="1"/>
          </p:cNvSpPr>
          <p:nvPr>
            <p:ph idx="1"/>
          </p:nvPr>
        </p:nvSpPr>
        <p:spPr>
          <a:xfrm>
            <a:off x="1251678" y="1328057"/>
            <a:ext cx="10178322" cy="4551535"/>
          </a:xfrm>
        </p:spPr>
        <p:txBody>
          <a:bodyPr>
            <a:no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hu-HU" altLang="en-US" sz="3000" dirty="0" smtClean="0">
                <a:latin typeface="Calibri" panose="020F0502020204030204" pitchFamily="34" charset="0"/>
                <a:cs typeface="Calibri" panose="020F0502020204030204" pitchFamily="34" charset="0"/>
              </a:rPr>
              <a:t>Pszicho akusztika segít a kompenzációs </a:t>
            </a:r>
            <a:r>
              <a:rPr lang="hu-HU" alt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„profil” meghatározásában </a:t>
            </a:r>
            <a:endParaRPr lang="hu-HU" altLang="en-US" sz="30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lnSpc>
                <a:spcPct val="90000"/>
              </a:lnSpc>
              <a:buNone/>
            </a:pPr>
            <a:endParaRPr lang="hu-HU" altLang="en-US" sz="30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hu-HU" altLang="en-US" sz="3000" dirty="0" smtClean="0">
                <a:latin typeface="Calibri" panose="020F0502020204030204" pitchFamily="34" charset="0"/>
                <a:cs typeface="Calibri" panose="020F0502020204030204" pitchFamily="34" charset="0"/>
              </a:rPr>
              <a:t>Nem </a:t>
            </a:r>
            <a:r>
              <a:rPr lang="hu-HU" alt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lehet minden hangerősséget azonos mértékben erősíteni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à"/>
            </a:pPr>
            <a:r>
              <a:rPr lang="hu-HU" altLang="en-US" sz="3000" b="1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AGC</a:t>
            </a:r>
            <a:r>
              <a:rPr lang="hu-HU" altLang="en-US" sz="30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: </a:t>
            </a:r>
            <a:r>
              <a:rPr lang="hu-HU" altLang="en-US" sz="3000" dirty="0" err="1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automatic</a:t>
            </a:r>
            <a:r>
              <a:rPr lang="hu-HU" altLang="en-US" sz="30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hu-HU" altLang="en-US" sz="3000" dirty="0" err="1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gain</a:t>
            </a:r>
            <a:r>
              <a:rPr lang="hu-HU" altLang="en-US" sz="30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hu-HU" altLang="en-US" sz="3000" dirty="0" err="1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control</a:t>
            </a:r>
            <a:endParaRPr lang="hu-HU" altLang="en-US" sz="3000" dirty="0">
              <a:latin typeface="Calibri" panose="020F0502020204030204" pitchFamily="34" charset="0"/>
              <a:cs typeface="Calibri" panose="020F0502020204030204" pitchFamily="34" charset="0"/>
              <a:sym typeface="Wingdings" panose="05000000000000000000" pitchFamily="2" charset="2"/>
            </a:endParaRPr>
          </a:p>
          <a:p>
            <a:pPr lvl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hu-HU" alt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Erősítés mértéke az input erősségétől függ</a:t>
            </a:r>
          </a:p>
          <a:p>
            <a:pPr lvl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hu-HU" alt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Input: széles </a:t>
            </a:r>
            <a:r>
              <a:rPr lang="hu-HU" alt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terjedelem</a:t>
            </a:r>
            <a:r>
              <a:rPr lang="hu-HU" altLang="en-US" sz="3000" dirty="0" err="1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output</a:t>
            </a:r>
            <a:r>
              <a:rPr lang="hu-HU" altLang="en-US" sz="30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: szűk terjedelem</a:t>
            </a:r>
            <a:endParaRPr lang="hu-HU" sz="3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hu-HU" altLang="en-US" sz="30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hu-HU" altLang="en-US" sz="3000" dirty="0" smtClean="0">
                <a:latin typeface="Calibri" panose="020F0502020204030204" pitchFamily="34" charset="0"/>
                <a:cs typeface="Calibri" panose="020F0502020204030204" pitchFamily="34" charset="0"/>
              </a:rPr>
              <a:t>Az </a:t>
            </a:r>
            <a:r>
              <a:rPr lang="hu-HU" alt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input erőssége egy intervallum átlagos intenzitásából kerül meghatározásra</a:t>
            </a:r>
          </a:p>
        </p:txBody>
      </p:sp>
    </p:spTree>
    <p:extLst>
      <p:ext uri="{BB962C8B-B14F-4D97-AF65-F5344CB8AC3E}">
        <p14:creationId xmlns:p14="http://schemas.microsoft.com/office/powerpoint/2010/main" val="3260366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sz="4500" b="1" dirty="0"/>
              <a:t>Kihívások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251678" y="1676401"/>
            <a:ext cx="10178322" cy="4203192"/>
          </a:xfrm>
        </p:spPr>
        <p:txBody>
          <a:bodyPr>
            <a:noAutofit/>
          </a:bodyPr>
          <a:lstStyle/>
          <a:p>
            <a:pPr marL="0" indent="0">
              <a:lnSpc>
                <a:spcPct val="80000"/>
              </a:lnSpc>
              <a:buNone/>
            </a:pPr>
            <a:r>
              <a:rPr lang="hu-HU" altLang="en-US" sz="2500" b="1" dirty="0">
                <a:latin typeface="Calibri" panose="020F0502020204030204" pitchFamily="34" charset="0"/>
                <a:cs typeface="Calibri" panose="020F0502020204030204" pitchFamily="34" charset="0"/>
              </a:rPr>
              <a:t>Lassú változások: </a:t>
            </a:r>
            <a:r>
              <a:rPr lang="hu-HU" altLang="en-US" sz="2500" dirty="0">
                <a:latin typeface="Calibri" panose="020F0502020204030204" pitchFamily="34" charset="0"/>
                <a:cs typeface="Calibri" panose="020F0502020204030204" pitchFamily="34" charset="0"/>
              </a:rPr>
              <a:t>beszédszituációtól függően az átlagos intenzitásban 30 dB különbség is </a:t>
            </a:r>
            <a:r>
              <a:rPr lang="hu-HU" altLang="en-US" sz="2500" dirty="0" smtClean="0">
                <a:latin typeface="Calibri" panose="020F0502020204030204" pitchFamily="34" charset="0"/>
                <a:cs typeface="Calibri" panose="020F0502020204030204" pitchFamily="34" charset="0"/>
              </a:rPr>
              <a:t>lehet</a:t>
            </a:r>
          </a:p>
          <a:p>
            <a:pPr marL="0" indent="0">
              <a:lnSpc>
                <a:spcPct val="80000"/>
              </a:lnSpc>
              <a:buNone/>
            </a:pPr>
            <a:endParaRPr lang="hu-HU" altLang="en-US" sz="25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lnSpc>
                <a:spcPct val="80000"/>
              </a:lnSpc>
              <a:buNone/>
            </a:pPr>
            <a:r>
              <a:rPr lang="hu-HU" altLang="en-US" sz="2500" b="1" dirty="0">
                <a:latin typeface="Calibri" panose="020F0502020204030204" pitchFamily="34" charset="0"/>
                <a:cs typeface="Calibri" panose="020F0502020204030204" pitchFamily="34" charset="0"/>
              </a:rPr>
              <a:t>Gyors változás </a:t>
            </a:r>
            <a:r>
              <a:rPr lang="hu-HU" altLang="en-US" sz="2500" dirty="0">
                <a:latin typeface="Calibri" panose="020F0502020204030204" pitchFamily="34" charset="0"/>
                <a:cs typeface="Calibri" panose="020F0502020204030204" pitchFamily="34" charset="0"/>
              </a:rPr>
              <a:t>(pl. ajtó csapódás)</a:t>
            </a:r>
          </a:p>
          <a:p>
            <a:pPr>
              <a:lnSpc>
                <a:spcPct val="80000"/>
              </a:lnSpc>
              <a:buFontTx/>
              <a:buNone/>
            </a:pPr>
            <a:endParaRPr lang="hu-HU" altLang="en-US" sz="25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hu-HU" altLang="en-US" sz="2500" b="1" dirty="0">
                <a:latin typeface="Calibri" panose="020F0502020204030204" pitchFamily="34" charset="0"/>
                <a:cs typeface="Calibri" panose="020F0502020204030204" pitchFamily="34" charset="0"/>
              </a:rPr>
              <a:t>Melyiket kövesse az erősítés?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hu-HU" altLang="en-US" sz="2500" dirty="0">
                <a:latin typeface="Calibri" panose="020F0502020204030204" pitchFamily="34" charset="0"/>
                <a:cs typeface="Calibri" panose="020F0502020204030204" pitchFamily="34" charset="0"/>
              </a:rPr>
              <a:t>Lassú </a:t>
            </a:r>
            <a:r>
              <a:rPr lang="hu-HU" altLang="en-US" sz="2500" dirty="0" err="1">
                <a:latin typeface="Calibri" panose="020F0502020204030204" pitchFamily="34" charset="0"/>
                <a:cs typeface="Calibri" panose="020F0502020204030204" pitchFamily="34" charset="0"/>
              </a:rPr>
              <a:t>vs</a:t>
            </a:r>
            <a:r>
              <a:rPr lang="hu-HU" altLang="en-US" sz="2500" dirty="0">
                <a:latin typeface="Calibri" panose="020F0502020204030204" pitchFamily="34" charset="0"/>
                <a:cs typeface="Calibri" panose="020F0502020204030204" pitchFamily="34" charset="0"/>
              </a:rPr>
              <a:t>. gyors AGC </a:t>
            </a:r>
            <a:r>
              <a:rPr lang="hu-HU" altLang="en-US" sz="25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 kombinált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hu-HU" altLang="en-US" sz="2500" dirty="0">
                <a:latin typeface="Calibri" panose="020F0502020204030204" pitchFamily="34" charset="0"/>
                <a:cs typeface="Calibri" panose="020F0502020204030204" pitchFamily="34" charset="0"/>
              </a:rPr>
              <a:t>Gyors változás a beszédben is pl. </a:t>
            </a:r>
            <a:r>
              <a:rPr lang="hu-HU" altLang="en-US" sz="2500" dirty="0" err="1">
                <a:latin typeface="Calibri" panose="020F0502020204030204" pitchFamily="34" charset="0"/>
                <a:cs typeface="Calibri" panose="020F0502020204030204" pitchFamily="34" charset="0"/>
              </a:rPr>
              <a:t>mgh</a:t>
            </a:r>
            <a:r>
              <a:rPr lang="hu-HU" altLang="en-US" sz="2500" dirty="0">
                <a:latin typeface="Calibri" panose="020F0502020204030204" pitchFamily="34" charset="0"/>
                <a:cs typeface="Calibri" panose="020F0502020204030204" pitchFamily="34" charset="0"/>
              </a:rPr>
              <a:t> –</a:t>
            </a:r>
            <a:r>
              <a:rPr lang="hu-HU" altLang="en-US" sz="2500" dirty="0" err="1">
                <a:latin typeface="Calibri" panose="020F0502020204030204" pitchFamily="34" charset="0"/>
                <a:cs typeface="Calibri" panose="020F0502020204030204" pitchFamily="34" charset="0"/>
              </a:rPr>
              <a:t>msh</a:t>
            </a:r>
            <a:r>
              <a:rPr lang="hu-HU" altLang="en-US" sz="2500" dirty="0">
                <a:latin typeface="Calibri" panose="020F0502020204030204" pitchFamily="34" charset="0"/>
                <a:cs typeface="Calibri" panose="020F0502020204030204" pitchFamily="34" charset="0"/>
              </a:rPr>
              <a:t>: ez is lehet 30 dB</a:t>
            </a:r>
          </a:p>
          <a:p>
            <a:pPr>
              <a:lnSpc>
                <a:spcPct val="80000"/>
              </a:lnSpc>
              <a:buFontTx/>
              <a:buNone/>
            </a:pPr>
            <a:endParaRPr lang="hu-HU" altLang="en-US" sz="25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hu-HU" sz="25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683198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sz="4500" b="1" dirty="0"/>
              <a:t>Kihívások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257300" y="1885403"/>
            <a:ext cx="10178322" cy="359359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u-HU" altLang="en-US" sz="2500" dirty="0">
                <a:latin typeface="Calibri" panose="020F0502020204030204" pitchFamily="34" charset="0"/>
                <a:cs typeface="Calibri" panose="020F0502020204030204" pitchFamily="34" charset="0"/>
              </a:rPr>
              <a:t>A </a:t>
            </a:r>
            <a:r>
              <a:rPr lang="hu-HU" altLang="en-US" sz="2500" b="1" dirty="0">
                <a:latin typeface="Calibri" panose="020F0502020204030204" pitchFamily="34" charset="0"/>
                <a:cs typeface="Calibri" panose="020F0502020204030204" pitchFamily="34" charset="0"/>
              </a:rPr>
              <a:t>hallási küszöb </a:t>
            </a:r>
            <a:r>
              <a:rPr lang="hu-HU" altLang="en-US" sz="2500" dirty="0">
                <a:latin typeface="Calibri" panose="020F0502020204030204" pitchFamily="34" charset="0"/>
                <a:cs typeface="Calibri" panose="020F0502020204030204" pitchFamily="34" charset="0"/>
              </a:rPr>
              <a:t>eltolódása frekvenciától is függhet</a:t>
            </a:r>
          </a:p>
          <a:p>
            <a:pPr marL="0" indent="0">
              <a:buNone/>
            </a:pPr>
            <a:endParaRPr lang="hu-HU" altLang="en-US" sz="25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hu-HU" altLang="en-US" sz="2500" dirty="0">
                <a:latin typeface="Calibri" panose="020F0502020204030204" pitchFamily="34" charset="0"/>
                <a:cs typeface="Calibri" panose="020F0502020204030204" pitchFamily="34" charset="0"/>
              </a:rPr>
              <a:t>Input </a:t>
            </a:r>
            <a:r>
              <a:rPr lang="hu-HU" altLang="en-US" sz="2500" b="1" dirty="0">
                <a:latin typeface="Calibri" panose="020F0502020204030204" pitchFamily="34" charset="0"/>
                <a:cs typeface="Calibri" panose="020F0502020204030204" pitchFamily="34" charset="0"/>
              </a:rPr>
              <a:t>frekvencia-sávokra</a:t>
            </a:r>
            <a:r>
              <a:rPr lang="hu-HU" altLang="en-US" sz="2500" dirty="0">
                <a:latin typeface="Calibri" panose="020F0502020204030204" pitchFamily="34" charset="0"/>
                <a:cs typeface="Calibri" panose="020F0502020204030204" pitchFamily="34" charset="0"/>
              </a:rPr>
              <a:t> bontása ~ hallási filterek, sávok külön erősítése</a:t>
            </a:r>
          </a:p>
          <a:p>
            <a:pPr marL="0" indent="0">
              <a:buNone/>
            </a:pPr>
            <a:endParaRPr lang="hu-HU" altLang="en-US" sz="25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hu-HU" altLang="en-US" sz="2500" dirty="0">
                <a:latin typeface="Calibri" panose="020F0502020204030204" pitchFamily="34" charset="0"/>
                <a:cs typeface="Calibri" panose="020F0502020204030204" pitchFamily="34" charset="0"/>
              </a:rPr>
              <a:t>Személyenként változhat, hogy melyik eszköz a legmegfelelőbb</a:t>
            </a:r>
          </a:p>
          <a:p>
            <a:pPr marL="0" indent="0">
              <a:buNone/>
            </a:pPr>
            <a:endParaRPr lang="hu-HU" altLang="en-US" sz="25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hu-HU" altLang="en-US" sz="2500" dirty="0">
                <a:latin typeface="Calibri" panose="020F0502020204030204" pitchFamily="34" charset="0"/>
                <a:cs typeface="Calibri" panose="020F0502020204030204" pitchFamily="34" charset="0"/>
              </a:rPr>
              <a:t>Beállítás: normál halláshoz hasonló, vagy minden frekvencián azonos erősség</a:t>
            </a:r>
          </a:p>
          <a:p>
            <a:endParaRPr lang="hu-HU" sz="25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730572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257300" y="604705"/>
            <a:ext cx="6134100" cy="5757995"/>
          </a:xfrm>
        </p:spPr>
        <p:txBody>
          <a:bodyPr>
            <a:normAutofit fontScale="90000"/>
          </a:bodyPr>
          <a:lstStyle/>
          <a:p>
            <a:r>
              <a:rPr lang="hu-HU" sz="4500" b="1" dirty="0" err="1"/>
              <a:t>Cochlearis</a:t>
            </a:r>
            <a:r>
              <a:rPr lang="hu-HU" sz="4500" b="1" dirty="0"/>
              <a:t> </a:t>
            </a:r>
            <a:r>
              <a:rPr lang="hu-HU" sz="4500" b="1" dirty="0" err="1" smtClean="0"/>
              <a:t>implantatumok</a:t>
            </a:r>
            <a:r>
              <a:rPr lang="hu-HU" sz="4500" b="1" dirty="0"/>
              <a:t/>
            </a:r>
            <a:br>
              <a:rPr lang="hu-HU" sz="4500" b="1" dirty="0"/>
            </a:br>
            <a:r>
              <a:rPr lang="hu-HU" sz="2800" cap="none" dirty="0" smtClean="0"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hu-HU" sz="2800" cap="none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hu-HU" altLang="en-US" sz="2800" b="1" cap="none" dirty="0" smtClean="0">
                <a:latin typeface="Calibri" panose="020F0502020204030204" pitchFamily="34" charset="0"/>
                <a:cs typeface="Calibri" panose="020F0502020204030204" pitchFamily="34" charset="0"/>
              </a:rPr>
              <a:t>Ép</a:t>
            </a:r>
            <a:r>
              <a:rPr lang="hu-HU" altLang="en-US" sz="2800" cap="none" dirty="0" smtClean="0">
                <a:latin typeface="Calibri" panose="020F0502020204030204" pitchFamily="34" charset="0"/>
                <a:cs typeface="Calibri" panose="020F0502020204030204" pitchFamily="34" charset="0"/>
              </a:rPr>
              <a:t> hallóideg,</a:t>
            </a:r>
            <a:r>
              <a:rPr lang="hu-HU" altLang="en-US" sz="2800" cap="none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altLang="en-US" sz="2800" cap="none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auditoros</a:t>
            </a:r>
            <a:r>
              <a:rPr lang="hu-HU" altLang="en-US" sz="2800" cap="none" dirty="0" smtClean="0">
                <a:latin typeface="Calibri" panose="020F0502020204030204" pitchFamily="34" charset="0"/>
                <a:cs typeface="Calibri" panose="020F0502020204030204" pitchFamily="34" charset="0"/>
              </a:rPr>
              <a:t> területek</a:t>
            </a:r>
            <a:br>
              <a:rPr lang="hu-HU" altLang="en-US" sz="2800" cap="none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hu-HU" altLang="en-US" sz="2800" cap="none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br>
              <a:rPr lang="hu-HU" altLang="en-US" sz="2800" cap="none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hu-HU" altLang="en-US" sz="2800" b="1" cap="none" dirty="0" smtClean="0">
                <a:latin typeface="Calibri" panose="020F0502020204030204" pitchFamily="34" charset="0"/>
                <a:cs typeface="Calibri" panose="020F0502020204030204" pitchFamily="34" charset="0"/>
              </a:rPr>
              <a:t>Sérülés</a:t>
            </a:r>
            <a:r>
              <a:rPr lang="hu-HU" altLang="en-US" sz="2800" cap="none" dirty="0" smtClean="0">
                <a:latin typeface="Calibri" panose="020F0502020204030204" pitchFamily="34" charset="0"/>
                <a:cs typeface="Calibri" panose="020F0502020204030204" pitchFamily="34" charset="0"/>
              </a:rPr>
              <a:t> csigában (általában szőrsejtek)</a:t>
            </a:r>
            <a:br>
              <a:rPr lang="hu-HU" altLang="en-US" sz="2800" cap="none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hu-HU" altLang="en-US" sz="2800" cap="none" dirty="0" smtClean="0"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hu-HU" altLang="en-US" sz="2800" cap="none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hu-HU" altLang="en-US" sz="2800" b="1" cap="none" dirty="0">
                <a:latin typeface="Calibri" panose="020F0502020204030204" pitchFamily="34" charset="0"/>
                <a:cs typeface="Calibri" panose="020F0502020204030204" pitchFamily="34" charset="0"/>
              </a:rPr>
              <a:t>H</a:t>
            </a:r>
            <a:r>
              <a:rPr lang="hu-HU" altLang="en-US" sz="2800" b="1" cap="none" dirty="0" smtClean="0">
                <a:latin typeface="Calibri" panose="020F0502020204030204" pitchFamily="34" charset="0"/>
                <a:cs typeface="Calibri" panose="020F0502020204030204" pitchFamily="34" charset="0"/>
              </a:rPr>
              <a:t>allóideg</a:t>
            </a:r>
            <a:r>
              <a:rPr lang="hu-HU" altLang="en-US" sz="2800" cap="none" dirty="0" smtClean="0">
                <a:latin typeface="Calibri" panose="020F0502020204030204" pitchFamily="34" charset="0"/>
                <a:cs typeface="Calibri" panose="020F0502020204030204" pitchFamily="34" charset="0"/>
              </a:rPr>
              <a:t> elektromos ingerlése</a:t>
            </a:r>
            <a:br>
              <a:rPr lang="hu-HU" altLang="en-US" sz="2800" cap="none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hu-HU" altLang="en-US" sz="2700" dirty="0"/>
              <a:t/>
            </a:r>
            <a:br>
              <a:rPr lang="hu-HU" altLang="en-US" sz="2700" dirty="0"/>
            </a:br>
            <a:r>
              <a:rPr lang="hu-HU" altLang="en-US" sz="2700" b="1" dirty="0"/>
              <a:t>Videó:</a:t>
            </a:r>
            <a:r>
              <a:rPr lang="hu-HU" altLang="en-US" sz="2700" dirty="0"/>
              <a:t/>
            </a:r>
            <a:br>
              <a:rPr lang="hu-HU" altLang="en-US" sz="2700" dirty="0"/>
            </a:br>
            <a:r>
              <a:rPr lang="hu-HU" altLang="en-US" sz="2700" dirty="0">
                <a:hlinkClick r:id="rId3"/>
              </a:rPr>
              <a:t>https://</a:t>
            </a:r>
            <a:r>
              <a:rPr lang="hu-HU" altLang="en-US" sz="2700" dirty="0" smtClean="0">
                <a:hlinkClick r:id="rId3"/>
              </a:rPr>
              <a:t>www.youtube.com/watch?v=zeg4qTnYOpw</a:t>
            </a:r>
            <a:r>
              <a:rPr lang="hu-HU" altLang="en-US" sz="2700" dirty="0" smtClean="0"/>
              <a:t/>
            </a:r>
            <a:br>
              <a:rPr lang="hu-HU" altLang="en-US" sz="2700" dirty="0" smtClean="0"/>
            </a:br>
            <a:r>
              <a:rPr lang="hu-HU" sz="2800" dirty="0">
                <a:hlinkClick r:id="rId4"/>
              </a:rPr>
              <a:t>https://www.youtube.com/watch?v=AOR_b8KmjVs</a:t>
            </a:r>
            <a:r>
              <a:rPr lang="hu-HU" altLang="en-US" sz="2700" dirty="0" smtClean="0"/>
              <a:t/>
            </a:r>
            <a:br>
              <a:rPr lang="hu-HU" altLang="en-US" sz="2700" dirty="0" smtClean="0"/>
            </a:br>
            <a:r>
              <a:rPr lang="hu-HU" altLang="en-US" sz="2700" dirty="0"/>
              <a:t/>
            </a:r>
            <a:br>
              <a:rPr lang="hu-HU" altLang="en-US" sz="2700" dirty="0"/>
            </a:br>
            <a:r>
              <a:rPr lang="hu-HU" altLang="en-US" sz="2700" dirty="0"/>
              <a:t/>
            </a:r>
            <a:br>
              <a:rPr lang="hu-HU" altLang="en-US" sz="2700" dirty="0"/>
            </a:br>
            <a:endParaRPr lang="hu-HU" sz="2800" b="1" dirty="0"/>
          </a:p>
        </p:txBody>
      </p:sp>
      <p:pic>
        <p:nvPicPr>
          <p:cNvPr id="4" name="Picture 5" descr="640px-Blausen_0244_CochlearImplant_01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34968" y="2449286"/>
            <a:ext cx="3594100" cy="359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2688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257300" y="381000"/>
            <a:ext cx="10178322" cy="1492132"/>
          </a:xfrm>
        </p:spPr>
        <p:txBody>
          <a:bodyPr/>
          <a:lstStyle/>
          <a:p>
            <a:r>
              <a:rPr lang="hu-HU" sz="5400" b="1" dirty="0" err="1"/>
              <a:t>Cochlearis</a:t>
            </a:r>
            <a:r>
              <a:rPr lang="hu-HU" sz="5400" b="1" dirty="0"/>
              <a:t> </a:t>
            </a:r>
            <a:r>
              <a:rPr lang="hu-HU" sz="5400" b="1" dirty="0" err="1"/>
              <a:t>implantatumok</a:t>
            </a:r>
            <a:endParaRPr lang="hu-HU" dirty="0"/>
          </a:p>
        </p:txBody>
      </p:sp>
      <p:pic>
        <p:nvPicPr>
          <p:cNvPr id="1026" name="Picture 2" descr="Illustration of cochlear implant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300" y="1400554"/>
            <a:ext cx="5502729" cy="4842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zövegdoboz 3"/>
          <p:cNvSpPr txBox="1"/>
          <p:nvPr/>
        </p:nvSpPr>
        <p:spPr>
          <a:xfrm>
            <a:off x="6934200" y="5716369"/>
            <a:ext cx="38644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hlinkClick r:id="rId4"/>
              </a:rPr>
              <a:t>https://www.youtube.com/watch?v=SpKKYBkJ9Hw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474386229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4100" b="1" dirty="0" err="1">
                <a:solidFill>
                  <a:prstClr val="black">
                    <a:lumMod val="85000"/>
                    <a:lumOff val="15000"/>
                  </a:prstClr>
                </a:solidFill>
              </a:rPr>
              <a:t>Cochlearis</a:t>
            </a:r>
            <a:r>
              <a:rPr lang="hu-HU" sz="4100" b="1" dirty="0">
                <a:solidFill>
                  <a:prstClr val="black">
                    <a:lumMod val="85000"/>
                    <a:lumOff val="15000"/>
                  </a:prstClr>
                </a:solidFill>
              </a:rPr>
              <a:t> </a:t>
            </a:r>
            <a:r>
              <a:rPr lang="hu-HU" sz="4100" b="1" dirty="0" err="1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implantatumok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257300" y="1113902"/>
            <a:ext cx="7196044" cy="5655156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  <a:buFontTx/>
              <a:buNone/>
            </a:pPr>
            <a:r>
              <a:rPr lang="hu-HU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Frekvencia kód: </a:t>
            </a:r>
          </a:p>
          <a:p>
            <a:pPr lvl="1">
              <a:lnSpc>
                <a:spcPct val="90000"/>
              </a:lnSpc>
            </a:pPr>
            <a:r>
              <a:rPr lang="hu-HU" alt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ingerlés frekvenciájának növelésével a hangmagasság érzete is nő</a:t>
            </a:r>
          </a:p>
          <a:p>
            <a:pPr lvl="1">
              <a:lnSpc>
                <a:spcPct val="90000"/>
              </a:lnSpc>
            </a:pPr>
            <a:r>
              <a:rPr lang="hu-HU" alt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300-600 Hz, de nagy egyéni különbségek</a:t>
            </a:r>
          </a:p>
          <a:p>
            <a:pPr lvl="1">
              <a:lnSpc>
                <a:spcPct val="90000"/>
              </a:lnSpc>
            </a:pPr>
            <a:r>
              <a:rPr lang="hu-HU" alt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Frekvencia változásának észlelése: min. 5%</a:t>
            </a:r>
          </a:p>
          <a:p>
            <a:pPr lvl="1">
              <a:lnSpc>
                <a:spcPct val="90000"/>
              </a:lnSpc>
            </a:pPr>
            <a:r>
              <a:rPr lang="hu-HU" alt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Probléma: szűk sáv az észlelési- és a fájdalomküszöb közt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hu-HU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Helykód: </a:t>
            </a:r>
          </a:p>
          <a:p>
            <a:pPr lvl="1">
              <a:lnSpc>
                <a:spcPct val="90000"/>
              </a:lnSpc>
            </a:pPr>
            <a:r>
              <a:rPr lang="hu-HU" alt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több elektróda </a:t>
            </a:r>
            <a:r>
              <a:rPr lang="hu-HU" altLang="en-US" sz="20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 a csiga/hallóideg különböző frekvenciákért felelős részeit stimulálják (csúcshoz közeli részek: tompa, alaphoz közel eső részek: éles hangérzet  hangszín is)</a:t>
            </a:r>
          </a:p>
          <a:p>
            <a:pPr lvl="1">
              <a:lnSpc>
                <a:spcPct val="90000"/>
              </a:lnSpc>
            </a:pPr>
            <a:r>
              <a:rPr lang="hu-HU" altLang="en-US" sz="20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Nehéz az elektródák által </a:t>
            </a:r>
            <a:r>
              <a:rPr lang="hu-HU" altLang="en-US" sz="2000" dirty="0" err="1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ingerelt</a:t>
            </a:r>
            <a:r>
              <a:rPr lang="hu-HU" altLang="en-US" sz="20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területet élesen behatárolni</a:t>
            </a:r>
          </a:p>
          <a:p>
            <a:pPr lvl="1">
              <a:lnSpc>
                <a:spcPct val="90000"/>
              </a:lnSpc>
            </a:pPr>
            <a:r>
              <a:rPr lang="hu-HU" altLang="en-US" sz="20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4 elektróda már elég lehet a beszédészleléshez</a:t>
            </a:r>
          </a:p>
          <a:p>
            <a:pPr lvl="1">
              <a:lnSpc>
                <a:spcPct val="90000"/>
              </a:lnSpc>
            </a:pPr>
            <a:r>
              <a:rPr lang="hu-HU" altLang="en-US" sz="20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Idői tényezők nehezen </a:t>
            </a:r>
            <a:r>
              <a:rPr lang="hu-HU" altLang="en-US" sz="2000" dirty="0" err="1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megragadhatóak</a:t>
            </a:r>
            <a:endParaRPr lang="hu-HU" altLang="en-US" sz="2000" dirty="0">
              <a:latin typeface="Calibri" panose="020F0502020204030204" pitchFamily="34" charset="0"/>
              <a:cs typeface="Calibri" panose="020F0502020204030204" pitchFamily="34" charset="0"/>
              <a:sym typeface="Wingdings" panose="05000000000000000000" pitchFamily="2" charset="2"/>
            </a:endParaRPr>
          </a:p>
          <a:p>
            <a:endParaRPr lang="hu-HU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4724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54144" y="484631"/>
            <a:ext cx="6340519" cy="163846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altLang="en-US" b="1"/>
              <a:t>Beidegzés</a:t>
            </a:r>
            <a:endParaRPr lang="en-US" b="1"/>
          </a:p>
        </p:txBody>
      </p:sp>
      <p:sp>
        <p:nvSpPr>
          <p:cNvPr id="5" name="Szövegdoboz 4">
            <a:extLst>
              <a:ext uri="{FF2B5EF4-FFF2-40B4-BE49-F238E27FC236}">
                <a16:creationId xmlns:a16="http://schemas.microsoft.com/office/drawing/2014/main" id="{8F3E9B66-F540-4519-AB01-3F5238979DAD}"/>
              </a:ext>
            </a:extLst>
          </p:cNvPr>
          <p:cNvSpPr txBox="1"/>
          <p:nvPr/>
        </p:nvSpPr>
        <p:spPr>
          <a:xfrm>
            <a:off x="979716" y="1303865"/>
            <a:ext cx="6703414" cy="547452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indent="-228600" defTabSz="914400">
              <a:spcBef>
                <a:spcPts val="700"/>
              </a:spcBef>
              <a:buClr>
                <a:schemeClr val="tx2"/>
              </a:buClr>
            </a:pPr>
            <a:r>
              <a:rPr lang="en-US" sz="25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Ganglionok</a:t>
            </a:r>
            <a:r>
              <a:rPr lang="en-US" sz="25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95% - </a:t>
            </a:r>
            <a:r>
              <a:rPr lang="en-US" sz="25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belső</a:t>
            </a:r>
            <a:r>
              <a:rPr lang="en-US" sz="25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500" dirty="0" err="1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szőrsejt</a:t>
            </a:r>
            <a:r>
              <a:rPr lang="hu-HU" sz="25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et </a:t>
            </a:r>
            <a:r>
              <a:rPr lang="hu-HU" sz="2500" dirty="0" err="1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idegzi</a:t>
            </a:r>
            <a:r>
              <a:rPr lang="hu-HU" sz="25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be</a:t>
            </a:r>
            <a:endParaRPr lang="en-US" sz="25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indent="-228600" defTabSz="914400">
              <a:spcBef>
                <a:spcPts val="700"/>
              </a:spcBef>
              <a:buClr>
                <a:schemeClr val="tx2"/>
              </a:buClr>
            </a:pPr>
            <a:endParaRPr lang="en-US" sz="25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indent="-228600" defTabSz="914400">
              <a:spcBef>
                <a:spcPts val="700"/>
              </a:spcBef>
              <a:buClr>
                <a:schemeClr val="tx2"/>
              </a:buClr>
            </a:pPr>
            <a:r>
              <a:rPr lang="en-US" altLang="en-US" sz="25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Bármely</a:t>
            </a:r>
            <a:r>
              <a:rPr lang="en-US" altLang="en-US" sz="25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axon </a:t>
            </a:r>
            <a:r>
              <a:rPr lang="en-US" altLang="en-US" sz="25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csupán</a:t>
            </a:r>
            <a:r>
              <a:rPr lang="en-US" altLang="en-US" sz="25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altLang="en-US" sz="25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egy</a:t>
            </a:r>
            <a:r>
              <a:rPr lang="en-US" altLang="en-US" sz="25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altLang="en-US" sz="25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belső </a:t>
            </a:r>
            <a:r>
              <a:rPr lang="en-US" altLang="en-US" sz="25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szőrsejtet</a:t>
            </a:r>
            <a:r>
              <a:rPr lang="en-US" altLang="en-US" sz="25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5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idegez</a:t>
            </a:r>
            <a:r>
              <a:rPr lang="en-US" altLang="en-US" sz="25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be, de </a:t>
            </a:r>
            <a:r>
              <a:rPr lang="en-US" altLang="en-US" sz="25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minden</a:t>
            </a:r>
            <a:r>
              <a:rPr lang="en-US" altLang="en-US" sz="25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5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belső</a:t>
            </a:r>
            <a:r>
              <a:rPr lang="en-US" altLang="en-US" sz="25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5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szőrsejt</a:t>
            </a:r>
            <a:r>
              <a:rPr lang="en-US" altLang="en-US" sz="25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en-US" altLang="en-US" sz="25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kimenetét</a:t>
            </a:r>
            <a:r>
              <a:rPr lang="en-US" altLang="en-US" sz="25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5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számos</a:t>
            </a:r>
            <a:r>
              <a:rPr lang="en-US" altLang="en-US" sz="25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5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idegrostnak</a:t>
            </a:r>
            <a:r>
              <a:rPr lang="en-US" altLang="en-US" sz="25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5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továbbítja</a:t>
            </a:r>
            <a:r>
              <a:rPr lang="en-US" altLang="en-US" sz="25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-&gt; </a:t>
            </a:r>
            <a:r>
              <a:rPr lang="en-US" altLang="en-US" sz="25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hallóidegrost</a:t>
            </a:r>
            <a:r>
              <a:rPr lang="en-US" altLang="en-US" sz="25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-&gt; </a:t>
            </a:r>
            <a:r>
              <a:rPr lang="en-US" altLang="en-US" sz="25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hallóideg</a:t>
            </a:r>
            <a:endParaRPr lang="en-US" altLang="en-US" sz="25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indent="-228600" defTabSz="914400">
              <a:spcBef>
                <a:spcPts val="700"/>
              </a:spcBef>
              <a:buClr>
                <a:schemeClr val="tx2"/>
              </a:buClr>
            </a:pPr>
            <a:endParaRPr lang="en-US" altLang="en-US" sz="25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indent="-228600" defTabSz="914400">
              <a:spcBef>
                <a:spcPts val="700"/>
              </a:spcBef>
              <a:buClr>
                <a:schemeClr val="tx2"/>
              </a:buClr>
            </a:pPr>
            <a:r>
              <a:rPr lang="en-US" altLang="en-US" sz="25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Ennek</a:t>
            </a:r>
            <a:r>
              <a:rPr lang="en-US" altLang="en-US" sz="25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5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következményei</a:t>
            </a:r>
            <a:r>
              <a:rPr lang="en-US" altLang="en-US" sz="25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0" lvl="1" indent="-228600" defTabSz="914400">
              <a:spcBef>
                <a:spcPts val="700"/>
              </a:spcBef>
              <a:buClr>
                <a:schemeClr val="tx2"/>
              </a:buClr>
              <a:buNone/>
            </a:pPr>
            <a:r>
              <a:rPr lang="en-US" altLang="en-US" sz="25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A </a:t>
            </a:r>
            <a:r>
              <a:rPr lang="en-US" altLang="en-US" sz="25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neurális</a:t>
            </a:r>
            <a:r>
              <a:rPr lang="en-US" altLang="en-US" sz="25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5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információ</a:t>
            </a:r>
            <a:r>
              <a:rPr lang="en-US" altLang="en-US" sz="25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5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főként</a:t>
            </a:r>
            <a:r>
              <a:rPr lang="en-US" altLang="en-US" sz="25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5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belső</a:t>
            </a:r>
            <a:r>
              <a:rPr lang="en-US" altLang="en-US" sz="25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5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szőrsejtből</a:t>
            </a:r>
            <a:r>
              <a:rPr lang="en-US" altLang="en-US" sz="25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5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származik</a:t>
            </a:r>
            <a:endParaRPr lang="en-US" altLang="en-US" sz="25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1" indent="-228600" defTabSz="914400">
              <a:spcBef>
                <a:spcPts val="700"/>
              </a:spcBef>
              <a:buClr>
                <a:schemeClr val="tx2"/>
              </a:buClr>
              <a:buNone/>
            </a:pPr>
            <a:r>
              <a:rPr lang="en-US" altLang="en-US" sz="25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lang="en-US" altLang="en-US" sz="25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Több</a:t>
            </a:r>
            <a:r>
              <a:rPr lang="en-US" altLang="en-US" sz="25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5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úton</a:t>
            </a:r>
            <a:r>
              <a:rPr lang="en-US" altLang="en-US" sz="25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jut „</a:t>
            </a:r>
            <a:r>
              <a:rPr lang="en-US" altLang="en-US" sz="25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fel</a:t>
            </a:r>
            <a:r>
              <a:rPr lang="en-US" altLang="en-US" sz="25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” </a:t>
            </a:r>
            <a:r>
              <a:rPr lang="en-US" altLang="en-US" sz="25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az</a:t>
            </a:r>
            <a:r>
              <a:rPr lang="en-US" altLang="en-US" sz="25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5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információ</a:t>
            </a:r>
            <a:endParaRPr lang="en-US" altLang="en-US" sz="25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1" indent="-228600" defTabSz="914400">
              <a:spcBef>
                <a:spcPts val="700"/>
              </a:spcBef>
              <a:buClr>
                <a:schemeClr val="tx2"/>
              </a:buClr>
              <a:buNone/>
            </a:pPr>
            <a:r>
              <a:rPr lang="en-US" altLang="en-US" sz="25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 </a:t>
            </a:r>
            <a:r>
              <a:rPr lang="en-US" altLang="en-US" sz="25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Tonotópiás</a:t>
            </a:r>
            <a:r>
              <a:rPr lang="en-US" altLang="en-US" sz="25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US" altLang="en-US" sz="25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hangamagasságnak</a:t>
            </a:r>
            <a:r>
              <a:rPr lang="en-US" altLang="en-US" sz="25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5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megfelelő</a:t>
            </a:r>
            <a:r>
              <a:rPr lang="en-US" altLang="en-US" sz="25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  <a:r>
              <a:rPr lang="en-US" altLang="en-US" sz="25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elrendezés</a:t>
            </a:r>
            <a:r>
              <a:rPr lang="en-US" altLang="en-US" sz="25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5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az</a:t>
            </a:r>
            <a:r>
              <a:rPr lang="en-US" altLang="en-US" sz="25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5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agykéregben</a:t>
            </a:r>
            <a:r>
              <a:rPr lang="en-US" altLang="en-US" sz="25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is</a:t>
            </a:r>
          </a:p>
          <a:p>
            <a:pPr indent="-228600" defTabSz="914400">
              <a:spcBef>
                <a:spcPts val="700"/>
              </a:spcBef>
              <a:buClr>
                <a:schemeClr val="tx2"/>
              </a:buClr>
            </a:pPr>
            <a:endParaRPr lang="en-US" sz="1700" dirty="0">
              <a:solidFill>
                <a:srgbClr val="000000"/>
              </a:solidFill>
            </a:endParaRPr>
          </a:p>
          <a:p>
            <a:pPr indent="-228600" defTabSz="914400">
              <a:spcBef>
                <a:spcPts val="700"/>
              </a:spcBef>
              <a:buClr>
                <a:schemeClr val="tx2"/>
              </a:buClr>
            </a:pPr>
            <a:endParaRPr lang="en-US" sz="1700" dirty="0">
              <a:solidFill>
                <a:srgbClr val="000000"/>
              </a:solidFill>
            </a:endParaRPr>
          </a:p>
        </p:txBody>
      </p:sp>
      <p:pic>
        <p:nvPicPr>
          <p:cNvPr id="4" name="Picture 4" descr="Képtalálat a következőre: „inner hair cell ear”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9879" y="600175"/>
            <a:ext cx="3667489" cy="2668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708DF7CC-C909-4BDA-B1E6-85B14E6B7E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6"/>
          <a:stretch>
            <a:fillRect/>
          </a:stretch>
        </p:blipFill>
        <p:spPr bwMode="auto">
          <a:xfrm>
            <a:off x="8074727" y="3429000"/>
            <a:ext cx="3597792" cy="2944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6429713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4100" b="1" dirty="0" err="1">
                <a:solidFill>
                  <a:prstClr val="black">
                    <a:lumMod val="85000"/>
                    <a:lumOff val="15000"/>
                  </a:prstClr>
                </a:solidFill>
              </a:rPr>
              <a:t>Cochlearis</a:t>
            </a:r>
            <a:r>
              <a:rPr lang="hu-HU" sz="4100" b="1" dirty="0">
                <a:solidFill>
                  <a:prstClr val="black">
                    <a:lumMod val="85000"/>
                    <a:lumOff val="15000"/>
                  </a:prstClr>
                </a:solidFill>
              </a:rPr>
              <a:t> </a:t>
            </a:r>
            <a:r>
              <a:rPr lang="hu-HU" sz="4100" b="1" dirty="0" err="1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implantatumok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251678" y="1202844"/>
            <a:ext cx="10178322" cy="5655156"/>
          </a:xfrm>
        </p:spPr>
        <p:txBody>
          <a:bodyPr>
            <a:noAutofit/>
          </a:bodyPr>
          <a:lstStyle/>
          <a:p>
            <a:pPr marL="0" indent="0">
              <a:lnSpc>
                <a:spcPct val="80000"/>
              </a:lnSpc>
              <a:buNone/>
            </a:pPr>
            <a:r>
              <a:rPr lang="hu-HU" altLang="en-US" sz="2300" b="1" dirty="0">
                <a:latin typeface="Calibri" panose="020F0502020204030204" pitchFamily="34" charset="0"/>
                <a:cs typeface="Calibri" panose="020F0502020204030204" pitchFamily="34" charset="0"/>
              </a:rPr>
              <a:t>AGC: </a:t>
            </a:r>
            <a:r>
              <a:rPr lang="hu-HU" altLang="en-US" sz="2300" dirty="0">
                <a:latin typeface="Calibri" panose="020F0502020204030204" pitchFamily="34" charset="0"/>
                <a:cs typeface="Calibri" panose="020F0502020204030204" pitchFamily="34" charset="0"/>
              </a:rPr>
              <a:t>Hallási filterek szimulációja </a:t>
            </a:r>
            <a:r>
              <a:rPr lang="hu-HU" altLang="en-US" sz="2300" dirty="0" err="1">
                <a:latin typeface="Calibri" panose="020F0502020204030204" pitchFamily="34" charset="0"/>
                <a:cs typeface="Calibri" panose="020F0502020204030204" pitchFamily="34" charset="0"/>
              </a:rPr>
              <a:t>band-pass</a:t>
            </a:r>
            <a:r>
              <a:rPr lang="hu-HU" altLang="en-US" sz="2300" dirty="0">
                <a:latin typeface="Calibri" panose="020F0502020204030204" pitchFamily="34" charset="0"/>
                <a:cs typeface="Calibri" panose="020F0502020204030204" pitchFamily="34" charset="0"/>
              </a:rPr>
              <a:t> filterekkel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hu-HU" altLang="en-US" sz="2300" dirty="0">
                <a:latin typeface="Calibri" panose="020F0502020204030204" pitchFamily="34" charset="0"/>
                <a:cs typeface="Calibri" panose="020F0502020204030204" pitchFamily="34" charset="0"/>
              </a:rPr>
              <a:t>Az egyes filterek kimenete kerül a megfelelő elektródákhoz: analóg hullám, vagy kb.800 Hz-es impulzusok (CIS</a:t>
            </a:r>
            <a:r>
              <a:rPr lang="hu-HU" altLang="en-US" sz="2300" dirty="0" smtClean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marL="0" indent="0">
              <a:lnSpc>
                <a:spcPct val="80000"/>
              </a:lnSpc>
              <a:buNone/>
            </a:pPr>
            <a:endParaRPr lang="hu-HU" altLang="en-US" sz="23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lnSpc>
                <a:spcPct val="80000"/>
              </a:lnSpc>
              <a:buNone/>
            </a:pPr>
            <a:r>
              <a:rPr lang="hu-HU" altLang="en-US" sz="2300" b="1" dirty="0">
                <a:latin typeface="Calibri" panose="020F0502020204030204" pitchFamily="34" charset="0"/>
                <a:cs typeface="Calibri" panose="020F0502020204030204" pitchFamily="34" charset="0"/>
              </a:rPr>
              <a:t>CIS</a:t>
            </a:r>
            <a:r>
              <a:rPr lang="hu-HU" altLang="en-US" sz="2300" dirty="0">
                <a:latin typeface="Calibri" panose="020F0502020204030204" pitchFamily="34" charset="0"/>
                <a:cs typeface="Calibri" panose="020F0502020204030204" pitchFamily="34" charset="0"/>
              </a:rPr>
              <a:t>: minden elektróda folyamatosan közvetíti az impulzusokat, de az elektródák sose aktívak </a:t>
            </a:r>
            <a:r>
              <a:rPr lang="hu-HU" altLang="en-US" sz="2300" dirty="0" smtClean="0">
                <a:latin typeface="Calibri" panose="020F0502020204030204" pitchFamily="34" charset="0"/>
                <a:cs typeface="Calibri" panose="020F0502020204030204" pitchFamily="34" charset="0"/>
              </a:rPr>
              <a:t>egyszerre</a:t>
            </a:r>
            <a:endParaRPr lang="hu-HU" altLang="en-US" sz="23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lnSpc>
                <a:spcPct val="80000"/>
              </a:lnSpc>
              <a:buNone/>
            </a:pPr>
            <a:r>
              <a:rPr lang="hu-HU" altLang="en-US" sz="2300" dirty="0">
                <a:latin typeface="Calibri" panose="020F0502020204030204" pitchFamily="34" charset="0"/>
                <a:cs typeface="Calibri" panose="020F0502020204030204" pitchFamily="34" charset="0"/>
              </a:rPr>
              <a:t>Filter kimenete az impulzusok amplitúdóját, vagy időtartamát határozza </a:t>
            </a:r>
            <a:r>
              <a:rPr lang="hu-HU" altLang="en-US" sz="2300" dirty="0" smtClean="0">
                <a:latin typeface="Calibri" panose="020F0502020204030204" pitchFamily="34" charset="0"/>
                <a:cs typeface="Calibri" panose="020F0502020204030204" pitchFamily="34" charset="0"/>
              </a:rPr>
              <a:t>meg</a:t>
            </a:r>
          </a:p>
          <a:p>
            <a:pPr marL="0" indent="0">
              <a:lnSpc>
                <a:spcPct val="80000"/>
              </a:lnSpc>
              <a:buNone/>
            </a:pPr>
            <a:endParaRPr lang="hu-HU" altLang="en-US" sz="23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lnSpc>
                <a:spcPct val="80000"/>
              </a:lnSpc>
              <a:buNone/>
            </a:pPr>
            <a:r>
              <a:rPr lang="hu-HU" altLang="en-US" sz="2300" b="1" dirty="0">
                <a:latin typeface="Calibri" panose="020F0502020204030204" pitchFamily="34" charset="0"/>
                <a:cs typeface="Calibri" panose="020F0502020204030204" pitchFamily="34" charset="0"/>
              </a:rPr>
              <a:t>SMPS</a:t>
            </a:r>
            <a:r>
              <a:rPr lang="hu-HU" altLang="en-US" sz="2300" dirty="0"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hu-HU" altLang="en-US" sz="2300" dirty="0" err="1">
                <a:latin typeface="Calibri" panose="020F0502020204030204" pitchFamily="34" charset="0"/>
                <a:cs typeface="Calibri" panose="020F0502020204030204" pitchFamily="34" charset="0"/>
              </a:rPr>
              <a:t>Spectral</a:t>
            </a:r>
            <a:r>
              <a:rPr lang="hu-HU" altLang="en-US" sz="2300" dirty="0">
                <a:latin typeface="Calibri" panose="020F0502020204030204" pitchFamily="34" charset="0"/>
                <a:cs typeface="Calibri" panose="020F0502020204030204" pitchFamily="34" charset="0"/>
              </a:rPr>
              <a:t> Maxima </a:t>
            </a:r>
            <a:r>
              <a:rPr lang="hu-HU" altLang="en-US" sz="2300" dirty="0" err="1">
                <a:latin typeface="Calibri" panose="020F0502020204030204" pitchFamily="34" charset="0"/>
                <a:cs typeface="Calibri" panose="020F0502020204030204" pitchFamily="34" charset="0"/>
              </a:rPr>
              <a:t>Sound</a:t>
            </a:r>
            <a:r>
              <a:rPr lang="hu-HU" altLang="en-US" sz="2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altLang="en-US" sz="2300" dirty="0" err="1">
                <a:latin typeface="Calibri" panose="020F0502020204030204" pitchFamily="34" charset="0"/>
                <a:cs typeface="Calibri" panose="020F0502020204030204" pitchFamily="34" charset="0"/>
              </a:rPr>
              <a:t>Processor</a:t>
            </a:r>
            <a:r>
              <a:rPr lang="hu-HU" altLang="en-US" sz="2300" dirty="0">
                <a:latin typeface="Calibri" panose="020F0502020204030204" pitchFamily="34" charset="0"/>
                <a:cs typeface="Calibri" panose="020F0502020204030204" pitchFamily="34" charset="0"/>
              </a:rPr>
              <a:t>): 16 </a:t>
            </a:r>
            <a:r>
              <a:rPr lang="hu-HU" altLang="en-US" sz="2300" dirty="0" err="1">
                <a:latin typeface="Calibri" panose="020F0502020204030204" pitchFamily="34" charset="0"/>
                <a:cs typeface="Calibri" panose="020F0502020204030204" pitchFamily="34" charset="0"/>
              </a:rPr>
              <a:t>band-pass</a:t>
            </a:r>
            <a:r>
              <a:rPr lang="hu-HU" altLang="en-US" sz="2300" dirty="0">
                <a:latin typeface="Calibri" panose="020F0502020204030204" pitchFamily="34" charset="0"/>
                <a:cs typeface="Calibri" panose="020F0502020204030204" pitchFamily="34" charset="0"/>
              </a:rPr>
              <a:t> filter , centrális </a:t>
            </a:r>
            <a:r>
              <a:rPr lang="hu-HU" altLang="en-US" sz="2300" dirty="0" smtClean="0">
                <a:latin typeface="Calibri" panose="020F0502020204030204" pitchFamily="34" charset="0"/>
                <a:cs typeface="Calibri" panose="020F0502020204030204" pitchFamily="34" charset="0"/>
              </a:rPr>
              <a:t>frekvenciák:250-400 </a:t>
            </a:r>
            <a:r>
              <a:rPr lang="hu-HU" altLang="en-US" sz="2300" dirty="0">
                <a:latin typeface="Calibri" panose="020F0502020204030204" pitchFamily="34" charset="0"/>
                <a:cs typeface="Calibri" panose="020F0502020204030204" pitchFamily="34" charset="0"/>
              </a:rPr>
              <a:t>Hz), 4 </a:t>
            </a:r>
            <a:r>
              <a:rPr lang="hu-HU" altLang="en-US" sz="2300" dirty="0" err="1">
                <a:latin typeface="Calibri" panose="020F0502020204030204" pitchFamily="34" charset="0"/>
                <a:cs typeface="Calibri" panose="020F0502020204030204" pitchFamily="34" charset="0"/>
              </a:rPr>
              <a:t>ms-onként</a:t>
            </a:r>
            <a:r>
              <a:rPr lang="hu-HU" altLang="en-US" sz="2300" dirty="0">
                <a:latin typeface="Calibri" panose="020F0502020204030204" pitchFamily="34" charset="0"/>
                <a:cs typeface="Calibri" panose="020F0502020204030204" pitchFamily="34" charset="0"/>
              </a:rPr>
              <a:t> kiválasztásra kerül az a </a:t>
            </a:r>
            <a:r>
              <a:rPr lang="hu-HU" altLang="en-US" sz="2300" dirty="0" smtClean="0">
                <a:latin typeface="Calibri" panose="020F0502020204030204" pitchFamily="34" charset="0"/>
                <a:cs typeface="Calibri" panose="020F0502020204030204" pitchFamily="34" charset="0"/>
              </a:rPr>
              <a:t>6 </a:t>
            </a:r>
            <a:r>
              <a:rPr lang="hu-HU" altLang="en-US" sz="2300" dirty="0">
                <a:latin typeface="Calibri" panose="020F0502020204030204" pitchFamily="34" charset="0"/>
                <a:cs typeface="Calibri" panose="020F0502020204030204" pitchFamily="34" charset="0"/>
              </a:rPr>
              <a:t>filter, aminek a legnagyobb az outputja </a:t>
            </a:r>
            <a:r>
              <a:rPr lang="hu-HU" altLang="en-US" sz="23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 megfelelő elektródák közvetítik a jelet az outputnak megfelelő </a:t>
            </a:r>
            <a:r>
              <a:rPr lang="hu-HU" altLang="en-US" sz="2300" dirty="0" err="1" smtClean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amplitudóval</a:t>
            </a:r>
            <a:endParaRPr lang="hu-HU" altLang="en-US" sz="2300" dirty="0" smtClean="0">
              <a:latin typeface="Calibri" panose="020F0502020204030204" pitchFamily="34" charset="0"/>
              <a:cs typeface="Calibri" panose="020F0502020204030204" pitchFamily="34" charset="0"/>
              <a:sym typeface="Wingdings" panose="05000000000000000000" pitchFamily="2" charset="2"/>
            </a:endParaRPr>
          </a:p>
          <a:p>
            <a:pPr marL="0" indent="0">
              <a:lnSpc>
                <a:spcPct val="80000"/>
              </a:lnSpc>
              <a:buNone/>
            </a:pPr>
            <a:endParaRPr lang="hu-HU" altLang="en-US" sz="2300" dirty="0">
              <a:latin typeface="Calibri" panose="020F0502020204030204" pitchFamily="34" charset="0"/>
              <a:cs typeface="Calibri" panose="020F0502020204030204" pitchFamily="34" charset="0"/>
              <a:sym typeface="Wingdings" panose="05000000000000000000" pitchFamily="2" charset="2"/>
            </a:endParaRPr>
          </a:p>
          <a:p>
            <a:pPr marL="0" indent="0">
              <a:lnSpc>
                <a:spcPct val="80000"/>
              </a:lnSpc>
              <a:buNone/>
            </a:pPr>
            <a:r>
              <a:rPr lang="hu-HU" altLang="en-US" sz="2300" b="1" dirty="0">
                <a:latin typeface="Calibri" panose="020F0502020204030204" pitchFamily="34" charset="0"/>
                <a:cs typeface="Calibri" panose="020F0502020204030204" pitchFamily="34" charset="0"/>
              </a:rPr>
              <a:t>SPEAK</a:t>
            </a:r>
            <a:r>
              <a:rPr lang="hu-HU" altLang="en-US" sz="2300" dirty="0"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hu-HU" altLang="en-US" sz="2300" dirty="0" err="1">
                <a:latin typeface="Calibri" panose="020F0502020204030204" pitchFamily="34" charset="0"/>
                <a:cs typeface="Calibri" panose="020F0502020204030204" pitchFamily="34" charset="0"/>
              </a:rPr>
              <a:t>Spectral</a:t>
            </a:r>
            <a:r>
              <a:rPr lang="hu-HU" altLang="en-US" sz="2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altLang="en-US" sz="2300" dirty="0" err="1">
                <a:latin typeface="Calibri" panose="020F0502020204030204" pitchFamily="34" charset="0"/>
                <a:cs typeface="Calibri" panose="020F0502020204030204" pitchFamily="34" charset="0"/>
              </a:rPr>
              <a:t>Peak</a:t>
            </a:r>
            <a:r>
              <a:rPr lang="hu-HU" altLang="en-US" sz="2300" dirty="0">
                <a:latin typeface="Calibri" panose="020F0502020204030204" pitchFamily="34" charset="0"/>
                <a:cs typeface="Calibri" panose="020F0502020204030204" pitchFamily="34" charset="0"/>
              </a:rPr>
              <a:t>): 20 filter, output folyamatos számítása, 5-10 filter kiválasztása </a:t>
            </a:r>
          </a:p>
          <a:p>
            <a:pPr marL="0" indent="0">
              <a:lnSpc>
                <a:spcPct val="80000"/>
              </a:lnSpc>
              <a:buNone/>
            </a:pPr>
            <a:endParaRPr lang="hu-HU" altLang="en-US" sz="23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7041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Hallási illúzió - aktív feladat 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248354944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Hallási illúzió - aktív feladat 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>
                <a:hlinkClick r:id="rId3"/>
              </a:rPr>
              <a:t>https://www.youtube.com/watch?v=DdvN4WqJh6g</a:t>
            </a:r>
            <a:endParaRPr lang="hu-HU" dirty="0"/>
          </a:p>
          <a:p>
            <a:endParaRPr lang="hu-HU" dirty="0" smtClean="0"/>
          </a:p>
          <a:p>
            <a:endParaRPr lang="hu-HU" dirty="0"/>
          </a:p>
          <a:p>
            <a:r>
              <a:rPr lang="hu-HU" dirty="0">
                <a:hlinkClick r:id="rId4"/>
              </a:rPr>
              <a:t>https://www.youtube.com/watch?v=LrWMFsz5VOg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610416666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Miért lehet?</a:t>
            </a:r>
            <a:endParaRPr lang="hu-HU" dirty="0"/>
          </a:p>
        </p:txBody>
      </p:sp>
      <p:pic>
        <p:nvPicPr>
          <p:cNvPr id="2052" name="Picture 4" descr="https://upload.wikimedia.org/wikipedia/commons/thumb/e/e7/Necker_cube.svg/1024px-Necker_cube.sv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300" y="2275267"/>
            <a:ext cx="3557983" cy="3203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KÃ©ptalÃ¡lat a kÃ¶vetkezÅre: âarc vÃ¡zaâ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16" b="18231"/>
          <a:stretch/>
        </p:blipFill>
        <p:spPr bwMode="auto">
          <a:xfrm>
            <a:off x="5902325" y="3157982"/>
            <a:ext cx="4876800" cy="1718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zövegdoboz 7"/>
          <p:cNvSpPr txBox="1"/>
          <p:nvPr/>
        </p:nvSpPr>
        <p:spPr>
          <a:xfrm>
            <a:off x="1390650" y="1228186"/>
            <a:ext cx="53149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hu-HU" dirty="0" smtClean="0"/>
              <a:t>Perceptuálisan kétértelmű ingerek </a:t>
            </a:r>
          </a:p>
          <a:p>
            <a:pPr marL="742950" lvl="1" indent="-285750">
              <a:buFontTx/>
              <a:buChar char="-"/>
            </a:pPr>
            <a:r>
              <a:rPr lang="hu-HU" dirty="0" smtClean="0"/>
              <a:t>Pl.: </a:t>
            </a:r>
            <a:r>
              <a:rPr lang="hu-HU" dirty="0" err="1" smtClean="0"/>
              <a:t>Necker</a:t>
            </a:r>
            <a:r>
              <a:rPr lang="hu-HU" dirty="0" smtClean="0"/>
              <a:t> kocka és váza/arc illúzió</a:t>
            </a:r>
          </a:p>
          <a:p>
            <a:pPr marL="742950" lvl="1" indent="-285750">
              <a:buFontTx/>
              <a:buChar char="-"/>
            </a:pP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933369989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Miért lehet?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251678" y="1466850"/>
            <a:ext cx="10178322" cy="4895849"/>
          </a:xfrm>
        </p:spPr>
        <p:txBody>
          <a:bodyPr>
            <a:noAutofit/>
          </a:bodyPr>
          <a:lstStyle/>
          <a:p>
            <a:r>
              <a:rPr lang="hu-HU" sz="2500" dirty="0" smtClean="0">
                <a:latin typeface="Calibri" panose="020F0502020204030204" pitchFamily="34" charset="0"/>
                <a:cs typeface="Calibri" panose="020F0502020204030204" pitchFamily="34" charset="0"/>
              </a:rPr>
              <a:t> Ugyanolyan </a:t>
            </a:r>
          </a:p>
          <a:p>
            <a:pPr lvl="1"/>
            <a:r>
              <a:rPr lang="hu-HU" sz="2500" dirty="0" smtClean="0">
                <a:latin typeface="Calibri" panose="020F0502020204030204" pitchFamily="34" charset="0"/>
                <a:cs typeface="Calibri" panose="020F0502020204030204" pitchFamily="34" charset="0"/>
              </a:rPr>
              <a:t>Időzítés</a:t>
            </a:r>
          </a:p>
          <a:p>
            <a:pPr lvl="1"/>
            <a:r>
              <a:rPr lang="hu-HU" sz="2500" dirty="0" smtClean="0">
                <a:latin typeface="Calibri" panose="020F0502020204030204" pitchFamily="34" charset="0"/>
                <a:cs typeface="Calibri" panose="020F0502020204030204" pitchFamily="34" charset="0"/>
              </a:rPr>
              <a:t>Energiatartalom</a:t>
            </a:r>
          </a:p>
          <a:p>
            <a:pPr marL="0" indent="0">
              <a:buNone/>
            </a:pPr>
            <a:endParaRPr lang="hu-HU" sz="25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hu-HU" sz="2500" dirty="0" smtClean="0">
                <a:latin typeface="Calibri" panose="020F0502020204030204" pitchFamily="34" charset="0"/>
                <a:cs typeface="Calibri" panose="020F0502020204030204" pitchFamily="34" charset="0"/>
              </a:rPr>
              <a:t>Előfeszítés – kényszerítő illúzió (nem hallhatsz mást)</a:t>
            </a:r>
          </a:p>
          <a:p>
            <a:r>
              <a:rPr lang="hu-HU" sz="2500" dirty="0" smtClean="0">
                <a:latin typeface="Calibri" panose="020F0502020204030204" pitchFamily="34" charset="0"/>
                <a:cs typeface="Calibri" panose="020F0502020204030204" pitchFamily="34" charset="0"/>
              </a:rPr>
              <a:t>Elvárás</a:t>
            </a:r>
          </a:p>
          <a:p>
            <a:r>
              <a:rPr lang="hu-HU" sz="2500" dirty="0" smtClean="0">
                <a:latin typeface="Calibri" panose="020F0502020204030204" pitchFamily="34" charset="0"/>
                <a:cs typeface="Calibri" panose="020F0502020204030204" pitchFamily="34" charset="0"/>
              </a:rPr>
              <a:t>Frekvencia, amplitúdó</a:t>
            </a:r>
          </a:p>
          <a:p>
            <a:r>
              <a:rPr lang="hu-HU" sz="2500" dirty="0" smtClean="0">
                <a:latin typeface="Calibri" panose="020F0502020204030204" pitchFamily="34" charset="0"/>
                <a:cs typeface="Calibri" panose="020F0502020204030204" pitchFamily="34" charset="0"/>
              </a:rPr>
              <a:t>Eszköz, amin hallgatod </a:t>
            </a:r>
          </a:p>
          <a:p>
            <a:r>
              <a:rPr lang="hu-HU" sz="2500" dirty="0" smtClean="0">
                <a:latin typeface="Calibri" panose="020F0502020204030204" pitchFamily="34" charset="0"/>
                <a:cs typeface="Calibri" panose="020F0502020204030204" pitchFamily="34" charset="0"/>
              </a:rPr>
              <a:t>Egyéni különbségek, életkor</a:t>
            </a:r>
            <a:endParaRPr lang="hu-HU" sz="25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7598586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Egy kis ismétlés és kitérő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257300" y="1333501"/>
            <a:ext cx="10178322" cy="5029199"/>
          </a:xfrm>
        </p:spPr>
        <p:txBody>
          <a:bodyPr>
            <a:normAutofit lnSpcReduction="10000"/>
          </a:bodyPr>
          <a:lstStyle/>
          <a:p>
            <a:r>
              <a:rPr lang="hu-HU" dirty="0" smtClean="0">
                <a:latin typeface="Calibri" panose="020F0502020204030204" pitchFamily="34" charset="0"/>
                <a:cs typeface="Calibri" panose="020F0502020204030204" pitchFamily="34" charset="0"/>
              </a:rPr>
              <a:t>„L” és „Y” komplex, összetett hangok </a:t>
            </a:r>
          </a:p>
          <a:p>
            <a:pPr lvl="1"/>
            <a:r>
              <a:rPr lang="hu-HU" dirty="0" smtClean="0">
                <a:latin typeface="Calibri" panose="020F0502020204030204" pitchFamily="34" charset="0"/>
                <a:cs typeface="Calibri" panose="020F0502020204030204" pitchFamily="34" charset="0"/>
              </a:rPr>
              <a:t>Több frekvenciát tartalmaznak ( alaphang és felhangok)</a:t>
            </a:r>
          </a:p>
          <a:p>
            <a:pPr lvl="1"/>
            <a:endParaRPr lang="hu-HU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hu-HU" dirty="0" smtClean="0">
                <a:latin typeface="Calibri" panose="020F0502020204030204" pitchFamily="34" charset="0"/>
                <a:cs typeface="Calibri" panose="020F0502020204030204" pitchFamily="34" charset="0"/>
              </a:rPr>
              <a:t>Beszédhangok </a:t>
            </a:r>
          </a:p>
          <a:p>
            <a:pPr lvl="1"/>
            <a:r>
              <a:rPr lang="hu-HU" dirty="0" smtClean="0">
                <a:latin typeface="Calibri" panose="020F0502020204030204" pitchFamily="34" charset="0"/>
                <a:cs typeface="Calibri" panose="020F0502020204030204" pitchFamily="34" charset="0"/>
              </a:rPr>
              <a:t>Komplex, összetett hangok – széles frekvenciatartományt foglalnak magukba</a:t>
            </a:r>
          </a:p>
          <a:p>
            <a:pPr lvl="1"/>
            <a:r>
              <a:rPr lang="hu-HU" dirty="0" smtClean="0">
                <a:latin typeface="Calibri" panose="020F0502020204030204" pitchFamily="34" charset="0"/>
                <a:cs typeface="Calibri" panose="020F0502020204030204" pitchFamily="34" charset="0"/>
              </a:rPr>
              <a:t>Beszédhang </a:t>
            </a:r>
            <a:r>
              <a:rPr lang="hu-HU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frekvenciaszerekezete</a:t>
            </a:r>
            <a:r>
              <a:rPr lang="hu-HU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lvl="2"/>
            <a:r>
              <a:rPr lang="hu-HU" dirty="0" smtClean="0">
                <a:latin typeface="Calibri" panose="020F0502020204030204" pitchFamily="34" charset="0"/>
                <a:cs typeface="Calibri" panose="020F0502020204030204" pitchFamily="34" charset="0"/>
              </a:rPr>
              <a:t>Alaphang, felhangok, formánsok és zörejek</a:t>
            </a:r>
          </a:p>
          <a:p>
            <a:pPr lvl="2"/>
            <a:endParaRPr lang="hu-HU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hu-HU" dirty="0" smtClean="0">
                <a:latin typeface="Calibri" panose="020F0502020204030204" pitchFamily="34" charset="0"/>
                <a:cs typeface="Calibri" panose="020F0502020204030204" pitchFamily="34" charset="0"/>
              </a:rPr>
              <a:t>Formánsok</a:t>
            </a:r>
          </a:p>
          <a:p>
            <a:pPr lvl="2"/>
            <a:r>
              <a:rPr lang="hu-HU" dirty="0" smtClean="0">
                <a:latin typeface="Calibri" panose="020F0502020204030204" pitchFamily="34" charset="0"/>
                <a:cs typeface="Calibri" panose="020F0502020204030204" pitchFamily="34" charset="0"/>
              </a:rPr>
              <a:t>Emberi hang jellegzetes színét adó</a:t>
            </a:r>
          </a:p>
          <a:p>
            <a:pPr lvl="2"/>
            <a:r>
              <a:rPr lang="hu-HU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Rezonanciális</a:t>
            </a:r>
            <a:r>
              <a:rPr lang="hu-HU" dirty="0" smtClean="0">
                <a:latin typeface="Calibri" panose="020F0502020204030204" pitchFamily="34" charset="0"/>
                <a:cs typeface="Calibri" panose="020F0502020204030204" pitchFamily="34" charset="0"/>
              </a:rPr>
              <a:t> vagy visszaverődés (hangszalag, hangjárat)  útján  felerősített/elcsendesített felhangtartomány </a:t>
            </a:r>
          </a:p>
          <a:p>
            <a:pPr lvl="2"/>
            <a:r>
              <a:rPr lang="hu-HU" dirty="0" smtClean="0">
                <a:latin typeface="Calibri" panose="020F0502020204030204" pitchFamily="34" charset="0"/>
                <a:cs typeface="Calibri" panose="020F0502020204030204" pitchFamily="34" charset="0"/>
              </a:rPr>
              <a:t>Egymáshoz viszonyítva  informatívak</a:t>
            </a:r>
          </a:p>
          <a:p>
            <a:pPr lvl="2"/>
            <a:r>
              <a:rPr lang="hu-HU" dirty="0" smtClean="0">
                <a:latin typeface="Calibri" panose="020F0502020204030204" pitchFamily="34" charset="0"/>
                <a:cs typeface="Calibri" panose="020F0502020204030204" pitchFamily="34" charset="0"/>
              </a:rPr>
              <a:t>Magánhangzók jól leírható az F1 és F2-vel</a:t>
            </a:r>
            <a:endParaRPr lang="hu-HU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9792039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Miért lehet?</a:t>
            </a:r>
          </a:p>
        </p:txBody>
      </p:sp>
      <p:pic>
        <p:nvPicPr>
          <p:cNvPr id="3074" name="Picture 2" descr="KÃ©ptalÃ¡lat a kÃ¶vetkezÅre: âyanny and laurel soundâ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300" y="3644900"/>
            <a:ext cx="4457700" cy="297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zövegdoboz 4"/>
          <p:cNvSpPr txBox="1"/>
          <p:nvPr/>
        </p:nvSpPr>
        <p:spPr>
          <a:xfrm>
            <a:off x="7372350" y="1333500"/>
            <a:ext cx="2971800" cy="15049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hu-HU" dirty="0"/>
          </a:p>
        </p:txBody>
      </p:sp>
      <p:pic>
        <p:nvPicPr>
          <p:cNvPr id="8" name="Picture 2" descr="KÃ©ptalÃ¡lat a kÃ¶vetkezÅre: âyanny and laurel soundâ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8500" y="11968162"/>
            <a:ext cx="1360157" cy="906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KapcsolÃ³dÃ³ kÃ©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6775" y="3644900"/>
            <a:ext cx="5254625" cy="2976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zövegdoboz 6"/>
          <p:cNvSpPr txBox="1"/>
          <p:nvPr/>
        </p:nvSpPr>
        <p:spPr>
          <a:xfrm>
            <a:off x="1257300" y="1333500"/>
            <a:ext cx="994410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hu-HU" sz="2500" dirty="0" smtClean="0">
                <a:latin typeface="Calibri" panose="020F0502020204030204" pitchFamily="34" charset="0"/>
                <a:cs typeface="Calibri" panose="020F0502020204030204" pitchFamily="34" charset="0"/>
              </a:rPr>
              <a:t>Frekvencia szerkezet elemzés </a:t>
            </a:r>
          </a:p>
          <a:p>
            <a:pPr marL="800100" lvl="1" indent="-342900">
              <a:buFontTx/>
              <a:buChar char="-"/>
            </a:pPr>
            <a:r>
              <a:rPr lang="hu-HU" sz="2500" dirty="0" smtClean="0">
                <a:latin typeface="Calibri" panose="020F0502020204030204" pitchFamily="34" charset="0"/>
                <a:cs typeface="Calibri" panose="020F0502020204030204" pitchFamily="34" charset="0"/>
              </a:rPr>
              <a:t>Első két formáns a legfontosabb</a:t>
            </a:r>
          </a:p>
          <a:p>
            <a:pPr marL="800100" lvl="1" indent="-342900">
              <a:buFontTx/>
              <a:buChar char="-"/>
            </a:pPr>
            <a:r>
              <a:rPr lang="hu-HU" sz="2500" dirty="0" smtClean="0">
                <a:latin typeface="Calibri" panose="020F0502020204030204" pitchFamily="34" charset="0"/>
                <a:cs typeface="Calibri" panose="020F0502020204030204" pitchFamily="34" charset="0"/>
              </a:rPr>
              <a:t>Második formáns hiányos – el van </a:t>
            </a:r>
            <a:r>
              <a:rPr lang="hu-HU" sz="25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maszkolva</a:t>
            </a:r>
            <a:endParaRPr lang="hu-HU" sz="25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800100" lvl="1" indent="-342900">
              <a:buFontTx/>
              <a:buChar char="-"/>
            </a:pPr>
            <a:endParaRPr lang="hu-HU" sz="25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hu-HU" sz="2500" dirty="0" smtClean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 ZAJOS – az agy megpróbálja rekonstruálni </a:t>
            </a:r>
            <a:endParaRPr lang="hu-HU" sz="25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endParaRPr lang="hu-HU" sz="25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6505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Miért lehet?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251678" y="1257301"/>
            <a:ext cx="10178322" cy="4622292"/>
          </a:xfrm>
        </p:spPr>
        <p:txBody>
          <a:bodyPr/>
          <a:lstStyle/>
          <a:p>
            <a:r>
              <a:rPr lang="hu-HU" sz="2500" dirty="0" smtClean="0">
                <a:latin typeface="Calibri" panose="020F0502020204030204" pitchFamily="34" charset="0"/>
                <a:cs typeface="Calibri" panose="020F0502020204030204" pitchFamily="34" charset="0"/>
              </a:rPr>
              <a:t>Egyéni különbségek – hallórendszer milyen frekvenciatartományokra érzékenyebb</a:t>
            </a:r>
          </a:p>
          <a:p>
            <a:pPr lvl="1"/>
            <a:r>
              <a:rPr lang="hu-HU" sz="2500" dirty="0" smtClean="0">
                <a:latin typeface="Calibri" panose="020F0502020204030204" pitchFamily="34" charset="0"/>
                <a:cs typeface="Calibri" panose="020F0502020204030204" pitchFamily="34" charset="0"/>
              </a:rPr>
              <a:t>Időskor – magas frekvencia érzékelése romlik</a:t>
            </a:r>
          </a:p>
          <a:p>
            <a:pPr marL="914400" lvl="2" indent="0">
              <a:buNone/>
            </a:pPr>
            <a:r>
              <a:rPr lang="hu-HU" sz="25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Laurelt</a:t>
            </a:r>
            <a:r>
              <a:rPr lang="hu-HU" sz="2500" dirty="0" smtClean="0">
                <a:latin typeface="Calibri" panose="020F0502020204030204" pitchFamily="34" charset="0"/>
                <a:cs typeface="Calibri" panose="020F0502020204030204" pitchFamily="34" charset="0"/>
              </a:rPr>
              <a:t> hall ( alacsonyabb frekvencián)</a:t>
            </a:r>
          </a:p>
          <a:p>
            <a:pPr marL="1371600" lvl="3" indent="0">
              <a:buNone/>
            </a:pPr>
            <a:r>
              <a:rPr lang="hu-HU" sz="2500" dirty="0" smtClean="0">
                <a:latin typeface="Calibri" panose="020F0502020204030204" pitchFamily="34" charset="0"/>
                <a:cs typeface="Calibri" panose="020F0502020204030204" pitchFamily="34" charset="0"/>
              </a:rPr>
              <a:t>Fiatalok inkább </a:t>
            </a:r>
            <a:r>
              <a:rPr lang="hu-HU" sz="25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Yanny</a:t>
            </a:r>
            <a:endParaRPr lang="hu-HU" sz="25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hu-HU" sz="25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hu-HU" sz="2500" dirty="0" smtClean="0">
                <a:latin typeface="Calibri" panose="020F0502020204030204" pitchFamily="34" charset="0"/>
                <a:cs typeface="Calibri" panose="020F0502020204030204" pitchFamily="34" charset="0"/>
              </a:rPr>
              <a:t>Milyen elvárásaink vannak</a:t>
            </a:r>
          </a:p>
          <a:p>
            <a:endParaRPr lang="hu-HU" sz="25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hu-HU" sz="2500" dirty="0" smtClean="0">
                <a:latin typeface="Calibri" panose="020F0502020204030204" pitchFamily="34" charset="0"/>
                <a:cs typeface="Calibri" panose="020F0502020204030204" pitchFamily="34" charset="0"/>
              </a:rPr>
              <a:t>Milyen rendszeren hallgatjuk </a:t>
            </a:r>
            <a:endParaRPr lang="hu-HU" sz="25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5217370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KÖSZÖNÖM A FIGYELMET!</a:t>
            </a:r>
          </a:p>
        </p:txBody>
      </p:sp>
      <p:sp>
        <p:nvSpPr>
          <p:cNvPr id="2" name="Szöveg helye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011422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ím 1"/>
          <p:cNvSpPr>
            <a:spLocks noGrp="1"/>
          </p:cNvSpPr>
          <p:nvPr>
            <p:ph type="title"/>
          </p:nvPr>
        </p:nvSpPr>
        <p:spPr>
          <a:xfrm>
            <a:off x="1251679" y="645107"/>
            <a:ext cx="3384329" cy="164089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altLang="en-US" sz="3700" b="1" dirty="0" err="1"/>
              <a:t>Beidegzés</a:t>
            </a:r>
            <a:r>
              <a:rPr lang="en-US" altLang="en-US" sz="3700" dirty="0"/>
              <a:t/>
            </a:r>
            <a:br>
              <a:rPr lang="en-US" altLang="en-US" sz="3700" dirty="0"/>
            </a:br>
            <a:r>
              <a:rPr lang="en-US" altLang="en-US" sz="3700" dirty="0"/>
              <a:t/>
            </a:r>
            <a:br>
              <a:rPr lang="en-US" altLang="en-US" sz="3700" dirty="0"/>
            </a:br>
            <a:endParaRPr lang="en-US" sz="3700" dirty="0"/>
          </a:p>
        </p:txBody>
      </p:sp>
      <p:sp>
        <p:nvSpPr>
          <p:cNvPr id="2" name="TextBox 1"/>
          <p:cNvSpPr txBox="1"/>
          <p:nvPr/>
        </p:nvSpPr>
        <p:spPr>
          <a:xfrm>
            <a:off x="1140030" y="1353787"/>
            <a:ext cx="3895107" cy="48730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indent="-228600" defTabSz="914400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</a:pPr>
            <a:r>
              <a:rPr lang="en-US" altLang="en-US" sz="2500" dirty="0">
                <a:latin typeface="Calibri" panose="020F0502020204030204" pitchFamily="34" charset="0"/>
                <a:cs typeface="Calibri" panose="020F0502020204030204" pitchFamily="34" charset="0"/>
              </a:rPr>
              <a:t>A </a:t>
            </a:r>
            <a:r>
              <a:rPr lang="en-US" altLang="en-US" sz="2500" dirty="0" err="1">
                <a:latin typeface="Calibri" panose="020F0502020204030204" pitchFamily="34" charset="0"/>
                <a:cs typeface="Calibri" panose="020F0502020204030204" pitchFamily="34" charset="0"/>
              </a:rPr>
              <a:t>csiga</a:t>
            </a:r>
            <a:r>
              <a:rPr lang="en-US" altLang="en-US" sz="25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500" dirty="0" err="1">
                <a:latin typeface="Calibri" panose="020F0502020204030204" pitchFamily="34" charset="0"/>
                <a:cs typeface="Calibri" panose="020F0502020204030204" pitchFamily="34" charset="0"/>
              </a:rPr>
              <a:t>három</a:t>
            </a:r>
            <a:r>
              <a:rPr lang="en-US" altLang="en-US" sz="25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500" dirty="0" err="1">
                <a:latin typeface="Calibri" panose="020F0502020204030204" pitchFamily="34" charset="0"/>
                <a:cs typeface="Calibri" panose="020F0502020204030204" pitchFamily="34" charset="0"/>
              </a:rPr>
              <a:t>fő</a:t>
            </a:r>
            <a:r>
              <a:rPr lang="en-US" altLang="en-US" sz="25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500" dirty="0" err="1">
                <a:latin typeface="Calibri" panose="020F0502020204030204" pitchFamily="34" charset="0"/>
                <a:cs typeface="Calibri" panose="020F0502020204030204" pitchFamily="34" charset="0"/>
              </a:rPr>
              <a:t>információt</a:t>
            </a:r>
            <a:r>
              <a:rPr lang="en-US" altLang="en-US" sz="25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500" dirty="0" err="1">
                <a:latin typeface="Calibri" panose="020F0502020204030204" pitchFamily="34" charset="0"/>
                <a:cs typeface="Calibri" panose="020F0502020204030204" pitchFamily="34" charset="0"/>
              </a:rPr>
              <a:t>továbbít</a:t>
            </a:r>
            <a:r>
              <a:rPr lang="en-US" altLang="en-US" sz="2500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342900" indent="-228600" defTabSz="914400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Tx/>
              <a:buChar char="-"/>
            </a:pPr>
            <a:r>
              <a:rPr lang="en-US" altLang="en-US" sz="2500" dirty="0">
                <a:latin typeface="Calibri" panose="020F0502020204030204" pitchFamily="34" charset="0"/>
                <a:cs typeface="Calibri" panose="020F0502020204030204" pitchFamily="34" charset="0"/>
              </a:rPr>
              <a:t>A </a:t>
            </a:r>
            <a:r>
              <a:rPr lang="en-US" altLang="en-US" sz="2500" b="1" dirty="0" err="1">
                <a:latin typeface="Calibri" panose="020F0502020204030204" pitchFamily="34" charset="0"/>
                <a:cs typeface="Calibri" panose="020F0502020204030204" pitchFamily="34" charset="0"/>
              </a:rPr>
              <a:t>hely</a:t>
            </a:r>
            <a:r>
              <a:rPr lang="en-US" altLang="en-US" sz="25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500" b="1" dirty="0" err="1">
                <a:latin typeface="Calibri" panose="020F0502020204030204" pitchFamily="34" charset="0"/>
                <a:cs typeface="Calibri" panose="020F0502020204030204" pitchFamily="34" charset="0"/>
              </a:rPr>
              <a:t>kód</a:t>
            </a:r>
            <a:r>
              <a:rPr lang="en-US" altLang="en-US" sz="25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altLang="en-US" sz="2500" dirty="0"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hu-HU" altLang="en-US" sz="25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500" dirty="0" err="1">
                <a:latin typeface="Calibri" panose="020F0502020204030204" pitchFamily="34" charset="0"/>
                <a:cs typeface="Calibri" panose="020F0502020204030204" pitchFamily="34" charset="0"/>
              </a:rPr>
              <a:t>hangmagasságot</a:t>
            </a:r>
            <a:r>
              <a:rPr lang="en-US" altLang="en-US" sz="25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500" dirty="0" err="1">
                <a:latin typeface="Calibri" panose="020F0502020204030204" pitchFamily="34" charset="0"/>
                <a:cs typeface="Calibri" panose="020F0502020204030204" pitchFamily="34" charset="0"/>
              </a:rPr>
              <a:t>jelenti</a:t>
            </a:r>
            <a:endParaRPr lang="en-US" altLang="en-US" sz="25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228600" defTabSz="914400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Tx/>
              <a:buChar char="-"/>
            </a:pPr>
            <a:r>
              <a:rPr lang="en-US" altLang="en-US" sz="2500" dirty="0">
                <a:latin typeface="Calibri" panose="020F0502020204030204" pitchFamily="34" charset="0"/>
                <a:cs typeface="Calibri" panose="020F0502020204030204" pitchFamily="34" charset="0"/>
              </a:rPr>
              <a:t>A </a:t>
            </a:r>
            <a:r>
              <a:rPr lang="en-US" altLang="en-US" sz="2500" b="1" dirty="0" err="1">
                <a:latin typeface="Calibri" panose="020F0502020204030204" pitchFamily="34" charset="0"/>
                <a:cs typeface="Calibri" panose="020F0502020204030204" pitchFamily="34" charset="0"/>
              </a:rPr>
              <a:t>frekvencia</a:t>
            </a:r>
            <a:r>
              <a:rPr lang="en-US" altLang="en-US" sz="25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500" b="1" dirty="0" err="1">
                <a:latin typeface="Calibri" panose="020F0502020204030204" pitchFamily="34" charset="0"/>
                <a:cs typeface="Calibri" panose="020F0502020204030204" pitchFamily="34" charset="0"/>
              </a:rPr>
              <a:t>kód</a:t>
            </a:r>
            <a:r>
              <a:rPr lang="en-US" altLang="en-US" sz="25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500" dirty="0" err="1">
                <a:latin typeface="Calibri" panose="020F0502020204030204" pitchFamily="34" charset="0"/>
                <a:cs typeface="Calibri" panose="020F0502020204030204" pitchFamily="34" charset="0"/>
              </a:rPr>
              <a:t>segítségével</a:t>
            </a:r>
            <a:r>
              <a:rPr lang="en-US" altLang="en-US" sz="25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500" dirty="0" err="1">
                <a:latin typeface="Calibri" panose="020F0502020204030204" pitchFamily="34" charset="0"/>
                <a:cs typeface="Calibri" panose="020F0502020204030204" pitchFamily="34" charset="0"/>
              </a:rPr>
              <a:t>időzítés</a:t>
            </a:r>
            <a:r>
              <a:rPr lang="en-US" altLang="en-US" sz="25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500" dirty="0" err="1">
                <a:latin typeface="Calibri" panose="020F0502020204030204" pitchFamily="34" charset="0"/>
                <a:cs typeface="Calibri" panose="020F0502020204030204" pitchFamily="34" charset="0"/>
              </a:rPr>
              <a:t>valósulhat</a:t>
            </a:r>
            <a:r>
              <a:rPr lang="en-US" altLang="en-US" sz="2500" dirty="0">
                <a:latin typeface="Calibri" panose="020F0502020204030204" pitchFamily="34" charset="0"/>
                <a:cs typeface="Calibri" panose="020F0502020204030204" pitchFamily="34" charset="0"/>
              </a:rPr>
              <a:t> meg</a:t>
            </a:r>
          </a:p>
          <a:p>
            <a:pPr marL="342900" indent="-228600" defTabSz="914400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Tx/>
              <a:buChar char="-"/>
            </a:pPr>
            <a:r>
              <a:rPr lang="en-US" altLang="en-US" sz="2500" dirty="0">
                <a:latin typeface="Calibri" panose="020F0502020204030204" pitchFamily="34" charset="0"/>
                <a:cs typeface="Calibri" panose="020F0502020204030204" pitchFamily="34" charset="0"/>
              </a:rPr>
              <a:t>A </a:t>
            </a:r>
            <a:r>
              <a:rPr lang="en-US" altLang="en-US" sz="2500" b="1" dirty="0" err="1">
                <a:latin typeface="Calibri" panose="020F0502020204030204" pitchFamily="34" charset="0"/>
                <a:cs typeface="Calibri" panose="020F0502020204030204" pitchFamily="34" charset="0"/>
              </a:rPr>
              <a:t>populációs</a:t>
            </a:r>
            <a:r>
              <a:rPr lang="en-US" altLang="en-US" sz="25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500" b="1" dirty="0" err="1">
                <a:latin typeface="Calibri" panose="020F0502020204030204" pitchFamily="34" charset="0"/>
                <a:cs typeface="Calibri" panose="020F0502020204030204" pitchFamily="34" charset="0"/>
              </a:rPr>
              <a:t>kód</a:t>
            </a:r>
            <a:r>
              <a:rPr lang="en-US" altLang="en-US" sz="25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500" dirty="0" err="1">
                <a:latin typeface="Calibri" panose="020F0502020204030204" pitchFamily="34" charset="0"/>
                <a:cs typeface="Calibri" panose="020F0502020204030204" pitchFamily="34" charset="0"/>
              </a:rPr>
              <a:t>pedig</a:t>
            </a:r>
            <a:r>
              <a:rPr lang="en-US" altLang="en-US" sz="2500" dirty="0"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en-US" altLang="en-US" sz="2500" dirty="0" err="1">
                <a:latin typeface="Calibri" panose="020F0502020204030204" pitchFamily="34" charset="0"/>
                <a:cs typeface="Calibri" panose="020F0502020204030204" pitchFamily="34" charset="0"/>
              </a:rPr>
              <a:t>hangerőt</a:t>
            </a:r>
            <a:r>
              <a:rPr lang="en-US" altLang="en-US" sz="25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500" dirty="0" err="1">
                <a:latin typeface="Calibri" panose="020F0502020204030204" pitchFamily="34" charset="0"/>
                <a:cs typeface="Calibri" panose="020F0502020204030204" pitchFamily="34" charset="0"/>
              </a:rPr>
              <a:t>kódolja</a:t>
            </a:r>
            <a:endParaRPr lang="en-US" sz="25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4" descr="Képtalálat a következőre: „inner hair cell ear”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84" r="5748" b="2"/>
          <a:stretch/>
        </p:blipFill>
        <p:spPr bwMode="auto">
          <a:xfrm>
            <a:off x="5279472" y="645107"/>
            <a:ext cx="5995465" cy="5594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30926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/>
          <p:cNvSpPr>
            <a:spLocks noGrp="1"/>
          </p:cNvSpPr>
          <p:nvPr>
            <p:ph type="title"/>
          </p:nvPr>
        </p:nvSpPr>
        <p:spPr>
          <a:xfrm>
            <a:off x="765048" y="205554"/>
            <a:ext cx="4593336" cy="4956048"/>
          </a:xfrm>
        </p:spPr>
        <p:txBody>
          <a:bodyPr>
            <a:normAutofit/>
          </a:bodyPr>
          <a:lstStyle/>
          <a:p>
            <a:pPr algn="ctr"/>
            <a:r>
              <a:rPr lang="hu-HU" sz="4500" b="1" dirty="0"/>
              <a:t>Elméletek a csiga elrendezéséről</a:t>
            </a:r>
          </a:p>
        </p:txBody>
      </p:sp>
      <p:sp>
        <p:nvSpPr>
          <p:cNvPr id="5" name="Szöveg helye 4"/>
          <p:cNvSpPr>
            <a:spLocks noGrp="1"/>
          </p:cNvSpPr>
          <p:nvPr>
            <p:ph type="body" idx="1"/>
          </p:nvPr>
        </p:nvSpPr>
        <p:spPr>
          <a:xfrm>
            <a:off x="5181600" y="175685"/>
            <a:ext cx="6245352" cy="914400"/>
          </a:xfrm>
        </p:spPr>
        <p:txBody>
          <a:bodyPr/>
          <a:lstStyle/>
          <a:p>
            <a:r>
              <a:rPr lang="hu-HU" sz="2500" b="1" dirty="0">
                <a:latin typeface="+mj-lt"/>
              </a:rPr>
              <a:t>Frekvencia elmélet (Rutherford)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half" idx="2"/>
          </p:nvPr>
        </p:nvSpPr>
        <p:spPr>
          <a:xfrm>
            <a:off x="5181600" y="1144291"/>
            <a:ext cx="6245352" cy="3078574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  <a:buFontTx/>
              <a:buChar char="-"/>
            </a:pPr>
            <a:r>
              <a:rPr lang="hu-HU" altLang="en-US" sz="2400" dirty="0"/>
              <a:t>Alaphártya ~ telefonkagyló membrán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hu-HU" altLang="en-US" sz="2400" dirty="0"/>
              <a:t>   - azonos frekvencián rezeg a hanggal</a:t>
            </a:r>
          </a:p>
          <a:p>
            <a:pPr marL="0" indent="0">
              <a:lnSpc>
                <a:spcPct val="80000"/>
              </a:lnSpc>
              <a:buNone/>
            </a:pPr>
            <a:endParaRPr lang="hu-HU" altLang="en-US" sz="2400" dirty="0"/>
          </a:p>
          <a:p>
            <a:pPr marL="0" indent="0">
              <a:lnSpc>
                <a:spcPct val="80000"/>
              </a:lnSpc>
              <a:buNone/>
            </a:pPr>
            <a:r>
              <a:rPr lang="hu-HU" altLang="en-US" sz="2400" dirty="0"/>
              <a:t>Cáfolat: alaphártya = membrán + idegsejt nem képes 1000-nél többször kisülni, mi kb. 20e Hz-</a:t>
            </a:r>
            <a:r>
              <a:rPr lang="hu-HU" altLang="en-US" sz="2400" dirty="0" err="1"/>
              <a:t>ig</a:t>
            </a:r>
            <a:r>
              <a:rPr lang="hu-HU" altLang="en-US" sz="2400" dirty="0"/>
              <a:t> hallunk</a:t>
            </a:r>
          </a:p>
        </p:txBody>
      </p:sp>
      <p:sp>
        <p:nvSpPr>
          <p:cNvPr id="7" name="Szöveg helye 6"/>
          <p:cNvSpPr>
            <a:spLocks noGrp="1"/>
          </p:cNvSpPr>
          <p:nvPr>
            <p:ph type="body" sz="quarter" idx="3"/>
          </p:nvPr>
        </p:nvSpPr>
        <p:spPr>
          <a:xfrm>
            <a:off x="5198619" y="3277010"/>
            <a:ext cx="5183188" cy="823912"/>
          </a:xfrm>
        </p:spPr>
        <p:txBody>
          <a:bodyPr>
            <a:normAutofit/>
          </a:bodyPr>
          <a:lstStyle/>
          <a:p>
            <a:r>
              <a:rPr lang="hu-HU" sz="2500" b="1" dirty="0">
                <a:latin typeface="+mj-lt"/>
              </a:rPr>
              <a:t>Sortűz elmélet (</a:t>
            </a:r>
            <a:r>
              <a:rPr lang="hu-HU" sz="2500" b="1" dirty="0" err="1">
                <a:latin typeface="+mj-lt"/>
              </a:rPr>
              <a:t>Wever</a:t>
            </a:r>
            <a:r>
              <a:rPr lang="hu-HU" sz="2500" b="1" dirty="0">
                <a:latin typeface="+mj-lt"/>
              </a:rPr>
              <a:t>)</a:t>
            </a:r>
          </a:p>
        </p:txBody>
      </p:sp>
      <p:sp>
        <p:nvSpPr>
          <p:cNvPr id="8" name="Tartalom helye 7"/>
          <p:cNvSpPr>
            <a:spLocks noGrp="1"/>
          </p:cNvSpPr>
          <p:nvPr>
            <p:ph sz="quarter" idx="4"/>
          </p:nvPr>
        </p:nvSpPr>
        <p:spPr>
          <a:xfrm>
            <a:off x="5198618" y="4393870"/>
            <a:ext cx="6228333" cy="2258576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  <a:buFontTx/>
              <a:buChar char="-"/>
            </a:pPr>
            <a:r>
              <a:rPr lang="hu-HU" altLang="en-US" sz="2400" dirty="0"/>
              <a:t>Idegsejtek sortűz szerű, időben elcsúsztatott kisülése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hu-HU" altLang="en-US" sz="2400" dirty="0"/>
              <a:t>   - magasabb szintű összegzés</a:t>
            </a:r>
          </a:p>
          <a:p>
            <a:pPr marL="0" indent="0">
              <a:lnSpc>
                <a:spcPct val="80000"/>
              </a:lnSpc>
              <a:buNone/>
            </a:pPr>
            <a:endParaRPr lang="hu-HU" altLang="en-US" sz="2400" dirty="0"/>
          </a:p>
          <a:p>
            <a:pPr marL="0" indent="0">
              <a:lnSpc>
                <a:spcPct val="80000"/>
              </a:lnSpc>
              <a:buNone/>
            </a:pPr>
            <a:r>
              <a:rPr lang="hu-HU" altLang="en-US" sz="2400" dirty="0"/>
              <a:t>Cáfolat: magasabb szintű idegsejt se tud 1000Hz-nél gyorsabban jelezni</a:t>
            </a:r>
          </a:p>
        </p:txBody>
      </p:sp>
      <p:cxnSp>
        <p:nvCxnSpPr>
          <p:cNvPr id="3" name="Egyenes összekötő 2">
            <a:extLst>
              <a:ext uri="{FF2B5EF4-FFF2-40B4-BE49-F238E27FC236}">
                <a16:creationId xmlns:a16="http://schemas.microsoft.com/office/drawing/2014/main" id="{3D53A032-D69F-4099-BA35-17CBBFBBA33D}"/>
              </a:ext>
            </a:extLst>
          </p:cNvPr>
          <p:cNvCxnSpPr/>
          <p:nvPr/>
        </p:nvCxnSpPr>
        <p:spPr>
          <a:xfrm>
            <a:off x="7576457" y="2280062"/>
            <a:ext cx="213756" cy="273133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049363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/>
          <p:cNvSpPr>
            <a:spLocks noGrp="1"/>
          </p:cNvSpPr>
          <p:nvPr>
            <p:ph type="title"/>
          </p:nvPr>
        </p:nvSpPr>
        <p:spPr>
          <a:xfrm>
            <a:off x="762000" y="311323"/>
            <a:ext cx="4593336" cy="4956048"/>
          </a:xfrm>
        </p:spPr>
        <p:txBody>
          <a:bodyPr>
            <a:normAutofit/>
          </a:bodyPr>
          <a:lstStyle/>
          <a:p>
            <a:pPr algn="ctr"/>
            <a:r>
              <a:rPr lang="hu-HU" sz="4500" b="1" dirty="0"/>
              <a:t>Elméletek a csiga elrendezéséről</a:t>
            </a:r>
          </a:p>
        </p:txBody>
      </p:sp>
      <p:sp>
        <p:nvSpPr>
          <p:cNvPr id="5" name="Szöveg helye 4"/>
          <p:cNvSpPr>
            <a:spLocks noGrp="1"/>
          </p:cNvSpPr>
          <p:nvPr>
            <p:ph type="body" idx="1"/>
          </p:nvPr>
        </p:nvSpPr>
        <p:spPr>
          <a:xfrm>
            <a:off x="5181600" y="-167649"/>
            <a:ext cx="6245352" cy="914400"/>
          </a:xfrm>
        </p:spPr>
        <p:txBody>
          <a:bodyPr/>
          <a:lstStyle/>
          <a:p>
            <a:r>
              <a:rPr lang="hu-HU" sz="2500" b="1" dirty="0">
                <a:latin typeface="+mj-lt"/>
              </a:rPr>
              <a:t>Helyelmélet (Helmholtz)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half" idx="2"/>
          </p:nvPr>
        </p:nvSpPr>
        <p:spPr>
          <a:xfrm>
            <a:off x="5181600" y="800957"/>
            <a:ext cx="6245352" cy="2239126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  <a:buFontTx/>
              <a:buChar char="-"/>
            </a:pPr>
            <a:r>
              <a:rPr lang="hu-HU" altLang="en-US" sz="2400" dirty="0"/>
              <a:t>Alaphártya ~ zongora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hu-HU" altLang="en-US" sz="2400" dirty="0"/>
              <a:t>   - különböző frekvencia – különböző helyen 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hu-HU" altLang="en-US" sz="2400" dirty="0"/>
              <a:t>   - kilengés helye – idegrostok aktiválódnak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hu-HU" altLang="en-US" sz="2400" dirty="0"/>
              <a:t>   - hangmagasság ( csúcs- mély, alap-magas)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hu-HU" altLang="en-US" sz="2400" dirty="0" smtClean="0"/>
              <a:t>- Cáfolat: Nincsenek </a:t>
            </a:r>
            <a:r>
              <a:rPr lang="hu-HU" altLang="en-US" sz="2400" dirty="0"/>
              <a:t>különálló, egyedi rezgésre képes rostok</a:t>
            </a:r>
          </a:p>
        </p:txBody>
      </p:sp>
      <p:sp>
        <p:nvSpPr>
          <p:cNvPr id="7" name="Szöveg helye 6"/>
          <p:cNvSpPr>
            <a:spLocks noGrp="1"/>
          </p:cNvSpPr>
          <p:nvPr>
            <p:ph type="body" sz="quarter" idx="3"/>
          </p:nvPr>
        </p:nvSpPr>
        <p:spPr>
          <a:xfrm>
            <a:off x="5181600" y="2789347"/>
            <a:ext cx="6248400" cy="914400"/>
          </a:xfrm>
        </p:spPr>
        <p:txBody>
          <a:bodyPr/>
          <a:lstStyle/>
          <a:p>
            <a:r>
              <a:rPr lang="hu-HU" sz="2500" b="1" dirty="0">
                <a:latin typeface="+mj-lt"/>
              </a:rPr>
              <a:t>Utazóhullámok (</a:t>
            </a:r>
            <a:r>
              <a:rPr lang="hu-HU" sz="2500" b="1" dirty="0" err="1">
                <a:latin typeface="+mj-lt"/>
              </a:rPr>
              <a:t>Békéssy</a:t>
            </a:r>
            <a:r>
              <a:rPr lang="hu-HU" sz="2500" b="1" dirty="0">
                <a:latin typeface="+mj-lt"/>
              </a:rPr>
              <a:t>)</a:t>
            </a:r>
          </a:p>
        </p:txBody>
      </p:sp>
      <p:sp>
        <p:nvSpPr>
          <p:cNvPr id="8" name="Tartalom helye 7"/>
          <p:cNvSpPr>
            <a:spLocks noGrp="1"/>
          </p:cNvSpPr>
          <p:nvPr>
            <p:ph sz="quarter" idx="4"/>
          </p:nvPr>
        </p:nvSpPr>
        <p:spPr>
          <a:xfrm>
            <a:off x="5181600" y="3829793"/>
            <a:ext cx="6672349" cy="3610571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  <a:buFontTx/>
              <a:buChar char="-"/>
            </a:pPr>
            <a:r>
              <a:rPr lang="hu-HU" altLang="en-US" sz="2400" dirty="0"/>
              <a:t>Kengyel -&gt; utazóhullám 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hu-HU" altLang="en-US" sz="2400" dirty="0"/>
              <a:t>   - eltérő frekvencia – más helyen </a:t>
            </a:r>
            <a:r>
              <a:rPr lang="hu-HU" altLang="en-US" sz="2400" dirty="0" err="1"/>
              <a:t>max</a:t>
            </a:r>
            <a:r>
              <a:rPr lang="hu-HU" altLang="en-US" sz="2400" dirty="0"/>
              <a:t>. kilengés – </a:t>
            </a:r>
            <a:r>
              <a:rPr lang="hu-HU" altLang="en-US" sz="2400" b="1" dirty="0" err="1"/>
              <a:t>tonotopikus</a:t>
            </a:r>
            <a:r>
              <a:rPr lang="hu-HU" altLang="en-US" sz="2400" dirty="0"/>
              <a:t> elrendeződés</a:t>
            </a:r>
          </a:p>
          <a:p>
            <a:pPr marL="0" indent="0">
              <a:lnSpc>
                <a:spcPct val="90000"/>
              </a:lnSpc>
              <a:buNone/>
            </a:pPr>
            <a:endParaRPr lang="hu-HU" altLang="en-US" sz="2400" dirty="0"/>
          </a:p>
          <a:p>
            <a:pPr>
              <a:lnSpc>
                <a:spcPct val="90000"/>
              </a:lnSpc>
              <a:buFontTx/>
              <a:buChar char="-"/>
            </a:pPr>
            <a:r>
              <a:rPr lang="hu-HU" altLang="en-US" sz="2400" dirty="0"/>
              <a:t>Helykód</a:t>
            </a:r>
          </a:p>
          <a:p>
            <a:pPr>
              <a:lnSpc>
                <a:spcPct val="90000"/>
              </a:lnSpc>
              <a:buFontTx/>
              <a:buChar char="-"/>
            </a:pPr>
            <a:r>
              <a:rPr lang="hu-HU" altLang="en-US" sz="2400" dirty="0"/>
              <a:t>Frekvenciakód</a:t>
            </a:r>
          </a:p>
          <a:p>
            <a:pPr>
              <a:lnSpc>
                <a:spcPct val="90000"/>
              </a:lnSpc>
              <a:buFontTx/>
              <a:buChar char="-"/>
            </a:pPr>
            <a:r>
              <a:rPr lang="hu-HU" altLang="en-US" sz="2400" dirty="0"/>
              <a:t>Intenzitás kód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hu-HU" altLang="en-US" sz="2400" b="1" dirty="0"/>
              <a:t>       </a:t>
            </a:r>
          </a:p>
        </p:txBody>
      </p:sp>
    </p:spTree>
    <p:extLst>
      <p:ext uri="{BB962C8B-B14F-4D97-AF65-F5344CB8AC3E}">
        <p14:creationId xmlns:p14="http://schemas.microsoft.com/office/powerpoint/2010/main" val="29324103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ím 8"/>
          <p:cNvSpPr>
            <a:spLocks noGrp="1"/>
          </p:cNvSpPr>
          <p:nvPr>
            <p:ph type="title"/>
          </p:nvPr>
        </p:nvSpPr>
        <p:spPr>
          <a:xfrm>
            <a:off x="1251678" y="488426"/>
            <a:ext cx="4479528" cy="4952492"/>
          </a:xfrm>
        </p:spPr>
        <p:txBody>
          <a:bodyPr>
            <a:normAutofit/>
          </a:bodyPr>
          <a:lstStyle/>
          <a:p>
            <a:r>
              <a:rPr lang="hu-HU" sz="4500" b="1" dirty="0"/>
              <a:t>A hangvezetés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hu-HU" b="1" dirty="0">
                <a:latin typeface="+mj-lt"/>
              </a:rPr>
              <a:t>Ajánlott videó: </a:t>
            </a:r>
            <a:r>
              <a:rPr lang="hu-HU" dirty="0" err="1">
                <a:latin typeface="+mj-lt"/>
              </a:rPr>
              <a:t>Auditory</a:t>
            </a:r>
            <a:r>
              <a:rPr lang="hu-HU" dirty="0">
                <a:latin typeface="+mj-lt"/>
              </a:rPr>
              <a:t> </a:t>
            </a:r>
            <a:r>
              <a:rPr lang="hu-HU" dirty="0" err="1">
                <a:latin typeface="+mj-lt"/>
              </a:rPr>
              <a:t>transduction</a:t>
            </a:r>
            <a:endParaRPr lang="hu-HU" dirty="0">
              <a:latin typeface="+mj-lt"/>
            </a:endParaRPr>
          </a:p>
          <a:p>
            <a:pPr marL="0" indent="0">
              <a:buNone/>
            </a:pPr>
            <a:r>
              <a:rPr lang="hu-HU" dirty="0">
                <a:latin typeface="+mj-lt"/>
                <a:hlinkClick r:id="rId2"/>
              </a:rPr>
              <a:t>https://www.youtube.com/watch?v=PeTriGTENoc</a:t>
            </a:r>
            <a:endParaRPr lang="hu-HU" dirty="0">
              <a:latin typeface="+mj-lt"/>
            </a:endParaRPr>
          </a:p>
        </p:txBody>
      </p:sp>
      <p:sp>
        <p:nvSpPr>
          <p:cNvPr id="4" name="Tartalom helye 2">
            <a:extLst>
              <a:ext uri="{FF2B5EF4-FFF2-40B4-BE49-F238E27FC236}">
                <a16:creationId xmlns:a16="http://schemas.microsoft.com/office/drawing/2014/main" id="{03E0979A-78DE-4341-BDB3-6E30E056C362}"/>
              </a:ext>
            </a:extLst>
          </p:cNvPr>
          <p:cNvSpPr txBox="1">
            <a:spLocks/>
          </p:cNvSpPr>
          <p:nvPr/>
        </p:nvSpPr>
        <p:spPr>
          <a:xfrm>
            <a:off x="1251678" y="3055918"/>
            <a:ext cx="10178322" cy="3593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hu-HU">
                <a:hlinkClick r:id="rId3"/>
              </a:rPr>
              <a:t>https://www.youtube.com/watch?v=qgdqp-oPb1Q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8350041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251678" y="381548"/>
            <a:ext cx="7500436" cy="4952492"/>
          </a:xfrm>
        </p:spPr>
        <p:txBody>
          <a:bodyPr>
            <a:normAutofit/>
          </a:bodyPr>
          <a:lstStyle/>
          <a:p>
            <a:r>
              <a:rPr lang="hu-HU" altLang="en-US" sz="4500" b="1" dirty="0" err="1"/>
              <a:t>Otoakusztikus</a:t>
            </a:r>
            <a:r>
              <a:rPr lang="hu-HU" altLang="en-US" sz="4500" b="1" dirty="0"/>
              <a:t> emisszió</a:t>
            </a:r>
            <a:endParaRPr lang="hu-HU" sz="4500" b="1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251678" y="1764199"/>
            <a:ext cx="10178322" cy="3593591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buFontTx/>
              <a:buChar char="-"/>
            </a:pPr>
            <a:r>
              <a:rPr lang="hu-HU" altLang="en-US" sz="25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Külső szőrsejt </a:t>
            </a:r>
            <a:r>
              <a:rPr lang="hu-HU" altLang="en-US" sz="25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aktív működése 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hu-HU" altLang="en-US" sz="25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</a:t>
            </a:r>
            <a:r>
              <a:rPr lang="hu-HU" altLang="en-US" sz="25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alacsony intenzitású </a:t>
            </a:r>
            <a:r>
              <a:rPr lang="hu-HU" altLang="en-US" sz="25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hang 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hu-HU" altLang="en-US" sz="25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</a:t>
            </a:r>
            <a:r>
              <a:rPr lang="hu-HU" altLang="en-US" sz="25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retrográd </a:t>
            </a:r>
            <a:r>
              <a:rPr lang="hu-HU" altLang="en-US" sz="25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hullám </a:t>
            </a:r>
            <a:r>
              <a:rPr lang="hu-HU" altLang="en-US" sz="25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(hallócsontokról </a:t>
            </a:r>
            <a:r>
              <a:rPr lang="hu-HU" altLang="en-US" sz="25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dobhártyán át a hallójáratba vetül vissza)</a:t>
            </a:r>
          </a:p>
          <a:p>
            <a:pPr marL="0" indent="0">
              <a:lnSpc>
                <a:spcPct val="90000"/>
              </a:lnSpc>
              <a:buNone/>
            </a:pPr>
            <a:endParaRPr lang="hu-HU" altLang="en-US" sz="25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90000"/>
              </a:lnSpc>
              <a:buFontTx/>
              <a:buChar char="-"/>
            </a:pPr>
            <a:r>
              <a:rPr lang="hu-HU" altLang="en-US" sz="25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Mérni lehet 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hu-HU" altLang="en-US" sz="25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- ép </a:t>
            </a:r>
            <a:r>
              <a:rPr lang="hu-HU" altLang="en-US" sz="25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cochlea</a:t>
            </a:r>
            <a:r>
              <a:rPr lang="hu-HU" altLang="en-US" sz="25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026778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9829" y="381000"/>
            <a:ext cx="10689771" cy="1492132"/>
          </a:xfrm>
        </p:spPr>
        <p:txBody>
          <a:bodyPr>
            <a:noAutofit/>
          </a:bodyPr>
          <a:lstStyle/>
          <a:p>
            <a:r>
              <a:rPr lang="hu-HU" sz="4500" b="1" dirty="0"/>
              <a:t>Szőrsejtek</a:t>
            </a:r>
            <a:r>
              <a:rPr lang="hu-HU" sz="4500" dirty="0"/>
              <a:t/>
            </a:r>
            <a:br>
              <a:rPr lang="hu-HU" sz="4500" dirty="0"/>
            </a:br>
            <a:r>
              <a:rPr lang="hu-HU" sz="4900" dirty="0">
                <a:solidFill>
                  <a:schemeClr val="bg2">
                    <a:lumMod val="50000"/>
                  </a:schemeClr>
                </a:solidFill>
              </a:rPr>
              <a:t/>
            </a:r>
            <a:br>
              <a:rPr lang="hu-HU" sz="4900" dirty="0">
                <a:solidFill>
                  <a:schemeClr val="bg2">
                    <a:lumMod val="50000"/>
                  </a:schemeClr>
                </a:solidFill>
              </a:rPr>
            </a:br>
            <a:r>
              <a:rPr lang="hu-HU" altLang="en-US" sz="2500" dirty="0">
                <a:solidFill>
                  <a:schemeClr val="bg2">
                    <a:lumMod val="50000"/>
                  </a:schemeClr>
                </a:solidFill>
              </a:rPr>
              <a:t>Egészséges</a:t>
            </a:r>
            <a:br>
              <a:rPr lang="hu-HU" altLang="en-US" sz="2500" dirty="0">
                <a:solidFill>
                  <a:schemeClr val="bg2">
                    <a:lumMod val="50000"/>
                  </a:schemeClr>
                </a:solidFill>
              </a:rPr>
            </a:br>
            <a:r>
              <a:rPr lang="hu-HU" altLang="en-US" sz="2500" dirty="0">
                <a:solidFill>
                  <a:schemeClr val="bg2">
                    <a:lumMod val="50000"/>
                  </a:schemeClr>
                </a:solidFill>
              </a:rPr>
              <a:t/>
            </a:r>
            <a:br>
              <a:rPr lang="hu-HU" altLang="en-US" sz="2500" dirty="0">
                <a:solidFill>
                  <a:schemeClr val="bg2">
                    <a:lumMod val="50000"/>
                  </a:schemeClr>
                </a:solidFill>
              </a:rPr>
            </a:br>
            <a:r>
              <a:rPr lang="hu-HU" altLang="en-US" sz="2500" dirty="0">
                <a:solidFill>
                  <a:schemeClr val="bg2">
                    <a:lumMod val="50000"/>
                  </a:schemeClr>
                </a:solidFill>
              </a:rPr>
              <a:t/>
            </a:r>
            <a:br>
              <a:rPr lang="hu-HU" altLang="en-US" sz="2500" dirty="0">
                <a:solidFill>
                  <a:schemeClr val="bg2">
                    <a:lumMod val="50000"/>
                  </a:schemeClr>
                </a:solidFill>
              </a:rPr>
            </a:br>
            <a:r>
              <a:rPr lang="hu-HU" altLang="en-US" sz="2500" dirty="0">
                <a:solidFill>
                  <a:schemeClr val="bg2">
                    <a:lumMod val="50000"/>
                  </a:schemeClr>
                </a:solidFill>
              </a:rPr>
              <a:t>       </a:t>
            </a:r>
            <a:br>
              <a:rPr lang="hu-HU" altLang="en-US" sz="2500" dirty="0">
                <a:solidFill>
                  <a:schemeClr val="bg2">
                    <a:lumMod val="50000"/>
                  </a:schemeClr>
                </a:solidFill>
              </a:rPr>
            </a:br>
            <a:r>
              <a:rPr lang="hu-HU" altLang="en-US" sz="2500" dirty="0">
                <a:solidFill>
                  <a:schemeClr val="bg2">
                    <a:lumMod val="50000"/>
                  </a:schemeClr>
                </a:solidFill>
              </a:rPr>
              <a:t/>
            </a:r>
            <a:br>
              <a:rPr lang="hu-HU" altLang="en-US" sz="2500" dirty="0">
                <a:solidFill>
                  <a:schemeClr val="bg2">
                    <a:lumMod val="50000"/>
                  </a:schemeClr>
                </a:solidFill>
              </a:rPr>
            </a:br>
            <a:r>
              <a:rPr lang="hu-HU" altLang="en-US" sz="2500" dirty="0">
                <a:solidFill>
                  <a:schemeClr val="bg2">
                    <a:lumMod val="50000"/>
                  </a:schemeClr>
                </a:solidFill>
              </a:rPr>
              <a:t>          </a:t>
            </a:r>
            <a:r>
              <a:rPr lang="hu-HU" altLang="en-US" sz="2500" dirty="0" err="1">
                <a:solidFill>
                  <a:schemeClr val="bg2">
                    <a:lumMod val="50000"/>
                  </a:schemeClr>
                </a:solidFill>
              </a:rPr>
              <a:t>vs</a:t>
            </a:r>
            <a:r>
              <a:rPr lang="hu-HU" altLang="en-US" sz="2500" dirty="0">
                <a:solidFill>
                  <a:schemeClr val="bg2">
                    <a:lumMod val="50000"/>
                  </a:schemeClr>
                </a:solidFill>
              </a:rPr>
              <a:t>.</a:t>
            </a:r>
            <a:br>
              <a:rPr lang="hu-HU" altLang="en-US" sz="2500" dirty="0">
                <a:solidFill>
                  <a:schemeClr val="bg2">
                    <a:lumMod val="50000"/>
                  </a:schemeClr>
                </a:solidFill>
              </a:rPr>
            </a:br>
            <a:r>
              <a:rPr lang="hu-HU" altLang="en-US" sz="2500" dirty="0">
                <a:solidFill>
                  <a:schemeClr val="bg2">
                    <a:lumMod val="50000"/>
                  </a:schemeClr>
                </a:solidFill>
              </a:rPr>
              <a:t/>
            </a:r>
            <a:br>
              <a:rPr lang="hu-HU" altLang="en-US" sz="2500" dirty="0">
                <a:solidFill>
                  <a:schemeClr val="bg2">
                    <a:lumMod val="50000"/>
                  </a:schemeClr>
                </a:solidFill>
              </a:rPr>
            </a:br>
            <a:r>
              <a:rPr lang="hu-HU" altLang="en-US" sz="2500" dirty="0">
                <a:solidFill>
                  <a:schemeClr val="bg2">
                    <a:lumMod val="50000"/>
                  </a:schemeClr>
                </a:solidFill>
              </a:rPr>
              <a:t/>
            </a:r>
            <a:br>
              <a:rPr lang="hu-HU" altLang="en-US" sz="2500" dirty="0">
                <a:solidFill>
                  <a:schemeClr val="bg2">
                    <a:lumMod val="50000"/>
                  </a:schemeClr>
                </a:solidFill>
              </a:rPr>
            </a:br>
            <a:r>
              <a:rPr lang="hu-HU" altLang="en-US" sz="2500" dirty="0">
                <a:solidFill>
                  <a:schemeClr val="bg2">
                    <a:lumMod val="50000"/>
                  </a:schemeClr>
                </a:solidFill>
              </a:rPr>
              <a:t/>
            </a:r>
            <a:br>
              <a:rPr lang="hu-HU" altLang="en-US" sz="2500" dirty="0">
                <a:solidFill>
                  <a:schemeClr val="bg2">
                    <a:lumMod val="50000"/>
                  </a:schemeClr>
                </a:solidFill>
              </a:rPr>
            </a:br>
            <a:r>
              <a:rPr lang="hu-HU" altLang="en-US" sz="2500" dirty="0">
                <a:solidFill>
                  <a:schemeClr val="bg2">
                    <a:lumMod val="50000"/>
                  </a:schemeClr>
                </a:solidFill>
              </a:rPr>
              <a:t/>
            </a:r>
            <a:br>
              <a:rPr lang="hu-HU" altLang="en-US" sz="2500" dirty="0">
                <a:solidFill>
                  <a:schemeClr val="bg2">
                    <a:lumMod val="50000"/>
                  </a:schemeClr>
                </a:solidFill>
              </a:rPr>
            </a:br>
            <a:r>
              <a:rPr lang="hu-HU" altLang="en-US" sz="2500" dirty="0">
                <a:solidFill>
                  <a:schemeClr val="bg2">
                    <a:lumMod val="50000"/>
                  </a:schemeClr>
                </a:solidFill>
              </a:rPr>
              <a:t>Károsodott</a:t>
            </a:r>
            <a:r>
              <a:rPr lang="hu-HU" altLang="en-US" sz="2500" dirty="0"/>
              <a:t/>
            </a:r>
            <a:br>
              <a:rPr lang="hu-HU" altLang="en-US" sz="2500" dirty="0"/>
            </a:br>
            <a:endParaRPr lang="hu-HU" sz="25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678905" y="396859"/>
            <a:ext cx="5248469" cy="6077175"/>
          </a:xfrm>
        </p:spPr>
      </p:pic>
    </p:spTree>
    <p:extLst>
      <p:ext uri="{BB962C8B-B14F-4D97-AF65-F5344CB8AC3E}">
        <p14:creationId xmlns:p14="http://schemas.microsoft.com/office/powerpoint/2010/main" val="7509001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4068" y="381000"/>
            <a:ext cx="7597833" cy="4952492"/>
          </a:xfrm>
        </p:spPr>
        <p:txBody>
          <a:bodyPr>
            <a:normAutofit/>
          </a:bodyPr>
          <a:lstStyle/>
          <a:p>
            <a:r>
              <a:rPr lang="hu-HU" sz="4500" b="1" dirty="0"/>
              <a:t>Hallópálya és hallókéreg</a:t>
            </a:r>
          </a:p>
        </p:txBody>
      </p:sp>
      <p:pic>
        <p:nvPicPr>
          <p:cNvPr id="4" name="Picture 4" descr="e_voie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957457" y="17207"/>
            <a:ext cx="3927338" cy="6840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zövegdoboz 5"/>
          <p:cNvSpPr txBox="1"/>
          <p:nvPr/>
        </p:nvSpPr>
        <p:spPr>
          <a:xfrm>
            <a:off x="1196884" y="1010140"/>
            <a:ext cx="6547757" cy="66171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200" dirty="0">
                <a:latin typeface="Calibri" panose="020F0502020204030204" pitchFamily="34" charset="0"/>
                <a:cs typeface="Calibri" panose="020F0502020204030204" pitchFamily="34" charset="0"/>
              </a:rPr>
              <a:t>Kevésbé feltárt pályák</a:t>
            </a:r>
          </a:p>
          <a:p>
            <a:r>
              <a:rPr lang="hu-HU" sz="2200" dirty="0">
                <a:latin typeface="Calibri" panose="020F0502020204030204" pitchFamily="34" charset="0"/>
                <a:cs typeface="Calibri" panose="020F0502020204030204" pitchFamily="34" charset="0"/>
              </a:rPr>
              <a:t>- Hierarchikus szerveződés </a:t>
            </a:r>
          </a:p>
          <a:p>
            <a:pPr marL="285750" indent="-285750">
              <a:buFontTx/>
              <a:buChar char="-"/>
            </a:pPr>
            <a:r>
              <a:rPr lang="hu-HU" sz="2200" dirty="0">
                <a:latin typeface="Calibri" panose="020F0502020204030204" pitchFamily="34" charset="0"/>
                <a:cs typeface="Calibri" panose="020F0502020204030204" pitchFamily="34" charset="0"/>
              </a:rPr>
              <a:t>Sok átkapcsolás, kereszteződés</a:t>
            </a:r>
          </a:p>
          <a:p>
            <a:pPr marL="285750" indent="-285750">
              <a:buFontTx/>
              <a:buChar char="-"/>
            </a:pPr>
            <a:endParaRPr lang="hu-HU" sz="2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hu-HU" sz="2200" dirty="0">
                <a:latin typeface="Calibri" panose="020F0502020204030204" pitchFamily="34" charset="0"/>
                <a:cs typeface="Calibri" panose="020F0502020204030204" pitchFamily="34" charset="0"/>
              </a:rPr>
              <a:t>     Két fül hallóidege + </a:t>
            </a:r>
            <a:r>
              <a:rPr lang="hu-HU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vesztibuláris</a:t>
            </a:r>
            <a:r>
              <a:rPr lang="hu-HU" sz="2200" dirty="0">
                <a:latin typeface="Calibri" panose="020F0502020204030204" pitchFamily="34" charset="0"/>
                <a:cs typeface="Calibri" panose="020F0502020204030204" pitchFamily="34" charset="0"/>
              </a:rPr>
              <a:t> ideg = VIII. agyideg</a:t>
            </a:r>
          </a:p>
          <a:p>
            <a:endParaRPr lang="hu-HU" sz="2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hu-HU" sz="2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hu-HU" sz="2200" dirty="0">
                <a:latin typeface="Calibri" panose="020F0502020204030204" pitchFamily="34" charset="0"/>
                <a:cs typeface="Calibri" panose="020F0502020204030204" pitchFamily="34" charset="0"/>
              </a:rPr>
              <a:t>Központi idegrendszer</a:t>
            </a:r>
          </a:p>
          <a:p>
            <a:pPr algn="ctr"/>
            <a:endParaRPr lang="hu-HU" sz="2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hu-HU" sz="2200" dirty="0">
                <a:latin typeface="Calibri" panose="020F0502020204030204" pitchFamily="34" charset="0"/>
                <a:cs typeface="Calibri" panose="020F0502020204030204" pitchFamily="34" charset="0"/>
              </a:rPr>
              <a:t>Átkapcsolás: </a:t>
            </a:r>
          </a:p>
          <a:p>
            <a:pPr algn="ctr"/>
            <a:r>
              <a:rPr lang="hu-HU" sz="2200" dirty="0">
                <a:latin typeface="Calibri" panose="020F0502020204030204" pitchFamily="34" charset="0"/>
                <a:cs typeface="Calibri" panose="020F0502020204030204" pitchFamily="34" charset="0"/>
              </a:rPr>
              <a:t>1, </a:t>
            </a:r>
            <a:r>
              <a:rPr lang="hu-HU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Nucleus</a:t>
            </a:r>
            <a:r>
              <a:rPr lang="hu-HU" sz="2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cochlearis</a:t>
            </a:r>
            <a:r>
              <a:rPr lang="hu-HU" sz="2200" dirty="0">
                <a:latin typeface="Calibri" panose="020F0502020204030204" pitchFamily="34" charset="0"/>
                <a:cs typeface="Calibri" panose="020F0502020204030204" pitchFamily="34" charset="0"/>
              </a:rPr>
              <a:t> (agytörzs, nincs kereszteződés)</a:t>
            </a:r>
          </a:p>
          <a:p>
            <a:pPr algn="ctr"/>
            <a:r>
              <a:rPr lang="hu-HU" sz="2200" dirty="0">
                <a:latin typeface="Calibri" panose="020F0502020204030204" pitchFamily="34" charset="0"/>
                <a:cs typeface="Calibri" panose="020F0502020204030204" pitchFamily="34" charset="0"/>
              </a:rPr>
              <a:t>2, Oliva </a:t>
            </a:r>
            <a:r>
              <a:rPr lang="hu-HU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superior</a:t>
            </a:r>
            <a:r>
              <a:rPr lang="hu-HU" sz="2200" dirty="0">
                <a:latin typeface="Calibri" panose="020F0502020204030204" pitchFamily="34" charset="0"/>
                <a:cs typeface="Calibri" panose="020F0502020204030204" pitchFamily="34" charset="0"/>
              </a:rPr>
              <a:t> – ÁTKERESZTEZŐDÉS </a:t>
            </a:r>
          </a:p>
          <a:p>
            <a:pPr marL="285750" indent="-285750" algn="ctr">
              <a:buFontTx/>
              <a:buChar char="-"/>
            </a:pPr>
            <a:r>
              <a:rPr lang="hu-HU" sz="2200" i="1" dirty="0">
                <a:latin typeface="Calibri" panose="020F0502020204030204" pitchFamily="34" charset="0"/>
                <a:cs typeface="Calibri" panose="020F0502020204030204" pitchFamily="34" charset="0"/>
              </a:rPr>
              <a:t>Innentől mindkét két fülből érkező információ</a:t>
            </a:r>
          </a:p>
          <a:p>
            <a:pPr algn="ctr"/>
            <a:r>
              <a:rPr lang="hu-HU" sz="2200" dirty="0">
                <a:latin typeface="Calibri" panose="020F0502020204030204" pitchFamily="34" charset="0"/>
                <a:cs typeface="Calibri" panose="020F0502020204030204" pitchFamily="34" charset="0"/>
              </a:rPr>
              <a:t>3, </a:t>
            </a:r>
            <a:r>
              <a:rPr lang="hu-HU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Colliculus</a:t>
            </a:r>
            <a:r>
              <a:rPr lang="hu-HU" sz="2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inferior</a:t>
            </a:r>
            <a:endParaRPr lang="hu-HU" sz="2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hu-HU" sz="2200" dirty="0">
                <a:latin typeface="Calibri" panose="020F0502020204030204" pitchFamily="34" charset="0"/>
                <a:cs typeface="Calibri" panose="020F0502020204030204" pitchFamily="34" charset="0"/>
              </a:rPr>
              <a:t>4, Középső </a:t>
            </a:r>
            <a:r>
              <a:rPr lang="hu-HU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geniculatus</a:t>
            </a:r>
            <a:r>
              <a:rPr lang="hu-HU" sz="2200" dirty="0">
                <a:latin typeface="Calibri" panose="020F0502020204030204" pitchFamily="34" charset="0"/>
                <a:cs typeface="Calibri" panose="020F0502020204030204" pitchFamily="34" charset="0"/>
              </a:rPr>
              <a:t> mag</a:t>
            </a:r>
          </a:p>
          <a:p>
            <a:pPr algn="ctr"/>
            <a:r>
              <a:rPr lang="hu-HU" sz="2200" b="1" dirty="0">
                <a:latin typeface="Calibri" panose="020F0502020204030204" pitchFamily="34" charset="0"/>
                <a:cs typeface="Calibri" panose="020F0502020204030204" pitchFamily="34" charset="0"/>
              </a:rPr>
              <a:t>5, Elsődleges hallókéreg (</a:t>
            </a:r>
            <a:r>
              <a:rPr lang="hu-HU" sz="2200" b="1" dirty="0" err="1">
                <a:latin typeface="Calibri" panose="020F0502020204030204" pitchFamily="34" charset="0"/>
                <a:cs typeface="Calibri" panose="020F0502020204030204" pitchFamily="34" charset="0"/>
              </a:rPr>
              <a:t>Br</a:t>
            </a:r>
            <a:r>
              <a:rPr lang="hu-HU" sz="2200" b="1" dirty="0">
                <a:latin typeface="Calibri" panose="020F0502020204030204" pitchFamily="34" charset="0"/>
                <a:cs typeface="Calibri" panose="020F0502020204030204" pitchFamily="34" charset="0"/>
              </a:rPr>
              <a:t>. 41,42)</a:t>
            </a:r>
          </a:p>
          <a:p>
            <a:pPr algn="ctr"/>
            <a:r>
              <a:rPr lang="hu-HU" dirty="0"/>
              <a:t> </a:t>
            </a:r>
          </a:p>
          <a:p>
            <a:r>
              <a:rPr lang="hu-HU" dirty="0"/>
              <a:t> </a:t>
            </a:r>
          </a:p>
          <a:p>
            <a:pPr marL="285750" indent="-285750">
              <a:buFontTx/>
              <a:buChar char="-"/>
            </a:pPr>
            <a:endParaRPr lang="hu-HU" dirty="0"/>
          </a:p>
          <a:p>
            <a:endParaRPr lang="hu-HU" dirty="0"/>
          </a:p>
        </p:txBody>
      </p:sp>
      <p:sp>
        <p:nvSpPr>
          <p:cNvPr id="7" name="Lefelé nyíl 6"/>
          <p:cNvSpPr/>
          <p:nvPr/>
        </p:nvSpPr>
        <p:spPr>
          <a:xfrm>
            <a:off x="4334692" y="2857246"/>
            <a:ext cx="272142" cy="39188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581635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989208" y="190500"/>
            <a:ext cx="4097142" cy="4952492"/>
          </a:xfrm>
        </p:spPr>
        <p:txBody>
          <a:bodyPr>
            <a:normAutofit/>
          </a:bodyPr>
          <a:lstStyle/>
          <a:p>
            <a:r>
              <a:rPr lang="hu-HU" sz="4500" b="1" dirty="0"/>
              <a:t>Hasznos források</a:t>
            </a:r>
            <a:br>
              <a:rPr lang="hu-HU" sz="4500" b="1" dirty="0"/>
            </a:br>
            <a:r>
              <a:rPr lang="hu-HU" sz="4500" b="1" dirty="0"/>
              <a:t>az órán leadott anyagokhoz</a:t>
            </a:r>
            <a:endParaRPr lang="hu-HU" sz="2800" b="1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086350" y="378566"/>
            <a:ext cx="6515100" cy="6288934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hu-HU" sz="2500" b="1" dirty="0">
                <a:latin typeface="+mj-lt"/>
              </a:rPr>
              <a:t>The </a:t>
            </a:r>
            <a:r>
              <a:rPr lang="hu-HU" sz="2500" b="1" dirty="0" err="1">
                <a:latin typeface="+mj-lt"/>
              </a:rPr>
              <a:t>Correlogram</a:t>
            </a:r>
            <a:r>
              <a:rPr lang="hu-HU" sz="2500" b="1" dirty="0">
                <a:latin typeface="+mj-lt"/>
              </a:rPr>
              <a:t> </a:t>
            </a:r>
            <a:r>
              <a:rPr lang="hu-HU" sz="2500" b="1" dirty="0" err="1">
                <a:latin typeface="+mj-lt"/>
              </a:rPr>
              <a:t>Museum</a:t>
            </a:r>
            <a:endParaRPr lang="hu-HU" sz="2500" b="1" dirty="0">
              <a:latin typeface="+mj-lt"/>
            </a:endParaRPr>
          </a:p>
          <a:p>
            <a:pPr marL="0" indent="0">
              <a:buNone/>
            </a:pPr>
            <a:r>
              <a:rPr lang="hu-HU" sz="2500" dirty="0">
                <a:latin typeface="+mj-lt"/>
                <a:hlinkClick r:id="rId2"/>
              </a:rPr>
              <a:t>http://ccrma.stanford.edu/~malcolm/correlograms/</a:t>
            </a:r>
            <a:endParaRPr lang="hu-HU" sz="2500" dirty="0">
              <a:latin typeface="+mj-lt"/>
            </a:endParaRPr>
          </a:p>
          <a:p>
            <a:pPr marL="0" indent="0">
              <a:buNone/>
            </a:pPr>
            <a:endParaRPr lang="hu-HU" sz="2500" dirty="0">
              <a:latin typeface="+mj-lt"/>
            </a:endParaRPr>
          </a:p>
          <a:p>
            <a:pPr marL="0" indent="0">
              <a:buNone/>
            </a:pPr>
            <a:r>
              <a:rPr lang="hu-HU" sz="2500" b="1" dirty="0">
                <a:latin typeface="+mj-lt"/>
              </a:rPr>
              <a:t>Diana </a:t>
            </a:r>
            <a:r>
              <a:rPr lang="hu-HU" sz="2500" b="1" dirty="0" err="1">
                <a:latin typeface="+mj-lt"/>
              </a:rPr>
              <a:t>Deutch</a:t>
            </a:r>
            <a:r>
              <a:rPr lang="hu-HU" sz="2500" b="1" dirty="0">
                <a:latin typeface="+mj-lt"/>
              </a:rPr>
              <a:t> </a:t>
            </a:r>
            <a:r>
              <a:rPr lang="hu-HU" sz="2500" b="1" dirty="0" err="1">
                <a:latin typeface="+mj-lt"/>
              </a:rPr>
              <a:t>Illusions</a:t>
            </a:r>
            <a:r>
              <a:rPr lang="hu-HU" sz="2500" b="1" dirty="0">
                <a:latin typeface="+mj-lt"/>
              </a:rPr>
              <a:t> and Research</a:t>
            </a:r>
          </a:p>
          <a:p>
            <a:pPr marL="0" indent="0">
              <a:buNone/>
            </a:pPr>
            <a:r>
              <a:rPr lang="hu-HU" sz="2500" dirty="0">
                <a:latin typeface="+mj-lt"/>
                <a:hlinkClick r:id="rId3"/>
              </a:rPr>
              <a:t>http://deutsch.ucsd.edu/psychology/pages.php?i=201</a:t>
            </a:r>
            <a:endParaRPr lang="hu-HU" sz="2500" dirty="0">
              <a:latin typeface="+mj-lt"/>
            </a:endParaRPr>
          </a:p>
          <a:p>
            <a:pPr marL="0" indent="0">
              <a:buNone/>
            </a:pPr>
            <a:endParaRPr lang="hu-HU" sz="2500" dirty="0">
              <a:latin typeface="+mj-lt"/>
            </a:endParaRPr>
          </a:p>
          <a:p>
            <a:pPr marL="0" indent="0">
              <a:buNone/>
            </a:pPr>
            <a:r>
              <a:rPr lang="hu-HU" sz="2500" b="1" dirty="0">
                <a:latin typeface="+mj-lt"/>
              </a:rPr>
              <a:t>Adaptáció cikk</a:t>
            </a:r>
          </a:p>
          <a:p>
            <a:pPr marL="0" indent="0">
              <a:buNone/>
            </a:pPr>
            <a:r>
              <a:rPr lang="hu-HU" sz="2500" dirty="0">
                <a:latin typeface="+mj-lt"/>
                <a:hlinkClick r:id="rId4"/>
              </a:rPr>
              <a:t>http://www.frontiersin.org/Journal/DownloadFile.ashx?pdf=1&amp;FileId=96415&amp;articleId=72504&amp;Version=1&amp;ContentTypeId=58&amp;FileName=Provisional%20PDF.pdf</a:t>
            </a:r>
            <a:endParaRPr lang="hu-HU" sz="2500" dirty="0">
              <a:latin typeface="+mj-lt"/>
            </a:endParaRPr>
          </a:p>
          <a:p>
            <a:pPr marL="0" indent="0">
              <a:buNone/>
            </a:pPr>
            <a:endParaRPr lang="hu-HU" sz="2500" dirty="0">
              <a:latin typeface="+mj-lt"/>
            </a:endParaRPr>
          </a:p>
          <a:p>
            <a:pPr marL="0" indent="0">
              <a:buNone/>
            </a:pPr>
            <a:r>
              <a:rPr lang="hu-HU" sz="2500" b="1" dirty="0">
                <a:latin typeface="+mj-lt"/>
              </a:rPr>
              <a:t>Általános pszichológia 1. hallás fejezetek</a:t>
            </a:r>
          </a:p>
          <a:p>
            <a:pPr marL="0" indent="0">
              <a:buNone/>
            </a:pPr>
            <a:r>
              <a:rPr lang="hu-HU" sz="2500" dirty="0">
                <a:latin typeface="+mj-lt"/>
                <a:hlinkClick r:id="rId5"/>
              </a:rPr>
              <a:t>http://www.tankonyvtar.hu/hu/tartalom/tamop425/2011_0001_520_altalanos_pszichologia_1/ch09.html</a:t>
            </a:r>
            <a:endParaRPr lang="hu-HU" sz="2500" dirty="0">
              <a:latin typeface="+mj-lt"/>
            </a:endParaRPr>
          </a:p>
        </p:txBody>
      </p:sp>
      <p:sp>
        <p:nvSpPr>
          <p:cNvPr id="4" name="Szövegdoboz 3"/>
          <p:cNvSpPr txBox="1"/>
          <p:nvPr/>
        </p:nvSpPr>
        <p:spPr>
          <a:xfrm>
            <a:off x="989208" y="4626429"/>
            <a:ext cx="3996449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500" b="1" i="1" u="sng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Mindenképpen ajánlott az anyag mellé elolvasni:</a:t>
            </a:r>
          </a:p>
          <a:p>
            <a:r>
              <a:rPr lang="hu-HU" sz="2500" b="1" i="1" u="sng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 dia alatti kommenteket IS</a:t>
            </a:r>
            <a:endParaRPr lang="hu-HU" sz="2500" b="1" i="1" u="sng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4259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C8F93CEC-47AD-4459-B757-3126FCB330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Tartalom helye 4">
            <a:extLst>
              <a:ext uri="{FF2B5EF4-FFF2-40B4-BE49-F238E27FC236}">
                <a16:creationId xmlns:a16="http://schemas.microsoft.com/office/drawing/2014/main" id="{1D166B3D-4A1C-4E26-804C-6B0267473E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37001" y="1204467"/>
            <a:ext cx="7400053" cy="4701033"/>
          </a:xfrm>
        </p:spPr>
      </p:pic>
    </p:spTree>
    <p:extLst>
      <p:ext uri="{BB962C8B-B14F-4D97-AF65-F5344CB8AC3E}">
        <p14:creationId xmlns:p14="http://schemas.microsoft.com/office/powerpoint/2010/main" val="180901342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sz="4500" b="1" dirty="0"/>
              <a:t>Hallópálya és hallókéreg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7864630" y="3708365"/>
            <a:ext cx="6738851" cy="565515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hu-HU" altLang="en-US" sz="25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altLang="en-US" sz="2500" b="1" dirty="0" err="1">
                <a:latin typeface="Calibri" panose="020F0502020204030204" pitchFamily="34" charset="0"/>
                <a:cs typeface="Calibri" panose="020F0502020204030204" pitchFamily="34" charset="0"/>
              </a:rPr>
              <a:t>Tonotópia</a:t>
            </a:r>
            <a:r>
              <a:rPr lang="hu-HU" altLang="en-US" sz="25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altLang="en-US" sz="2500" dirty="0">
                <a:latin typeface="Calibri" panose="020F0502020204030204" pitchFamily="34" charset="0"/>
                <a:cs typeface="Calibri" panose="020F0502020204030204" pitchFamily="34" charset="0"/>
              </a:rPr>
              <a:t>megmarad </a:t>
            </a:r>
          </a:p>
          <a:p>
            <a:pPr marL="0" indent="0">
              <a:buNone/>
            </a:pPr>
            <a:r>
              <a:rPr lang="hu-HU" altLang="en-US" sz="2500" dirty="0">
                <a:latin typeface="Calibri" panose="020F0502020204030204" pitchFamily="34" charset="0"/>
                <a:cs typeface="Calibri" panose="020F0502020204030204" pitchFamily="34" charset="0"/>
              </a:rPr>
              <a:t>- halántéklebeny</a:t>
            </a:r>
          </a:p>
          <a:p>
            <a:pPr marL="0" indent="0">
              <a:buNone/>
            </a:pPr>
            <a:endParaRPr lang="hu-HU" altLang="en-US" sz="2500" dirty="0">
              <a:latin typeface="+mj-lt"/>
            </a:endParaRPr>
          </a:p>
          <a:p>
            <a:pPr marL="0" indent="0">
              <a:buNone/>
            </a:pPr>
            <a:endParaRPr lang="hu-HU" altLang="en-US" sz="2500" dirty="0"/>
          </a:p>
        </p:txBody>
      </p:sp>
      <p:pic>
        <p:nvPicPr>
          <p:cNvPr id="4" name="Picture 5" descr="a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300" y="2286000"/>
            <a:ext cx="6299041" cy="3946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8357877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/>
          <p:cNvSpPr>
            <a:spLocks noGrp="1"/>
          </p:cNvSpPr>
          <p:nvPr>
            <p:ph type="title"/>
          </p:nvPr>
        </p:nvSpPr>
        <p:spPr>
          <a:xfrm>
            <a:off x="1002357" y="435633"/>
            <a:ext cx="10172700" cy="1493517"/>
          </a:xfrm>
        </p:spPr>
        <p:txBody>
          <a:bodyPr>
            <a:normAutofit fontScale="90000"/>
          </a:bodyPr>
          <a:lstStyle/>
          <a:p>
            <a:r>
              <a:rPr lang="hu-HU" b="1" dirty="0"/>
              <a:t>Látás és hallás</a:t>
            </a:r>
            <a:br>
              <a:rPr lang="hu-HU" b="1" dirty="0"/>
            </a:br>
            <a:r>
              <a:rPr lang="hu-HU" sz="3500" b="1" dirty="0"/>
              <a:t>- „hol” és „MI” pálya </a:t>
            </a:r>
            <a:r>
              <a:rPr lang="hu-HU" dirty="0"/>
              <a:t/>
            </a:r>
            <a:br>
              <a:rPr lang="hu-HU" dirty="0"/>
            </a:br>
            <a:r>
              <a:rPr lang="hu-HU" dirty="0"/>
              <a:t/>
            </a:r>
            <a:br>
              <a:rPr lang="hu-HU" dirty="0"/>
            </a:br>
            <a:endParaRPr lang="hu-HU" sz="2800" dirty="0"/>
          </a:p>
        </p:txBody>
      </p:sp>
      <p:sp>
        <p:nvSpPr>
          <p:cNvPr id="5" name="Szöveg helye 4"/>
          <p:cNvSpPr>
            <a:spLocks noGrp="1"/>
          </p:cNvSpPr>
          <p:nvPr>
            <p:ph type="body" idx="1"/>
          </p:nvPr>
        </p:nvSpPr>
        <p:spPr>
          <a:xfrm>
            <a:off x="2528908" y="1471950"/>
            <a:ext cx="6589486" cy="914400"/>
          </a:xfrm>
        </p:spPr>
        <p:txBody>
          <a:bodyPr/>
          <a:lstStyle/>
          <a:p>
            <a:r>
              <a:rPr lang="hu-HU" sz="2500" b="1" dirty="0">
                <a:latin typeface="+mj-lt"/>
              </a:rPr>
              <a:t>Látás</a:t>
            </a:r>
          </a:p>
        </p:txBody>
      </p:sp>
      <p:sp>
        <p:nvSpPr>
          <p:cNvPr id="7" name="Szöveg helye 6"/>
          <p:cNvSpPr>
            <a:spLocks noGrp="1"/>
          </p:cNvSpPr>
          <p:nvPr>
            <p:ph type="body" sz="quarter" idx="3"/>
          </p:nvPr>
        </p:nvSpPr>
        <p:spPr>
          <a:xfrm>
            <a:off x="7532914" y="1471950"/>
            <a:ext cx="6592702" cy="914400"/>
          </a:xfrm>
        </p:spPr>
        <p:txBody>
          <a:bodyPr/>
          <a:lstStyle/>
          <a:p>
            <a:r>
              <a:rPr lang="hu-HU" sz="2500" b="1" dirty="0">
                <a:latin typeface="+mj-lt"/>
              </a:rPr>
              <a:t>Hallás</a:t>
            </a:r>
          </a:p>
        </p:txBody>
      </p:sp>
      <p:sp>
        <p:nvSpPr>
          <p:cNvPr id="2" name="Szövegdoboz 1"/>
          <p:cNvSpPr txBox="1"/>
          <p:nvPr/>
        </p:nvSpPr>
        <p:spPr>
          <a:xfrm>
            <a:off x="1257300" y="2386350"/>
            <a:ext cx="483140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93192" lvl="1" indent="0">
              <a:lnSpc>
                <a:spcPct val="90000"/>
              </a:lnSpc>
              <a:spcBef>
                <a:spcPts val="324"/>
              </a:spcBef>
              <a:buClr>
                <a:srgbClr val="BBE0E3"/>
              </a:buClr>
              <a:buNone/>
              <a:defRPr/>
            </a:pPr>
            <a:r>
              <a:rPr lang="hu-HU" sz="2500" dirty="0">
                <a:solidFill>
                  <a:srgbClr val="000000"/>
                </a:solidFill>
              </a:rPr>
              <a:t>- fény </a:t>
            </a:r>
            <a:r>
              <a:rPr lang="hu-HU" sz="2500" b="1" dirty="0">
                <a:solidFill>
                  <a:srgbClr val="000000"/>
                </a:solidFill>
              </a:rPr>
              <a:t>visszaverődik</a:t>
            </a:r>
            <a:endParaRPr lang="hu-HU" sz="2500" dirty="0">
              <a:solidFill>
                <a:srgbClr val="000000"/>
              </a:solidFill>
            </a:endParaRPr>
          </a:p>
          <a:p>
            <a:pPr marL="393192" lvl="1" indent="0">
              <a:lnSpc>
                <a:spcPct val="90000"/>
              </a:lnSpc>
              <a:spcBef>
                <a:spcPts val="324"/>
              </a:spcBef>
              <a:buClr>
                <a:srgbClr val="BBE0E3"/>
              </a:buClr>
              <a:buNone/>
              <a:defRPr/>
            </a:pPr>
            <a:r>
              <a:rPr lang="hu-HU" sz="2500" dirty="0">
                <a:solidFill>
                  <a:srgbClr val="000000"/>
                </a:solidFill>
              </a:rPr>
              <a:t>- </a:t>
            </a:r>
            <a:r>
              <a:rPr lang="hu-HU" sz="2500" dirty="0" err="1">
                <a:solidFill>
                  <a:srgbClr val="000000"/>
                </a:solidFill>
              </a:rPr>
              <a:t>retinotópia</a:t>
            </a:r>
            <a:endParaRPr lang="hu-HU" sz="2500" dirty="0">
              <a:solidFill>
                <a:srgbClr val="000000"/>
              </a:solidFill>
            </a:endParaRPr>
          </a:p>
          <a:p>
            <a:pPr marL="393192" lvl="1" indent="0">
              <a:lnSpc>
                <a:spcPct val="90000"/>
              </a:lnSpc>
              <a:spcBef>
                <a:spcPts val="324"/>
              </a:spcBef>
              <a:buClr>
                <a:srgbClr val="BBE0E3"/>
              </a:buClr>
              <a:buNone/>
              <a:defRPr/>
            </a:pPr>
            <a:r>
              <a:rPr lang="hu-HU" sz="2500" dirty="0">
                <a:solidFill>
                  <a:srgbClr val="000000"/>
                </a:solidFill>
              </a:rPr>
              <a:t>- átlátszatlan akadály van, akkor a tárgyat nem látjuk</a:t>
            </a:r>
          </a:p>
          <a:p>
            <a:pPr marL="393192" lvl="1" indent="0">
              <a:lnSpc>
                <a:spcPct val="90000"/>
              </a:lnSpc>
              <a:spcBef>
                <a:spcPts val="324"/>
              </a:spcBef>
              <a:buClr>
                <a:srgbClr val="BBE0E3"/>
              </a:buClr>
              <a:buNone/>
              <a:defRPr/>
            </a:pPr>
            <a:r>
              <a:rPr lang="hu-HU" sz="2500" dirty="0">
                <a:solidFill>
                  <a:srgbClr val="000000"/>
                </a:solidFill>
              </a:rPr>
              <a:t>- statikusság (állókép)</a:t>
            </a:r>
          </a:p>
          <a:p>
            <a:endParaRPr lang="hu-HU" dirty="0"/>
          </a:p>
        </p:txBody>
      </p:sp>
      <p:sp>
        <p:nvSpPr>
          <p:cNvPr id="3" name="Szövegdoboz 2"/>
          <p:cNvSpPr txBox="1"/>
          <p:nvPr/>
        </p:nvSpPr>
        <p:spPr>
          <a:xfrm>
            <a:off x="6618514" y="2386350"/>
            <a:ext cx="4082143" cy="32547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indent="0" fontAlgn="base">
              <a:lnSpc>
                <a:spcPct val="90000"/>
              </a:lnSpc>
              <a:spcBef>
                <a:spcPts val="325"/>
              </a:spcBef>
              <a:spcAft>
                <a:spcPct val="0"/>
              </a:spcAft>
              <a:buClr>
                <a:srgbClr val="BBE0E3"/>
              </a:buClr>
              <a:buNone/>
              <a:defRPr/>
            </a:pPr>
            <a:r>
              <a:rPr lang="hu-HU" sz="2500" dirty="0">
                <a:solidFill>
                  <a:srgbClr val="000000"/>
                </a:solidFill>
                <a:cs typeface="Arial" charset="0"/>
              </a:rPr>
              <a:t>- </a:t>
            </a:r>
            <a:r>
              <a:rPr lang="hu-HU" sz="2500" b="1" dirty="0">
                <a:solidFill>
                  <a:srgbClr val="000000"/>
                </a:solidFill>
                <a:cs typeface="Arial" charset="0"/>
              </a:rPr>
              <a:t>közvetlenül érkezik</a:t>
            </a:r>
            <a:r>
              <a:rPr lang="hu-HU" sz="2500" dirty="0">
                <a:solidFill>
                  <a:srgbClr val="000000"/>
                </a:solidFill>
                <a:cs typeface="Arial" charset="0"/>
              </a:rPr>
              <a:t> a hang + némi visszaverődés is van</a:t>
            </a:r>
          </a:p>
          <a:p>
            <a:pPr marL="342900" lvl="1" indent="-342900" fontAlgn="base">
              <a:lnSpc>
                <a:spcPct val="90000"/>
              </a:lnSpc>
              <a:spcBef>
                <a:spcPts val="325"/>
              </a:spcBef>
              <a:spcAft>
                <a:spcPct val="0"/>
              </a:spcAft>
              <a:buClr>
                <a:srgbClr val="BBE0E3"/>
              </a:buClr>
              <a:buFontTx/>
              <a:buChar char="-"/>
              <a:defRPr/>
            </a:pPr>
            <a:r>
              <a:rPr lang="hu-HU" sz="2500" dirty="0" err="1">
                <a:solidFill>
                  <a:srgbClr val="000000"/>
                </a:solidFill>
                <a:cs typeface="Arial" charset="0"/>
              </a:rPr>
              <a:t>tonotópia</a:t>
            </a:r>
            <a:r>
              <a:rPr lang="hu-HU" sz="2500" dirty="0">
                <a:solidFill>
                  <a:srgbClr val="000000"/>
                </a:solidFill>
                <a:cs typeface="Arial" charset="0"/>
              </a:rPr>
              <a:t> </a:t>
            </a:r>
          </a:p>
          <a:p>
            <a:pPr marL="0" lvl="1" indent="0" fontAlgn="base">
              <a:lnSpc>
                <a:spcPct val="90000"/>
              </a:lnSpc>
              <a:spcBef>
                <a:spcPts val="325"/>
              </a:spcBef>
              <a:spcAft>
                <a:spcPct val="0"/>
              </a:spcAft>
              <a:buClr>
                <a:srgbClr val="BBE0E3"/>
              </a:buClr>
              <a:buNone/>
              <a:defRPr/>
            </a:pPr>
            <a:r>
              <a:rPr lang="hu-HU" sz="2500" dirty="0">
                <a:solidFill>
                  <a:srgbClr val="000000"/>
                </a:solidFill>
                <a:cs typeface="Arial" charset="0"/>
              </a:rPr>
              <a:t>- akadály van a tárgy előtt az általa a hangot még jól halljuk</a:t>
            </a:r>
            <a:endParaRPr lang="hu-HU" sz="2500" dirty="0">
              <a:solidFill>
                <a:srgbClr val="000000"/>
              </a:solidFill>
              <a:cs typeface="Arial" charset="0"/>
              <a:sym typeface="Wingdings" pitchFamily="2" charset="2"/>
            </a:endParaRPr>
          </a:p>
          <a:p>
            <a:pPr marL="0" lvl="1" indent="0" fontAlgn="base">
              <a:lnSpc>
                <a:spcPct val="90000"/>
              </a:lnSpc>
              <a:spcBef>
                <a:spcPts val="325"/>
              </a:spcBef>
              <a:spcAft>
                <a:spcPct val="0"/>
              </a:spcAft>
              <a:buClr>
                <a:srgbClr val="BBE0E3"/>
              </a:buClr>
              <a:buNone/>
              <a:defRPr/>
            </a:pPr>
            <a:r>
              <a:rPr lang="hu-HU" sz="2500" dirty="0">
                <a:solidFill>
                  <a:srgbClr val="000000"/>
                </a:solidFill>
                <a:cs typeface="Arial" charset="0"/>
                <a:sym typeface="Wingdings" pitchFamily="2" charset="2"/>
              </a:rPr>
              <a:t>- Nincs statikusság, nincs „állóhang”</a:t>
            </a:r>
            <a:endParaRPr lang="hu-HU" sz="2500" dirty="0">
              <a:solidFill>
                <a:srgbClr val="000000"/>
              </a:solidFill>
              <a:cs typeface="Arial" charset="0"/>
            </a:endParaRP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61617618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A HANGOK JELLEMZŐI</a:t>
            </a:r>
          </a:p>
        </p:txBody>
      </p:sp>
      <p:sp>
        <p:nvSpPr>
          <p:cNvPr id="2" name="Szöveg helye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5787737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/>
          <p:cNvSpPr>
            <a:spLocks noGrp="1"/>
          </p:cNvSpPr>
          <p:nvPr>
            <p:ph type="title"/>
          </p:nvPr>
        </p:nvSpPr>
        <p:spPr>
          <a:xfrm>
            <a:off x="911035" y="151464"/>
            <a:ext cx="4479528" cy="5754036"/>
          </a:xfrm>
        </p:spPr>
        <p:txBody>
          <a:bodyPr>
            <a:normAutofit fontScale="90000"/>
          </a:bodyPr>
          <a:lstStyle/>
          <a:p>
            <a:r>
              <a:rPr lang="hu-HU" b="1" dirty="0"/>
              <a:t>A fizikai hang</a:t>
            </a:r>
            <a:r>
              <a:rPr lang="hu-HU" dirty="0"/>
              <a:t/>
            </a:r>
            <a:br>
              <a:rPr lang="hu-HU" dirty="0"/>
            </a:br>
            <a:r>
              <a:rPr lang="hu-HU" sz="2700" cap="none" dirty="0">
                <a:latin typeface="+mn-lt"/>
              </a:rPr>
              <a:t/>
            </a:r>
            <a:br>
              <a:rPr lang="hu-HU" sz="2700" cap="none" dirty="0">
                <a:latin typeface="+mn-lt"/>
              </a:rPr>
            </a:br>
            <a:r>
              <a:rPr lang="hu-HU" altLang="en-US" sz="2700" cap="none" dirty="0">
                <a:latin typeface="+mn-lt"/>
              </a:rPr>
              <a:t>Rezgés</a:t>
            </a:r>
            <a:r>
              <a:rPr lang="hu-HU" altLang="en-US" sz="2700" cap="none" dirty="0">
                <a:latin typeface="+mn-lt"/>
                <a:sym typeface="Wingdings" panose="05000000000000000000" pitchFamily="2" charset="2"/>
              </a:rPr>
              <a:t> nyomásváltozás</a:t>
            </a:r>
            <a:br>
              <a:rPr lang="hu-HU" altLang="en-US" sz="2700" cap="none" dirty="0">
                <a:latin typeface="+mn-lt"/>
                <a:sym typeface="Wingdings" panose="05000000000000000000" pitchFamily="2" charset="2"/>
              </a:rPr>
            </a:br>
            <a:r>
              <a:rPr lang="hu-HU" altLang="en-US" sz="2700" cap="none" dirty="0">
                <a:latin typeface="+mn-lt"/>
                <a:sym typeface="Wingdings" panose="05000000000000000000" pitchFamily="2" charset="2"/>
              </a:rPr>
              <a:t/>
            </a:r>
            <a:br>
              <a:rPr lang="hu-HU" altLang="en-US" sz="2700" cap="none" dirty="0">
                <a:latin typeface="+mn-lt"/>
                <a:sym typeface="Wingdings" panose="05000000000000000000" pitchFamily="2" charset="2"/>
              </a:rPr>
            </a:br>
            <a:r>
              <a:rPr lang="hu-HU" altLang="en-US" sz="2700" b="1" cap="none" dirty="0" err="1">
                <a:latin typeface="+mn-lt"/>
                <a:sym typeface="Wingdings" panose="05000000000000000000" pitchFamily="2" charset="2"/>
              </a:rPr>
              <a:t>amplitudó</a:t>
            </a:r>
            <a:r>
              <a:rPr lang="hu-HU" altLang="en-US" sz="2700" cap="none" dirty="0">
                <a:latin typeface="+mn-lt"/>
                <a:sym typeface="Wingdings" panose="05000000000000000000" pitchFamily="2" charset="2"/>
              </a:rPr>
              <a:t>: a közvetítő közegben a nyomás az átlaghoz képest mennyit változik</a:t>
            </a:r>
            <a:br>
              <a:rPr lang="hu-HU" altLang="en-US" sz="2700" cap="none" dirty="0">
                <a:latin typeface="+mn-lt"/>
                <a:sym typeface="Wingdings" panose="05000000000000000000" pitchFamily="2" charset="2"/>
              </a:rPr>
            </a:br>
            <a:r>
              <a:rPr lang="hu-HU" altLang="en-US" sz="2700" cap="none" dirty="0">
                <a:latin typeface="+mn-lt"/>
                <a:sym typeface="Wingdings" panose="05000000000000000000" pitchFamily="2" charset="2"/>
              </a:rPr>
              <a:t/>
            </a:r>
            <a:br>
              <a:rPr lang="hu-HU" altLang="en-US" sz="2700" cap="none" dirty="0">
                <a:latin typeface="+mn-lt"/>
                <a:sym typeface="Wingdings" panose="05000000000000000000" pitchFamily="2" charset="2"/>
              </a:rPr>
            </a:br>
            <a:r>
              <a:rPr lang="hu-HU" altLang="en-US" sz="2700" b="1" cap="none" dirty="0">
                <a:latin typeface="+mn-lt"/>
                <a:sym typeface="Wingdings" panose="05000000000000000000" pitchFamily="2" charset="2"/>
              </a:rPr>
              <a:t>frekvencia</a:t>
            </a:r>
            <a:r>
              <a:rPr lang="hu-HU" altLang="en-US" sz="2700" cap="none" dirty="0">
                <a:latin typeface="+mn-lt"/>
                <a:sym typeface="Wingdings" panose="05000000000000000000" pitchFamily="2" charset="2"/>
              </a:rPr>
              <a:t>: milyen gyakran tér vissza ugyanabba az állapotba</a:t>
            </a:r>
            <a:r>
              <a:rPr lang="hu-HU" altLang="en-US" sz="2800" dirty="0">
                <a:sym typeface="Wingdings" panose="05000000000000000000" pitchFamily="2" charset="2"/>
              </a:rPr>
              <a:t/>
            </a:r>
            <a:br>
              <a:rPr lang="hu-HU" altLang="en-US" sz="2800" dirty="0">
                <a:sym typeface="Wingdings" panose="05000000000000000000" pitchFamily="2" charset="2"/>
              </a:rPr>
            </a:br>
            <a:r>
              <a:rPr lang="hu-HU" altLang="en-US" sz="2800" dirty="0">
                <a:sym typeface="Wingdings" panose="05000000000000000000" pitchFamily="2" charset="2"/>
              </a:rPr>
              <a:t/>
            </a:r>
            <a:br>
              <a:rPr lang="hu-HU" altLang="en-US" sz="2800" dirty="0">
                <a:sym typeface="Wingdings" panose="05000000000000000000" pitchFamily="2" charset="2"/>
              </a:rPr>
            </a:br>
            <a:r>
              <a:rPr lang="hu-HU" altLang="en-US" sz="2700" b="1" cap="none" dirty="0">
                <a:latin typeface="+mn-lt"/>
                <a:sym typeface="Wingdings" panose="05000000000000000000" pitchFamily="2" charset="2"/>
              </a:rPr>
              <a:t>periódus: </a:t>
            </a:r>
            <a:r>
              <a:rPr lang="hu-HU" altLang="en-US" sz="2700" cap="none" dirty="0">
                <a:latin typeface="+mn-lt"/>
                <a:sym typeface="Wingdings" panose="05000000000000000000" pitchFamily="2" charset="2"/>
              </a:rPr>
              <a:t>egy ponthoz képest a periódus mekkora része telt el</a:t>
            </a:r>
            <a:r>
              <a:rPr lang="hu-HU" altLang="en-US" sz="2800" dirty="0">
                <a:sym typeface="Wingdings" panose="05000000000000000000" pitchFamily="2" charset="2"/>
              </a:rPr>
              <a:t/>
            </a:r>
            <a:br>
              <a:rPr lang="hu-HU" altLang="en-US" sz="2800" dirty="0">
                <a:sym typeface="Wingdings" panose="05000000000000000000" pitchFamily="2" charset="2"/>
              </a:rPr>
            </a:br>
            <a:r>
              <a:rPr lang="hu-HU" altLang="en-US" sz="2800" dirty="0"/>
              <a:t/>
            </a:r>
            <a:br>
              <a:rPr lang="hu-HU" altLang="en-US" sz="2800" dirty="0"/>
            </a:br>
            <a:endParaRPr lang="hu-HU" sz="2800" dirty="0"/>
          </a:p>
        </p:txBody>
      </p:sp>
      <p:pic>
        <p:nvPicPr>
          <p:cNvPr id="6" name="Content Placeholder 5" descr="loudspeaker-waveform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0563" y="1262743"/>
            <a:ext cx="6507523" cy="30623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8334073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943429" y="293914"/>
            <a:ext cx="4532086" cy="4952492"/>
          </a:xfrm>
        </p:spPr>
        <p:txBody>
          <a:bodyPr>
            <a:normAutofit fontScale="90000"/>
          </a:bodyPr>
          <a:lstStyle/>
          <a:p>
            <a:r>
              <a:rPr lang="hu-HU" altLang="en-US" b="1" dirty="0"/>
              <a:t>Egyszerű hangok</a:t>
            </a:r>
            <a:r>
              <a:rPr lang="hu-HU" altLang="en-US" dirty="0"/>
              <a:t/>
            </a:r>
            <a:br>
              <a:rPr lang="hu-HU" altLang="en-US" dirty="0"/>
            </a:br>
            <a:r>
              <a:rPr lang="hu-HU" altLang="en-US" sz="2800" cap="none" dirty="0">
                <a:latin typeface="+mn-lt"/>
              </a:rPr>
              <a:t>Egy hangfrekvenciát</a:t>
            </a:r>
            <a:r>
              <a:rPr lang="hu-HU" altLang="en-US" dirty="0"/>
              <a:t/>
            </a:r>
            <a:br>
              <a:rPr lang="hu-HU" altLang="en-US" dirty="0"/>
            </a:br>
            <a:r>
              <a:rPr lang="hu-HU" altLang="en-US" sz="2800" cap="none" dirty="0">
                <a:latin typeface="+mn-lt"/>
              </a:rPr>
              <a:t>Nyomásváltozás szinuszos</a:t>
            </a:r>
            <a:br>
              <a:rPr lang="hu-HU" altLang="en-US" sz="2800" cap="none" dirty="0">
                <a:latin typeface="+mn-lt"/>
              </a:rPr>
            </a:br>
            <a:r>
              <a:rPr lang="hu-HU" altLang="en-US" sz="2800" cap="none" dirty="0">
                <a:latin typeface="+mn-lt"/>
              </a:rPr>
              <a:t/>
            </a:r>
            <a:br>
              <a:rPr lang="hu-HU" altLang="en-US" sz="2800" cap="none" dirty="0">
                <a:latin typeface="+mn-lt"/>
              </a:rPr>
            </a:br>
            <a:r>
              <a:rPr lang="hu-HU" altLang="en-US" sz="2800" cap="none" dirty="0">
                <a:latin typeface="+mn-lt"/>
              </a:rPr>
              <a:t>pl. Fütty, hangvilla</a:t>
            </a:r>
            <a:br>
              <a:rPr lang="hu-HU" altLang="en-US" sz="2800" cap="none" dirty="0">
                <a:latin typeface="+mn-lt"/>
              </a:rPr>
            </a:br>
            <a:r>
              <a:rPr lang="hu-HU" altLang="en-US" sz="2800" cap="none" dirty="0">
                <a:latin typeface="+mn-lt"/>
              </a:rPr>
              <a:t/>
            </a:r>
            <a:br>
              <a:rPr lang="hu-HU" altLang="en-US" sz="2800" cap="none" dirty="0">
                <a:latin typeface="+mn-lt"/>
              </a:rPr>
            </a:br>
            <a:r>
              <a:rPr lang="hu-HU" altLang="en-US" sz="2800" cap="none" dirty="0">
                <a:latin typeface="+mn-lt"/>
              </a:rPr>
              <a:t>Egyértelműen leírható:</a:t>
            </a:r>
            <a:br>
              <a:rPr lang="hu-HU" altLang="en-US" sz="2800" cap="none" dirty="0">
                <a:latin typeface="+mn-lt"/>
              </a:rPr>
            </a:br>
            <a:r>
              <a:rPr lang="hu-HU" altLang="en-US" sz="2800" cap="none" dirty="0">
                <a:latin typeface="+mn-lt"/>
              </a:rPr>
              <a:t/>
            </a:r>
            <a:br>
              <a:rPr lang="hu-HU" altLang="en-US" sz="2800" cap="none" dirty="0">
                <a:latin typeface="+mn-lt"/>
              </a:rPr>
            </a:br>
            <a:r>
              <a:rPr lang="hu-HU" altLang="en-US" sz="2800" b="1" cap="none" dirty="0">
                <a:latin typeface="+mn-lt"/>
              </a:rPr>
              <a:t>amplitúdóval</a:t>
            </a:r>
            <a:r>
              <a:rPr lang="hu-HU" altLang="en-US" sz="2800" cap="none" dirty="0">
                <a:latin typeface="+mn-lt"/>
              </a:rPr>
              <a:t> </a:t>
            </a:r>
            <a:br>
              <a:rPr lang="hu-HU" altLang="en-US" sz="2800" cap="none" dirty="0">
                <a:latin typeface="+mn-lt"/>
              </a:rPr>
            </a:br>
            <a:r>
              <a:rPr lang="hu-HU" altLang="en-US" sz="2800" cap="none" dirty="0">
                <a:latin typeface="+mn-lt"/>
              </a:rPr>
              <a:t>kilengés mértéke</a:t>
            </a:r>
            <a:br>
              <a:rPr lang="hu-HU" altLang="en-US" sz="2800" cap="none" dirty="0">
                <a:latin typeface="+mn-lt"/>
              </a:rPr>
            </a:br>
            <a:r>
              <a:rPr lang="hu-HU" altLang="en-US" sz="2800" cap="none" dirty="0">
                <a:latin typeface="+mn-lt"/>
              </a:rPr>
              <a:t/>
            </a:r>
            <a:br>
              <a:rPr lang="hu-HU" altLang="en-US" sz="2800" cap="none" dirty="0">
                <a:latin typeface="+mn-lt"/>
              </a:rPr>
            </a:br>
            <a:r>
              <a:rPr lang="hu-HU" altLang="en-US" sz="2800" b="1" cap="none" dirty="0">
                <a:latin typeface="+mn-lt"/>
              </a:rPr>
              <a:t>frekvenciával </a:t>
            </a:r>
            <a:br>
              <a:rPr lang="hu-HU" altLang="en-US" sz="2800" b="1" cap="none" dirty="0">
                <a:latin typeface="+mn-lt"/>
              </a:rPr>
            </a:br>
            <a:r>
              <a:rPr lang="hu-HU" altLang="en-US" sz="2800" cap="none" dirty="0">
                <a:latin typeface="+mn-lt"/>
              </a:rPr>
              <a:t>kilengések gyakorisága</a:t>
            </a:r>
            <a:br>
              <a:rPr lang="hu-HU" altLang="en-US" sz="2800" cap="none" dirty="0">
                <a:latin typeface="+mn-lt"/>
              </a:rPr>
            </a:br>
            <a:r>
              <a:rPr lang="hu-HU" altLang="en-US" sz="2800" cap="none" dirty="0">
                <a:latin typeface="+mn-lt"/>
              </a:rPr>
              <a:t>(és </a:t>
            </a:r>
            <a:r>
              <a:rPr lang="hu-HU" altLang="en-US" sz="2800" b="1" cap="none" dirty="0">
                <a:latin typeface="+mn-lt"/>
              </a:rPr>
              <a:t>fázissal</a:t>
            </a:r>
            <a:r>
              <a:rPr lang="hu-HU" altLang="en-US" sz="2800" cap="none" dirty="0">
                <a:latin typeface="+mn-lt"/>
              </a:rPr>
              <a:t>: időbeli eltolás)</a:t>
            </a:r>
            <a:r>
              <a:rPr lang="hu-HU" altLang="en-US" sz="2800" dirty="0"/>
              <a:t/>
            </a:r>
            <a:br>
              <a:rPr lang="hu-HU" altLang="en-US" sz="2800" dirty="0"/>
            </a:br>
            <a:endParaRPr lang="hu-HU" sz="2800" dirty="0"/>
          </a:p>
        </p:txBody>
      </p:sp>
      <p:pic>
        <p:nvPicPr>
          <p:cNvPr id="4" name="Picture 8" descr="f_spex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37" b="67722"/>
          <a:stretch>
            <a:fillRect/>
          </a:stretch>
        </p:blipFill>
        <p:spPr bwMode="auto">
          <a:xfrm>
            <a:off x="5332414" y="496178"/>
            <a:ext cx="5906076" cy="18152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f_amp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74"/>
          <a:stretch>
            <a:fillRect/>
          </a:stretch>
        </p:blipFill>
        <p:spPr bwMode="auto">
          <a:xfrm>
            <a:off x="5332414" y="2311399"/>
            <a:ext cx="5906076" cy="42308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6837555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005654" y="384416"/>
            <a:ext cx="4722275" cy="5666951"/>
          </a:xfrm>
        </p:spPr>
        <p:txBody>
          <a:bodyPr>
            <a:normAutofit fontScale="90000"/>
          </a:bodyPr>
          <a:lstStyle/>
          <a:p>
            <a:r>
              <a:rPr lang="hu-HU" b="1" dirty="0"/>
              <a:t>Összetett hangok</a:t>
            </a:r>
            <a:r>
              <a:rPr lang="hu-HU" dirty="0"/>
              <a:t/>
            </a:r>
            <a:br>
              <a:rPr lang="hu-HU" dirty="0"/>
            </a:br>
            <a:r>
              <a:rPr lang="hu-HU" sz="2800" cap="none" dirty="0">
                <a:latin typeface="+mn-lt"/>
              </a:rPr>
              <a:t>Egynél több frekvencia</a:t>
            </a:r>
            <a:r>
              <a:rPr lang="hu-HU" cap="none" dirty="0">
                <a:latin typeface="+mn-lt"/>
              </a:rPr>
              <a:t/>
            </a:r>
            <a:br>
              <a:rPr lang="hu-HU" cap="none" dirty="0">
                <a:latin typeface="+mn-lt"/>
              </a:rPr>
            </a:br>
            <a:r>
              <a:rPr lang="hu-HU" cap="none" dirty="0">
                <a:latin typeface="+mn-lt"/>
              </a:rPr>
              <a:t/>
            </a:r>
            <a:br>
              <a:rPr lang="hu-HU" cap="none" dirty="0">
                <a:latin typeface="+mn-lt"/>
              </a:rPr>
            </a:br>
            <a:r>
              <a:rPr lang="hu-HU" altLang="en-US" sz="2800" cap="none" dirty="0">
                <a:latin typeface="+mn-lt"/>
              </a:rPr>
              <a:t>Időtartományban: </a:t>
            </a:r>
            <a:br>
              <a:rPr lang="hu-HU" altLang="en-US" sz="2800" cap="none" dirty="0">
                <a:latin typeface="+mn-lt"/>
              </a:rPr>
            </a:br>
            <a:r>
              <a:rPr lang="hu-HU" altLang="en-US" sz="2800" cap="none" dirty="0">
                <a:latin typeface="+mn-lt"/>
              </a:rPr>
              <a:t>periodikus, </a:t>
            </a:r>
            <a:r>
              <a:rPr lang="hu-HU" altLang="en-US" sz="2800" b="1" cap="none" dirty="0">
                <a:latin typeface="+mn-lt"/>
              </a:rPr>
              <a:t>de</a:t>
            </a:r>
            <a:r>
              <a:rPr lang="hu-HU" altLang="en-US" sz="2800" cap="none" dirty="0">
                <a:latin typeface="+mn-lt"/>
              </a:rPr>
              <a:t> </a:t>
            </a:r>
            <a:br>
              <a:rPr lang="hu-HU" altLang="en-US" sz="2800" cap="none" dirty="0">
                <a:latin typeface="+mn-lt"/>
              </a:rPr>
            </a:br>
            <a:r>
              <a:rPr lang="hu-HU" altLang="en-US" sz="2800" cap="none" dirty="0">
                <a:latin typeface="+mn-lt"/>
              </a:rPr>
              <a:t>nem szinuszos</a:t>
            </a:r>
            <a:br>
              <a:rPr lang="hu-HU" altLang="en-US" sz="2800" cap="none" dirty="0">
                <a:latin typeface="+mn-lt"/>
              </a:rPr>
            </a:br>
            <a:r>
              <a:rPr lang="hu-HU" altLang="en-US" sz="2800" cap="none" dirty="0">
                <a:latin typeface="+mn-lt"/>
              </a:rPr>
              <a:t/>
            </a:r>
            <a:br>
              <a:rPr lang="hu-HU" altLang="en-US" sz="2800" cap="none" dirty="0">
                <a:latin typeface="+mn-lt"/>
              </a:rPr>
            </a:br>
            <a:r>
              <a:rPr lang="hu-HU" altLang="en-US" sz="2800" cap="none" dirty="0">
                <a:latin typeface="+mn-lt"/>
              </a:rPr>
              <a:t>frekvenciatartományban: </a:t>
            </a:r>
            <a:br>
              <a:rPr lang="hu-HU" altLang="en-US" sz="2800" cap="none" dirty="0">
                <a:latin typeface="+mn-lt"/>
              </a:rPr>
            </a:br>
            <a:r>
              <a:rPr lang="hu-HU" altLang="en-US" sz="2800" cap="none" dirty="0">
                <a:latin typeface="+mn-lt"/>
              </a:rPr>
              <a:t>alaphang + felharmonikusok</a:t>
            </a:r>
            <a:br>
              <a:rPr lang="hu-HU" altLang="en-US" sz="2800" cap="none" dirty="0">
                <a:latin typeface="+mn-lt"/>
              </a:rPr>
            </a:br>
            <a:r>
              <a:rPr lang="hu-HU" altLang="en-US" sz="2800" cap="none" dirty="0">
                <a:latin typeface="+mn-lt"/>
              </a:rPr>
              <a:t/>
            </a:r>
            <a:br>
              <a:rPr lang="hu-HU" altLang="en-US" sz="2800" cap="none" dirty="0">
                <a:latin typeface="+mn-lt"/>
              </a:rPr>
            </a:br>
            <a:r>
              <a:rPr lang="hu-HU" altLang="en-US" sz="2800" cap="none" dirty="0">
                <a:latin typeface="+mn-lt"/>
              </a:rPr>
              <a:t>leírása: amplitúdó, (alap)frekvencia, </a:t>
            </a:r>
            <a:r>
              <a:rPr lang="hu-HU" altLang="en-US" sz="2800" b="1" cap="none" dirty="0">
                <a:latin typeface="+mn-lt"/>
              </a:rPr>
              <a:t>spektrumburkoló</a:t>
            </a:r>
            <a:r>
              <a:rPr lang="hu-HU" altLang="en-US" sz="2800" b="1" dirty="0"/>
              <a:t/>
            </a:r>
            <a:br>
              <a:rPr lang="hu-HU" altLang="en-US" sz="2800" b="1" dirty="0"/>
            </a:br>
            <a:endParaRPr lang="hu-HU" sz="2800" dirty="0"/>
          </a:p>
        </p:txBody>
      </p:sp>
      <p:pic>
        <p:nvPicPr>
          <p:cNvPr id="4" name="Picture 4" descr="f_spex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37" t="31926" b="34828"/>
          <a:stretch>
            <a:fillRect/>
          </a:stretch>
        </p:blipFill>
        <p:spPr bwMode="auto">
          <a:xfrm>
            <a:off x="5321528" y="1771878"/>
            <a:ext cx="4779962" cy="151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6042254" y="3499077"/>
            <a:ext cx="2376487" cy="4770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defTabSz="914400" eaLnBrk="1" fontAlgn="base" hangingPunct="1">
              <a:spcBef>
                <a:spcPct val="50000"/>
              </a:spcBef>
              <a:spcAft>
                <a:spcPct val="0"/>
              </a:spcAft>
              <a:buNone/>
            </a:pPr>
            <a:r>
              <a:rPr lang="hu-HU" altLang="en-US" sz="250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alaphang</a:t>
            </a:r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9245829" y="3859439"/>
            <a:ext cx="2808287" cy="4770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1" fontAlgn="base" hangingPunct="1">
              <a:spcBef>
                <a:spcPct val="50000"/>
              </a:spcBef>
              <a:spcAft>
                <a:spcPct val="0"/>
              </a:spcAft>
              <a:buNone/>
            </a:pPr>
            <a:r>
              <a:rPr lang="hu-HU" altLang="en-US" sz="2500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felharmonikusok</a:t>
            </a:r>
          </a:p>
        </p:txBody>
      </p:sp>
      <p:sp>
        <p:nvSpPr>
          <p:cNvPr id="7" name="Line 7"/>
          <p:cNvSpPr>
            <a:spLocks noChangeShapeType="1"/>
          </p:cNvSpPr>
          <p:nvPr/>
        </p:nvSpPr>
        <p:spPr bwMode="auto">
          <a:xfrm flipV="1">
            <a:off x="8058378" y="2995840"/>
            <a:ext cx="360362" cy="57626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hu-HU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8" name="AutoShape 8"/>
          <p:cNvSpPr>
            <a:spLocks/>
          </p:cNvSpPr>
          <p:nvPr/>
        </p:nvSpPr>
        <p:spPr bwMode="auto">
          <a:xfrm rot="5400000">
            <a:off x="9102953" y="2598965"/>
            <a:ext cx="71438" cy="1296987"/>
          </a:xfrm>
          <a:prstGeom prst="rightBrace">
            <a:avLst>
              <a:gd name="adj1" fmla="val 151295"/>
              <a:gd name="adj2" fmla="val 50000"/>
            </a:avLst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sp>
        <p:nvSpPr>
          <p:cNvPr id="9" name="Line 9"/>
          <p:cNvSpPr>
            <a:spLocks noChangeShapeType="1"/>
          </p:cNvSpPr>
          <p:nvPr/>
        </p:nvSpPr>
        <p:spPr bwMode="auto">
          <a:xfrm flipH="1" flipV="1">
            <a:off x="9137878" y="3356203"/>
            <a:ext cx="431800" cy="50323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hu-HU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9802588" y="525930"/>
            <a:ext cx="2232025" cy="861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400" eaLnBrk="1" fontAlgn="base" hangingPunct="1">
              <a:spcBef>
                <a:spcPct val="50000"/>
              </a:spcBef>
              <a:spcAft>
                <a:spcPct val="0"/>
              </a:spcAft>
              <a:buNone/>
            </a:pPr>
            <a:r>
              <a:rPr lang="hu-HU" altLang="en-US" sz="2500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Pl. zongora, magánhangzó</a:t>
            </a:r>
          </a:p>
        </p:txBody>
      </p:sp>
      <p:pic>
        <p:nvPicPr>
          <p:cNvPr id="11" name="tuned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9240" y="778104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mistu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8740" y="778104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 descr="http://www.tankonyvtar.hu/hu/tartalom/tamop425/2011_0001_524_Elettan/images/image447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3203" y="4723039"/>
            <a:ext cx="4640263" cy="2132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www.tankonyvtar.hu/hu/tartalom/tamop425/2011_0001_524_Elettan/images/image457.png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112"/>
          <a:stretch/>
        </p:blipFill>
        <p:spPr bwMode="auto">
          <a:xfrm>
            <a:off x="8238559" y="4729209"/>
            <a:ext cx="3468685" cy="2120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1738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40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024642" y="381000"/>
            <a:ext cx="4213521" cy="5575115"/>
          </a:xfrm>
        </p:spPr>
        <p:txBody>
          <a:bodyPr>
            <a:normAutofit fontScale="90000"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hu-HU" altLang="en-US" b="1" dirty="0"/>
              <a:t>Hullám és frekvencia-spektrum</a:t>
            </a:r>
            <a:r>
              <a:rPr lang="hu-HU" altLang="en-US" sz="5400" dirty="0"/>
              <a:t/>
            </a:r>
            <a:br>
              <a:rPr lang="hu-HU" altLang="en-US" sz="5400" dirty="0"/>
            </a:br>
            <a:r>
              <a:rPr lang="hu-HU" altLang="en-US" sz="5400" cap="none" dirty="0">
                <a:latin typeface="+mn-lt"/>
              </a:rPr>
              <a:t/>
            </a:r>
            <a:br>
              <a:rPr lang="hu-HU" altLang="en-US" sz="5400" cap="none" dirty="0">
                <a:latin typeface="+mn-lt"/>
              </a:rPr>
            </a:br>
            <a:r>
              <a:rPr lang="hu-HU" altLang="en-US" sz="2800" cap="none" dirty="0">
                <a:solidFill>
                  <a:srgbClr val="000000"/>
                </a:solidFill>
                <a:latin typeface="+mn-lt"/>
              </a:rPr>
              <a:t>A </a:t>
            </a:r>
            <a:r>
              <a:rPr lang="hu-HU" altLang="en-US" sz="2800" b="1" cap="none" dirty="0" err="1">
                <a:solidFill>
                  <a:srgbClr val="000000"/>
                </a:solidFill>
                <a:latin typeface="+mn-lt"/>
              </a:rPr>
              <a:t>fourier</a:t>
            </a:r>
            <a:r>
              <a:rPr lang="hu-HU" altLang="en-US" sz="2800" b="1" cap="none" dirty="0">
                <a:solidFill>
                  <a:srgbClr val="000000"/>
                </a:solidFill>
                <a:latin typeface="+mn-lt"/>
              </a:rPr>
              <a:t>-analízis</a:t>
            </a:r>
            <a:r>
              <a:rPr lang="hu-HU" altLang="en-US" sz="2800" cap="none" dirty="0">
                <a:solidFill>
                  <a:srgbClr val="000000"/>
                </a:solidFill>
                <a:latin typeface="+mn-lt"/>
              </a:rPr>
              <a:t> alapján azt látjuk, hogy a szinuszhullámú hang egy adott, </a:t>
            </a:r>
            <a:r>
              <a:rPr lang="hu-HU" altLang="en-US" sz="2800" b="1" cap="none" dirty="0">
                <a:solidFill>
                  <a:srgbClr val="000000"/>
                </a:solidFill>
                <a:latin typeface="+mn-lt"/>
              </a:rPr>
              <a:t>diszkrét frekvencián </a:t>
            </a:r>
            <a:r>
              <a:rPr lang="hu-HU" altLang="en-US" sz="2800" cap="none" dirty="0">
                <a:solidFill>
                  <a:srgbClr val="000000"/>
                </a:solidFill>
                <a:latin typeface="+mn-lt"/>
              </a:rPr>
              <a:t>szól. </a:t>
            </a:r>
            <a:br>
              <a:rPr lang="hu-HU" altLang="en-US" sz="2800" cap="none" dirty="0">
                <a:solidFill>
                  <a:srgbClr val="000000"/>
                </a:solidFill>
                <a:latin typeface="+mn-lt"/>
              </a:rPr>
            </a:br>
            <a:r>
              <a:rPr lang="hu-HU" altLang="en-US" sz="2800" cap="none" dirty="0">
                <a:solidFill>
                  <a:srgbClr val="000000"/>
                </a:solidFill>
                <a:latin typeface="+mn-lt"/>
              </a:rPr>
              <a:t>A zaj, klikk, természetes hangok elemzésekor </a:t>
            </a:r>
            <a:r>
              <a:rPr lang="hu-HU" altLang="en-US" sz="2800" b="1" cap="none" dirty="0">
                <a:solidFill>
                  <a:srgbClr val="000000"/>
                </a:solidFill>
                <a:latin typeface="+mn-lt"/>
              </a:rPr>
              <a:t>folytonos spektrumot</a:t>
            </a:r>
            <a:r>
              <a:rPr lang="hu-HU" altLang="en-US" sz="2800" cap="none" dirty="0">
                <a:solidFill>
                  <a:srgbClr val="000000"/>
                </a:solidFill>
                <a:latin typeface="+mn-lt"/>
              </a:rPr>
              <a:t> kapunk, nem diszkrét frekvenciákat.</a:t>
            </a:r>
            <a:br>
              <a:rPr lang="hu-HU" altLang="en-US" sz="2800" cap="none" dirty="0">
                <a:solidFill>
                  <a:srgbClr val="000000"/>
                </a:solidFill>
                <a:latin typeface="+mn-lt"/>
              </a:rPr>
            </a:br>
            <a:r>
              <a:rPr lang="hu-HU" altLang="en-US" sz="2800" dirty="0">
                <a:solidFill>
                  <a:srgbClr val="000000"/>
                </a:solidFill>
              </a:rPr>
              <a:t/>
            </a:r>
            <a:br>
              <a:rPr lang="hu-HU" altLang="en-US" sz="2800" dirty="0">
                <a:solidFill>
                  <a:srgbClr val="000000"/>
                </a:solidFill>
              </a:rPr>
            </a:br>
            <a:endParaRPr lang="hu-HU" sz="2800" dirty="0"/>
          </a:p>
        </p:txBody>
      </p:sp>
      <p:pic>
        <p:nvPicPr>
          <p:cNvPr id="4" name="Picture 8" descr="Periodic-sound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6911" y="330879"/>
            <a:ext cx="4883662" cy="62586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210663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386115" y="381000"/>
            <a:ext cx="5722256" cy="4952492"/>
          </a:xfrm>
        </p:spPr>
        <p:txBody>
          <a:bodyPr>
            <a:normAutofit/>
          </a:bodyPr>
          <a:lstStyle/>
          <a:p>
            <a:r>
              <a:rPr lang="hu-HU" sz="4500" b="1" dirty="0"/>
              <a:t>Fourier elemzés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386115" y="2349414"/>
            <a:ext cx="655042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b="1" dirty="0">
                <a:latin typeface="+mj-lt"/>
              </a:rPr>
              <a:t>Ajánlott videó: </a:t>
            </a:r>
            <a:r>
              <a:rPr lang="hu-HU" sz="2000" dirty="0">
                <a:latin typeface="+mj-lt"/>
              </a:rPr>
              <a:t>Fourier </a:t>
            </a:r>
            <a:r>
              <a:rPr lang="hu-HU" sz="2000" dirty="0" err="1">
                <a:latin typeface="+mj-lt"/>
              </a:rPr>
              <a:t>series</a:t>
            </a:r>
            <a:r>
              <a:rPr lang="hu-HU" sz="2000" dirty="0">
                <a:latin typeface="+mj-lt"/>
              </a:rPr>
              <a:t> </a:t>
            </a:r>
            <a:r>
              <a:rPr lang="hu-HU" sz="2000" dirty="0" err="1">
                <a:latin typeface="+mj-lt"/>
              </a:rPr>
              <a:t>animation</a:t>
            </a:r>
            <a:endParaRPr lang="hu-HU" sz="2000" dirty="0">
              <a:latin typeface="+mj-lt"/>
            </a:endParaRPr>
          </a:p>
          <a:p>
            <a:endParaRPr lang="hu-HU" sz="2000" dirty="0">
              <a:latin typeface="+mj-lt"/>
            </a:endParaRPr>
          </a:p>
          <a:p>
            <a:r>
              <a:rPr lang="hu-HU" sz="2000" dirty="0">
                <a:latin typeface="+mj-lt"/>
                <a:hlinkClick r:id="rId2"/>
              </a:rPr>
              <a:t>https://www.youtube.com/watch?v=k8FXF1KjzY0</a:t>
            </a:r>
            <a:endParaRPr lang="hu-HU" sz="2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22885722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f_spex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68" t="67722"/>
          <a:stretch>
            <a:fillRect/>
          </a:stretch>
        </p:blipFill>
        <p:spPr bwMode="auto">
          <a:xfrm>
            <a:off x="5011486" y="999969"/>
            <a:ext cx="5611098" cy="177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ím 6"/>
          <p:cNvSpPr>
            <a:spLocks noGrp="1"/>
          </p:cNvSpPr>
          <p:nvPr>
            <p:ph type="title"/>
          </p:nvPr>
        </p:nvSpPr>
        <p:spPr>
          <a:xfrm>
            <a:off x="910046" y="200448"/>
            <a:ext cx="4230146" cy="5442111"/>
          </a:xfrm>
        </p:spPr>
        <p:txBody>
          <a:bodyPr>
            <a:normAutofit fontScale="90000"/>
          </a:bodyPr>
          <a:lstStyle/>
          <a:p>
            <a:r>
              <a:rPr lang="hu-HU" b="1" dirty="0"/>
              <a:t>Zajok</a:t>
            </a:r>
            <a:r>
              <a:rPr lang="hu-HU" dirty="0"/>
              <a:t/>
            </a:r>
            <a:br>
              <a:rPr lang="hu-HU" dirty="0"/>
            </a:br>
            <a:r>
              <a:rPr lang="hu-HU" sz="4400" dirty="0"/>
              <a:t/>
            </a:r>
            <a:br>
              <a:rPr lang="hu-HU" sz="4400" dirty="0"/>
            </a:br>
            <a:r>
              <a:rPr lang="hu-HU" sz="2800" dirty="0">
                <a:latin typeface="+mn-lt"/>
              </a:rPr>
              <a:t>-</a:t>
            </a:r>
            <a:r>
              <a:rPr lang="hu-HU" sz="4400" dirty="0"/>
              <a:t> </a:t>
            </a:r>
            <a:r>
              <a:rPr lang="hu-HU" sz="2800" cap="none" dirty="0">
                <a:latin typeface="+mn-lt"/>
              </a:rPr>
              <a:t>n</a:t>
            </a:r>
            <a:r>
              <a:rPr lang="hu-HU" altLang="en-US" sz="2800" cap="none" dirty="0">
                <a:latin typeface="+mn-lt"/>
              </a:rPr>
              <a:t>em periodikus </a:t>
            </a:r>
            <a:br>
              <a:rPr lang="hu-HU" altLang="en-US" sz="2800" cap="none" dirty="0">
                <a:latin typeface="+mn-lt"/>
              </a:rPr>
            </a:br>
            <a:r>
              <a:rPr lang="hu-HU" altLang="en-US" sz="2800" cap="none" dirty="0">
                <a:latin typeface="+mn-lt"/>
              </a:rPr>
              <a:t>- véletlenszerű</a:t>
            </a:r>
            <a:br>
              <a:rPr lang="hu-HU" altLang="en-US" sz="2800" cap="none" dirty="0">
                <a:latin typeface="+mn-lt"/>
              </a:rPr>
            </a:br>
            <a:r>
              <a:rPr lang="hu-HU" altLang="en-US" sz="2800" cap="none" dirty="0">
                <a:latin typeface="+mn-lt"/>
              </a:rPr>
              <a:t>- random erősségű </a:t>
            </a:r>
            <a:br>
              <a:rPr lang="hu-HU" altLang="en-US" sz="2800" cap="none" dirty="0">
                <a:latin typeface="+mn-lt"/>
              </a:rPr>
            </a:br>
            <a:r>
              <a:rPr lang="hu-HU" altLang="en-US" sz="2800" cap="none" dirty="0">
                <a:latin typeface="+mn-lt"/>
              </a:rPr>
              <a:t/>
            </a:r>
            <a:br>
              <a:rPr lang="hu-HU" altLang="en-US" sz="2800" cap="none" dirty="0">
                <a:latin typeface="+mn-lt"/>
              </a:rPr>
            </a:br>
            <a:r>
              <a:rPr lang="hu-HU" altLang="en-US" sz="2800" cap="none" dirty="0">
                <a:latin typeface="+mn-lt"/>
              </a:rPr>
              <a:t/>
            </a:r>
            <a:br>
              <a:rPr lang="hu-HU" altLang="en-US" sz="2800" cap="none" dirty="0">
                <a:latin typeface="+mn-lt"/>
              </a:rPr>
            </a:br>
            <a:r>
              <a:rPr lang="hu-HU" altLang="en-US" sz="2800" cap="none" dirty="0">
                <a:latin typeface="+mn-lt"/>
              </a:rPr>
              <a:t>- </a:t>
            </a:r>
            <a:r>
              <a:rPr lang="hu-HU" altLang="en-US" sz="2800" b="1" cap="none" dirty="0">
                <a:latin typeface="+mn-lt"/>
              </a:rPr>
              <a:t>fehér zaj: </a:t>
            </a:r>
            <a:r>
              <a:rPr lang="hu-HU" altLang="en-US" sz="2800" cap="none" dirty="0">
                <a:latin typeface="+mn-lt"/>
              </a:rPr>
              <a:t>minden</a:t>
            </a:r>
            <a:br>
              <a:rPr lang="hu-HU" altLang="en-US" sz="2800" cap="none" dirty="0">
                <a:latin typeface="+mn-lt"/>
              </a:rPr>
            </a:br>
            <a:r>
              <a:rPr lang="hu-HU" altLang="en-US" sz="2800" cap="none" dirty="0">
                <a:latin typeface="+mn-lt"/>
              </a:rPr>
              <a:t> frekvenciát tartalmazza</a:t>
            </a:r>
            <a:br>
              <a:rPr lang="hu-HU" altLang="en-US" sz="2800" cap="none" dirty="0">
                <a:latin typeface="+mn-lt"/>
              </a:rPr>
            </a:br>
            <a:r>
              <a:rPr lang="hu-HU" altLang="en-US" sz="2800" dirty="0"/>
              <a:t/>
            </a:r>
            <a:br>
              <a:rPr lang="hu-HU" altLang="en-US" sz="2800" dirty="0"/>
            </a:br>
            <a:r>
              <a:rPr lang="hu-HU" altLang="en-US" sz="2800" dirty="0"/>
              <a:t/>
            </a:r>
            <a:br>
              <a:rPr lang="hu-HU" altLang="en-US" sz="2800" dirty="0"/>
            </a:br>
            <a:r>
              <a:rPr lang="hu-HU" altLang="en-US" sz="2800" dirty="0"/>
              <a:t/>
            </a:r>
            <a:br>
              <a:rPr lang="hu-HU" altLang="en-US" sz="2800" dirty="0"/>
            </a:br>
            <a:r>
              <a:rPr lang="hu-HU" altLang="en-US" sz="2800" dirty="0"/>
              <a:t/>
            </a:r>
            <a:br>
              <a:rPr lang="hu-HU" altLang="en-US" sz="2800" dirty="0"/>
            </a:br>
            <a:r>
              <a:rPr lang="hu-HU" sz="2800" dirty="0">
                <a:hlinkClick r:id="rId4"/>
              </a:rPr>
              <a:t>https://www.youtube.com/watch?v=3vEDZ-_iLNU</a:t>
            </a:r>
            <a:r>
              <a:rPr lang="hu-HU" sz="2800" dirty="0"/>
              <a:t/>
            </a:r>
            <a:br>
              <a:rPr lang="hu-HU" sz="2800" dirty="0"/>
            </a:br>
            <a:endParaRPr lang="hu-HU" sz="2800" dirty="0"/>
          </a:p>
        </p:txBody>
      </p:sp>
      <p:pic>
        <p:nvPicPr>
          <p:cNvPr id="4098" name="Picture 2" descr="Képtalálat a következőre: „white pink brown noise”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" r="20" b="43199"/>
          <a:stretch/>
        </p:blipFill>
        <p:spPr bwMode="auto">
          <a:xfrm>
            <a:off x="5011486" y="3349993"/>
            <a:ext cx="6771595" cy="2519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75845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/>
          <p:cNvSpPr>
            <a:spLocks noGrp="1"/>
          </p:cNvSpPr>
          <p:nvPr>
            <p:ph type="title"/>
          </p:nvPr>
        </p:nvSpPr>
        <p:spPr>
          <a:xfrm>
            <a:off x="1270659" y="2664326"/>
            <a:ext cx="6400800" cy="1684758"/>
          </a:xfrm>
        </p:spPr>
        <p:txBody>
          <a:bodyPr>
            <a:normAutofit fontScale="90000"/>
          </a:bodyPr>
          <a:lstStyle/>
          <a:p>
            <a:r>
              <a:rPr lang="hu-HU" sz="5600" b="1" dirty="0"/>
              <a:t>Mi a hang?</a:t>
            </a:r>
            <a:r>
              <a:rPr lang="hu-HU" dirty="0"/>
              <a:t/>
            </a:r>
            <a:br>
              <a:rPr lang="hu-HU" dirty="0"/>
            </a:br>
            <a:r>
              <a:rPr lang="hu-HU" dirty="0"/>
              <a:t/>
            </a:r>
            <a:br>
              <a:rPr lang="hu-HU" dirty="0"/>
            </a:br>
            <a:endParaRPr lang="hu-HU" sz="2200" dirty="0"/>
          </a:p>
        </p:txBody>
      </p:sp>
      <p:sp>
        <p:nvSpPr>
          <p:cNvPr id="5" name="Tartalom helye 4"/>
          <p:cNvSpPr>
            <a:spLocks noGrp="1"/>
          </p:cNvSpPr>
          <p:nvPr>
            <p:ph idx="1"/>
          </p:nvPr>
        </p:nvSpPr>
        <p:spPr>
          <a:xfrm>
            <a:off x="5007428" y="917410"/>
            <a:ext cx="6814457" cy="517859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hu-HU" sz="2000" i="1" dirty="0">
                <a:solidFill>
                  <a:prstClr val="black">
                    <a:lumMod val="85000"/>
                    <a:lumOff val="15000"/>
                  </a:prstClr>
                </a:solidFill>
                <a:latin typeface="Century Schoolbook" panose="02040604050505020304"/>
                <a:ea typeface="+mj-ea"/>
                <a:cs typeface="+mj-cs"/>
              </a:rPr>
              <a:t>A hang </a:t>
            </a:r>
            <a:r>
              <a:rPr lang="hu-HU" sz="2000" b="1" i="1" dirty="0">
                <a:solidFill>
                  <a:prstClr val="black">
                    <a:lumMod val="85000"/>
                    <a:lumOff val="15000"/>
                  </a:prstClr>
                </a:solidFill>
                <a:latin typeface="Century Schoolbook" panose="02040604050505020304"/>
                <a:ea typeface="+mj-ea"/>
                <a:cs typeface="+mj-cs"/>
              </a:rPr>
              <a:t>jel</a:t>
            </a:r>
            <a:r>
              <a:rPr lang="hu-HU" sz="2000" i="1" dirty="0">
                <a:solidFill>
                  <a:prstClr val="black">
                    <a:lumMod val="85000"/>
                    <a:lumOff val="15000"/>
                  </a:prstClr>
                </a:solidFill>
                <a:latin typeface="Century Schoolbook" panose="02040604050505020304"/>
                <a:ea typeface="+mj-ea"/>
                <a:cs typeface="+mj-cs"/>
              </a:rPr>
              <a:t>, vagyis </a:t>
            </a:r>
            <a:r>
              <a:rPr lang="hu-HU" sz="2000" b="1" i="1" dirty="0">
                <a:solidFill>
                  <a:prstClr val="black">
                    <a:lumMod val="85000"/>
                    <a:lumOff val="15000"/>
                  </a:prstClr>
                </a:solidFill>
                <a:latin typeface="Century Schoolbook" panose="02040604050505020304"/>
                <a:ea typeface="+mj-ea"/>
                <a:cs typeface="+mj-cs"/>
              </a:rPr>
              <a:t>időben változó esemény</a:t>
            </a:r>
            <a:r>
              <a:rPr lang="hu-HU" sz="2000" i="1" dirty="0">
                <a:solidFill>
                  <a:prstClr val="black">
                    <a:lumMod val="85000"/>
                    <a:lumOff val="15000"/>
                  </a:prstClr>
                </a:solidFill>
                <a:latin typeface="Century Schoolbook" panose="02040604050505020304"/>
                <a:ea typeface="+mj-ea"/>
                <a:cs typeface="+mj-cs"/>
              </a:rPr>
              <a:t>. Ezen belül pedig </a:t>
            </a:r>
            <a:r>
              <a:rPr lang="hu-HU" sz="2000" b="1" i="1" dirty="0">
                <a:solidFill>
                  <a:prstClr val="black">
                    <a:lumMod val="85000"/>
                    <a:lumOff val="15000"/>
                  </a:prstClr>
                </a:solidFill>
                <a:latin typeface="Century Schoolbook" panose="02040604050505020304"/>
                <a:ea typeface="+mj-ea"/>
                <a:cs typeface="+mj-cs"/>
              </a:rPr>
              <a:t>hullám</a:t>
            </a:r>
            <a:r>
              <a:rPr lang="hu-HU" sz="2000" i="1" dirty="0">
                <a:solidFill>
                  <a:prstClr val="black">
                    <a:lumMod val="85000"/>
                    <a:lumOff val="15000"/>
                  </a:prstClr>
                </a:solidFill>
                <a:latin typeface="Century Schoolbook" panose="02040604050505020304"/>
                <a:ea typeface="+mj-ea"/>
                <a:cs typeface="+mj-cs"/>
              </a:rPr>
              <a:t>, vagyis </a:t>
            </a:r>
            <a:r>
              <a:rPr lang="hu-HU" sz="2000" b="1" i="1" dirty="0">
                <a:solidFill>
                  <a:prstClr val="black">
                    <a:lumMod val="85000"/>
                    <a:lumOff val="15000"/>
                  </a:prstClr>
                </a:solidFill>
                <a:latin typeface="Century Schoolbook" panose="02040604050505020304"/>
                <a:ea typeface="+mj-ea"/>
                <a:cs typeface="+mj-cs"/>
              </a:rPr>
              <a:t>periodikus állapotváltozás</a:t>
            </a:r>
            <a:r>
              <a:rPr lang="hu-HU" sz="2000" i="1" dirty="0">
                <a:solidFill>
                  <a:prstClr val="black">
                    <a:lumMod val="85000"/>
                    <a:lumOff val="15000"/>
                  </a:prstClr>
                </a:solidFill>
                <a:latin typeface="Century Schoolbook" panose="02040604050505020304"/>
                <a:ea typeface="+mj-ea"/>
                <a:cs typeface="+mj-cs"/>
              </a:rPr>
              <a:t>. A hang </a:t>
            </a:r>
            <a:r>
              <a:rPr lang="hu-HU" sz="2000" b="1" i="1" dirty="0">
                <a:solidFill>
                  <a:prstClr val="black">
                    <a:lumMod val="85000"/>
                    <a:lumOff val="15000"/>
                  </a:prstClr>
                </a:solidFill>
                <a:latin typeface="Century Schoolbook" panose="02040604050505020304"/>
                <a:ea typeface="+mj-ea"/>
                <a:cs typeface="+mj-cs"/>
              </a:rPr>
              <a:t>mechanikai hullám</a:t>
            </a:r>
            <a:r>
              <a:rPr lang="hu-HU" sz="2000" i="1" dirty="0">
                <a:solidFill>
                  <a:prstClr val="black">
                    <a:lumMod val="85000"/>
                    <a:lumOff val="15000"/>
                  </a:prstClr>
                </a:solidFill>
                <a:latin typeface="Century Schoolbook" panose="02040604050505020304"/>
                <a:ea typeface="+mj-ea"/>
                <a:cs typeface="+mj-cs"/>
              </a:rPr>
              <a:t>, ugyanis van egy közvetítő közeg, melynek részecskéi egymás között továbbítanak mozgási energiát. A részecskék a hang terjedési irányával párhuzamosan fognak elmozdulni, ezért longitudinális hullámformáról beszélhetünk. Az állapotváltozás pedig a közeg sűrűsödése, illetve ritkulása lesz, ez fog periodikusan változni. A periodikusságnak köszönhetően a hang </a:t>
            </a:r>
            <a:r>
              <a:rPr lang="hu-HU" sz="2000" b="1" i="1" dirty="0">
                <a:solidFill>
                  <a:prstClr val="black">
                    <a:lumMod val="85000"/>
                    <a:lumOff val="15000"/>
                  </a:prstClr>
                </a:solidFill>
                <a:latin typeface="Century Schoolbook" panose="02040604050505020304"/>
                <a:ea typeface="+mj-ea"/>
                <a:cs typeface="+mj-cs"/>
              </a:rPr>
              <a:t>determinisztikus jel</a:t>
            </a:r>
            <a:r>
              <a:rPr lang="hu-HU" sz="2000" i="1" dirty="0">
                <a:solidFill>
                  <a:prstClr val="black">
                    <a:lumMod val="85000"/>
                    <a:lumOff val="15000"/>
                  </a:prstClr>
                </a:solidFill>
                <a:latin typeface="Century Schoolbook" panose="02040604050505020304"/>
                <a:ea typeface="+mj-ea"/>
                <a:cs typeface="+mj-cs"/>
              </a:rPr>
              <a:t>.</a:t>
            </a:r>
            <a:br>
              <a:rPr lang="hu-HU" sz="2000" i="1" dirty="0">
                <a:solidFill>
                  <a:prstClr val="black">
                    <a:lumMod val="85000"/>
                    <a:lumOff val="15000"/>
                  </a:prstClr>
                </a:solidFill>
                <a:latin typeface="Century Schoolbook" panose="02040604050505020304"/>
                <a:ea typeface="+mj-ea"/>
                <a:cs typeface="+mj-cs"/>
              </a:rPr>
            </a:br>
            <a:r>
              <a:rPr lang="hu-HU" sz="2000" i="1" dirty="0">
                <a:solidFill>
                  <a:prstClr val="black">
                    <a:lumMod val="85000"/>
                    <a:lumOff val="15000"/>
                  </a:prstClr>
                </a:solidFill>
                <a:latin typeface="Century Schoolbook" panose="02040604050505020304"/>
                <a:ea typeface="+mj-ea"/>
                <a:cs typeface="+mj-cs"/>
              </a:rPr>
              <a:t/>
            </a:r>
            <a:br>
              <a:rPr lang="hu-HU" sz="2000" i="1" dirty="0">
                <a:solidFill>
                  <a:prstClr val="black">
                    <a:lumMod val="85000"/>
                    <a:lumOff val="15000"/>
                  </a:prstClr>
                </a:solidFill>
                <a:latin typeface="Century Schoolbook" panose="02040604050505020304"/>
                <a:ea typeface="+mj-ea"/>
                <a:cs typeface="+mj-cs"/>
              </a:rPr>
            </a:br>
            <a:r>
              <a:rPr lang="hu-HU" sz="2000" b="1" i="1" dirty="0">
                <a:solidFill>
                  <a:prstClr val="black">
                    <a:lumMod val="85000"/>
                    <a:lumOff val="15000"/>
                  </a:prstClr>
                </a:solidFill>
                <a:latin typeface="Century Schoolbook" panose="02040604050505020304"/>
                <a:ea typeface="+mj-ea"/>
                <a:cs typeface="+mj-cs"/>
              </a:rPr>
              <a:t>Ajánlott videó: </a:t>
            </a:r>
            <a:r>
              <a:rPr lang="hu-HU" sz="2000" i="1" dirty="0" err="1">
                <a:solidFill>
                  <a:prstClr val="black">
                    <a:lumMod val="85000"/>
                    <a:lumOff val="15000"/>
                  </a:prstClr>
                </a:solidFill>
                <a:latin typeface="Century Schoolbook" panose="02040604050505020304"/>
                <a:ea typeface="+mj-ea"/>
                <a:cs typeface="+mj-cs"/>
              </a:rPr>
              <a:t>Transmission</a:t>
            </a:r>
            <a:r>
              <a:rPr lang="hu-HU" sz="2000" i="1" dirty="0">
                <a:solidFill>
                  <a:prstClr val="black">
                    <a:lumMod val="85000"/>
                    <a:lumOff val="15000"/>
                  </a:prstClr>
                </a:solidFill>
                <a:latin typeface="Century Schoolbook" panose="02040604050505020304"/>
                <a:ea typeface="+mj-ea"/>
                <a:cs typeface="+mj-cs"/>
              </a:rPr>
              <a:t> of </a:t>
            </a:r>
            <a:r>
              <a:rPr lang="hu-HU" sz="2000" i="1" dirty="0" err="1">
                <a:solidFill>
                  <a:prstClr val="black">
                    <a:lumMod val="85000"/>
                    <a:lumOff val="15000"/>
                  </a:prstClr>
                </a:solidFill>
                <a:latin typeface="Century Schoolbook" panose="02040604050505020304"/>
                <a:ea typeface="+mj-ea"/>
                <a:cs typeface="+mj-cs"/>
              </a:rPr>
              <a:t>sound</a:t>
            </a:r>
            <a:r>
              <a:rPr lang="hu-HU" sz="2000" i="1" dirty="0">
                <a:solidFill>
                  <a:prstClr val="black">
                    <a:lumMod val="85000"/>
                    <a:lumOff val="15000"/>
                  </a:prstClr>
                </a:solidFill>
                <a:latin typeface="Century Schoolbook" panose="02040604050505020304"/>
                <a:ea typeface="+mj-ea"/>
                <a:cs typeface="+mj-cs"/>
              </a:rPr>
              <a:t/>
            </a:r>
            <a:br>
              <a:rPr lang="hu-HU" sz="2000" i="1" dirty="0">
                <a:solidFill>
                  <a:prstClr val="black">
                    <a:lumMod val="85000"/>
                    <a:lumOff val="15000"/>
                  </a:prstClr>
                </a:solidFill>
                <a:latin typeface="Century Schoolbook" panose="02040604050505020304"/>
                <a:ea typeface="+mj-ea"/>
                <a:cs typeface="+mj-cs"/>
              </a:rPr>
            </a:br>
            <a:r>
              <a:rPr lang="hu-HU" sz="2000" i="1" dirty="0">
                <a:solidFill>
                  <a:prstClr val="black">
                    <a:lumMod val="85000"/>
                    <a:lumOff val="15000"/>
                  </a:prstClr>
                </a:solidFill>
                <a:latin typeface="Century Schoolbook" panose="02040604050505020304"/>
                <a:ea typeface="+mj-ea"/>
                <a:cs typeface="+mj-cs"/>
                <a:hlinkClick r:id="rId2"/>
              </a:rPr>
              <a:t>https://www.youtube.com/watch?v=GkNJvZINSEY</a:t>
            </a:r>
            <a:endParaRPr lang="hu-HU" sz="2000" dirty="0"/>
          </a:p>
        </p:txBody>
      </p:sp>
    </p:spTree>
    <p:extLst>
      <p:ext uri="{BB962C8B-B14F-4D97-AF65-F5344CB8AC3E}">
        <p14:creationId xmlns:p14="http://schemas.microsoft.com/office/powerpoint/2010/main" val="139388072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3239" y="1874517"/>
            <a:ext cx="7315200" cy="3590925"/>
          </a:xfrm>
        </p:spPr>
      </p:pic>
    </p:spTree>
    <p:extLst>
      <p:ext uri="{BB962C8B-B14F-4D97-AF65-F5344CB8AC3E}">
        <p14:creationId xmlns:p14="http://schemas.microsoft.com/office/powerpoint/2010/main" val="269762299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251678" y="130859"/>
            <a:ext cx="10178322" cy="1492132"/>
          </a:xfrm>
        </p:spPr>
        <p:txBody>
          <a:bodyPr>
            <a:normAutofit/>
          </a:bodyPr>
          <a:lstStyle/>
          <a:p>
            <a:r>
              <a:rPr lang="hu-HU" sz="4500" b="1" dirty="0"/>
              <a:t>A szubjektív hang</a:t>
            </a:r>
          </a:p>
        </p:txBody>
      </p:sp>
      <p:sp>
        <p:nvSpPr>
          <p:cNvPr id="7" name="Tartalom helye 6"/>
          <p:cNvSpPr>
            <a:spLocks noGrp="1"/>
          </p:cNvSpPr>
          <p:nvPr>
            <p:ph idx="1"/>
          </p:nvPr>
        </p:nvSpPr>
        <p:spPr>
          <a:xfrm>
            <a:off x="1251678" y="1496291"/>
            <a:ext cx="10178322" cy="4383301"/>
          </a:xfrm>
        </p:spPr>
        <p:txBody>
          <a:bodyPr>
            <a:norm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hu-HU" altLang="en-US" sz="25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Pszichoakusztika</a:t>
            </a:r>
            <a:r>
              <a:rPr lang="hu-HU" altLang="en-US" sz="25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altLang="en-US" sz="25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vizsgálja</a:t>
            </a:r>
          </a:p>
          <a:p>
            <a:pPr marL="0" indent="0">
              <a:lnSpc>
                <a:spcPct val="90000"/>
              </a:lnSpc>
              <a:buNone/>
            </a:pPr>
            <a:endParaRPr lang="hu-HU" altLang="en-US" sz="25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hu-HU" altLang="en-US" sz="25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hang élménye nem közvetlenül hozzáférhető</a:t>
            </a:r>
          </a:p>
          <a:p>
            <a:pPr marL="0" indent="0">
              <a:lnSpc>
                <a:spcPct val="90000"/>
              </a:lnSpc>
              <a:buNone/>
            </a:pPr>
            <a:endParaRPr lang="hu-HU" altLang="en-US" sz="25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hu-HU" altLang="en-US" sz="25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-a hang fizikai jellemzői és a hallórendszer kölcsönhatásából jön létre</a:t>
            </a:r>
          </a:p>
          <a:p>
            <a:pPr marL="0" indent="0">
              <a:lnSpc>
                <a:spcPct val="90000"/>
              </a:lnSpc>
              <a:buNone/>
            </a:pPr>
            <a:endParaRPr lang="hu-HU" altLang="en-US" sz="25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hu-HU" altLang="en-US" sz="25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hang egyes paraméterei is kölcsönhatásban állnak egymással (</a:t>
            </a:r>
            <a:r>
              <a:rPr lang="hu-HU" altLang="en-US" sz="25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</a:t>
            </a:r>
            <a:r>
              <a:rPr lang="hu-HU" altLang="en-US" sz="25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ha hangosabban beszélek, az összes frekvencia hangosabb lesz)</a:t>
            </a:r>
            <a:endParaRPr lang="en-US" altLang="en-US" sz="25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70796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4B3DD7FF-C2E0-4A1A-9EE5-5240EB7F25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1678" y="204585"/>
            <a:ext cx="10178322" cy="1492132"/>
          </a:xfrm>
        </p:spPr>
        <p:txBody>
          <a:bodyPr/>
          <a:lstStyle/>
          <a:p>
            <a:pPr algn="ctr"/>
            <a:r>
              <a:rPr lang="en-US" dirty="0" err="1"/>
              <a:t>Egy</a:t>
            </a:r>
            <a:r>
              <a:rPr lang="en-US" dirty="0"/>
              <a:t> hang </a:t>
            </a:r>
            <a:r>
              <a:rPr lang="en-US" dirty="0" err="1"/>
              <a:t>észlelése</a:t>
            </a:r>
            <a:endParaRPr lang="en-US" dirty="0"/>
          </a:p>
        </p:txBody>
      </p:sp>
      <p:graphicFrame>
        <p:nvGraphicFramePr>
          <p:cNvPr id="5" name="Táblázat 4">
            <a:extLst>
              <a:ext uri="{FF2B5EF4-FFF2-40B4-BE49-F238E27FC236}">
                <a16:creationId xmlns:a16="http://schemas.microsoft.com/office/drawing/2014/main" id="{67245C62-219F-45A0-8CA0-F4AE15F5B4B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98411581"/>
              </p:ext>
            </p:extLst>
          </p:nvPr>
        </p:nvGraphicFramePr>
        <p:xfrm>
          <a:off x="1645378" y="2349500"/>
          <a:ext cx="9302022" cy="26649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651011">
                  <a:extLst>
                    <a:ext uri="{9D8B030D-6E8A-4147-A177-3AD203B41FA5}">
                      <a16:colId xmlns:a16="http://schemas.microsoft.com/office/drawing/2014/main" val="4120037507"/>
                    </a:ext>
                  </a:extLst>
                </a:gridCol>
                <a:gridCol w="4651011">
                  <a:extLst>
                    <a:ext uri="{9D8B030D-6E8A-4147-A177-3AD203B41FA5}">
                      <a16:colId xmlns:a16="http://schemas.microsoft.com/office/drawing/2014/main" val="2789328727"/>
                    </a:ext>
                  </a:extLst>
                </a:gridCol>
              </a:tblGrid>
              <a:tr h="598288">
                <a:tc>
                  <a:txBody>
                    <a:bodyPr/>
                    <a:lstStyle/>
                    <a:p>
                      <a:pPr algn="ctr"/>
                      <a:r>
                        <a:rPr lang="hu-HU" sz="25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Érzeti jellemzők</a:t>
                      </a:r>
                      <a:endParaRPr lang="en-US" sz="25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25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Fizikai jellemzők</a:t>
                      </a:r>
                      <a:endParaRPr lang="en-US" sz="25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95890063"/>
                  </a:ext>
                </a:extLst>
              </a:tr>
              <a:tr h="606597">
                <a:tc>
                  <a:txBody>
                    <a:bodyPr/>
                    <a:lstStyle/>
                    <a:p>
                      <a:pPr algn="ctr"/>
                      <a:r>
                        <a:rPr lang="hu-HU" sz="25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Hangmagasság</a:t>
                      </a:r>
                      <a:endParaRPr lang="en-US" sz="25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25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Frekvencia</a:t>
                      </a:r>
                      <a:endParaRPr lang="en-US" sz="25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06716012"/>
                  </a:ext>
                </a:extLst>
              </a:tr>
              <a:tr h="606597">
                <a:tc>
                  <a:txBody>
                    <a:bodyPr/>
                    <a:lstStyle/>
                    <a:p>
                      <a:pPr algn="ctr"/>
                      <a:r>
                        <a:rPr lang="hu-HU" sz="25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Hangosság</a:t>
                      </a:r>
                      <a:endParaRPr lang="en-US" sz="25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25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Amplitúdó</a:t>
                      </a:r>
                      <a:endParaRPr lang="en-US" sz="25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90283494"/>
                  </a:ext>
                </a:extLst>
              </a:tr>
              <a:tr h="606597">
                <a:tc>
                  <a:txBody>
                    <a:bodyPr/>
                    <a:lstStyle/>
                    <a:p>
                      <a:pPr algn="ctr"/>
                      <a:r>
                        <a:rPr lang="hu-HU" sz="25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Hangszín</a:t>
                      </a:r>
                      <a:endParaRPr lang="en-US" sz="25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25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Spektrum burkoló, amplitúdó burkoló</a:t>
                      </a:r>
                      <a:endParaRPr lang="en-US" sz="25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599862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5439902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077506" y="2590664"/>
            <a:ext cx="10178322" cy="1492132"/>
          </a:xfrm>
        </p:spPr>
        <p:txBody>
          <a:bodyPr/>
          <a:lstStyle/>
          <a:p>
            <a:pPr algn="ctr"/>
            <a:r>
              <a:rPr lang="hu-HU" dirty="0"/>
              <a:t>Hangmagasság észlelése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50571203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914400" y="559678"/>
            <a:ext cx="3681506" cy="4952492"/>
          </a:xfrm>
        </p:spPr>
        <p:txBody>
          <a:bodyPr>
            <a:normAutofit/>
          </a:bodyPr>
          <a:lstStyle/>
          <a:p>
            <a:r>
              <a:rPr lang="hu-HU" sz="4500" b="1" dirty="0" err="1"/>
              <a:t>Mel</a:t>
            </a:r>
            <a:r>
              <a:rPr lang="hu-HU" sz="4500" b="1" dirty="0"/>
              <a:t> skála</a:t>
            </a:r>
            <a:br>
              <a:rPr lang="hu-HU" sz="4500" b="1" dirty="0"/>
            </a:br>
            <a:r>
              <a:rPr lang="hu-HU" sz="4500" b="1" dirty="0"/>
              <a:t/>
            </a:r>
            <a:br>
              <a:rPr lang="hu-HU" sz="4500" b="1" dirty="0"/>
            </a:br>
            <a:r>
              <a:rPr lang="hu-HU" sz="2800" dirty="0"/>
              <a:t/>
            </a:r>
            <a:br>
              <a:rPr lang="hu-HU" sz="2800" dirty="0"/>
            </a:br>
            <a:r>
              <a:rPr lang="hu-HU" sz="2800" dirty="0"/>
              <a:t/>
            </a:r>
            <a:br>
              <a:rPr lang="hu-HU" sz="2800" dirty="0"/>
            </a:br>
            <a:r>
              <a:rPr lang="hu-HU" sz="2800" dirty="0"/>
              <a:t>- </a:t>
            </a:r>
            <a:r>
              <a:rPr lang="hu-HU" sz="2800" b="1" cap="none" dirty="0">
                <a:latin typeface="+mn-lt"/>
              </a:rPr>
              <a:t>Magasabb hangok </a:t>
            </a:r>
            <a:r>
              <a:rPr lang="hu-HU" sz="2800" cap="none" dirty="0">
                <a:latin typeface="+mn-lt"/>
              </a:rPr>
              <a:t>között nagyobb léptéket érzünk azonosnak, tehát kevésbé tudunk közöttük különbséget tenni</a:t>
            </a:r>
          </a:p>
        </p:txBody>
      </p:sp>
      <p:pic>
        <p:nvPicPr>
          <p:cNvPr id="2050" name="Picture 2" descr="https://upload.wikimedia.org/wikipedia/commons/thumb/a/aa/Mel-Hz_plot.svg/512px-Mel-Hz_plot.svg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763532" y="2751590"/>
            <a:ext cx="4876800" cy="2314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874521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/>
          <p:cNvSpPr>
            <a:spLocks noGrp="1"/>
          </p:cNvSpPr>
          <p:nvPr>
            <p:ph type="title"/>
          </p:nvPr>
        </p:nvSpPr>
        <p:spPr>
          <a:xfrm>
            <a:off x="915271" y="113994"/>
            <a:ext cx="10950158" cy="1493517"/>
          </a:xfrm>
        </p:spPr>
        <p:txBody>
          <a:bodyPr>
            <a:normAutofit/>
          </a:bodyPr>
          <a:lstStyle/>
          <a:p>
            <a:pPr algn="ctr"/>
            <a:r>
              <a:rPr lang="hu-HU" sz="4500" b="1" dirty="0"/>
              <a:t>Hangmagasság Észlelésének elméletei</a:t>
            </a:r>
          </a:p>
        </p:txBody>
      </p:sp>
      <p:sp>
        <p:nvSpPr>
          <p:cNvPr id="11" name="Szövegdoboz 10"/>
          <p:cNvSpPr txBox="1"/>
          <p:nvPr/>
        </p:nvSpPr>
        <p:spPr>
          <a:xfrm>
            <a:off x="1426464" y="1232932"/>
            <a:ext cx="9927772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500" b="1" dirty="0"/>
              <a:t>Helyelmélet</a:t>
            </a:r>
            <a:r>
              <a:rPr lang="hu-HU" b="1" dirty="0"/>
              <a:t> </a:t>
            </a:r>
          </a:p>
          <a:p>
            <a:pPr marL="285750" indent="-285750">
              <a:buFontTx/>
              <a:buChar char="-"/>
            </a:pPr>
            <a:r>
              <a:rPr lang="hu-HU" dirty="0"/>
              <a:t>Belső fül – spektrális megfeleltetés</a:t>
            </a:r>
          </a:p>
          <a:p>
            <a:pPr marL="285750" indent="-285750">
              <a:buFontTx/>
              <a:buChar char="-"/>
            </a:pPr>
            <a:r>
              <a:rPr lang="hu-HU" dirty="0"/>
              <a:t>Bizonyos hangok – alaphártya különböző </a:t>
            </a:r>
            <a:r>
              <a:rPr lang="hu-HU" dirty="0" smtClean="0"/>
              <a:t>részeit fogják maximális kilengési állapotba hozni</a:t>
            </a:r>
            <a:endParaRPr lang="hu-HU" dirty="0"/>
          </a:p>
          <a:p>
            <a:pPr marL="285750" indent="-285750">
              <a:buFontTx/>
              <a:buChar char="-"/>
            </a:pPr>
            <a:endParaRPr lang="hu-HU" dirty="0"/>
          </a:p>
          <a:p>
            <a:pPr marL="285750" indent="-285750">
              <a:buFontTx/>
              <a:buChar char="-"/>
            </a:pPr>
            <a:r>
              <a:rPr lang="hu-HU" dirty="0"/>
              <a:t>Komplex hangok: több maximális </a:t>
            </a:r>
            <a:r>
              <a:rPr lang="hu-HU" dirty="0" smtClean="0"/>
              <a:t>kilengés </a:t>
            </a:r>
            <a:endParaRPr lang="hu-HU" dirty="0"/>
          </a:p>
          <a:p>
            <a:r>
              <a:rPr lang="hu-HU" dirty="0"/>
              <a:t>   -&gt; nem a legnagyobb csúccsal rendelkező frekvencia vezet a hangmagasság élményéhez</a:t>
            </a:r>
          </a:p>
          <a:p>
            <a:endParaRPr lang="hu-HU" dirty="0"/>
          </a:p>
          <a:p>
            <a:r>
              <a:rPr lang="hu-HU" sz="2500" b="1" dirty="0"/>
              <a:t>Idői elmélet </a:t>
            </a:r>
          </a:p>
          <a:p>
            <a:pPr marL="285750" indent="-285750">
              <a:buFontTx/>
              <a:buChar char="-"/>
            </a:pPr>
            <a:r>
              <a:rPr lang="hu-HU" b="1" dirty="0"/>
              <a:t>Korábban: </a:t>
            </a:r>
            <a:r>
              <a:rPr lang="hu-HU" dirty="0"/>
              <a:t>frekvencia elmélet</a:t>
            </a:r>
          </a:p>
          <a:p>
            <a:pPr marL="285750" indent="-285750">
              <a:buFontTx/>
              <a:buChar char="-"/>
            </a:pPr>
            <a:r>
              <a:rPr lang="hu-HU" b="1" dirty="0"/>
              <a:t>Modern: </a:t>
            </a:r>
            <a:r>
              <a:rPr lang="hu-HU" dirty="0" err="1"/>
              <a:t>fázisszinkronizáció</a:t>
            </a:r>
            <a:r>
              <a:rPr lang="hu-HU" dirty="0"/>
              <a:t> </a:t>
            </a:r>
          </a:p>
          <a:p>
            <a:pPr marL="742950" lvl="1" indent="-285750">
              <a:buFontTx/>
              <a:buChar char="-"/>
            </a:pPr>
            <a:r>
              <a:rPr lang="hu-HU" dirty="0"/>
              <a:t>Hallóideg a hang frekvenciájával megegyező kisülési mintázatot mutat</a:t>
            </a:r>
          </a:p>
          <a:p>
            <a:pPr marL="742950" lvl="1" indent="-285750">
              <a:buFontTx/>
              <a:buChar char="-"/>
            </a:pPr>
            <a:r>
              <a:rPr lang="hu-HU" dirty="0"/>
              <a:t>Neuronok aktivációja időben </a:t>
            </a:r>
            <a:r>
              <a:rPr lang="hu-HU" dirty="0" err="1"/>
              <a:t>szinkronizálódik</a:t>
            </a:r>
            <a:r>
              <a:rPr lang="hu-HU" dirty="0"/>
              <a:t> a fázishoz </a:t>
            </a:r>
            <a:r>
              <a:rPr lang="hu-HU" dirty="0" smtClean="0"/>
              <a:t>– lehetővé teszi, hogy ne </a:t>
            </a:r>
            <a:r>
              <a:rPr lang="hu-HU" dirty="0"/>
              <a:t>minden periódusban </a:t>
            </a:r>
            <a:r>
              <a:rPr lang="hu-HU" dirty="0" smtClean="0"/>
              <a:t>süljön ki az idegsejt</a:t>
            </a:r>
            <a:endParaRPr lang="hu-HU" dirty="0"/>
          </a:p>
          <a:p>
            <a:pPr marL="742950" lvl="1" indent="-285750">
              <a:buFontTx/>
              <a:buChar char="-"/>
            </a:pPr>
            <a:r>
              <a:rPr lang="hu-HU" dirty="0"/>
              <a:t>Nagyobb frekvenciák kisülésének kódolása is lehetővé válik</a:t>
            </a:r>
          </a:p>
          <a:p>
            <a:pPr marL="742950" lvl="1" indent="-285750">
              <a:buFontTx/>
              <a:buChar char="-"/>
            </a:pP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89283511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141186" y="188066"/>
            <a:ext cx="10658928" cy="4952492"/>
          </a:xfrm>
        </p:spPr>
        <p:txBody>
          <a:bodyPr>
            <a:normAutofit/>
          </a:bodyPr>
          <a:lstStyle/>
          <a:p>
            <a:r>
              <a:rPr lang="hu-HU" sz="4500" b="1" dirty="0"/>
              <a:t>Hangmagasság – Tiszta Hangok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257300" y="1883229"/>
            <a:ext cx="8692243" cy="583474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hu-HU" altLang="en-US" sz="2500" b="1" dirty="0">
                <a:solidFill>
                  <a:srgbClr val="000000"/>
                </a:solidFill>
                <a:cs typeface="Arial" panose="020B0604020202020204" pitchFamily="34" charset="0"/>
              </a:rPr>
              <a:t>1. Szabály:</a:t>
            </a:r>
            <a:r>
              <a:rPr lang="hu-HU" altLang="en-US" sz="2500" dirty="0">
                <a:solidFill>
                  <a:srgbClr val="000000"/>
                </a:solidFill>
                <a:cs typeface="Arial" panose="020B0604020202020204" pitchFamily="34" charset="0"/>
              </a:rPr>
              <a:t> minél nagyobb a frekvencia, annál magasabb a hang – ha minden más változatlan</a:t>
            </a:r>
            <a:endParaRPr lang="hu-HU" sz="2500" dirty="0">
              <a:solidFill>
                <a:srgbClr val="000000"/>
              </a:solidFill>
              <a:cs typeface="Arial" charset="0"/>
            </a:endParaRPr>
          </a:p>
          <a:p>
            <a:pPr marL="0" indent="0">
              <a:buNone/>
            </a:pPr>
            <a:endParaRPr lang="hu-HU" sz="2500" dirty="0">
              <a:solidFill>
                <a:srgbClr val="000000"/>
              </a:solidFill>
              <a:cs typeface="Arial" charset="0"/>
            </a:endParaRPr>
          </a:p>
          <a:p>
            <a:pPr marL="0" indent="0">
              <a:buNone/>
            </a:pPr>
            <a:r>
              <a:rPr lang="hu-HU" sz="2500" dirty="0">
                <a:solidFill>
                  <a:srgbClr val="000000"/>
                </a:solidFill>
                <a:cs typeface="Arial" charset="0"/>
              </a:rPr>
              <a:t>Emberi hallás frekvenciatartománya: </a:t>
            </a:r>
            <a:r>
              <a:rPr lang="hu-HU" sz="2500" b="1" dirty="0">
                <a:solidFill>
                  <a:srgbClr val="000000"/>
                </a:solidFill>
                <a:cs typeface="Arial" charset="0"/>
              </a:rPr>
              <a:t>20Hz-20kHz</a:t>
            </a:r>
          </a:p>
          <a:p>
            <a:pPr marL="109537" indent="0">
              <a:lnSpc>
                <a:spcPct val="80000"/>
              </a:lnSpc>
              <a:buNone/>
            </a:pPr>
            <a:endParaRPr lang="hu-HU" altLang="en-US" sz="2500" dirty="0">
              <a:solidFill>
                <a:schemeClr val="tx1"/>
              </a:solidFill>
            </a:endParaRPr>
          </a:p>
          <a:p>
            <a:pPr marL="0" indent="0">
              <a:lnSpc>
                <a:spcPct val="80000"/>
              </a:lnSpc>
              <a:buNone/>
            </a:pPr>
            <a:r>
              <a:rPr lang="hu-HU" altLang="en-US" sz="2500" dirty="0">
                <a:solidFill>
                  <a:schemeClr val="tx1"/>
                </a:solidFill>
              </a:rPr>
              <a:t>Tiszta szinuszos hangoknál = </a:t>
            </a:r>
            <a:r>
              <a:rPr lang="hu-HU" altLang="en-US" sz="2500" b="1" dirty="0">
                <a:solidFill>
                  <a:schemeClr val="tx1"/>
                </a:solidFill>
              </a:rPr>
              <a:t>frekvencia </a:t>
            </a:r>
          </a:p>
        </p:txBody>
      </p:sp>
    </p:spTree>
    <p:extLst>
      <p:ext uri="{BB962C8B-B14F-4D97-AF65-F5344CB8AC3E}">
        <p14:creationId xmlns:p14="http://schemas.microsoft.com/office/powerpoint/2010/main" val="393672063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956127" y="362237"/>
            <a:ext cx="9613902" cy="4952492"/>
          </a:xfrm>
        </p:spPr>
        <p:txBody>
          <a:bodyPr>
            <a:normAutofit/>
          </a:bodyPr>
          <a:lstStyle/>
          <a:p>
            <a:r>
              <a:rPr lang="hu-HU" sz="4500" b="1" dirty="0"/>
              <a:t>Hangmagasság – Tiszta Hangok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054100" y="988142"/>
            <a:ext cx="7897586" cy="5655156"/>
          </a:xfrm>
        </p:spPr>
        <p:txBody>
          <a:bodyPr>
            <a:noAutofit/>
          </a:bodyPr>
          <a:lstStyle/>
          <a:p>
            <a:pPr marL="0" lvl="0" indent="0">
              <a:buNone/>
            </a:pPr>
            <a:r>
              <a:rPr lang="hu-HU" altLang="en-US" sz="2500" b="1" dirty="0">
                <a:solidFill>
                  <a:prstClr val="black">
                    <a:lumMod val="85000"/>
                    <a:lumOff val="15000"/>
                  </a:prstClr>
                </a:solidFill>
                <a:latin typeface="Century Schoolbook" panose="02040604050505020304"/>
              </a:rPr>
              <a:t>2. szabály:</a:t>
            </a:r>
            <a:r>
              <a:rPr lang="hu-HU" altLang="en-US" sz="2500" dirty="0">
                <a:solidFill>
                  <a:prstClr val="black">
                    <a:lumMod val="85000"/>
                    <a:lumOff val="15000"/>
                  </a:prstClr>
                </a:solidFill>
                <a:latin typeface="Century Schoolbook" panose="02040604050505020304"/>
              </a:rPr>
              <a:t> alacsony frekvenciákon érzékenyebbek vagyunk a </a:t>
            </a:r>
            <a:r>
              <a:rPr lang="hu-HU" altLang="en-US" sz="2500" b="1" dirty="0">
                <a:solidFill>
                  <a:prstClr val="black">
                    <a:lumMod val="85000"/>
                    <a:lumOff val="15000"/>
                  </a:prstClr>
                </a:solidFill>
                <a:latin typeface="Century Schoolbook" panose="02040604050505020304"/>
              </a:rPr>
              <a:t>frekvenciakülönbségekre</a:t>
            </a:r>
            <a:r>
              <a:rPr lang="hu-HU" altLang="en-US" sz="2500" dirty="0">
                <a:solidFill>
                  <a:prstClr val="black">
                    <a:lumMod val="85000"/>
                    <a:lumOff val="15000"/>
                  </a:prstClr>
                </a:solidFill>
                <a:latin typeface="Century Schoolbook" panose="02040604050505020304"/>
              </a:rPr>
              <a:t>, mint magas frekvenciákon</a:t>
            </a:r>
          </a:p>
          <a:p>
            <a:pPr marL="273050" lvl="0" indent="-273050" algn="ctr">
              <a:buNone/>
            </a:pPr>
            <a:r>
              <a:rPr lang="hu-HU" altLang="en-US" sz="2500" dirty="0">
                <a:solidFill>
                  <a:prstClr val="black">
                    <a:lumMod val="85000"/>
                    <a:lumOff val="15000"/>
                  </a:prstClr>
                </a:solidFill>
                <a:latin typeface="Century Schoolbook" panose="02040604050505020304"/>
              </a:rPr>
              <a:t>300 </a:t>
            </a:r>
            <a:r>
              <a:rPr lang="hu-HU" altLang="en-US" sz="2500" dirty="0">
                <a:solidFill>
                  <a:prstClr val="black">
                    <a:lumMod val="85000"/>
                    <a:lumOff val="15000"/>
                  </a:prstClr>
                </a:solidFill>
                <a:latin typeface="Century Schoolbook" panose="02040604050505020304"/>
                <a:sym typeface="Wingdings" panose="05000000000000000000" pitchFamily="2" charset="2"/>
              </a:rPr>
              <a:t> 350 Hz    </a:t>
            </a:r>
            <a:r>
              <a:rPr lang="hu-HU" altLang="en-US" sz="2500" b="1" dirty="0">
                <a:solidFill>
                  <a:prstClr val="black">
                    <a:lumMod val="85000"/>
                    <a:lumOff val="15000"/>
                  </a:prstClr>
                </a:solidFill>
                <a:latin typeface="Century Schoolbook" panose="02040604050505020304"/>
                <a:cs typeface="Arial" panose="020B0604020202020204" pitchFamily="34" charset="0"/>
                <a:sym typeface="Wingdings" panose="05000000000000000000" pitchFamily="2" charset="2"/>
              </a:rPr>
              <a:t>≠</a:t>
            </a:r>
            <a:r>
              <a:rPr lang="hu-HU" altLang="en-US" sz="2500" dirty="0">
                <a:solidFill>
                  <a:prstClr val="black">
                    <a:lumMod val="85000"/>
                    <a:lumOff val="15000"/>
                  </a:prstClr>
                </a:solidFill>
                <a:latin typeface="Century Schoolbook" panose="02040604050505020304"/>
                <a:cs typeface="Arial" panose="020B0604020202020204" pitchFamily="34" charset="0"/>
                <a:sym typeface="Wingdings" panose="05000000000000000000" pitchFamily="2" charset="2"/>
              </a:rPr>
              <a:t>    </a:t>
            </a:r>
            <a:r>
              <a:rPr lang="hu-HU" altLang="en-US" sz="2500" dirty="0">
                <a:solidFill>
                  <a:prstClr val="black">
                    <a:lumMod val="85000"/>
                    <a:lumOff val="15000"/>
                  </a:prstClr>
                </a:solidFill>
                <a:latin typeface="Century Schoolbook" panose="02040604050505020304"/>
                <a:sym typeface="Wingdings" panose="05000000000000000000" pitchFamily="2" charset="2"/>
              </a:rPr>
              <a:t>3000  3050 Hz</a:t>
            </a:r>
          </a:p>
          <a:p>
            <a:pPr marL="273050" lvl="0" indent="-273050" algn="ctr">
              <a:buNone/>
            </a:pPr>
            <a:endParaRPr lang="hu-HU" altLang="en-US" sz="2500" dirty="0">
              <a:solidFill>
                <a:prstClr val="black">
                  <a:lumMod val="85000"/>
                  <a:lumOff val="15000"/>
                </a:prstClr>
              </a:solidFill>
              <a:latin typeface="Century Schoolbook" panose="02040604050505020304"/>
              <a:sym typeface="Wingdings" panose="05000000000000000000" pitchFamily="2" charset="2"/>
            </a:endParaRPr>
          </a:p>
          <a:p>
            <a:pPr marL="273050" lvl="0" indent="-273050" algn="ctr">
              <a:buNone/>
            </a:pPr>
            <a:endParaRPr lang="hu-HU" altLang="en-US" sz="2500" dirty="0">
              <a:solidFill>
                <a:prstClr val="black">
                  <a:lumMod val="85000"/>
                  <a:lumOff val="15000"/>
                </a:prstClr>
              </a:solidFill>
              <a:latin typeface="Century Schoolbook" panose="02040604050505020304"/>
              <a:sym typeface="Wingdings" panose="05000000000000000000" pitchFamily="2" charset="2"/>
            </a:endParaRPr>
          </a:p>
          <a:p>
            <a:pPr marL="273050" lvl="0" indent="-273050">
              <a:buNone/>
            </a:pPr>
            <a:r>
              <a:rPr lang="hu-HU" altLang="en-US" sz="2500" dirty="0">
                <a:solidFill>
                  <a:prstClr val="black">
                    <a:lumMod val="85000"/>
                    <a:lumOff val="15000"/>
                  </a:prstClr>
                </a:solidFill>
                <a:latin typeface="Century Schoolbook" panose="02040604050505020304"/>
                <a:sym typeface="Wingdings" panose="05000000000000000000" pitchFamily="2" charset="2"/>
              </a:rPr>
              <a:t>Frekvenciakülönbség: </a:t>
            </a:r>
            <a:r>
              <a:rPr lang="hu-HU" altLang="en-US" sz="2500" b="1" dirty="0">
                <a:solidFill>
                  <a:prstClr val="black">
                    <a:lumMod val="85000"/>
                    <a:lumOff val="15000"/>
                  </a:prstClr>
                </a:solidFill>
                <a:latin typeface="Century Schoolbook" panose="02040604050505020304"/>
                <a:sym typeface="Wingdings" panose="05000000000000000000" pitchFamily="2" charset="2"/>
              </a:rPr>
              <a:t>ugyanakkora</a:t>
            </a:r>
          </a:p>
          <a:p>
            <a:pPr marL="273050" lvl="0" indent="-273050">
              <a:buNone/>
            </a:pPr>
            <a:r>
              <a:rPr lang="hu-HU" altLang="en-US" sz="2500" dirty="0">
                <a:solidFill>
                  <a:prstClr val="black">
                    <a:lumMod val="85000"/>
                    <a:lumOff val="15000"/>
                  </a:prstClr>
                </a:solidFill>
                <a:latin typeface="Century Schoolbook" panose="02040604050505020304"/>
                <a:sym typeface="Wingdings" panose="05000000000000000000" pitchFamily="2" charset="2"/>
              </a:rPr>
              <a:t>Hangmagasság-különbség: </a:t>
            </a:r>
            <a:r>
              <a:rPr lang="hu-HU" altLang="en-US" sz="2500" b="1" dirty="0">
                <a:solidFill>
                  <a:prstClr val="black">
                    <a:lumMod val="85000"/>
                    <a:lumOff val="15000"/>
                  </a:prstClr>
                </a:solidFill>
                <a:latin typeface="Century Schoolbook" panose="02040604050505020304"/>
                <a:sym typeface="Wingdings" panose="05000000000000000000" pitchFamily="2" charset="2"/>
              </a:rPr>
              <a:t>nem ugyanakkora</a:t>
            </a:r>
          </a:p>
          <a:p>
            <a:pPr marL="273050" lvl="0" indent="-273050">
              <a:buNone/>
            </a:pPr>
            <a:endParaRPr lang="hu-HU" sz="2500" b="1" dirty="0">
              <a:solidFill>
                <a:prstClr val="black">
                  <a:lumMod val="85000"/>
                  <a:lumOff val="15000"/>
                </a:prstClr>
              </a:solidFill>
              <a:latin typeface="Century Schoolbook" panose="02040604050505020304"/>
              <a:sym typeface="Wingdings" panose="05000000000000000000" pitchFamily="2" charset="2"/>
            </a:endParaRPr>
          </a:p>
          <a:p>
            <a:pPr marL="273050" lvl="0" indent="-273050">
              <a:buNone/>
            </a:pPr>
            <a:r>
              <a:rPr lang="hu-HU" sz="2500" b="1" dirty="0">
                <a:solidFill>
                  <a:prstClr val="black">
                    <a:lumMod val="85000"/>
                    <a:lumOff val="15000"/>
                  </a:prstClr>
                </a:solidFill>
                <a:latin typeface="Century Schoolbook" panose="02040604050505020304"/>
                <a:sym typeface="Wingdings" panose="05000000000000000000" pitchFamily="2" charset="2"/>
              </a:rPr>
              <a:t>+ időtartam</a:t>
            </a:r>
            <a:r>
              <a:rPr lang="hu-HU" sz="2500" dirty="0">
                <a:solidFill>
                  <a:prstClr val="black">
                    <a:lumMod val="85000"/>
                    <a:lumOff val="15000"/>
                  </a:prstClr>
                </a:solidFill>
                <a:latin typeface="Century Schoolbook" panose="02040604050505020304"/>
                <a:sym typeface="Wingdings" panose="05000000000000000000" pitchFamily="2" charset="2"/>
              </a:rPr>
              <a:t> – magas hangot rövidebb idő alatt azonosítjuk</a:t>
            </a:r>
            <a:endParaRPr lang="hu-HU" sz="2500" b="1" dirty="0">
              <a:solidFill>
                <a:prstClr val="black">
                  <a:lumMod val="85000"/>
                  <a:lumOff val="15000"/>
                </a:prstClr>
              </a:solidFill>
              <a:latin typeface="Century Schoolbook" panose="02040604050505020304"/>
              <a:sym typeface="Wingdings" panose="05000000000000000000" pitchFamily="2" charset="2"/>
            </a:endParaRPr>
          </a:p>
          <a:p>
            <a:pPr marL="273050" lvl="0" indent="-273050">
              <a:buNone/>
            </a:pPr>
            <a:r>
              <a:rPr lang="hu-HU" sz="2500" b="1" dirty="0">
                <a:solidFill>
                  <a:prstClr val="black">
                    <a:lumMod val="85000"/>
                    <a:lumOff val="15000"/>
                  </a:prstClr>
                </a:solidFill>
                <a:latin typeface="Century Schoolbook" panose="02040604050505020304"/>
                <a:sym typeface="Wingdings" panose="05000000000000000000" pitchFamily="2" charset="2"/>
              </a:rPr>
              <a:t>hangerő (intenzitás) </a:t>
            </a:r>
          </a:p>
        </p:txBody>
      </p:sp>
      <p:pic>
        <p:nvPicPr>
          <p:cNvPr id="6" name="30033883.WAV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3583" y="3086416"/>
            <a:ext cx="613203" cy="613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30003883.WAV">
            <a:hlinkClick r:id="" action="ppaction://media"/>
          </p:cNvPr>
          <p:cNvPicPr>
            <a:picLocks noChangeAspect="1" noChangeArrowheads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9234" y="3086416"/>
            <a:ext cx="613203" cy="613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77691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3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sz="4500" b="1" dirty="0"/>
              <a:t>HANGMAGASSÁG - komplex hangok 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41424" y="1299537"/>
            <a:ext cx="10178322" cy="46059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hu-HU" altLang="en-US" sz="2500" b="1" dirty="0"/>
              <a:t>       </a:t>
            </a:r>
            <a:r>
              <a:rPr lang="hu-HU" altLang="en-US" sz="2500" b="1" i="1" dirty="0"/>
              <a:t>Alaphang  + </a:t>
            </a:r>
            <a:r>
              <a:rPr lang="hu-HU" altLang="en-US" sz="2500" b="1" i="1" dirty="0" err="1"/>
              <a:t>felharmónikusok</a:t>
            </a:r>
            <a:r>
              <a:rPr lang="hu-HU" altLang="en-US" sz="2500" b="1" i="1" dirty="0"/>
              <a:t> </a:t>
            </a:r>
          </a:p>
          <a:p>
            <a:pPr marL="0" indent="0">
              <a:buNone/>
            </a:pPr>
            <a:endParaRPr lang="hu-HU" altLang="en-US" sz="2500" b="1" i="1" dirty="0"/>
          </a:p>
          <a:p>
            <a:pPr marL="0" indent="0">
              <a:buNone/>
            </a:pPr>
            <a:endParaRPr lang="hu-HU" altLang="en-US" sz="2500" b="1" i="1" dirty="0"/>
          </a:p>
        </p:txBody>
      </p:sp>
      <p:sp>
        <p:nvSpPr>
          <p:cNvPr id="4" name="Lefelé nyíl 3"/>
          <p:cNvSpPr/>
          <p:nvPr/>
        </p:nvSpPr>
        <p:spPr>
          <a:xfrm>
            <a:off x="4087584" y="1907174"/>
            <a:ext cx="424543" cy="119525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5" name="Szövegdoboz 4"/>
          <p:cNvSpPr txBox="1"/>
          <p:nvPr/>
        </p:nvSpPr>
        <p:spPr>
          <a:xfrm>
            <a:off x="4060371" y="3320143"/>
            <a:ext cx="23404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Fontos tulajdonság (?)</a:t>
            </a:r>
          </a:p>
        </p:txBody>
      </p:sp>
    </p:spTree>
    <p:extLst>
      <p:ext uri="{BB962C8B-B14F-4D97-AF65-F5344CB8AC3E}">
        <p14:creationId xmlns:p14="http://schemas.microsoft.com/office/powerpoint/2010/main" val="402109668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sz="4500" b="1" dirty="0"/>
              <a:t>Hiányzó alaphang</a:t>
            </a:r>
          </a:p>
        </p:txBody>
      </p:sp>
      <p:pic>
        <p:nvPicPr>
          <p:cNvPr id="4" name="Picture 4" descr="MissingF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4802" y="1110343"/>
            <a:ext cx="5325196" cy="5113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ahno3930.wav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1048" y="4347796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ah133930.wav">
            <a:hlinkClick r:id="" action="ppaction://media"/>
          </p:cNvPr>
          <p:cNvPicPr>
            <a:picLocks noChangeAspect="1" noChangeArrowheads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1048" y="1452196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wher3930.wav">
            <a:hlinkClick r:id="" action="ppaction://media"/>
          </p:cNvPr>
          <p:cNvPicPr>
            <a:picLocks noChangeAspect="1" noChangeArrowheads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8279" y="290232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whno3930.wav">
            <a:hlinkClick r:id="" action="ppaction://media"/>
          </p:cNvPr>
          <p:cNvPicPr>
            <a:picLocks noChangeAspect="1" noChangeArrowheads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8279" y="3983407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1920080" y="2757857"/>
            <a:ext cx="2771775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1" fontAlgn="base" hangingPunct="1">
              <a:spcBef>
                <a:spcPct val="50000"/>
              </a:spcBef>
              <a:spcAft>
                <a:spcPct val="0"/>
              </a:spcAft>
              <a:buNone/>
            </a:pPr>
            <a:r>
              <a:rPr lang="hu-HU" altLang="en-US" sz="2500" dirty="0">
                <a:solidFill>
                  <a:srgbClr val="000000"/>
                </a:solidFill>
                <a:latin typeface="+mj-lt"/>
              </a:rPr>
              <a:t>Alaphanggal</a:t>
            </a:r>
          </a:p>
          <a:p>
            <a:pPr defTabSz="914400" eaLnBrk="1" fontAlgn="base" hangingPunct="1">
              <a:spcBef>
                <a:spcPct val="50000"/>
              </a:spcBef>
              <a:spcAft>
                <a:spcPct val="0"/>
              </a:spcAft>
              <a:buNone/>
            </a:pPr>
            <a:endParaRPr lang="hu-HU" altLang="en-US" sz="2500" dirty="0">
              <a:solidFill>
                <a:srgbClr val="000000"/>
              </a:solidFill>
              <a:latin typeface="+mj-lt"/>
            </a:endParaRPr>
          </a:p>
          <a:p>
            <a:pPr defTabSz="914400" eaLnBrk="1" fontAlgn="base" hangingPunct="1">
              <a:spcBef>
                <a:spcPct val="50000"/>
              </a:spcBef>
              <a:spcAft>
                <a:spcPct val="0"/>
              </a:spcAft>
              <a:buNone/>
            </a:pPr>
            <a:r>
              <a:rPr lang="hu-HU" altLang="en-US" sz="2500" dirty="0">
                <a:solidFill>
                  <a:srgbClr val="000000"/>
                </a:solidFill>
                <a:latin typeface="+mj-lt"/>
              </a:rPr>
              <a:t>Alaphang nélkül</a:t>
            </a:r>
          </a:p>
        </p:txBody>
      </p:sp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7493136" y="3314402"/>
            <a:ext cx="3936864" cy="707886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400" eaLnBrk="1" fontAlgn="base" hangingPunct="1">
              <a:spcBef>
                <a:spcPct val="50000"/>
              </a:spcBef>
              <a:spcAft>
                <a:spcPct val="0"/>
              </a:spcAft>
              <a:buNone/>
            </a:pPr>
            <a:r>
              <a:rPr lang="hu-HU" altLang="en-US" sz="2000" dirty="0">
                <a:solidFill>
                  <a:srgbClr val="000000"/>
                </a:solidFill>
                <a:latin typeface="+mj-lt"/>
              </a:rPr>
              <a:t>Alapharmonikus (és néhány felharmonikus) hiányzik</a:t>
            </a:r>
          </a:p>
        </p:txBody>
      </p:sp>
      <p:sp>
        <p:nvSpPr>
          <p:cNvPr id="11" name="Text Box 11"/>
          <p:cNvSpPr txBox="1">
            <a:spLocks noChangeArrowheads="1"/>
          </p:cNvSpPr>
          <p:nvPr/>
        </p:nvSpPr>
        <p:spPr bwMode="auto">
          <a:xfrm>
            <a:off x="4172989" y="6300422"/>
            <a:ext cx="7257010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defTabSz="914400" eaLnBrk="1" fontAlgn="base" hangingPunct="1">
              <a:spcBef>
                <a:spcPct val="50000"/>
              </a:spcBef>
              <a:spcAft>
                <a:spcPct val="0"/>
              </a:spcAft>
              <a:buNone/>
            </a:pPr>
            <a:r>
              <a:rPr lang="hu-HU" altLang="en-US" sz="2500" dirty="0">
                <a:solidFill>
                  <a:srgbClr val="000000"/>
                </a:solidFill>
                <a:latin typeface="+mj-lt"/>
              </a:rPr>
              <a:t>/</a:t>
            </a:r>
            <a:r>
              <a:rPr lang="hu-HU" altLang="en-US" sz="2500" dirty="0" err="1">
                <a:solidFill>
                  <a:srgbClr val="000000"/>
                </a:solidFill>
                <a:latin typeface="+mj-lt"/>
              </a:rPr>
              <a:t>Hillenbrand</a:t>
            </a:r>
            <a:r>
              <a:rPr lang="hu-HU" altLang="en-US" sz="2500" dirty="0">
                <a:solidFill>
                  <a:srgbClr val="000000"/>
                </a:solidFill>
                <a:latin typeface="+mj-lt"/>
              </a:rPr>
              <a:t> </a:t>
            </a:r>
            <a:r>
              <a:rPr lang="hu-HU" altLang="en-US" sz="2500" dirty="0" err="1">
                <a:solidFill>
                  <a:srgbClr val="000000"/>
                </a:solidFill>
                <a:latin typeface="+mj-lt"/>
              </a:rPr>
              <a:t>Auditory</a:t>
            </a:r>
            <a:r>
              <a:rPr lang="hu-HU" altLang="en-US" sz="2500" dirty="0">
                <a:solidFill>
                  <a:srgbClr val="000000"/>
                </a:solidFill>
                <a:latin typeface="+mj-lt"/>
              </a:rPr>
              <a:t> </a:t>
            </a:r>
            <a:r>
              <a:rPr lang="hu-HU" altLang="en-US" sz="2500" dirty="0" err="1">
                <a:solidFill>
                  <a:srgbClr val="000000"/>
                </a:solidFill>
                <a:latin typeface="+mj-lt"/>
              </a:rPr>
              <a:t>Perception</a:t>
            </a:r>
            <a:r>
              <a:rPr lang="hu-HU" altLang="en-US" sz="2500" dirty="0">
                <a:solidFill>
                  <a:srgbClr val="000000"/>
                </a:solidFill>
                <a:latin typeface="+mj-lt"/>
              </a:rPr>
              <a:t> előadása/</a:t>
            </a:r>
          </a:p>
        </p:txBody>
      </p:sp>
    </p:spTree>
    <p:extLst>
      <p:ext uri="{BB962C8B-B14F-4D97-AF65-F5344CB8AC3E}">
        <p14:creationId xmlns:p14="http://schemas.microsoft.com/office/powerpoint/2010/main" val="3472425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35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35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>
                <p:cTn id="2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>
                <p:cTn id="2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>
                <p:cTn id="2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>
                <p:cTn id="2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A HALLÁS ANATÓMIÁJA</a:t>
            </a:r>
          </a:p>
        </p:txBody>
      </p:sp>
      <p:sp>
        <p:nvSpPr>
          <p:cNvPr id="2" name="Szöveg helye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48317278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sz="4500" b="1" dirty="0"/>
              <a:t>Hiányzó alaphang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1345521" y="1126701"/>
            <a:ext cx="6997700" cy="47132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83464" indent="-283464" algn="l" defTabSz="914400" rtl="0" eaLnBrk="1" latinLnBrk="0" hangingPunct="1">
              <a:lnSpc>
                <a:spcPct val="112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83464" indent="-283464" algn="l" defTabSz="914400" rtl="0" eaLnBrk="1" latinLnBrk="0" hangingPunct="1">
              <a:lnSpc>
                <a:spcPct val="112000"/>
              </a:lnSpc>
              <a:spcBef>
                <a:spcPts val="900"/>
              </a:spcBef>
              <a:buFont typeface="Corbel" panose="020B0503020204020204" pitchFamily="34" charset="0"/>
              <a:buChar char="–"/>
              <a:defRPr sz="180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283464" indent="-283464" algn="l" defTabSz="914400" rtl="0" eaLnBrk="1" latinLnBrk="0" hangingPunct="1">
              <a:lnSpc>
                <a:spcPct val="112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283464" indent="-283464" algn="l" defTabSz="914400" rtl="0" eaLnBrk="1" latinLnBrk="0" hangingPunct="1">
              <a:lnSpc>
                <a:spcPct val="112000"/>
              </a:lnSpc>
              <a:spcBef>
                <a:spcPts val="900"/>
              </a:spcBef>
              <a:buFont typeface="Corbel" panose="020B0503020204020204" pitchFamily="34" charset="0"/>
              <a:buChar char="–"/>
              <a:defRPr sz="140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83464" indent="-283464" algn="l" defTabSz="914400" rtl="0" eaLnBrk="1" latinLnBrk="0" hangingPunct="1">
              <a:lnSpc>
                <a:spcPct val="112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400" i="1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83464" indent="-283464" algn="l" defTabSz="914400" rtl="0" eaLnBrk="1" latinLnBrk="0" hangingPunct="1">
              <a:lnSpc>
                <a:spcPct val="112000"/>
              </a:lnSpc>
              <a:spcBef>
                <a:spcPts val="1300"/>
              </a:spcBef>
              <a:buFont typeface="Corbel" panose="020B0503020204020204" pitchFamily="34" charset="0"/>
              <a:buChar char="–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83464" indent="-283464" algn="l" defTabSz="914400" rtl="0" eaLnBrk="1" latinLnBrk="0" hangingPunct="1">
              <a:lnSpc>
                <a:spcPct val="112000"/>
              </a:lnSpc>
              <a:spcBef>
                <a:spcPts val="1300"/>
              </a:spcBef>
              <a:buFont typeface="Arial" panose="020B0604020202020204" pitchFamily="34" charset="0"/>
              <a:buChar char="•"/>
              <a:defRPr sz="1400" i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83464" indent="-283464" algn="l" defTabSz="914400" rtl="0" eaLnBrk="1" latinLnBrk="0" hangingPunct="1">
              <a:lnSpc>
                <a:spcPct val="112000"/>
              </a:lnSpc>
              <a:spcBef>
                <a:spcPts val="1300"/>
              </a:spcBef>
              <a:buFont typeface="Corbel" panose="020B0503020204020204" pitchFamily="34" charset="0"/>
              <a:buChar char="–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83464" indent="-283464" algn="l" defTabSz="914400" rtl="0" eaLnBrk="1" latinLnBrk="0" hangingPunct="1">
              <a:lnSpc>
                <a:spcPct val="112000"/>
              </a:lnSpc>
              <a:spcBef>
                <a:spcPts val="1300"/>
              </a:spcBef>
              <a:buFont typeface="Arial" panose="020B0604020202020204" pitchFamily="34" charset="0"/>
              <a:buChar char="•"/>
              <a:defRPr sz="1400" i="1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altLang="en-US" sz="2500" dirty="0">
                <a:latin typeface="+mj-lt"/>
              </a:rPr>
              <a:t>Ha nincs alaphang, akkor mi határozza meg a hangmagasságot?</a:t>
            </a:r>
          </a:p>
        </p:txBody>
      </p:sp>
      <p:pic>
        <p:nvPicPr>
          <p:cNvPr id="5" name="Picture 4" descr="MISF0T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9941" y="1806945"/>
            <a:ext cx="6997700" cy="459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ah133930.wav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98679" y="3319833"/>
            <a:ext cx="327025" cy="32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ahno3930.wav">
            <a:hlinkClick r:id="" action="ppaction://media"/>
          </p:cNvPr>
          <p:cNvPicPr>
            <a:picLocks noChangeAspect="1" noChangeArrowheads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98679" y="5407396"/>
            <a:ext cx="327025" cy="32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6743928" y="1794171"/>
            <a:ext cx="2808287" cy="477054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defTabSz="914400" eaLnBrk="1" fontAlgn="base" hangingPunct="1">
              <a:spcBef>
                <a:spcPct val="50000"/>
              </a:spcBef>
              <a:spcAft>
                <a:spcPct val="0"/>
              </a:spcAft>
              <a:buNone/>
            </a:pPr>
            <a:r>
              <a:rPr lang="hu-HU" altLang="en-US" sz="2500" dirty="0">
                <a:solidFill>
                  <a:srgbClr val="000000"/>
                </a:solidFill>
                <a:latin typeface="+mj-lt"/>
              </a:rPr>
              <a:t>Alaphanggal</a:t>
            </a:r>
          </a:p>
        </p:txBody>
      </p:sp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5869441" y="3823070"/>
            <a:ext cx="3816350" cy="477054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defTabSz="914400" eaLnBrk="1" fontAlgn="base" hangingPunct="1">
              <a:spcBef>
                <a:spcPct val="50000"/>
              </a:spcBef>
              <a:spcAft>
                <a:spcPct val="0"/>
              </a:spcAft>
              <a:buNone/>
            </a:pPr>
            <a:r>
              <a:rPr lang="hu-HU" altLang="en-US" sz="2500" dirty="0">
                <a:solidFill>
                  <a:srgbClr val="000000"/>
                </a:solidFill>
                <a:latin typeface="+mj-lt"/>
              </a:rPr>
              <a:t>Hiányzó alaphang</a:t>
            </a:r>
          </a:p>
        </p:txBody>
      </p:sp>
    </p:spTree>
    <p:extLst>
      <p:ext uri="{BB962C8B-B14F-4D97-AF65-F5344CB8AC3E}">
        <p14:creationId xmlns:p14="http://schemas.microsoft.com/office/powerpoint/2010/main" val="3502313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sz="4500" b="1" dirty="0"/>
              <a:t>Hiányzó alaphang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251677" y="1202844"/>
            <a:ext cx="10552395" cy="5655156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hu-HU" altLang="en-US" sz="25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nem az alaphangot határozza meg, hanem azt, hogy a jel milyen gyorsan ismétlődik</a:t>
            </a:r>
          </a:p>
          <a:p>
            <a:pPr>
              <a:buNone/>
            </a:pPr>
            <a:endParaRPr lang="hu-HU" altLang="en-US" sz="25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Tx/>
              <a:buChar char="-"/>
            </a:pPr>
            <a:r>
              <a:rPr lang="hu-HU" altLang="en-US" sz="25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magasabb feldolgozási szinten dől el – </a:t>
            </a:r>
            <a:r>
              <a:rPr lang="hu-HU" altLang="en-US" sz="25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felharmónikusok</a:t>
            </a:r>
            <a:r>
              <a:rPr lang="hu-HU" altLang="en-US" sz="25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>
              <a:buFontTx/>
              <a:buChar char="-"/>
            </a:pPr>
            <a:endParaRPr lang="hu-HU" altLang="en-US" sz="25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None/>
            </a:pPr>
            <a:r>
              <a:rPr lang="hu-HU" altLang="en-US" sz="25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Telefon:</a:t>
            </a:r>
            <a:r>
              <a:rPr lang="hu-HU" altLang="en-US" sz="25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300-3400 Hz átvitele, de felnőtt beszéd alapfrekvenciája kb. 100-200 Hz </a:t>
            </a:r>
            <a:br>
              <a:rPr lang="hu-HU" altLang="en-US" sz="25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hu-HU" altLang="en-US" sz="25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</a:t>
            </a:r>
            <a:r>
              <a:rPr lang="hu-HU" altLang="en-US" sz="25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 alaphang elveszik, </a:t>
            </a:r>
            <a:br>
              <a:rPr lang="hu-HU" altLang="en-US" sz="25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</a:br>
            <a:r>
              <a:rPr lang="hu-HU" altLang="en-US" sz="25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		de a beszéd érthető marad</a:t>
            </a:r>
            <a:endParaRPr lang="hu-HU" altLang="en-US" sz="25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83562328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sz="4500" b="1" dirty="0"/>
              <a:t>Összetett hangok Magasságának észlelése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1055419" y="2134930"/>
            <a:ext cx="4800600" cy="632529"/>
          </a:xfrm>
        </p:spPr>
        <p:txBody>
          <a:bodyPr>
            <a:noAutofit/>
          </a:bodyPr>
          <a:lstStyle/>
          <a:p>
            <a:pPr algn="ctr"/>
            <a:r>
              <a:rPr lang="hu-HU" altLang="en-US" sz="2500" b="1" dirty="0">
                <a:latin typeface="+mj-lt"/>
              </a:rPr>
              <a:t>Mintázat felismerő modellek szerint</a:t>
            </a:r>
            <a:endParaRPr lang="hu-HU" sz="2500" b="1" dirty="0">
              <a:latin typeface="+mj-lt"/>
            </a:endParaRP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1055419" y="2939004"/>
            <a:ext cx="4800600" cy="3918995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hu-HU" sz="25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Két lépés:</a:t>
            </a:r>
          </a:p>
          <a:p>
            <a:r>
              <a:rPr lang="hu-HU" sz="25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hu-HU" sz="25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alaphártya – frekvencia elemzés</a:t>
            </a:r>
          </a:p>
          <a:p>
            <a:r>
              <a:rPr lang="hu-HU" sz="25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2, mintázat felismerő – </a:t>
            </a:r>
            <a:r>
              <a:rPr lang="hu-HU" sz="25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megpróbálja a kinyert </a:t>
            </a:r>
            <a:r>
              <a:rPr lang="hu-HU" sz="25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felharmónikusoknak</a:t>
            </a:r>
            <a:r>
              <a:rPr lang="hu-HU" sz="25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legjobban megfelelő </a:t>
            </a:r>
            <a:r>
              <a:rPr lang="hu-HU" sz="25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alaphangot  </a:t>
            </a:r>
            <a:endParaRPr lang="hu-HU" sz="25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Wingdings" panose="05000000000000000000" pitchFamily="2" charset="2"/>
              <a:buChar char="à"/>
            </a:pPr>
            <a:r>
              <a:rPr lang="hu-HU" sz="25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Hangmagasság észlelése</a:t>
            </a:r>
            <a:endParaRPr lang="hu-HU" sz="25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  <a:sym typeface="Wingdings" panose="05000000000000000000" pitchFamily="2" charset="2"/>
            </a:endParaRPr>
          </a:p>
          <a:p>
            <a:pPr>
              <a:buFont typeface="Wingdings" panose="05000000000000000000" pitchFamily="2" charset="2"/>
              <a:buChar char="à"/>
            </a:pPr>
            <a:endParaRPr lang="hu-HU" sz="25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hu-HU" sz="25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hu-HU" sz="2500" u="sng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</a:t>
            </a:r>
            <a:r>
              <a:rPr lang="hu-HU" sz="2500" u="sng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orlát: </a:t>
            </a:r>
            <a:r>
              <a:rPr lang="hu-HU" sz="25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 </a:t>
            </a:r>
            <a:r>
              <a:rPr lang="hu-HU" sz="25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</a:t>
            </a:r>
            <a:r>
              <a:rPr lang="hu-HU" sz="25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felharmónikusok</a:t>
            </a:r>
            <a:r>
              <a:rPr lang="hu-HU" sz="25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túl magasak is érzékeljük</a:t>
            </a:r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647543" y="1417317"/>
            <a:ext cx="6248400" cy="914400"/>
          </a:xfrm>
        </p:spPr>
        <p:txBody>
          <a:bodyPr/>
          <a:lstStyle/>
          <a:p>
            <a:r>
              <a:rPr lang="hu-HU" altLang="en-US" sz="2500" b="1" dirty="0">
                <a:latin typeface="+mj-lt"/>
              </a:rPr>
              <a:t>Idői modellek szerint</a:t>
            </a:r>
            <a:endParaRPr lang="hu-HU" sz="2500" b="1" dirty="0">
              <a:latin typeface="+mj-lt"/>
            </a:endParaRP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5946648" y="2895948"/>
            <a:ext cx="6245352" cy="1755648"/>
          </a:xfrm>
        </p:spPr>
        <p:txBody>
          <a:bodyPr>
            <a:noAutofit/>
          </a:bodyPr>
          <a:lstStyle/>
          <a:p>
            <a:r>
              <a:rPr lang="hu-HU" sz="25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Alaphártya tüzelési mintázata </a:t>
            </a:r>
          </a:p>
          <a:p>
            <a:pPr lvl="1">
              <a:buFontTx/>
              <a:buChar char="-"/>
            </a:pPr>
            <a:r>
              <a:rPr lang="hu-HU" sz="23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Harmónikusok</a:t>
            </a:r>
            <a:r>
              <a:rPr lang="hu-HU" sz="23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különböző helyeken dolgozódnak fel</a:t>
            </a:r>
          </a:p>
          <a:p>
            <a:pPr lvl="2">
              <a:buFontTx/>
              <a:buChar char="-"/>
            </a:pPr>
            <a:r>
              <a:rPr lang="hu-HU" sz="21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mintázatok interakcióba léphetnek, átfedhetnek</a:t>
            </a:r>
          </a:p>
          <a:p>
            <a:pPr lvl="2">
              <a:buFont typeface="Wingdings" panose="05000000000000000000" pitchFamily="2" charset="2"/>
              <a:buChar char="à"/>
            </a:pPr>
            <a:r>
              <a:rPr lang="hu-HU" sz="21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Az átfedések le képzik </a:t>
            </a:r>
            <a:r>
              <a:rPr lang="hu-HU" sz="21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az eredeti hang </a:t>
            </a:r>
            <a:r>
              <a:rPr lang="hu-HU" sz="21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periodicitását, vagyis az átfedések az alaphanggal szinkronban jönnek létre</a:t>
            </a:r>
          </a:p>
          <a:p>
            <a:pPr marL="914400" lvl="2" indent="0">
              <a:buNone/>
            </a:pPr>
            <a:r>
              <a:rPr lang="hu-HU" sz="21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-  </a:t>
            </a:r>
            <a:r>
              <a:rPr lang="hu-HU" sz="2100" u="sng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DE! </a:t>
            </a:r>
            <a:r>
              <a:rPr lang="hu-HU" sz="21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Ha </a:t>
            </a:r>
            <a:r>
              <a:rPr lang="hu-HU" sz="21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nem lépnek interakcióba is halljuk</a:t>
            </a:r>
            <a:endParaRPr lang="hu-HU" sz="21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144822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artalom helye 3">
            <a:extLst>
              <a:ext uri="{FF2B5EF4-FFF2-40B4-BE49-F238E27FC236}">
                <a16:creationId xmlns:a16="http://schemas.microsoft.com/office/drawing/2014/main" id="{378E4849-B600-48CB-902B-B8B8B9D7A6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30234" y="143492"/>
            <a:ext cx="4800600" cy="671450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u-HU" b="1" dirty="0">
                <a:solidFill>
                  <a:schemeClr val="tx1"/>
                </a:solidFill>
              </a:rPr>
              <a:t>Hangmagasság észlelése -</a:t>
            </a:r>
          </a:p>
          <a:p>
            <a:pPr marL="0" indent="0">
              <a:buNone/>
            </a:pPr>
            <a:r>
              <a:rPr lang="hu-HU" b="1" dirty="0">
                <a:solidFill>
                  <a:schemeClr val="tx1"/>
                </a:solidFill>
              </a:rPr>
              <a:t>Komplex hangok esetén</a:t>
            </a:r>
          </a:p>
          <a:p>
            <a:endParaRPr lang="hu-HU" dirty="0"/>
          </a:p>
          <a:p>
            <a:r>
              <a:rPr lang="hu-HU" dirty="0" err="1"/>
              <a:t>Felülről</a:t>
            </a:r>
            <a:r>
              <a:rPr lang="hu-HU" dirty="0"/>
              <a:t> lefelé és lentről </a:t>
            </a:r>
          </a:p>
          <a:p>
            <a:pPr marL="0" indent="0">
              <a:buNone/>
            </a:pPr>
            <a:r>
              <a:rPr lang="hu-HU" dirty="0"/>
              <a:t>felfelé ható folyamatokat </a:t>
            </a:r>
          </a:p>
          <a:p>
            <a:pPr marL="0" indent="0">
              <a:buNone/>
            </a:pPr>
            <a:endParaRPr lang="hu-HU" dirty="0"/>
          </a:p>
          <a:p>
            <a:r>
              <a:rPr lang="hu-HU" dirty="0"/>
              <a:t>Mintázatfelismerő modellek</a:t>
            </a:r>
          </a:p>
          <a:p>
            <a:pPr marL="0" indent="0">
              <a:buNone/>
            </a:pPr>
            <a:r>
              <a:rPr lang="hu-HU" dirty="0"/>
              <a:t>+ Idői modellek egyesítése</a:t>
            </a:r>
          </a:p>
          <a:p>
            <a:endParaRPr lang="hu-HU" dirty="0"/>
          </a:p>
          <a:p>
            <a:endParaRPr lang="hu-HU" dirty="0"/>
          </a:p>
          <a:p>
            <a:pPr marL="0" indent="0">
              <a:buNone/>
            </a:pPr>
            <a:endParaRPr lang="hu-HU" dirty="0"/>
          </a:p>
          <a:p>
            <a:pPr marL="0" indent="0">
              <a:buNone/>
            </a:pPr>
            <a:endParaRPr lang="hu-HU" dirty="0"/>
          </a:p>
          <a:p>
            <a:pPr marL="0" indent="0">
              <a:buNone/>
            </a:pPr>
            <a:endParaRPr lang="hu-HU" dirty="0"/>
          </a:p>
          <a:p>
            <a:pPr marL="0" indent="0">
              <a:buNone/>
            </a:pPr>
            <a:endParaRPr lang="hu-HU" dirty="0"/>
          </a:p>
          <a:p>
            <a:pPr marL="0" indent="0">
              <a:buNone/>
            </a:pPr>
            <a:r>
              <a:rPr lang="hu-HU" dirty="0"/>
              <a:t>Moore egyesített elmélete</a:t>
            </a:r>
            <a:endParaRPr lang="en-US" dirty="0"/>
          </a:p>
        </p:txBody>
      </p:sp>
      <p:pic>
        <p:nvPicPr>
          <p:cNvPr id="8" name="Kép 7">
            <a:extLst>
              <a:ext uri="{FF2B5EF4-FFF2-40B4-BE49-F238E27FC236}">
                <a16:creationId xmlns:a16="http://schemas.microsoft.com/office/drawing/2014/main" id="{B24934E0-BCA3-4D6A-A87F-55BD1E84AF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5207" y="0"/>
            <a:ext cx="28815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02282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41829" y="431800"/>
            <a:ext cx="4450763" cy="6070600"/>
          </a:xfrm>
        </p:spPr>
        <p:txBody>
          <a:bodyPr>
            <a:normAutofit fontScale="90000"/>
          </a:bodyPr>
          <a:lstStyle/>
          <a:p>
            <a:pPr>
              <a:lnSpc>
                <a:spcPct val="80000"/>
              </a:lnSpc>
            </a:pPr>
            <a:r>
              <a:rPr lang="hu-HU" b="1" dirty="0"/>
              <a:t>Hallási szűrők</a:t>
            </a:r>
            <a:r>
              <a:rPr lang="hu-HU" dirty="0"/>
              <a:t/>
            </a:r>
            <a:br>
              <a:rPr lang="hu-HU" dirty="0"/>
            </a:br>
            <a:r>
              <a:rPr lang="hu-HU" cap="none" dirty="0"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hu-HU" cap="none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hu-HU" altLang="en-US" sz="2800" cap="none" dirty="0">
                <a:latin typeface="Calibri" panose="020F0502020204030204" pitchFamily="34" charset="0"/>
                <a:cs typeface="Calibri" panose="020F0502020204030204" pitchFamily="34" charset="0"/>
              </a:rPr>
              <a:t>Hallórendszer, mint átfedő </a:t>
            </a:r>
            <a:r>
              <a:rPr lang="hu-HU" altLang="en-US" sz="2800" cap="none" dirty="0" err="1">
                <a:latin typeface="Calibri" panose="020F0502020204030204" pitchFamily="34" charset="0"/>
                <a:cs typeface="Calibri" panose="020F0502020204030204" pitchFamily="34" charset="0"/>
              </a:rPr>
              <a:t>bandpass</a:t>
            </a:r>
            <a:r>
              <a:rPr lang="hu-HU" altLang="en-US" sz="2800" cap="none" dirty="0">
                <a:latin typeface="Calibri" panose="020F0502020204030204" pitchFamily="34" charset="0"/>
                <a:cs typeface="Calibri" panose="020F0502020204030204" pitchFamily="34" charset="0"/>
              </a:rPr>
              <a:t> filterek sorozata</a:t>
            </a:r>
            <a:br>
              <a:rPr lang="hu-HU" altLang="en-US" sz="2800" cap="none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hu-HU" altLang="en-US" sz="2800" cap="none" dirty="0"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hu-HU" altLang="en-US" sz="2800" cap="none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hu-HU" altLang="en-US" sz="2800" cap="none" dirty="0"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hu-HU" altLang="en-US" sz="2800" cap="none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hu-HU" altLang="en-US" sz="2800" cap="none" dirty="0">
                <a:latin typeface="Calibri" panose="020F0502020204030204" pitchFamily="34" charset="0"/>
                <a:cs typeface="Calibri" panose="020F0502020204030204" pitchFamily="34" charset="0"/>
              </a:rPr>
              <a:t>csak az alaphártya határozza meg?</a:t>
            </a:r>
            <a:br>
              <a:rPr lang="hu-HU" altLang="en-US" sz="2800" cap="none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hu-HU" altLang="en-US" sz="2800" cap="none" dirty="0"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hu-HU" altLang="en-US" sz="2800" cap="none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hu-HU" altLang="en-US" sz="2800" cap="none" dirty="0"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hu-HU" altLang="en-US" sz="2800" cap="none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hu-HU" altLang="en-US" sz="2800" cap="none" dirty="0">
                <a:latin typeface="Calibri" panose="020F0502020204030204" pitchFamily="34" charset="0"/>
                <a:cs typeface="Calibri" panose="020F0502020204030204" pitchFamily="34" charset="0"/>
              </a:rPr>
              <a:t>Észlelést a filteren belüli jel-zaj arány határozza meg</a:t>
            </a:r>
            <a:br>
              <a:rPr lang="hu-HU" altLang="en-US" sz="2800" cap="none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hu-HU" altLang="en-US" sz="2800" cap="none" dirty="0"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hu-HU" altLang="en-US" sz="2800" cap="none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hu-HU" altLang="en-US" sz="2800" cap="none" dirty="0">
                <a:latin typeface="Calibri" panose="020F0502020204030204" pitchFamily="34" charset="0"/>
                <a:cs typeface="Calibri" panose="020F0502020204030204" pitchFamily="34" charset="0"/>
              </a:rPr>
              <a:t>A centrális frekvencián megjelenő hangra a legérzékenyebb</a:t>
            </a:r>
            <a:br>
              <a:rPr lang="hu-HU" altLang="en-US" sz="2800" cap="none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hu-HU" altLang="en-US" sz="2800" dirty="0"/>
              <a:t/>
            </a:r>
            <a:br>
              <a:rPr lang="hu-HU" altLang="en-US" sz="2800" dirty="0"/>
            </a:br>
            <a:r>
              <a:rPr lang="hu-HU" altLang="en-US" sz="2800" dirty="0"/>
              <a:t/>
            </a:r>
            <a:br>
              <a:rPr lang="hu-HU" altLang="en-US" sz="2800" dirty="0"/>
            </a:br>
            <a:endParaRPr lang="hu-HU" sz="2800" dirty="0"/>
          </a:p>
        </p:txBody>
      </p:sp>
      <p:pic>
        <p:nvPicPr>
          <p:cNvPr id="4" name="Picture 5" descr="placecoding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592" y="672420"/>
            <a:ext cx="6381750" cy="270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zövegdoboz 4"/>
          <p:cNvSpPr txBox="1"/>
          <p:nvPr/>
        </p:nvSpPr>
        <p:spPr>
          <a:xfrm>
            <a:off x="5368338" y="3664859"/>
            <a:ext cx="6230257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altLang="en-US" sz="2500" i="1" dirty="0">
                <a:solidFill>
                  <a:prstClr val="black">
                    <a:lumMod val="85000"/>
                    <a:lumOff val="15000"/>
                  </a:prstClr>
                </a:solidFill>
                <a:latin typeface="Century Schoolbook" panose="02040604050505020304"/>
                <a:ea typeface="+mj-ea"/>
                <a:cs typeface="+mj-cs"/>
              </a:rPr>
              <a:t>Egy hang több filtert is „aktiválhat”</a:t>
            </a:r>
            <a:r>
              <a:rPr lang="hu-HU" altLang="en-US" sz="2500" i="1" dirty="0">
                <a:solidFill>
                  <a:prstClr val="black">
                    <a:lumMod val="85000"/>
                    <a:lumOff val="15000"/>
                  </a:prstClr>
                </a:solidFill>
                <a:latin typeface="Century Schoolbook" panose="02040604050505020304"/>
                <a:ea typeface="+mj-ea"/>
                <a:cs typeface="+mj-cs"/>
                <a:sym typeface="Wingdings" panose="05000000000000000000" pitchFamily="2" charset="2"/>
              </a:rPr>
              <a:t> mintázatok</a:t>
            </a:r>
          </a:p>
          <a:p>
            <a:r>
              <a:rPr lang="hu-HU" altLang="en-US" sz="2500" i="1" dirty="0">
                <a:solidFill>
                  <a:prstClr val="black">
                    <a:lumMod val="85000"/>
                    <a:lumOff val="15000"/>
                  </a:prstClr>
                </a:solidFill>
                <a:latin typeface="Century Schoolbook" panose="02040604050505020304"/>
                <a:ea typeface="+mj-ea"/>
                <a:cs typeface="+mj-cs"/>
                <a:sym typeface="Wingdings" panose="05000000000000000000" pitchFamily="2" charset="2"/>
              </a:rPr>
              <a:t/>
            </a:r>
            <a:br>
              <a:rPr lang="hu-HU" altLang="en-US" sz="2500" i="1" dirty="0">
                <a:solidFill>
                  <a:prstClr val="black">
                    <a:lumMod val="85000"/>
                    <a:lumOff val="15000"/>
                  </a:prstClr>
                </a:solidFill>
                <a:latin typeface="Century Schoolbook" panose="02040604050505020304"/>
                <a:ea typeface="+mj-ea"/>
                <a:cs typeface="+mj-cs"/>
                <a:sym typeface="Wingdings" panose="05000000000000000000" pitchFamily="2" charset="2"/>
              </a:rPr>
            </a:br>
            <a:r>
              <a:rPr lang="hu-HU" altLang="en-US" sz="2500" i="1" dirty="0">
                <a:solidFill>
                  <a:prstClr val="black">
                    <a:lumMod val="85000"/>
                    <a:lumOff val="15000"/>
                  </a:prstClr>
                </a:solidFill>
                <a:latin typeface="Century Schoolbook" panose="02040604050505020304"/>
                <a:ea typeface="+mj-ea"/>
                <a:cs typeface="+mj-cs"/>
              </a:rPr>
              <a:t>Csiga sérülése: filterek felbontása rosszabb lesz (több zaj)</a:t>
            </a:r>
            <a:r>
              <a:rPr lang="hu-HU" altLang="en-US" sz="2500" i="1" dirty="0">
                <a:solidFill>
                  <a:prstClr val="black">
                    <a:lumMod val="85000"/>
                    <a:lumOff val="15000"/>
                  </a:prstClr>
                </a:solidFill>
                <a:latin typeface="Century Schoolbook" panose="02040604050505020304"/>
                <a:ea typeface="+mj-ea"/>
                <a:cs typeface="+mj-cs"/>
                <a:sym typeface="Wingdings" panose="05000000000000000000" pitchFamily="2" charset="2"/>
              </a:rPr>
              <a:t>pl. </a:t>
            </a:r>
            <a:r>
              <a:rPr lang="hu-HU" altLang="en-US" sz="2500" i="1" dirty="0" err="1">
                <a:solidFill>
                  <a:prstClr val="black">
                    <a:lumMod val="85000"/>
                    <a:lumOff val="15000"/>
                  </a:prstClr>
                </a:solidFill>
                <a:latin typeface="Century Schoolbook" panose="02040604050505020304"/>
                <a:ea typeface="+mj-ea"/>
                <a:cs typeface="+mj-cs"/>
                <a:sym typeface="Wingdings" panose="05000000000000000000" pitchFamily="2" charset="2"/>
              </a:rPr>
              <a:t>mgh</a:t>
            </a:r>
            <a:r>
              <a:rPr lang="hu-HU" altLang="en-US" sz="2500" i="1" dirty="0">
                <a:solidFill>
                  <a:prstClr val="black">
                    <a:lumMod val="85000"/>
                    <a:lumOff val="15000"/>
                  </a:prstClr>
                </a:solidFill>
                <a:latin typeface="Century Schoolbook" panose="02040604050505020304"/>
                <a:ea typeface="+mj-ea"/>
                <a:cs typeface="+mj-cs"/>
                <a:sym typeface="Wingdings" panose="05000000000000000000" pitchFamily="2" charset="2"/>
              </a:rPr>
              <a:t>.-k </a:t>
            </a:r>
            <a:r>
              <a:rPr lang="hu-HU" altLang="en-US" sz="2500" i="1" dirty="0" err="1">
                <a:solidFill>
                  <a:prstClr val="black">
                    <a:lumMod val="85000"/>
                    <a:lumOff val="15000"/>
                  </a:prstClr>
                </a:solidFill>
                <a:latin typeface="Century Schoolbook" panose="02040604050505020304"/>
                <a:ea typeface="+mj-ea"/>
                <a:cs typeface="+mj-cs"/>
                <a:sym typeface="Wingdings" panose="05000000000000000000" pitchFamily="2" charset="2"/>
              </a:rPr>
              <a:t>megkülönbötetése</a:t>
            </a:r>
            <a:r>
              <a:rPr lang="hu-HU" altLang="en-US" sz="2500" i="1" dirty="0">
                <a:solidFill>
                  <a:prstClr val="black">
                    <a:lumMod val="85000"/>
                    <a:lumOff val="15000"/>
                  </a:prstClr>
                </a:solidFill>
                <a:latin typeface="Century Schoolbook" panose="02040604050505020304"/>
                <a:ea typeface="+mj-ea"/>
                <a:cs typeface="+mj-cs"/>
                <a:sym typeface="Wingdings" panose="05000000000000000000" pitchFamily="2" charset="2"/>
              </a:rPr>
              <a:t> romolhat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64008601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3BA2C22F-8129-4FF9-914C-238B90CCA1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dirty="0"/>
              <a:t>Hangosság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579408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257300" y="100096"/>
            <a:ext cx="4291106" cy="1358590"/>
          </a:xfrm>
        </p:spPr>
        <p:txBody>
          <a:bodyPr>
            <a:normAutofit fontScale="90000"/>
          </a:bodyPr>
          <a:lstStyle/>
          <a:p>
            <a:pPr lvl="0" fontAlgn="base">
              <a:lnSpc>
                <a:spcPct val="112000"/>
              </a:lnSpc>
              <a:spcAft>
                <a:spcPct val="0"/>
              </a:spcAft>
              <a:defRPr/>
            </a:pPr>
            <a:r>
              <a:rPr lang="hu-HU" sz="4500" b="1" dirty="0"/>
              <a:t>Hangosság</a:t>
            </a:r>
            <a:br>
              <a:rPr lang="hu-HU" sz="4500" b="1" dirty="0"/>
            </a:br>
            <a:r>
              <a:rPr lang="hu-HU" sz="4500" b="1" dirty="0"/>
              <a:t/>
            </a:r>
            <a:br>
              <a:rPr lang="hu-HU" sz="4500" b="1" dirty="0"/>
            </a:br>
            <a:r>
              <a:rPr lang="hu-HU" sz="4500" b="1" dirty="0"/>
              <a:t/>
            </a:r>
            <a:br>
              <a:rPr lang="hu-HU" sz="4500" b="1" dirty="0"/>
            </a:br>
            <a:r>
              <a:rPr lang="hu-HU" sz="4500" b="1" dirty="0"/>
              <a:t/>
            </a:r>
            <a:br>
              <a:rPr lang="hu-HU" sz="4500" b="1" dirty="0"/>
            </a:br>
            <a:r>
              <a:rPr lang="hu-HU" sz="4500" b="1" dirty="0"/>
              <a:t/>
            </a:r>
            <a:br>
              <a:rPr lang="hu-HU" sz="4500" b="1" dirty="0"/>
            </a:br>
            <a:r>
              <a:rPr lang="hu-HU" sz="4500" b="1" dirty="0"/>
              <a:t/>
            </a:r>
            <a:br>
              <a:rPr lang="hu-HU" sz="4500" b="1" dirty="0"/>
            </a:br>
            <a:r>
              <a:rPr lang="hu-HU" altLang="en-US" sz="2500" b="1" i="0" dirty="0">
                <a:solidFill>
                  <a:prstClr val="black">
                    <a:lumMod val="85000"/>
                    <a:lumOff val="15000"/>
                  </a:prstClr>
                </a:solidFill>
                <a:ea typeface="+mn-ea"/>
                <a:cs typeface="+mn-cs"/>
              </a:rPr>
              <a:t/>
            </a:r>
            <a:br>
              <a:rPr lang="hu-HU" altLang="en-US" sz="2500" b="1" i="0" dirty="0">
                <a:solidFill>
                  <a:prstClr val="black">
                    <a:lumMod val="85000"/>
                    <a:lumOff val="15000"/>
                  </a:prstClr>
                </a:solidFill>
                <a:ea typeface="+mn-ea"/>
                <a:cs typeface="+mn-cs"/>
              </a:rPr>
            </a:br>
            <a:endParaRPr lang="hu-HU" sz="4500" b="1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257300" y="1045029"/>
            <a:ext cx="10178322" cy="531767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hu-HU" altLang="en-US" sz="25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- szubjektív élmény – hang fülünk által érzékelt intenzitása </a:t>
            </a:r>
          </a:p>
          <a:p>
            <a:pPr>
              <a:buFontTx/>
              <a:buChar char="-"/>
            </a:pPr>
            <a:r>
              <a:rPr lang="hu-HU" altLang="en-US" sz="25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Ami alapján sorba tudjuk rendezni - halktól-hangosig</a:t>
            </a:r>
          </a:p>
          <a:p>
            <a:pPr>
              <a:buFontTx/>
              <a:buChar char="-"/>
            </a:pPr>
            <a:endParaRPr lang="hu-HU" altLang="en-US" sz="25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Tx/>
              <a:buChar char="-"/>
            </a:pPr>
            <a:r>
              <a:rPr lang="hu-HU" altLang="en-US" sz="25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0-130 dB között</a:t>
            </a:r>
          </a:p>
          <a:p>
            <a:pPr>
              <a:buFontTx/>
              <a:buChar char="-"/>
            </a:pPr>
            <a:endParaRPr lang="hu-HU" altLang="en-US" sz="25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Tx/>
              <a:buChar char="-"/>
            </a:pPr>
            <a:r>
              <a:rPr lang="hu-HU" altLang="en-US" sz="25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Hangosságot befolyásolja </a:t>
            </a:r>
          </a:p>
          <a:p>
            <a:pPr lvl="1">
              <a:buFontTx/>
              <a:buChar char="-"/>
            </a:pPr>
            <a:r>
              <a:rPr lang="hu-HU" altLang="en-US" sz="23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Intenzitás</a:t>
            </a:r>
          </a:p>
          <a:p>
            <a:pPr lvl="1">
              <a:buFontTx/>
              <a:buChar char="-"/>
            </a:pPr>
            <a:r>
              <a:rPr lang="hu-HU" altLang="en-US" sz="23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Hangerő ( hangnyomás)</a:t>
            </a:r>
          </a:p>
          <a:p>
            <a:pPr lvl="1">
              <a:buFontTx/>
              <a:buChar char="-"/>
            </a:pPr>
            <a:r>
              <a:rPr lang="hu-HU" altLang="en-US" sz="23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Frekvencia ( közepes frekvenciájú jel hangosabb)</a:t>
            </a:r>
          </a:p>
          <a:p>
            <a:pPr lvl="1">
              <a:buFontTx/>
              <a:buChar char="-"/>
            </a:pPr>
            <a:r>
              <a:rPr lang="hu-HU" altLang="en-US" sz="23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Időtartam</a:t>
            </a:r>
            <a:endParaRPr lang="hu-HU" altLang="en-US" sz="23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12533899.WAV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568124" y="5543889"/>
            <a:ext cx="609600" cy="614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0450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sz="4500" b="1" dirty="0"/>
              <a:t>Hallási küszöb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257300" y="1128451"/>
            <a:ext cx="10248900" cy="565515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en-US" sz="25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 </a:t>
            </a:r>
            <a:r>
              <a:rPr lang="en-US" altLang="en-US" sz="25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hallásküszöb</a:t>
            </a:r>
            <a:r>
              <a:rPr lang="en-US" altLang="en-US" sz="25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altLang="en-US" sz="25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az</a:t>
            </a:r>
            <a:r>
              <a:rPr lang="en-US" altLang="en-US" sz="25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en-US" altLang="en-US" sz="25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legkisebb</a:t>
            </a:r>
            <a:r>
              <a:rPr lang="en-US" altLang="en-US" sz="25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5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hangnyomás</a:t>
            </a:r>
            <a:r>
              <a:rPr lang="hu-HU" altLang="en-US" sz="25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változás</a:t>
            </a:r>
            <a:r>
              <a:rPr lang="en-US" altLang="en-US" sz="25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sz="25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amelyet</a:t>
            </a:r>
            <a:r>
              <a:rPr lang="en-US" altLang="en-US" sz="25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5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visszhangmentes</a:t>
            </a:r>
            <a:r>
              <a:rPr lang="en-US" altLang="en-US" sz="25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sz="25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úgynevezett</a:t>
            </a:r>
            <a:r>
              <a:rPr lang="en-US" altLang="en-US" sz="25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5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süketszobában</a:t>
            </a:r>
            <a:r>
              <a:rPr lang="en-US" altLang="en-US" sz="25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en-US" altLang="en-US" sz="25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vizsgált</a:t>
            </a:r>
            <a:r>
              <a:rPr lang="en-US" altLang="en-US" sz="25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5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személy</a:t>
            </a:r>
            <a:r>
              <a:rPr lang="en-US" altLang="en-US" sz="25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altLang="en-US" sz="25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</a:t>
            </a:r>
            <a:r>
              <a:rPr lang="en-US" altLang="en-US" sz="25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fülével</a:t>
            </a:r>
            <a:r>
              <a:rPr lang="en-US" altLang="en-US" sz="25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5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még</a:t>
            </a:r>
            <a:r>
              <a:rPr lang="en-US" altLang="en-US" sz="25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5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éppen</a:t>
            </a:r>
            <a:r>
              <a:rPr lang="en-US" altLang="en-US" sz="25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5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érzékel</a:t>
            </a:r>
            <a:endParaRPr lang="hu-HU" altLang="en-US" sz="25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1" indent="0">
              <a:buNone/>
            </a:pPr>
            <a:r>
              <a:rPr lang="hu-HU" altLang="en-US" sz="23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altLang="en-US" sz="23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egészséges</a:t>
            </a:r>
            <a:r>
              <a:rPr lang="en-US" altLang="en-US" sz="23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ember 2 kHz</a:t>
            </a:r>
            <a:r>
              <a:rPr lang="hu-HU" altLang="en-US" sz="23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– </a:t>
            </a:r>
            <a:r>
              <a:rPr lang="hu-HU" altLang="en-US" sz="23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nél</a:t>
            </a:r>
            <a:r>
              <a:rPr lang="hu-HU" altLang="en-US" sz="23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3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 µPa.</a:t>
            </a:r>
          </a:p>
        </p:txBody>
      </p:sp>
      <p:pic>
        <p:nvPicPr>
          <p:cNvPr id="8" name="Kép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3927" y="3120798"/>
            <a:ext cx="4067175" cy="2619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080306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257300" y="88471"/>
            <a:ext cx="10178322" cy="1492132"/>
          </a:xfrm>
        </p:spPr>
        <p:txBody>
          <a:bodyPr>
            <a:normAutofit fontScale="90000"/>
          </a:bodyPr>
          <a:lstStyle/>
          <a:p>
            <a:r>
              <a:rPr lang="hu-HU" b="1" dirty="0" err="1"/>
              <a:t>Phon</a:t>
            </a:r>
            <a:r>
              <a:rPr lang="hu-HU" b="1" dirty="0"/>
              <a:t> görbék</a:t>
            </a:r>
            <a:r>
              <a:rPr lang="hu-HU" dirty="0"/>
              <a:t/>
            </a:r>
            <a:br>
              <a:rPr lang="hu-HU" dirty="0"/>
            </a:br>
            <a:r>
              <a:rPr lang="hu-HU" dirty="0"/>
              <a:t/>
            </a:r>
            <a:br>
              <a:rPr lang="hu-HU" dirty="0"/>
            </a:br>
            <a:endParaRPr lang="hu-HU" sz="2800" dirty="0"/>
          </a:p>
        </p:txBody>
      </p:sp>
      <p:pic>
        <p:nvPicPr>
          <p:cNvPr id="4" name="Picture 4" descr="714px-FletcherMunson_ELC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23568" y="925286"/>
            <a:ext cx="5959805" cy="4265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zövegdoboz 2"/>
          <p:cNvSpPr txBox="1"/>
          <p:nvPr/>
        </p:nvSpPr>
        <p:spPr>
          <a:xfrm>
            <a:off x="927100" y="5190637"/>
            <a:ext cx="1098550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altLang="en-US" dirty="0"/>
              <a:t/>
            </a:r>
            <a:br>
              <a:rPr lang="hu-HU" altLang="en-US" dirty="0"/>
            </a:br>
            <a:r>
              <a:rPr lang="hu-HU" alt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Vizsgálat: 1000Hz-es </a:t>
            </a:r>
            <a:r>
              <a:rPr lang="hu-HU" alt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hang beállítása </a:t>
            </a:r>
            <a:r>
              <a:rPr lang="hu-HU" alt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egy  </a:t>
            </a:r>
            <a:r>
              <a:rPr lang="hu-HU" alt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teszt hanghoz -&gt; vonalon lévő hangok egyforma hangosságúnak érződnek </a:t>
            </a:r>
          </a:p>
          <a:p>
            <a:pPr lvl="1" algn="ctr"/>
            <a:r>
              <a:rPr lang="hu-HU" sz="2000" dirty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hu-HU" sz="2000" b="1" dirty="0">
                <a:latin typeface="Calibri" panose="020F0502020204030204" pitchFamily="34" charset="0"/>
                <a:cs typeface="Calibri" panose="020F0502020204030204" pitchFamily="34" charset="0"/>
              </a:rPr>
              <a:t>középső frekvencia tartományra </a:t>
            </a:r>
            <a:r>
              <a:rPr lang="hu-HU" sz="2000" dirty="0">
                <a:latin typeface="Calibri" panose="020F0502020204030204" pitchFamily="34" charset="0"/>
                <a:cs typeface="Calibri" panose="020F0502020204030204" pitchFamily="34" charset="0"/>
              </a:rPr>
              <a:t>vagyunk a legérzékenyebbek</a:t>
            </a:r>
          </a:p>
        </p:txBody>
      </p:sp>
      <p:sp>
        <p:nvSpPr>
          <p:cNvPr id="6" name="Szövegdoboz 5"/>
          <p:cNvSpPr txBox="1"/>
          <p:nvPr/>
        </p:nvSpPr>
        <p:spPr>
          <a:xfrm>
            <a:off x="3940629" y="4169228"/>
            <a:ext cx="1709057" cy="36933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hu-HU" dirty="0"/>
              <a:t>Hallási küszöb</a:t>
            </a:r>
          </a:p>
        </p:txBody>
      </p:sp>
    </p:spTree>
    <p:extLst>
      <p:ext uri="{BB962C8B-B14F-4D97-AF65-F5344CB8AC3E}">
        <p14:creationId xmlns:p14="http://schemas.microsoft.com/office/powerpoint/2010/main" val="395843106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sz="4500" b="1" dirty="0"/>
              <a:t>Hangosság</a:t>
            </a:r>
          </a:p>
        </p:txBody>
      </p:sp>
      <p:pic>
        <p:nvPicPr>
          <p:cNvPr id="4" name="Picture 4" descr="threshold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6917" y="728355"/>
            <a:ext cx="7154709" cy="5498646"/>
          </a:xfrm>
        </p:spPr>
      </p:pic>
    </p:spTree>
    <p:extLst>
      <p:ext uri="{BB962C8B-B14F-4D97-AF65-F5344CB8AC3E}">
        <p14:creationId xmlns:p14="http://schemas.microsoft.com/office/powerpoint/2010/main" val="19993274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15980"/>
            <a:ext cx="5781266" cy="6157577"/>
          </a:xfrm>
        </p:spPr>
        <p:txBody>
          <a:bodyPr>
            <a:normAutofit/>
          </a:bodyPr>
          <a:lstStyle/>
          <a:p>
            <a:r>
              <a:rPr lang="hu-HU" altLang="en-US" b="1" dirty="0"/>
              <a:t>         Külső fül</a:t>
            </a:r>
            <a:r>
              <a:rPr lang="hu-HU" altLang="en-US" sz="5400" dirty="0"/>
              <a:t/>
            </a:r>
            <a:br>
              <a:rPr lang="hu-HU" altLang="en-US" sz="5400" dirty="0"/>
            </a:br>
            <a:r>
              <a:rPr lang="hu-HU" altLang="en-US" sz="5400" dirty="0"/>
              <a:t/>
            </a:r>
            <a:br>
              <a:rPr lang="hu-HU" altLang="en-US" sz="5400" dirty="0"/>
            </a:br>
            <a:r>
              <a:rPr lang="hu-HU" altLang="en-US" sz="5400" dirty="0">
                <a:solidFill>
                  <a:schemeClr val="bg2">
                    <a:lumMod val="50000"/>
                  </a:schemeClr>
                </a:solidFill>
              </a:rPr>
              <a:t>                </a:t>
            </a:r>
            <a:r>
              <a:rPr lang="hu-HU" altLang="en-US" sz="2800" dirty="0">
                <a:solidFill>
                  <a:schemeClr val="bg2">
                    <a:lumMod val="50000"/>
                  </a:schemeClr>
                </a:solidFill>
              </a:rPr>
              <a:t>Fülkagyló</a:t>
            </a:r>
            <a:br>
              <a:rPr lang="hu-HU" altLang="en-US" sz="2800" dirty="0">
                <a:solidFill>
                  <a:schemeClr val="bg2">
                    <a:lumMod val="50000"/>
                  </a:schemeClr>
                </a:solidFill>
              </a:rPr>
            </a:br>
            <a:r>
              <a:rPr lang="hu-HU" altLang="en-US" sz="2800" dirty="0">
                <a:solidFill>
                  <a:schemeClr val="bg2">
                    <a:lumMod val="50000"/>
                  </a:schemeClr>
                </a:solidFill>
              </a:rPr>
              <a:t/>
            </a:r>
            <a:br>
              <a:rPr lang="hu-HU" altLang="en-US" sz="2800" dirty="0">
                <a:solidFill>
                  <a:schemeClr val="bg2">
                    <a:lumMod val="50000"/>
                  </a:schemeClr>
                </a:solidFill>
              </a:rPr>
            </a:br>
            <a:r>
              <a:rPr lang="hu-HU" altLang="en-US" sz="2800" dirty="0">
                <a:solidFill>
                  <a:schemeClr val="bg2">
                    <a:lumMod val="50000"/>
                  </a:schemeClr>
                </a:solidFill>
              </a:rPr>
              <a:t>                         Hallójárat</a:t>
            </a:r>
            <a:r>
              <a:rPr lang="hu-HU" altLang="en-US" sz="2800" dirty="0"/>
              <a:t/>
            </a:r>
            <a:br>
              <a:rPr lang="hu-HU" altLang="en-US" sz="2800" dirty="0"/>
            </a:br>
            <a:r>
              <a:rPr lang="hu-HU" altLang="en-US" sz="2800" dirty="0"/>
              <a:t/>
            </a:r>
            <a:br>
              <a:rPr lang="hu-HU" altLang="en-US" sz="2800" dirty="0"/>
            </a:br>
            <a:r>
              <a:rPr lang="hu-HU" altLang="en-US" sz="2800" dirty="0"/>
              <a:t/>
            </a:r>
            <a:br>
              <a:rPr lang="hu-HU" altLang="en-US" sz="2800" dirty="0"/>
            </a:br>
            <a:r>
              <a:rPr lang="hu-HU" altLang="en-US" sz="2800" dirty="0"/>
              <a:t/>
            </a:r>
            <a:br>
              <a:rPr lang="hu-HU" altLang="en-US" sz="2800" dirty="0"/>
            </a:br>
            <a:r>
              <a:rPr lang="hu-HU" altLang="en-US" sz="2800" dirty="0"/>
              <a:t>          </a:t>
            </a:r>
            <a:br>
              <a:rPr lang="hu-HU" altLang="en-US" sz="2800" dirty="0"/>
            </a:br>
            <a:r>
              <a:rPr lang="hu-HU" altLang="en-US" sz="2800" dirty="0"/>
              <a:t/>
            </a:r>
            <a:br>
              <a:rPr lang="hu-HU" altLang="en-US" sz="2800" dirty="0"/>
            </a:br>
            <a:r>
              <a:rPr lang="hu-HU" altLang="en-US" sz="2800" dirty="0"/>
              <a:t>         </a:t>
            </a:r>
            <a:r>
              <a:rPr lang="hu-HU" altLang="en-US" sz="2800" i="1" dirty="0"/>
              <a:t>Irányított „mikrofon”</a:t>
            </a:r>
            <a:r>
              <a:rPr lang="hu-HU" altLang="en-US" sz="2800" b="1" dirty="0"/>
              <a:t/>
            </a:r>
            <a:br>
              <a:rPr lang="hu-HU" altLang="en-US" sz="2800" b="1" dirty="0"/>
            </a:br>
            <a:endParaRPr lang="hu-HU" sz="2800" dirty="0"/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0653" y="1269970"/>
            <a:ext cx="7048500" cy="4972050"/>
          </a:xfrm>
          <a:prstGeom prst="rect">
            <a:avLst/>
          </a:prstGeom>
        </p:spPr>
      </p:pic>
      <p:cxnSp>
        <p:nvCxnSpPr>
          <p:cNvPr id="5" name="Straight Connector 4"/>
          <p:cNvCxnSpPr>
            <a:cxnSpLocks/>
          </p:cNvCxnSpPr>
          <p:nvPr/>
        </p:nvCxnSpPr>
        <p:spPr>
          <a:xfrm>
            <a:off x="4292136" y="2608666"/>
            <a:ext cx="598517" cy="149629"/>
          </a:xfrm>
          <a:prstGeom prst="line">
            <a:avLst/>
          </a:prstGeom>
          <a:ln w="5715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" name="Straight Connector 6"/>
          <p:cNvCxnSpPr>
            <a:cxnSpLocks/>
          </p:cNvCxnSpPr>
          <p:nvPr/>
        </p:nvCxnSpPr>
        <p:spPr>
          <a:xfrm>
            <a:off x="4292136" y="3391620"/>
            <a:ext cx="3621579" cy="728749"/>
          </a:xfrm>
          <a:prstGeom prst="line">
            <a:avLst/>
          </a:prstGeom>
          <a:ln w="5715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6114991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b="1" dirty="0"/>
              <a:t>Hangosság</a:t>
            </a:r>
            <a:br>
              <a:rPr lang="hu-HU" b="1" dirty="0"/>
            </a:br>
            <a:r>
              <a:rPr lang="hu-HU" b="1" dirty="0"/>
              <a:t/>
            </a:r>
            <a:br>
              <a:rPr lang="hu-HU" b="1" dirty="0"/>
            </a:br>
            <a:r>
              <a:rPr lang="hu-HU" sz="4500" b="1" dirty="0"/>
              <a:t/>
            </a:r>
            <a:br>
              <a:rPr lang="hu-HU" sz="4500" b="1" dirty="0"/>
            </a:br>
            <a:r>
              <a:rPr lang="hu-HU" sz="4500" b="1" dirty="0"/>
              <a:t/>
            </a:r>
            <a:br>
              <a:rPr lang="hu-HU" sz="4500" b="1" dirty="0"/>
            </a:br>
            <a:endParaRPr lang="hu-HU" sz="2800" b="1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181602" y="911646"/>
            <a:ext cx="6248398" cy="5655156"/>
          </a:xfrm>
        </p:spPr>
        <p:txBody>
          <a:bodyPr>
            <a:noAutofit/>
          </a:bodyPr>
          <a:lstStyle/>
          <a:p>
            <a:pPr marL="109537" indent="0">
              <a:lnSpc>
                <a:spcPct val="80000"/>
              </a:lnSpc>
              <a:buNone/>
            </a:pPr>
            <a:r>
              <a:rPr lang="hu-HU" altLang="en-US" sz="25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hu-HU" altLang="en-US" sz="25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Észlelése nem </a:t>
            </a:r>
            <a:r>
              <a:rPr lang="hu-HU" altLang="en-US" sz="25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csak a frekvenciától függ</a:t>
            </a:r>
          </a:p>
          <a:p>
            <a:pPr marL="109537" indent="0">
              <a:lnSpc>
                <a:spcPct val="80000"/>
              </a:lnSpc>
              <a:buNone/>
            </a:pPr>
            <a:endParaRPr lang="hu-HU" altLang="en-US" sz="25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09537" indent="0">
              <a:lnSpc>
                <a:spcPct val="80000"/>
              </a:lnSpc>
              <a:buNone/>
            </a:pPr>
            <a:r>
              <a:rPr lang="hu-HU" altLang="en-US" sz="25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Hangosság </a:t>
            </a:r>
            <a:r>
              <a:rPr lang="hu-HU" altLang="en-US" sz="25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szummáció</a:t>
            </a:r>
            <a:r>
              <a:rPr lang="hu-HU" altLang="en-US" sz="25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452437" indent="-342900">
              <a:lnSpc>
                <a:spcPct val="80000"/>
              </a:lnSpc>
              <a:buFontTx/>
              <a:buChar char="-"/>
            </a:pPr>
            <a:r>
              <a:rPr lang="hu-HU" altLang="en-US" sz="25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hang hossza befolyásolja</a:t>
            </a:r>
          </a:p>
          <a:p>
            <a:pPr marL="909637" lvl="1" indent="-342900">
              <a:lnSpc>
                <a:spcPct val="80000"/>
              </a:lnSpc>
              <a:buFontTx/>
              <a:buChar char="-"/>
            </a:pPr>
            <a:r>
              <a:rPr lang="hu-HU" altLang="en-US" sz="23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ez </a:t>
            </a:r>
            <a:r>
              <a:rPr lang="hu-HU" altLang="en-US" sz="23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200 </a:t>
            </a:r>
            <a:r>
              <a:rPr lang="hu-HU" altLang="en-US" sz="2300" dirty="0" err="1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ms-os</a:t>
            </a:r>
            <a:r>
              <a:rPr lang="hu-HU" altLang="en-US" sz="23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altLang="en-US" sz="23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tartományon belül igaz -&gt; </a:t>
            </a:r>
            <a:r>
              <a:rPr lang="hu-HU" altLang="en-US" sz="23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Miért?</a:t>
            </a:r>
          </a:p>
          <a:p>
            <a:pPr marL="109537" indent="0">
              <a:buNone/>
            </a:pPr>
            <a:r>
              <a:rPr lang="hu-HU" altLang="en-US" sz="25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Az agy a hang energiájára vonatkozó információt </a:t>
            </a:r>
            <a:r>
              <a:rPr lang="hu-HU" altLang="en-US" sz="25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~ 200 </a:t>
            </a:r>
            <a:r>
              <a:rPr lang="hu-HU" altLang="en-US" sz="25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ms</a:t>
            </a:r>
            <a:r>
              <a:rPr lang="hu-HU" altLang="en-US" sz="25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-os </a:t>
            </a:r>
            <a:r>
              <a:rPr lang="hu-HU" altLang="en-US" sz="25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idői ablakban </a:t>
            </a:r>
            <a:r>
              <a:rPr lang="hu-HU" altLang="en-US" sz="25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integrálja </a:t>
            </a:r>
            <a:r>
              <a:rPr lang="hu-HU" altLang="en-US" sz="25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(a hang kezdetétől), az az idői integrációs ablak</a:t>
            </a:r>
          </a:p>
          <a:p>
            <a:pPr marL="109537" indent="0">
              <a:buNone/>
            </a:pPr>
            <a:r>
              <a:rPr lang="hu-HU" altLang="en-US" sz="25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Ebben a ~200 </a:t>
            </a:r>
            <a:r>
              <a:rPr lang="hu-HU" altLang="en-US" sz="25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ms</a:t>
            </a:r>
            <a:r>
              <a:rPr lang="hu-HU" altLang="en-US" sz="25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hosszú idői ablakban zajlanak olyan </a:t>
            </a:r>
            <a:r>
              <a:rPr lang="hu-HU" altLang="en-US" sz="25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transzformációk,</a:t>
            </a:r>
            <a:r>
              <a:rPr lang="hu-HU" altLang="en-US" sz="25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amelyek kiemelik a hang </a:t>
            </a:r>
            <a:r>
              <a:rPr lang="hu-HU" altLang="en-US" sz="25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alapvető tulajdonságait</a:t>
            </a:r>
            <a:r>
              <a:rPr lang="hu-HU" altLang="en-US" sz="25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és alapot képeznek a </a:t>
            </a:r>
            <a:r>
              <a:rPr lang="hu-HU" altLang="en-US" sz="25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további feldolgozáshoz</a:t>
            </a:r>
          </a:p>
        </p:txBody>
      </p:sp>
      <p:pic>
        <p:nvPicPr>
          <p:cNvPr id="4" name="loud3899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8953" y="2009775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38686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7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Hangosság kódolása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>
                <a:solidFill>
                  <a:schemeClr val="tx1"/>
                </a:solidFill>
              </a:rPr>
              <a:t>Hallóideg kisüléseinek száma kódolja </a:t>
            </a:r>
          </a:p>
          <a:p>
            <a:pPr marL="457200" lvl="1" indent="0">
              <a:buNone/>
            </a:pPr>
            <a:r>
              <a:rPr lang="hu-HU" dirty="0">
                <a:solidFill>
                  <a:schemeClr val="tx1"/>
                </a:solidFill>
              </a:rPr>
              <a:t>+ aktivációs mintázat terjedése</a:t>
            </a:r>
          </a:p>
          <a:p>
            <a:pPr marL="914400" lvl="2" indent="0">
              <a:buNone/>
            </a:pPr>
            <a:r>
              <a:rPr lang="hu-HU" dirty="0">
                <a:solidFill>
                  <a:schemeClr val="tx1"/>
                </a:solidFill>
              </a:rPr>
              <a:t>Kisülések száma nem, hanem a tüzelő neuronok száma nő </a:t>
            </a:r>
          </a:p>
          <a:p>
            <a:pPr lvl="1"/>
            <a:endParaRPr lang="hu-H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246842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84775209-E21E-4BAB-A4A2-119830F738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dirty="0"/>
              <a:t>Hangszín</a:t>
            </a:r>
            <a:endParaRPr lang="en-US" dirty="0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549B8529-8F46-421C-B7EF-DD56A4D234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888195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sz="4500" b="1" dirty="0"/>
              <a:t>Hangszín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273137" y="1128451"/>
            <a:ext cx="7156863" cy="5655156"/>
          </a:xfrm>
        </p:spPr>
        <p:txBody>
          <a:bodyPr>
            <a:noAutofit/>
          </a:bodyPr>
          <a:lstStyle/>
          <a:p>
            <a:pPr marL="452437" indent="-342900">
              <a:lnSpc>
                <a:spcPct val="80000"/>
              </a:lnSpc>
              <a:buFontTx/>
              <a:buChar char="-"/>
            </a:pPr>
            <a:r>
              <a:rPr lang="hu-HU" altLang="en-US" sz="25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Szubjektív tulajdonság </a:t>
            </a:r>
          </a:p>
          <a:p>
            <a:pPr marL="109537" indent="0">
              <a:lnSpc>
                <a:spcPct val="80000"/>
              </a:lnSpc>
              <a:buNone/>
            </a:pPr>
            <a:endParaRPr lang="hu-HU" altLang="en-US" sz="25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2437" indent="-342900">
              <a:lnSpc>
                <a:spcPct val="80000"/>
              </a:lnSpc>
              <a:buFont typeface="Wingdings" panose="05000000000000000000" pitchFamily="2" charset="2"/>
              <a:buChar char="à"/>
            </a:pPr>
            <a:r>
              <a:rPr lang="hu-HU" altLang="en-US" sz="25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Azonos hangmagasságú, hangosságú és frekvenciájú hangok </a:t>
            </a:r>
            <a:r>
              <a:rPr lang="hu-HU" altLang="en-US" sz="25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megkülönböztethetők</a:t>
            </a:r>
            <a:endParaRPr lang="hu-HU" altLang="en-US" sz="25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  <a:sym typeface="Wingdings" panose="05000000000000000000" pitchFamily="2" charset="2"/>
            </a:endParaRPr>
          </a:p>
          <a:p>
            <a:pPr marL="452437" indent="-342900">
              <a:lnSpc>
                <a:spcPct val="80000"/>
              </a:lnSpc>
              <a:buFont typeface="Wingdings" panose="05000000000000000000" pitchFamily="2" charset="2"/>
              <a:buChar char="à"/>
            </a:pPr>
            <a:endParaRPr lang="hu-HU" altLang="en-US" sz="25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  <a:sym typeface="Wingdings" panose="05000000000000000000" pitchFamily="2" charset="2"/>
            </a:endParaRPr>
          </a:p>
          <a:p>
            <a:pPr marL="109537" indent="0">
              <a:lnSpc>
                <a:spcPct val="80000"/>
              </a:lnSpc>
              <a:buNone/>
            </a:pPr>
            <a:r>
              <a:rPr lang="hu-HU" altLang="en-US" sz="25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Csak komplex hangok esetén</a:t>
            </a:r>
          </a:p>
          <a:p>
            <a:pPr marL="109537" indent="0">
              <a:lnSpc>
                <a:spcPct val="80000"/>
              </a:lnSpc>
              <a:buNone/>
            </a:pPr>
            <a:endParaRPr lang="hu-HU" altLang="en-US" sz="25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  <a:sym typeface="Wingdings" panose="05000000000000000000" pitchFamily="2" charset="2"/>
            </a:endParaRPr>
          </a:p>
          <a:p>
            <a:pPr marL="109537" indent="0">
              <a:lnSpc>
                <a:spcPct val="80000"/>
              </a:lnSpc>
              <a:buNone/>
            </a:pPr>
            <a:r>
              <a:rPr lang="hu-HU" altLang="en-US" sz="25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Függ</a:t>
            </a:r>
          </a:p>
          <a:p>
            <a:pPr marL="452437" indent="-342900">
              <a:lnSpc>
                <a:spcPct val="80000"/>
              </a:lnSpc>
              <a:buFontTx/>
              <a:buChar char="-"/>
            </a:pPr>
            <a:r>
              <a:rPr lang="hu-HU" altLang="en-US" sz="25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Felharmónikusok</a:t>
            </a:r>
            <a:r>
              <a:rPr lang="hu-HU" altLang="en-US" sz="25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számától és erősségétől</a:t>
            </a:r>
          </a:p>
          <a:p>
            <a:pPr marL="452437" indent="-342900">
              <a:lnSpc>
                <a:spcPct val="80000"/>
              </a:lnSpc>
              <a:buFontTx/>
              <a:buChar char="-"/>
            </a:pPr>
            <a:r>
              <a:rPr lang="hu-HU" altLang="en-US" sz="25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Alaphang fázisaitól</a:t>
            </a:r>
          </a:p>
          <a:p>
            <a:pPr marL="452437" indent="-342900">
              <a:lnSpc>
                <a:spcPct val="80000"/>
              </a:lnSpc>
              <a:buFontTx/>
              <a:buChar char="-"/>
            </a:pPr>
            <a:r>
              <a:rPr lang="hu-HU" altLang="en-US" sz="25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Rezgés alakjától (burkológörbe)</a:t>
            </a:r>
          </a:p>
          <a:p>
            <a:pPr marL="452437" indent="-342900">
              <a:lnSpc>
                <a:spcPct val="80000"/>
              </a:lnSpc>
            </a:pPr>
            <a:endParaRPr lang="hu-HU" altLang="en-US" sz="25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77782544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987495" y="142673"/>
            <a:ext cx="4305620" cy="4952492"/>
          </a:xfrm>
        </p:spPr>
        <p:txBody>
          <a:bodyPr>
            <a:normAutofit/>
          </a:bodyPr>
          <a:lstStyle/>
          <a:p>
            <a:r>
              <a:rPr lang="hu-HU" sz="4500" b="1" dirty="0" err="1"/>
              <a:t>Spektrogram</a:t>
            </a:r>
            <a:endParaRPr lang="hu-HU" sz="4500" b="1" dirty="0"/>
          </a:p>
        </p:txBody>
      </p:sp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39432" y="629528"/>
            <a:ext cx="5965073" cy="4465637"/>
          </a:xfrm>
          <a:prstGeom prst="rect">
            <a:avLst/>
          </a:prstGeom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0626" y="629528"/>
            <a:ext cx="6876368" cy="374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717303" y="5706338"/>
            <a:ext cx="7191663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defTabSz="914400">
              <a:defRPr/>
            </a:pPr>
            <a:r>
              <a:rPr lang="hu-HU" sz="2500" dirty="0">
                <a:solidFill>
                  <a:srgbClr val="000000"/>
                </a:solidFill>
                <a:latin typeface="+mj-lt"/>
              </a:rPr>
              <a:t>Spektrális tartalom </a:t>
            </a:r>
            <a:r>
              <a:rPr lang="hu-HU" sz="25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Hangenergia-eloszlás a frekvencia-tartományban, az idő függvényében</a:t>
            </a:r>
            <a:r>
              <a:rPr lang="hu-HU" sz="2500" dirty="0">
                <a:solidFill>
                  <a:srgbClr val="000000"/>
                </a:solidFill>
                <a:latin typeface="+mj-lt"/>
              </a:rPr>
              <a:t>. </a:t>
            </a:r>
            <a:endParaRPr lang="en-US" sz="2500" dirty="0">
              <a:solidFill>
                <a:srgbClr val="00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413698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b="1" dirty="0"/>
              <a:t>Hangszín</a:t>
            </a:r>
            <a:r>
              <a:rPr lang="hu-HU" dirty="0"/>
              <a:t/>
            </a:r>
            <a:br>
              <a:rPr lang="hu-HU" dirty="0"/>
            </a:br>
            <a:r>
              <a:rPr lang="hu-HU" dirty="0"/>
              <a:t/>
            </a:r>
            <a:br>
              <a:rPr lang="hu-HU" dirty="0"/>
            </a:br>
            <a:r>
              <a:rPr lang="hu-HU" altLang="en-US" sz="2800" cap="none" dirty="0"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hu-HU" altLang="en-US" sz="2800" cap="none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hu-HU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4" descr="timbspenv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573" y="1335312"/>
            <a:ext cx="6019800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1769123" y="5816401"/>
            <a:ext cx="5040312" cy="4770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400" eaLnBrk="1" fontAlgn="base" hangingPunct="1">
              <a:spcBef>
                <a:spcPct val="50000"/>
              </a:spcBef>
              <a:spcAft>
                <a:spcPct val="0"/>
              </a:spcAft>
              <a:buNone/>
            </a:pPr>
            <a:r>
              <a:rPr lang="hu-HU" altLang="en-US" sz="2500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Különböző spektrum burkolók</a:t>
            </a:r>
          </a:p>
        </p:txBody>
      </p:sp>
      <p:sp>
        <p:nvSpPr>
          <p:cNvPr id="6" name="Szövegdoboz 5"/>
          <p:cNvSpPr txBox="1"/>
          <p:nvPr/>
        </p:nvSpPr>
        <p:spPr>
          <a:xfrm>
            <a:off x="2313215" y="1641046"/>
            <a:ext cx="1785258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500" b="1" dirty="0">
                <a:latin typeface="+mj-lt"/>
              </a:rPr>
              <a:t>Hegedű</a:t>
            </a:r>
          </a:p>
        </p:txBody>
      </p:sp>
      <p:sp>
        <p:nvSpPr>
          <p:cNvPr id="7" name="Szövegdoboz 6"/>
          <p:cNvSpPr txBox="1"/>
          <p:nvPr/>
        </p:nvSpPr>
        <p:spPr>
          <a:xfrm>
            <a:off x="4710794" y="1648655"/>
            <a:ext cx="1785258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500" b="1" dirty="0">
                <a:latin typeface="+mj-lt"/>
              </a:rPr>
              <a:t>Trombita</a:t>
            </a:r>
          </a:p>
        </p:txBody>
      </p:sp>
      <p:sp>
        <p:nvSpPr>
          <p:cNvPr id="8" name="Szövegdoboz 7"/>
          <p:cNvSpPr txBox="1"/>
          <p:nvPr/>
        </p:nvSpPr>
        <p:spPr>
          <a:xfrm>
            <a:off x="1654285" y="3499987"/>
            <a:ext cx="1785258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500" b="1" dirty="0">
                <a:latin typeface="+mj-lt"/>
              </a:rPr>
              <a:t>Klarinét</a:t>
            </a:r>
          </a:p>
        </p:txBody>
      </p:sp>
      <p:sp>
        <p:nvSpPr>
          <p:cNvPr id="9" name="Szövegdoboz 8"/>
          <p:cNvSpPr txBox="1"/>
          <p:nvPr/>
        </p:nvSpPr>
        <p:spPr>
          <a:xfrm>
            <a:off x="4811335" y="3625583"/>
            <a:ext cx="1785258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500" b="1" dirty="0">
                <a:latin typeface="+mj-lt"/>
              </a:rPr>
              <a:t>Kürt</a:t>
            </a:r>
          </a:p>
        </p:txBody>
      </p:sp>
      <p:sp>
        <p:nvSpPr>
          <p:cNvPr id="10" name="Szövegdoboz 9">
            <a:extLst>
              <a:ext uri="{FF2B5EF4-FFF2-40B4-BE49-F238E27FC236}">
                <a16:creationId xmlns:a16="http://schemas.microsoft.com/office/drawing/2014/main" id="{77244B1C-A77B-43E4-890F-D3D768DDCD43}"/>
              </a:ext>
            </a:extLst>
          </p:cNvPr>
          <p:cNvSpPr txBox="1"/>
          <p:nvPr/>
        </p:nvSpPr>
        <p:spPr>
          <a:xfrm>
            <a:off x="7421755" y="1317259"/>
            <a:ext cx="4311065" cy="35548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altLang="en-US" sz="2500" dirty="0">
                <a:latin typeface="Calibri" panose="020F0502020204030204" pitchFamily="34" charset="0"/>
                <a:cs typeface="Calibri" panose="020F0502020204030204" pitchFamily="34" charset="0"/>
              </a:rPr>
              <a:t>- Hangszerek hangja elsősorban </a:t>
            </a:r>
            <a:r>
              <a:rPr lang="hu-HU" altLang="en-US" sz="2500" b="1" dirty="0">
                <a:latin typeface="Calibri" panose="020F0502020204030204" pitchFamily="34" charset="0"/>
                <a:cs typeface="Calibri" panose="020F0502020204030204" pitchFamily="34" charset="0"/>
              </a:rPr>
              <a:t>hangszínben </a:t>
            </a:r>
            <a:r>
              <a:rPr lang="hu-HU" altLang="en-US" sz="2500" dirty="0">
                <a:latin typeface="Calibri" panose="020F0502020204030204" pitchFamily="34" charset="0"/>
                <a:cs typeface="Calibri" panose="020F0502020204030204" pitchFamily="34" charset="0"/>
              </a:rPr>
              <a:t>különbözik</a:t>
            </a:r>
            <a:br>
              <a:rPr lang="hu-HU" altLang="en-US" sz="25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hu-HU" altLang="en-US" sz="2500" dirty="0"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hu-HU" altLang="en-US" sz="25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hu-HU" altLang="en-US" sz="2500" dirty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hu-HU" altLang="en-US" sz="2500" b="1" dirty="0">
                <a:latin typeface="Calibri" panose="020F0502020204030204" pitchFamily="34" charset="0"/>
                <a:cs typeface="Calibri" panose="020F0502020204030204" pitchFamily="34" charset="0"/>
              </a:rPr>
              <a:t>magánhangzók: </a:t>
            </a:r>
            <a:r>
              <a:rPr lang="hu-HU" altLang="en-US" sz="2500" dirty="0">
                <a:latin typeface="Calibri" panose="020F0502020204030204" pitchFamily="34" charset="0"/>
                <a:cs typeface="Calibri" panose="020F0502020204030204" pitchFamily="34" charset="0"/>
              </a:rPr>
              <a:t>hangszín alapján különböztetjük meg</a:t>
            </a:r>
            <a:br>
              <a:rPr lang="hu-HU" altLang="en-US" sz="25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hu-HU" altLang="en-US" sz="2500" dirty="0"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hu-HU" altLang="en-US" sz="25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hu-HU" altLang="en-US" sz="2500" dirty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hu-HU" altLang="en-US" sz="2500" b="1" dirty="0">
                <a:latin typeface="Calibri" panose="020F0502020204030204" pitchFamily="34" charset="0"/>
                <a:cs typeface="Calibri" panose="020F0502020204030204" pitchFamily="34" charset="0"/>
              </a:rPr>
              <a:t>spektrum burkoló </a:t>
            </a:r>
            <a:r>
              <a:rPr lang="hu-HU" altLang="en-US" sz="2500" dirty="0">
                <a:latin typeface="Calibri" panose="020F0502020204030204" pitchFamily="34" charset="0"/>
                <a:cs typeface="Calibri" panose="020F0502020204030204" pitchFamily="34" charset="0"/>
              </a:rPr>
              <a:t>és </a:t>
            </a:r>
            <a:r>
              <a:rPr lang="hu-HU" altLang="en-US" sz="2500" b="1" dirty="0">
                <a:latin typeface="Calibri" panose="020F0502020204030204" pitchFamily="34" charset="0"/>
                <a:cs typeface="Calibri" panose="020F0502020204030204" pitchFamily="34" charset="0"/>
              </a:rPr>
              <a:t>amplitúdó burkoló </a:t>
            </a:r>
            <a:r>
              <a:rPr lang="hu-HU" altLang="en-US" sz="2500" dirty="0">
                <a:latin typeface="Calibri" panose="020F0502020204030204" pitchFamily="34" charset="0"/>
                <a:cs typeface="Calibri" panose="020F0502020204030204" pitchFamily="34" charset="0"/>
              </a:rPr>
              <a:t>határozza meg</a:t>
            </a:r>
            <a:endParaRPr lang="en-US" sz="2500" dirty="0"/>
          </a:p>
        </p:txBody>
      </p:sp>
    </p:spTree>
    <p:extLst>
      <p:ext uri="{BB962C8B-B14F-4D97-AF65-F5344CB8AC3E}">
        <p14:creationId xmlns:p14="http://schemas.microsoft.com/office/powerpoint/2010/main" val="32919663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TÖBB HANG ÉSZLELÉSE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3. </a:t>
            </a:r>
            <a:r>
              <a:rPr lang="hu-HU" dirty="0" err="1" smtClean="0"/>
              <a:t>fjezet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52666217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/>
          <p:cNvSpPr>
            <a:spLocks noGrp="1"/>
          </p:cNvSpPr>
          <p:nvPr>
            <p:ph type="title"/>
          </p:nvPr>
        </p:nvSpPr>
        <p:spPr>
          <a:xfrm>
            <a:off x="1257300" y="381000"/>
            <a:ext cx="4246771" cy="5442111"/>
          </a:xfrm>
        </p:spPr>
        <p:txBody>
          <a:bodyPr>
            <a:normAutofit fontScale="90000"/>
          </a:bodyPr>
          <a:lstStyle/>
          <a:p>
            <a:r>
              <a:rPr lang="hu-HU" b="1" dirty="0"/>
              <a:t>Problémák</a:t>
            </a:r>
            <a:br>
              <a:rPr lang="hu-HU" b="1" dirty="0"/>
            </a:br>
            <a:r>
              <a:rPr lang="hu-HU" dirty="0"/>
              <a:t/>
            </a:r>
            <a:br>
              <a:rPr lang="hu-HU" dirty="0"/>
            </a:br>
            <a:r>
              <a:rPr lang="hu-HU" sz="2800" dirty="0"/>
              <a:t>„Koktélparti helyzet”</a:t>
            </a:r>
            <a:br>
              <a:rPr lang="hu-HU" sz="2800" dirty="0"/>
            </a:br>
            <a:r>
              <a:rPr lang="hu-HU" sz="2800" dirty="0"/>
              <a:t/>
            </a:r>
            <a:br>
              <a:rPr lang="hu-HU" sz="2800" dirty="0"/>
            </a:br>
            <a:r>
              <a:rPr lang="hu-HU" sz="2800" b="1" dirty="0"/>
              <a:t>Számítógépes megoldás:</a:t>
            </a:r>
            <a:br>
              <a:rPr lang="hu-HU" sz="2800" b="1" dirty="0"/>
            </a:br>
            <a:r>
              <a:rPr lang="hu-HU" sz="2800" dirty="0">
                <a:solidFill>
                  <a:srgbClr val="000000"/>
                </a:solidFill>
                <a:hlinkClick r:id="rId2"/>
              </a:rPr>
              <a:t>http://www.cis.hut.fi/projects/ica/cocktail/cocktail_en.cgi</a:t>
            </a:r>
            <a:r>
              <a:rPr lang="hu-HU" sz="2800" dirty="0">
                <a:solidFill>
                  <a:srgbClr val="000000"/>
                </a:solidFill>
              </a:rPr>
              <a:t/>
            </a:r>
            <a:br>
              <a:rPr lang="hu-HU" sz="2800" dirty="0">
                <a:solidFill>
                  <a:srgbClr val="000000"/>
                </a:solidFill>
              </a:rPr>
            </a:br>
            <a:r>
              <a:rPr lang="hu-HU" sz="2800" dirty="0">
                <a:solidFill>
                  <a:srgbClr val="000000"/>
                </a:solidFill>
              </a:rPr>
              <a:t/>
            </a:r>
            <a:br>
              <a:rPr lang="hu-HU" sz="2800" dirty="0">
                <a:solidFill>
                  <a:srgbClr val="000000"/>
                </a:solidFill>
              </a:rPr>
            </a:br>
            <a:r>
              <a:rPr lang="hu-HU" sz="2800" dirty="0">
                <a:solidFill>
                  <a:srgbClr val="000000"/>
                </a:solidFill>
              </a:rPr>
              <a:t>Hogyan tudom „kiszűrni” a barátom hangját a többi közül?</a:t>
            </a:r>
            <a:endParaRPr lang="hu-HU" sz="2800" dirty="0"/>
          </a:p>
        </p:txBody>
      </p:sp>
      <p:pic>
        <p:nvPicPr>
          <p:cNvPr id="6" name="Picture 2" descr="https://static1.squarespace.com/static/5575efebe4b0ba7a8707757a/t/5781b0e820099e05b5852fce/1468117783537/AdobeStock_75364921.jpeg?format=1500w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 bwMode="auto">
          <a:xfrm>
            <a:off x="6264275" y="1860840"/>
            <a:ext cx="4572000" cy="3051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914300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sz="4500" b="1" dirty="0"/>
              <a:t>Hallási jelenet elemzés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251678" y="1874517"/>
            <a:ext cx="10178322" cy="3593591"/>
          </a:xfrm>
        </p:spPr>
        <p:txBody>
          <a:bodyPr>
            <a:noAutofit/>
          </a:bodyPr>
          <a:lstStyle/>
          <a:p>
            <a:pPr marL="109537" indent="0">
              <a:lnSpc>
                <a:spcPct val="80000"/>
              </a:lnSpc>
              <a:buNone/>
            </a:pPr>
            <a:r>
              <a:rPr lang="hu-HU" altLang="en-US" sz="25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Albert </a:t>
            </a:r>
            <a:r>
              <a:rPr lang="hu-HU" altLang="en-US" sz="25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Bregman</a:t>
            </a:r>
            <a:r>
              <a:rPr lang="hu-HU" altLang="en-US" sz="25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(1990)</a:t>
            </a:r>
          </a:p>
          <a:p>
            <a:pPr marL="109537" indent="0">
              <a:lnSpc>
                <a:spcPct val="80000"/>
              </a:lnSpc>
              <a:buNone/>
            </a:pPr>
            <a:endParaRPr lang="hu-HU" altLang="en-US" sz="25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09537" indent="0">
              <a:lnSpc>
                <a:spcPct val="80000"/>
              </a:lnSpc>
              <a:buNone/>
            </a:pPr>
            <a:r>
              <a:rPr lang="hu-HU" altLang="en-US" sz="25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Az emberi hallórendszer egy bonyolult </a:t>
            </a:r>
            <a:r>
              <a:rPr lang="hu-HU" altLang="en-US" sz="25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hallási környezetben is képes elkülöníteni hangokat, zajokat</a:t>
            </a:r>
            <a:r>
              <a:rPr lang="hu-HU" altLang="en-US" sz="25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Az elkülönülő hangcsoportokat </a:t>
            </a:r>
            <a:r>
              <a:rPr lang="hu-HU" altLang="en-US" sz="25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hallási láncoknak </a:t>
            </a:r>
            <a:r>
              <a:rPr lang="hu-HU" altLang="en-US" sz="25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nevezzük. A hallási lánc </a:t>
            </a:r>
            <a:r>
              <a:rPr lang="hu-HU" altLang="en-US" sz="25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hallás „tárgya”, </a:t>
            </a:r>
            <a:r>
              <a:rPr lang="hu-HU" altLang="en-US" sz="25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nem feltétlenül egy hangból áll, lehet pl. egy vonatút összes zaja.</a:t>
            </a:r>
          </a:p>
          <a:p>
            <a:pPr marL="109537" indent="0">
              <a:lnSpc>
                <a:spcPct val="80000"/>
              </a:lnSpc>
              <a:buNone/>
            </a:pPr>
            <a:endParaRPr lang="en-US" altLang="en-US" sz="25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09537" indent="0">
              <a:lnSpc>
                <a:spcPct val="80000"/>
              </a:lnSpc>
              <a:buNone/>
            </a:pPr>
            <a:r>
              <a:rPr lang="hu-HU" altLang="en-US" sz="25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hallási jelenet elemzés arra keres magyarázatot, hogy milyen </a:t>
            </a:r>
            <a:r>
              <a:rPr lang="hu-HU" altLang="en-US" sz="25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tulajdonságok, vagy tulajdonság-kombinációk </a:t>
            </a:r>
            <a:r>
              <a:rPr lang="hu-HU" altLang="en-US" sz="25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(pl. ismétlődő mintázat) alapján szervezi hallási láncokká a hallórendszerünk a hangokat.</a:t>
            </a:r>
          </a:p>
        </p:txBody>
      </p:sp>
    </p:spTree>
    <p:extLst>
      <p:ext uri="{BB962C8B-B14F-4D97-AF65-F5344CB8AC3E}">
        <p14:creationId xmlns:p14="http://schemas.microsoft.com/office/powerpoint/2010/main" val="368276972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sz="4500" b="1" dirty="0"/>
              <a:t>Hallási jelenet elemzés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hu-HU" altLang="en-US" sz="25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Milyen hangforrások (tárgyak)?</a:t>
            </a:r>
          </a:p>
          <a:p>
            <a:pPr lvl="1"/>
            <a:r>
              <a:rPr lang="hu-HU" altLang="en-US" sz="25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Lokalizáció (</a:t>
            </a:r>
            <a:r>
              <a:rPr lang="hu-HU" altLang="en-US" sz="25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binaurális</a:t>
            </a:r>
            <a:r>
              <a:rPr lang="hu-HU" altLang="en-US" sz="25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hu-HU" altLang="en-US" sz="25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monaurális</a:t>
            </a:r>
            <a:r>
              <a:rPr lang="hu-HU" altLang="en-US" sz="25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endParaRPr lang="hu-HU" altLang="en-US" sz="25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hu-HU" altLang="en-US" sz="25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Milyen hangmintázatok (láncok)?</a:t>
            </a:r>
          </a:p>
          <a:p>
            <a:pPr lvl="1"/>
            <a:r>
              <a:rPr lang="hu-HU" altLang="en-US" sz="25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akusztikus láncra bontás (szekvenciális, spektrális)</a:t>
            </a:r>
          </a:p>
        </p:txBody>
      </p:sp>
    </p:spTree>
    <p:extLst>
      <p:ext uri="{BB962C8B-B14F-4D97-AF65-F5344CB8AC3E}">
        <p14:creationId xmlns:p14="http://schemas.microsoft.com/office/powerpoint/2010/main" val="34965563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1843" y="535535"/>
            <a:ext cx="4247674" cy="6211236"/>
          </a:xfrm>
        </p:spPr>
        <p:txBody>
          <a:bodyPr>
            <a:normAutofit fontScale="90000"/>
          </a:bodyPr>
          <a:lstStyle/>
          <a:p>
            <a:r>
              <a:rPr lang="hu-HU" altLang="en-US" b="1" dirty="0"/>
              <a:t>Középfül</a:t>
            </a:r>
            <a:r>
              <a:rPr lang="hu-HU" altLang="en-US" sz="5400" dirty="0"/>
              <a:t/>
            </a:r>
            <a:br>
              <a:rPr lang="hu-HU" altLang="en-US" sz="5400" dirty="0"/>
            </a:br>
            <a:r>
              <a:rPr lang="hu-HU" altLang="en-US" sz="2800" dirty="0"/>
              <a:t/>
            </a:r>
            <a:br>
              <a:rPr lang="hu-HU" altLang="en-US" sz="2800" dirty="0"/>
            </a:br>
            <a:r>
              <a:rPr lang="hu-HU" altLang="en-US" sz="2800" dirty="0">
                <a:solidFill>
                  <a:schemeClr val="bg2">
                    <a:lumMod val="50000"/>
                  </a:schemeClr>
                </a:solidFill>
              </a:rPr>
              <a:t>                                         Kalapács</a:t>
            </a:r>
            <a:br>
              <a:rPr lang="hu-HU" altLang="en-US" sz="2800" dirty="0">
                <a:solidFill>
                  <a:schemeClr val="bg2">
                    <a:lumMod val="50000"/>
                  </a:schemeClr>
                </a:solidFill>
              </a:rPr>
            </a:br>
            <a:r>
              <a:rPr lang="hu-HU" altLang="en-US" sz="2800" dirty="0">
                <a:solidFill>
                  <a:schemeClr val="bg2">
                    <a:lumMod val="50000"/>
                  </a:schemeClr>
                </a:solidFill>
              </a:rPr>
              <a:t>                                                 Üllő</a:t>
            </a:r>
            <a:br>
              <a:rPr lang="hu-HU" altLang="en-US" sz="2800" dirty="0">
                <a:solidFill>
                  <a:schemeClr val="bg2">
                    <a:lumMod val="50000"/>
                  </a:schemeClr>
                </a:solidFill>
              </a:rPr>
            </a:br>
            <a:r>
              <a:rPr lang="hu-HU" altLang="en-US" sz="2800" dirty="0">
                <a:solidFill>
                  <a:schemeClr val="bg2">
                    <a:lumMod val="50000"/>
                  </a:schemeClr>
                </a:solidFill>
              </a:rPr>
              <a:t>                                          Kengyel</a:t>
            </a:r>
            <a:br>
              <a:rPr lang="hu-HU" altLang="en-US" sz="2800" dirty="0">
                <a:solidFill>
                  <a:schemeClr val="bg2">
                    <a:lumMod val="50000"/>
                  </a:schemeClr>
                </a:solidFill>
              </a:rPr>
            </a:br>
            <a:r>
              <a:rPr lang="hu-HU" altLang="en-US" sz="2800" dirty="0">
                <a:solidFill>
                  <a:schemeClr val="bg2">
                    <a:lumMod val="50000"/>
                  </a:schemeClr>
                </a:solidFill>
              </a:rPr>
              <a:t>                                      Dobhártya</a:t>
            </a:r>
            <a:r>
              <a:rPr lang="hu-HU" altLang="en-US" sz="2800" dirty="0"/>
              <a:t/>
            </a:r>
            <a:br>
              <a:rPr lang="hu-HU" altLang="en-US" sz="2800" dirty="0"/>
            </a:br>
            <a:r>
              <a:rPr lang="hu-HU" altLang="en-US" sz="2800" dirty="0"/>
              <a:t/>
            </a:r>
            <a:br>
              <a:rPr lang="hu-HU" altLang="en-US" sz="2800" dirty="0"/>
            </a:br>
            <a:r>
              <a:rPr lang="hu-HU" altLang="en-US" sz="2800" dirty="0"/>
              <a:t/>
            </a:r>
            <a:br>
              <a:rPr lang="hu-HU" altLang="en-US" sz="2800" dirty="0"/>
            </a:br>
            <a:r>
              <a:rPr lang="hu-HU" altLang="en-US" sz="2800" i="1" dirty="0"/>
              <a:t/>
            </a:r>
            <a:br>
              <a:rPr lang="hu-HU" altLang="en-US" sz="2800" i="1" dirty="0"/>
            </a:br>
            <a:r>
              <a:rPr lang="hu-HU" altLang="en-US" sz="2800" i="1" dirty="0"/>
              <a:t/>
            </a:r>
            <a:br>
              <a:rPr lang="hu-HU" altLang="en-US" sz="2800" i="1" dirty="0"/>
            </a:br>
            <a:r>
              <a:rPr lang="hu-HU" altLang="en-US" sz="2800" i="1" dirty="0"/>
              <a:t>Ellenállás csökkentése</a:t>
            </a:r>
            <a:br>
              <a:rPr lang="hu-HU" altLang="en-US" sz="2800" i="1" dirty="0"/>
            </a:br>
            <a:r>
              <a:rPr lang="hu-HU" altLang="en-US" sz="2800" i="1" dirty="0"/>
              <a:t>Túlterhelés ellen  - </a:t>
            </a:r>
            <a:r>
              <a:rPr lang="hu-HU" altLang="en-US" sz="2800" b="1" i="1" dirty="0"/>
              <a:t>akusztikus reflex</a:t>
            </a:r>
            <a:endParaRPr lang="hu-HU" sz="2800" b="1" i="1" dirty="0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2500" y="1670379"/>
            <a:ext cx="6686071" cy="4215132"/>
          </a:xfrm>
          <a:prstGeom prst="rect">
            <a:avLst/>
          </a:prstGeom>
        </p:spPr>
      </p:pic>
      <p:cxnSp>
        <p:nvCxnSpPr>
          <p:cNvPr id="10" name="Straight Connector 9"/>
          <p:cNvCxnSpPr>
            <a:cxnSpLocks/>
          </p:cNvCxnSpPr>
          <p:nvPr/>
        </p:nvCxnSpPr>
        <p:spPr>
          <a:xfrm>
            <a:off x="2808514" y="2312815"/>
            <a:ext cx="3861405" cy="798520"/>
          </a:xfrm>
          <a:prstGeom prst="line">
            <a:avLst/>
          </a:prstGeom>
          <a:ln w="5715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/>
          <p:cNvCxnSpPr>
            <a:cxnSpLocks/>
          </p:cNvCxnSpPr>
          <p:nvPr/>
        </p:nvCxnSpPr>
        <p:spPr>
          <a:xfrm>
            <a:off x="1900052" y="2939866"/>
            <a:ext cx="5557652" cy="701287"/>
          </a:xfrm>
          <a:prstGeom prst="line">
            <a:avLst/>
          </a:prstGeom>
          <a:ln w="5715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/>
          <p:cNvCxnSpPr>
            <a:cxnSpLocks/>
          </p:cNvCxnSpPr>
          <p:nvPr/>
        </p:nvCxnSpPr>
        <p:spPr>
          <a:xfrm>
            <a:off x="2553195" y="3641153"/>
            <a:ext cx="5533901" cy="358406"/>
          </a:xfrm>
          <a:prstGeom prst="line">
            <a:avLst/>
          </a:prstGeom>
          <a:ln w="5715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cxnSpLocks/>
          </p:cNvCxnSpPr>
          <p:nvPr/>
        </p:nvCxnSpPr>
        <p:spPr>
          <a:xfrm>
            <a:off x="3131731" y="4359757"/>
            <a:ext cx="2808515" cy="177353"/>
          </a:xfrm>
          <a:prstGeom prst="line">
            <a:avLst/>
          </a:prstGeom>
          <a:ln w="5715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2638150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7C1DB0A7-6D12-4EB8-B6E7-73A9703157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Lokalizáció </a:t>
            </a:r>
            <a:endParaRPr lang="en-US" dirty="0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18E3CC71-E58D-4ED5-BF36-6D20146A33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hu-HU" sz="25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Forrás helyének és távolságának meghatározása</a:t>
            </a:r>
          </a:p>
          <a:p>
            <a:pPr marL="171450" indent="-171450">
              <a:buFontTx/>
              <a:buChar char="-"/>
            </a:pPr>
            <a:r>
              <a:rPr lang="hu-HU" sz="25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Erősség, frekvencia, időbeliség alapján tudunk </a:t>
            </a:r>
            <a:r>
              <a:rPr lang="hu-HU" sz="25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következtetni</a:t>
            </a:r>
          </a:p>
          <a:p>
            <a:pPr marL="171450" indent="-171450">
              <a:buFontTx/>
              <a:buChar char="-"/>
            </a:pPr>
            <a:endParaRPr lang="hu-HU" sz="25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buFontTx/>
              <a:buChar char="-"/>
            </a:pPr>
            <a:r>
              <a:rPr lang="hu-HU" sz="25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Monaurális</a:t>
            </a:r>
            <a:r>
              <a:rPr lang="hu-HU" sz="25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algn="ctr">
              <a:buFontTx/>
              <a:buChar char="-"/>
            </a:pPr>
            <a:r>
              <a:rPr lang="hu-HU" sz="25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Binaurális</a:t>
            </a:r>
            <a:r>
              <a:rPr lang="hu-HU" sz="25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(idői különbség, hangerő különbség)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128958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918030" y="344349"/>
            <a:ext cx="4058876" cy="5507293"/>
          </a:xfrm>
        </p:spPr>
        <p:txBody>
          <a:bodyPr>
            <a:normAutofit fontScale="90000"/>
          </a:bodyPr>
          <a:lstStyle/>
          <a:p>
            <a:r>
              <a:rPr lang="hu-HU" b="1" dirty="0"/>
              <a:t>Lokalizáció -</a:t>
            </a:r>
            <a:br>
              <a:rPr lang="hu-HU" b="1" dirty="0"/>
            </a:br>
            <a:r>
              <a:rPr lang="hu-HU" b="1" dirty="0" err="1"/>
              <a:t>Binaurális</a:t>
            </a:r>
            <a:r>
              <a:rPr lang="hu-HU" b="1" dirty="0"/>
              <a:t/>
            </a:r>
            <a:br>
              <a:rPr lang="hu-HU" b="1" dirty="0"/>
            </a:br>
            <a:r>
              <a:rPr lang="hu-HU" dirty="0"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hu-HU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hu-HU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Alacsony frekvenciákon (&lt;800Hz):</a:t>
            </a:r>
            <a:r>
              <a:rPr lang="hu-HU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hu-HU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hu-HU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Fülek közötti </a:t>
            </a:r>
            <a:r>
              <a:rPr lang="hu-HU" altLang="en-US" sz="2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időkülönbség</a:t>
            </a:r>
            <a:br>
              <a:rPr lang="hu-HU" altLang="en-US" sz="2800" b="1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hu-HU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hu-HU" alt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Interaurális</a:t>
            </a:r>
            <a:r>
              <a:rPr lang="hu-HU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altLang="en-US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idői </a:t>
            </a:r>
            <a:r>
              <a:rPr lang="hu-HU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Különbség)</a:t>
            </a:r>
            <a:r>
              <a:rPr lang="hu-HU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hu-HU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hu-HU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hu-HU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hu-HU" altLang="en-US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/openlearn.open.ac.uk,</a:t>
            </a:r>
            <a:br>
              <a:rPr lang="hu-HU" altLang="en-US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hu-HU" altLang="en-US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William Dell/</a:t>
            </a:r>
            <a:br>
              <a:rPr lang="hu-HU" altLang="en-US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hu-HU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2" descr="image00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5906" y="344349"/>
            <a:ext cx="2934787" cy="2514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 descr="SD329_1_043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4010" y="2126204"/>
            <a:ext cx="5256213" cy="405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6557214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24297" y="472592"/>
            <a:ext cx="4813620" cy="4952492"/>
          </a:xfrm>
        </p:spPr>
        <p:txBody>
          <a:bodyPr>
            <a:normAutofit fontScale="90000"/>
          </a:bodyPr>
          <a:lstStyle/>
          <a:p>
            <a:r>
              <a:rPr lang="hu-HU" b="1" dirty="0"/>
              <a:t>Lokalizáció</a:t>
            </a:r>
            <a:br>
              <a:rPr lang="hu-HU" b="1" dirty="0"/>
            </a:br>
            <a:r>
              <a:rPr lang="hu-HU" b="1" dirty="0"/>
              <a:t>-</a:t>
            </a:r>
            <a:r>
              <a:rPr lang="hu-HU" b="1" dirty="0" err="1"/>
              <a:t>Binaurális</a:t>
            </a:r>
            <a:r>
              <a:rPr lang="hu-HU" b="1" dirty="0"/>
              <a:t/>
            </a:r>
            <a:br>
              <a:rPr lang="hu-HU" b="1" dirty="0"/>
            </a:br>
            <a:r>
              <a:rPr lang="hu-HU" dirty="0"/>
              <a:t/>
            </a:r>
            <a:br>
              <a:rPr lang="hu-HU" dirty="0"/>
            </a:br>
            <a:r>
              <a:rPr lang="hu-HU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Magas frekvenciákon (&gt;1600Hz):</a:t>
            </a:r>
            <a:r>
              <a:rPr lang="hu-HU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hu-HU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hu-HU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Fülek közötti </a:t>
            </a:r>
            <a:r>
              <a:rPr lang="hu-HU" altLang="en-US" sz="2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intenzitáskülönbség </a:t>
            </a:r>
            <a:r>
              <a:rPr lang="hu-HU" altLang="en-US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hu-HU" altLang="en-US" sz="2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Interaurális</a:t>
            </a:r>
            <a:r>
              <a:rPr lang="hu-HU" altLang="en-US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 hangerő Különbség)</a:t>
            </a:r>
            <a:r>
              <a:rPr lang="hu-HU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hu-HU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hu-HU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hu-HU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hu-HU" altLang="en-US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/openlearn.open.ac.uk,</a:t>
            </a:r>
            <a:br>
              <a:rPr lang="hu-HU" altLang="en-US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hu-HU" altLang="en-US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William Dell/</a:t>
            </a:r>
            <a:br>
              <a:rPr lang="hu-HU" altLang="en-US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hu-HU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hu-HU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hu-HU" altLang="en-US" sz="2800" dirty="0"/>
              <a:t/>
            </a:r>
            <a:br>
              <a:rPr lang="hu-HU" altLang="en-US" sz="2800" dirty="0"/>
            </a:br>
            <a:r>
              <a:rPr lang="hu-HU" altLang="en-US" sz="2800" dirty="0"/>
              <a:t/>
            </a:r>
            <a:br>
              <a:rPr lang="hu-HU" altLang="en-US" sz="2800" dirty="0"/>
            </a:br>
            <a:endParaRPr lang="hu-HU" sz="2800" dirty="0"/>
          </a:p>
        </p:txBody>
      </p:sp>
      <p:pic>
        <p:nvPicPr>
          <p:cNvPr id="4" name="Picture 2" descr="image00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898" y="384176"/>
            <a:ext cx="3527425" cy="2074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sikorski_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5323" y="384176"/>
            <a:ext cx="3854251" cy="2074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7" descr="SD329_1_044i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3927" y="2693647"/>
            <a:ext cx="4716462" cy="366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9872114" y="1824550"/>
            <a:ext cx="2952750" cy="4770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1" fontAlgn="base" hangingPunct="1">
              <a:spcBef>
                <a:spcPct val="50000"/>
              </a:spcBef>
              <a:spcAft>
                <a:spcPct val="0"/>
              </a:spcAft>
              <a:buNone/>
            </a:pPr>
            <a:r>
              <a:rPr lang="hu-HU" altLang="en-US" sz="2500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fejárnyék</a:t>
            </a:r>
          </a:p>
        </p:txBody>
      </p:sp>
    </p:spTree>
    <p:extLst>
      <p:ext uri="{BB962C8B-B14F-4D97-AF65-F5344CB8AC3E}">
        <p14:creationId xmlns:p14="http://schemas.microsoft.com/office/powerpoint/2010/main" val="3200035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b="1" dirty="0"/>
              <a:t>Lokalizáció</a:t>
            </a:r>
            <a:br>
              <a:rPr lang="hu-HU" b="1" dirty="0"/>
            </a:br>
            <a:r>
              <a:rPr lang="hu-HU" b="1" dirty="0"/>
              <a:t>-</a:t>
            </a:r>
            <a:r>
              <a:rPr lang="hu-HU" b="1" dirty="0" err="1"/>
              <a:t>Binaurális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hu-HU" sz="25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Duplex elmélet</a:t>
            </a:r>
          </a:p>
          <a:p>
            <a:pPr lvl="1"/>
            <a:r>
              <a:rPr lang="hu-HU" sz="25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Kettő mechanizmus </a:t>
            </a:r>
          </a:p>
          <a:p>
            <a:pPr lvl="2"/>
            <a:r>
              <a:rPr lang="hu-HU" sz="25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alacsony frekvenciák az IIK, </a:t>
            </a:r>
          </a:p>
          <a:p>
            <a:pPr lvl="2"/>
            <a:r>
              <a:rPr lang="hu-HU" sz="25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magas frekvenciák az IHK segítségével </a:t>
            </a:r>
          </a:p>
          <a:p>
            <a:pPr lvl="2"/>
            <a:r>
              <a:rPr lang="hu-HU" sz="25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Feldolgozás: </a:t>
            </a:r>
            <a:r>
              <a:rPr lang="hu-HU" sz="25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feltételezhetően</a:t>
            </a:r>
            <a:r>
              <a:rPr lang="hu-HU" sz="25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bináris idegsejtek </a:t>
            </a:r>
            <a:r>
              <a:rPr lang="hu-HU" sz="25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segítségével</a:t>
            </a:r>
          </a:p>
          <a:p>
            <a:pPr marL="0" indent="0">
              <a:buNone/>
            </a:pPr>
            <a:endParaRPr lang="hu-HU" sz="25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hu-HU" sz="25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Lokalizációs hibák mérése </a:t>
            </a:r>
          </a:p>
          <a:p>
            <a:pPr lvl="1">
              <a:buFontTx/>
              <a:buChar char="-"/>
            </a:pPr>
            <a:r>
              <a:rPr lang="hu-HU" sz="25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2000-4000 Hz között se az IIK, IHK nem megbízható</a:t>
            </a:r>
          </a:p>
        </p:txBody>
      </p:sp>
    </p:spTree>
    <p:extLst>
      <p:ext uri="{BB962C8B-B14F-4D97-AF65-F5344CB8AC3E}">
        <p14:creationId xmlns:p14="http://schemas.microsoft.com/office/powerpoint/2010/main" val="59306205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b="1" dirty="0"/>
              <a:t>Lokalizáció</a:t>
            </a:r>
            <a:br>
              <a:rPr lang="hu-HU" b="1" dirty="0"/>
            </a:br>
            <a:r>
              <a:rPr lang="hu-HU" b="1" dirty="0"/>
              <a:t>-</a:t>
            </a:r>
            <a:r>
              <a:rPr lang="hu-HU" b="1" dirty="0" err="1"/>
              <a:t>Monaurális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251678" y="2286001"/>
            <a:ext cx="10178322" cy="4189614"/>
          </a:xfrm>
        </p:spPr>
        <p:txBody>
          <a:bodyPr>
            <a:normAutofit lnSpcReduction="10000"/>
          </a:bodyPr>
          <a:lstStyle/>
          <a:p>
            <a:r>
              <a:rPr lang="hu-HU" sz="25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Fül formája – fülkagyló vertikálisan nyújt segítséget</a:t>
            </a:r>
          </a:p>
          <a:p>
            <a:pPr lvl="2"/>
            <a:r>
              <a:rPr lang="hu-HU" sz="25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Visszaverődési mintázat </a:t>
            </a:r>
          </a:p>
          <a:p>
            <a:pPr lvl="2"/>
            <a:r>
              <a:rPr lang="hu-HU" sz="25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Egyfajta szűrő</a:t>
            </a:r>
          </a:p>
          <a:p>
            <a:pPr lvl="2"/>
            <a:endParaRPr lang="hu-HU" sz="25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hu-HU" sz="25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Segíti a lokalizációt, amikor az idői és intenzitáskülönbség nem elegendő ( 2000-4000Hz között)</a:t>
            </a:r>
          </a:p>
          <a:p>
            <a:endParaRPr lang="hu-HU" sz="25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hu-HU" altLang="en-US" sz="25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Fejmozgás javíthat a lokalizáción</a:t>
            </a:r>
            <a:r>
              <a:rPr lang="hu-HU" altLang="en-US" i="1" dirty="0">
                <a:solidFill>
                  <a:prstClr val="black">
                    <a:lumMod val="85000"/>
                    <a:lumOff val="15000"/>
                  </a:prstClr>
                </a:solidFill>
                <a:latin typeface="Century Schoolbook" panose="02040604050505020304"/>
              </a:rPr>
              <a:t/>
            </a:r>
            <a:br>
              <a:rPr lang="hu-HU" altLang="en-US" i="1" dirty="0">
                <a:solidFill>
                  <a:prstClr val="black">
                    <a:lumMod val="85000"/>
                    <a:lumOff val="15000"/>
                  </a:prstClr>
                </a:solidFill>
                <a:latin typeface="Century Schoolbook" panose="02040604050505020304"/>
              </a:rPr>
            </a:b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71343976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sz="4500" b="1" dirty="0"/>
              <a:t>Hallási láncra bontás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257300" y="1375298"/>
            <a:ext cx="10178322" cy="5079931"/>
          </a:xfrm>
        </p:spPr>
        <p:txBody>
          <a:bodyPr>
            <a:noAutofit/>
          </a:bodyPr>
          <a:lstStyle/>
          <a:p>
            <a:pPr marL="0" indent="0" fontAlgn="base">
              <a:lnSpc>
                <a:spcPct val="90000"/>
              </a:lnSpc>
              <a:spcBef>
                <a:spcPts val="400"/>
              </a:spcBef>
              <a:spcAft>
                <a:spcPct val="0"/>
              </a:spcAft>
              <a:buClr>
                <a:srgbClr val="BBE0E3"/>
              </a:buClr>
              <a:buSzPct val="68000"/>
              <a:buNone/>
            </a:pPr>
            <a:r>
              <a:rPr lang="hu-HU" altLang="en-US" sz="25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hangokat egy vagy több láncként észleljük, ez a hallórendszer sajátossága (hallási színtérelemzés).</a:t>
            </a:r>
          </a:p>
          <a:p>
            <a:pPr marL="0" indent="0" fontAlgn="base">
              <a:lnSpc>
                <a:spcPct val="90000"/>
              </a:lnSpc>
              <a:spcBef>
                <a:spcPts val="400"/>
              </a:spcBef>
              <a:spcAft>
                <a:spcPct val="0"/>
              </a:spcAft>
              <a:buClr>
                <a:srgbClr val="BBE0E3"/>
              </a:buClr>
              <a:buSzPct val="68000"/>
              <a:buNone/>
            </a:pPr>
            <a:r>
              <a:rPr lang="hu-HU" altLang="en-US" sz="25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Függ: </a:t>
            </a:r>
          </a:p>
          <a:p>
            <a:pPr marL="0" indent="0" fontAlgn="base">
              <a:lnSpc>
                <a:spcPct val="90000"/>
              </a:lnSpc>
              <a:spcBef>
                <a:spcPts val="400"/>
              </a:spcBef>
              <a:spcAft>
                <a:spcPct val="0"/>
              </a:spcAft>
              <a:buClr>
                <a:srgbClr val="BBE0E3"/>
              </a:buClr>
              <a:buSzPct val="68000"/>
              <a:buNone/>
            </a:pPr>
            <a:r>
              <a:rPr lang="hu-HU" altLang="en-US" sz="25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a hangsorok bemutatási sebességétől (minél gyorsabb, annál inkább szétválik)</a:t>
            </a:r>
          </a:p>
          <a:p>
            <a:pPr marL="0" indent="0" fontAlgn="base">
              <a:lnSpc>
                <a:spcPct val="90000"/>
              </a:lnSpc>
              <a:spcBef>
                <a:spcPts val="400"/>
              </a:spcBef>
              <a:spcAft>
                <a:spcPct val="0"/>
              </a:spcAft>
              <a:buClr>
                <a:srgbClr val="BBE0E3"/>
              </a:buClr>
              <a:buSzPct val="68000"/>
              <a:buNone/>
            </a:pPr>
            <a:r>
              <a:rPr lang="hu-HU" altLang="en-US" sz="25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a hangsorok közötti </a:t>
            </a:r>
            <a:r>
              <a:rPr lang="hu-HU" altLang="en-US" sz="25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hangmagasság-különbségtől</a:t>
            </a:r>
            <a:endParaRPr lang="hu-HU" altLang="en-US" sz="25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fontAlgn="base">
              <a:lnSpc>
                <a:spcPct val="90000"/>
              </a:lnSpc>
              <a:spcBef>
                <a:spcPts val="400"/>
              </a:spcBef>
              <a:spcAft>
                <a:spcPct val="0"/>
              </a:spcAft>
              <a:buClr>
                <a:srgbClr val="BBE0E3"/>
              </a:buClr>
              <a:buSzPct val="68000"/>
              <a:buNone/>
            </a:pPr>
            <a:r>
              <a:rPr lang="hu-HU" altLang="en-US" sz="25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a hangszíntől </a:t>
            </a:r>
          </a:p>
          <a:p>
            <a:pPr marL="0" indent="0" fontAlgn="base">
              <a:lnSpc>
                <a:spcPct val="90000"/>
              </a:lnSpc>
              <a:spcBef>
                <a:spcPts val="400"/>
              </a:spcBef>
              <a:spcAft>
                <a:spcPct val="0"/>
              </a:spcAft>
              <a:buClr>
                <a:srgbClr val="BBE0E3"/>
              </a:buClr>
              <a:buSzPct val="68000"/>
              <a:buNone/>
            </a:pPr>
            <a:r>
              <a:rPr lang="hu-HU" altLang="en-US" sz="25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hu-HU" altLang="en-US" sz="25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kisebb mértékben </a:t>
            </a:r>
            <a:r>
              <a:rPr lang="hu-HU" altLang="en-US" sz="25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hang irányától ill. </a:t>
            </a:r>
            <a:r>
              <a:rPr lang="hu-HU" altLang="en-US" sz="25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hangerejétől</a:t>
            </a:r>
            <a:r>
              <a:rPr lang="hu-HU" altLang="en-US" sz="25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altLang="en-US" sz="25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</a:t>
            </a:r>
            <a:endParaRPr lang="hu-HU" altLang="en-US" sz="25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fontAlgn="base">
              <a:lnSpc>
                <a:spcPct val="90000"/>
              </a:lnSpc>
              <a:spcBef>
                <a:spcPts val="400"/>
              </a:spcBef>
              <a:spcAft>
                <a:spcPct val="0"/>
              </a:spcAft>
              <a:buClr>
                <a:srgbClr val="BBE0E3"/>
              </a:buClr>
              <a:buSzPct val="68000"/>
              <a:buFont typeface="Wingdings" panose="05000000000000000000" pitchFamily="2" charset="2"/>
              <a:buChar char="Ø"/>
            </a:pPr>
            <a:endParaRPr lang="hu-HU" altLang="en-US" sz="25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fontAlgn="base">
              <a:lnSpc>
                <a:spcPct val="90000"/>
              </a:lnSpc>
              <a:spcBef>
                <a:spcPts val="400"/>
              </a:spcBef>
              <a:spcAft>
                <a:spcPct val="0"/>
              </a:spcAft>
              <a:buClr>
                <a:srgbClr val="BBE0E3"/>
              </a:buClr>
              <a:buSzPct val="68000"/>
              <a:buNone/>
            </a:pPr>
            <a:r>
              <a:rPr lang="hu-HU" altLang="en-US" sz="25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láncra bontás nem mindent vagy semmit jellegű, a hang tulajdonságaitól függően tudatosan is irányítható, ill. </a:t>
            </a:r>
            <a:r>
              <a:rPr lang="hu-HU" altLang="en-US" sz="25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bistabil</a:t>
            </a:r>
            <a:r>
              <a:rPr lang="hu-HU" altLang="en-US" sz="25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állapotba kerülhet.  </a:t>
            </a:r>
            <a:endParaRPr lang="en-US" altLang="en-US" sz="25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hely3946.wav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0264" y="3625596"/>
            <a:ext cx="853436" cy="853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17346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689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sz="4500" b="1" dirty="0"/>
              <a:t>Hallási láncra bontás</a:t>
            </a:r>
          </a:p>
        </p:txBody>
      </p:sp>
      <p:pic>
        <p:nvPicPr>
          <p:cNvPr id="4" name="Picture 3" descr="dem0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7658" y="1043745"/>
            <a:ext cx="5565775" cy="332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7895093" y="6073550"/>
            <a:ext cx="3276600" cy="4770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defTabSz="914400" eaLnBrk="1" fontAlgn="base" hangingPunct="1">
              <a:spcBef>
                <a:spcPct val="50000"/>
              </a:spcBef>
              <a:spcAft>
                <a:spcPct val="0"/>
              </a:spcAft>
              <a:buNone/>
            </a:pPr>
            <a:r>
              <a:rPr lang="hu-HU" altLang="en-US" sz="2500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/</a:t>
            </a:r>
            <a:r>
              <a:rPr lang="hu-HU" altLang="en-US" sz="2500" dirty="0" err="1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Bregman</a:t>
            </a:r>
            <a:r>
              <a:rPr lang="hu-HU" altLang="en-US" sz="2500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 1990/</a:t>
            </a:r>
          </a:p>
        </p:txBody>
      </p:sp>
      <p:pic>
        <p:nvPicPr>
          <p:cNvPr id="6" name="dem33961.wav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6791" y="3898220"/>
            <a:ext cx="441024" cy="441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dem33962.wav">
            <a:hlinkClick r:id="" action="ppaction://media"/>
          </p:cNvPr>
          <p:cNvPicPr>
            <a:picLocks noChangeAspect="1" noChangeArrowheads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6153" y="3898220"/>
            <a:ext cx="441024" cy="441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3178630" y="4330021"/>
            <a:ext cx="4716463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defTabSz="914400" eaLnBrk="1" fontAlgn="base" hangingPunct="1">
              <a:spcBef>
                <a:spcPct val="50000"/>
              </a:spcBef>
              <a:spcAft>
                <a:spcPct val="0"/>
              </a:spcAft>
              <a:buNone/>
            </a:pPr>
            <a:r>
              <a:rPr lang="hu-HU" altLang="en-US" sz="2500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Nagy frekvenciakülönbség</a:t>
            </a:r>
          </a:p>
          <a:p>
            <a:pPr algn="r" defTabSz="914400" eaLnBrk="1" fontAlgn="base" hangingPunct="1">
              <a:spcBef>
                <a:spcPct val="50000"/>
              </a:spcBef>
              <a:spcAft>
                <a:spcPct val="0"/>
              </a:spcAft>
              <a:buFont typeface="Wingdings" panose="05000000000000000000" pitchFamily="2" charset="2"/>
              <a:buChar char="à"/>
            </a:pPr>
            <a:r>
              <a:rPr lang="hu-HU" altLang="en-US" sz="2500" dirty="0">
                <a:solidFill>
                  <a:srgbClr val="000000"/>
                </a:solidFill>
                <a:latin typeface="+mj-lt"/>
                <a:cs typeface="Arial" panose="020B0604020202020204" pitchFamily="34" charset="0"/>
                <a:sym typeface="Wingdings" panose="05000000000000000000" pitchFamily="2" charset="2"/>
              </a:rPr>
              <a:t>  Lassú váltakozás: egy lánc</a:t>
            </a:r>
          </a:p>
          <a:p>
            <a:pPr algn="r" defTabSz="914400" eaLnBrk="1" fontAlgn="base" hangingPunct="1">
              <a:spcBef>
                <a:spcPct val="50000"/>
              </a:spcBef>
              <a:spcAft>
                <a:spcPct val="0"/>
              </a:spcAft>
              <a:buFont typeface="Wingdings" panose="05000000000000000000" pitchFamily="2" charset="2"/>
              <a:buChar char="à"/>
            </a:pPr>
            <a:r>
              <a:rPr lang="hu-HU" altLang="en-US" sz="2500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   Gyors váltakozás: két lánc</a:t>
            </a:r>
          </a:p>
        </p:txBody>
      </p:sp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8182429" y="4403045"/>
            <a:ext cx="4140200" cy="10541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1" fontAlgn="base" hangingPunct="1">
              <a:spcBef>
                <a:spcPct val="50000"/>
              </a:spcBef>
              <a:spcAft>
                <a:spcPct val="0"/>
              </a:spcAft>
              <a:buNone/>
            </a:pPr>
            <a:r>
              <a:rPr lang="hu-HU" altLang="en-US" sz="2500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Kis frekvenciakülönbség</a:t>
            </a:r>
          </a:p>
          <a:p>
            <a:pPr defTabSz="914400" eaLnBrk="1" fontAlgn="base" hangingPunct="1">
              <a:spcBef>
                <a:spcPct val="50000"/>
              </a:spcBef>
              <a:spcAft>
                <a:spcPct val="0"/>
              </a:spcAft>
              <a:buFont typeface="Wingdings" panose="05000000000000000000" pitchFamily="2" charset="2"/>
              <a:buChar char="à"/>
            </a:pPr>
            <a:r>
              <a:rPr lang="hu-HU" altLang="en-US" sz="2500" dirty="0">
                <a:solidFill>
                  <a:srgbClr val="000000"/>
                </a:solidFill>
                <a:latin typeface="+mj-lt"/>
                <a:cs typeface="Arial" panose="020B0604020202020204" pitchFamily="34" charset="0"/>
                <a:sym typeface="Wingdings" panose="05000000000000000000" pitchFamily="2" charset="2"/>
              </a:rPr>
              <a:t>  Mindig egy lánc</a:t>
            </a:r>
            <a:endParaRPr lang="hu-HU" altLang="en-US" sz="2500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5975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81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481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962025" y="516135"/>
            <a:ext cx="4595906" cy="4952492"/>
          </a:xfrm>
        </p:spPr>
        <p:txBody>
          <a:bodyPr>
            <a:normAutofit/>
          </a:bodyPr>
          <a:lstStyle/>
          <a:p>
            <a:r>
              <a:rPr lang="hu-HU" sz="4500" b="1" dirty="0"/>
              <a:t>Van </a:t>
            </a:r>
            <a:r>
              <a:rPr lang="hu-HU" sz="4500" b="1" dirty="0" err="1"/>
              <a:t>Noorden</a:t>
            </a:r>
            <a:r>
              <a:rPr lang="hu-HU" sz="4500" b="1" dirty="0"/>
              <a:t> paradigma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181600" y="264270"/>
            <a:ext cx="6565900" cy="6593729"/>
          </a:xfrm>
        </p:spPr>
        <p:txBody>
          <a:bodyPr>
            <a:noAutofit/>
          </a:bodyPr>
          <a:lstStyle/>
          <a:p>
            <a:pPr marL="122936" indent="0">
              <a:buNone/>
            </a:pPr>
            <a:r>
              <a:rPr lang="hu-HU" altLang="en-US" sz="25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Fission</a:t>
            </a:r>
            <a:r>
              <a:rPr lang="hu-HU" altLang="en-US" sz="25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altLang="en-US" sz="25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boundary</a:t>
            </a:r>
            <a:r>
              <a:rPr lang="hu-HU" altLang="en-US" sz="25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altLang="en-US" sz="25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(hasadási határ) alatt egy hangláncot hallunk – egy csoportba csoportosítjuk a hangokat.</a:t>
            </a:r>
          </a:p>
          <a:p>
            <a:pPr marL="122936" indent="0">
              <a:buNone/>
            </a:pPr>
            <a:r>
              <a:rPr lang="hu-HU" altLang="en-US" sz="25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Csak igen kis mértékben függ az egymást követő ingerek bemutatási sebességétől (TRT)</a:t>
            </a:r>
          </a:p>
          <a:p>
            <a:pPr marL="122936" indent="0">
              <a:buNone/>
            </a:pPr>
            <a:r>
              <a:rPr lang="hu-HU" altLang="en-US" sz="25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Temporal</a:t>
            </a:r>
            <a:r>
              <a:rPr lang="hu-HU" altLang="en-US" sz="25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altLang="en-US" sz="25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coherence</a:t>
            </a:r>
            <a:r>
              <a:rPr lang="hu-HU" altLang="en-US" sz="25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altLang="en-US" sz="25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boundary</a:t>
            </a:r>
            <a:r>
              <a:rPr lang="hu-HU" altLang="en-US" sz="25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altLang="en-US" sz="25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(idői koherenciahatár)  fölött két hangláncot hallunk: két csoportba soroljuk a hangokat a frekvenciájuk alapján  </a:t>
            </a:r>
          </a:p>
          <a:p>
            <a:pPr marL="122936" indent="0">
              <a:buNone/>
            </a:pPr>
            <a:r>
              <a:rPr lang="hu-HU" altLang="en-US" sz="25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Automatikus folyamatok</a:t>
            </a:r>
          </a:p>
          <a:p>
            <a:pPr marL="122936" indent="0">
              <a:buNone/>
            </a:pPr>
            <a:r>
              <a:rPr lang="hu-HU" altLang="en-US" sz="25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két határ között </a:t>
            </a:r>
            <a:r>
              <a:rPr lang="hu-HU" altLang="en-US" sz="25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percepciót a bemutatási sebesség befolyásolja (akarattal befolyásolható)</a:t>
            </a:r>
          </a:p>
        </p:txBody>
      </p:sp>
      <p:pic>
        <p:nvPicPr>
          <p:cNvPr id="5122" name="Picture 2" descr="Képtalálat a következőre: „&quot;Van Noorden&quot; paradigm scene analysis”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025" y="2203820"/>
            <a:ext cx="4219575" cy="3409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763065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sz="4500" b="1" dirty="0" err="1"/>
              <a:t>Gestalt</a:t>
            </a:r>
            <a:r>
              <a:rPr lang="hu-HU" sz="4500" b="1" dirty="0"/>
              <a:t> elvek </a:t>
            </a:r>
            <a:r>
              <a:rPr lang="hu-HU" sz="4500" b="1" dirty="0" err="1"/>
              <a:t>Bregman</a:t>
            </a:r>
            <a:r>
              <a:rPr lang="hu-HU" sz="4500" b="1" dirty="0"/>
              <a:t> elméletében</a:t>
            </a:r>
          </a:p>
        </p:txBody>
      </p:sp>
      <p:pic>
        <p:nvPicPr>
          <p:cNvPr id="4" name="Picture 10" descr="Gestalt_ley_de_cierr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6677" y="3833359"/>
            <a:ext cx="3025775" cy="164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11"/>
          <p:cNvSpPr txBox="1">
            <a:spLocks noChangeArrowheads="1"/>
          </p:cNvSpPr>
          <p:nvPr/>
        </p:nvSpPr>
        <p:spPr bwMode="auto">
          <a:xfrm>
            <a:off x="1356631" y="2754913"/>
            <a:ext cx="1620839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defTabSz="914400">
              <a:defRPr/>
            </a:pPr>
            <a:r>
              <a:rPr lang="hu-HU" sz="2500" dirty="0">
                <a:solidFill>
                  <a:srgbClr val="000000"/>
                </a:solidFill>
                <a:latin typeface="+mj-lt"/>
              </a:rPr>
              <a:t>Közelség</a:t>
            </a:r>
            <a:endParaRPr lang="en-US" sz="2500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6" name="Text Box 12"/>
          <p:cNvSpPr txBox="1">
            <a:spLocks noChangeArrowheads="1"/>
          </p:cNvSpPr>
          <p:nvPr/>
        </p:nvSpPr>
        <p:spPr bwMode="auto">
          <a:xfrm>
            <a:off x="6147363" y="5581452"/>
            <a:ext cx="1324402" cy="477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defTabSz="914400">
              <a:defRPr/>
            </a:pPr>
            <a:r>
              <a:rPr lang="hu-HU" sz="2500" dirty="0">
                <a:solidFill>
                  <a:srgbClr val="000000"/>
                </a:solidFill>
                <a:latin typeface="+mj-lt"/>
              </a:rPr>
              <a:t>Zártság</a:t>
            </a:r>
            <a:endParaRPr lang="en-US" sz="2500" dirty="0">
              <a:solidFill>
                <a:srgbClr val="000000"/>
              </a:solidFill>
              <a:latin typeface="+mj-lt"/>
            </a:endParaRPr>
          </a:p>
        </p:txBody>
      </p:sp>
      <p:pic>
        <p:nvPicPr>
          <p:cNvPr id="7" name="Picture 13" descr="Gestalt_ley_de_semejanz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1392" y="3833359"/>
            <a:ext cx="2354263" cy="218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15"/>
          <p:cNvSpPr txBox="1">
            <a:spLocks noChangeArrowheads="1"/>
          </p:cNvSpPr>
          <p:nvPr/>
        </p:nvSpPr>
        <p:spPr bwMode="auto">
          <a:xfrm>
            <a:off x="3081788" y="3386636"/>
            <a:ext cx="1895071" cy="477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defTabSz="914400">
              <a:defRPr/>
            </a:pPr>
            <a:r>
              <a:rPr lang="hu-HU" sz="2500" dirty="0">
                <a:solidFill>
                  <a:srgbClr val="000000"/>
                </a:solidFill>
                <a:latin typeface="+mj-lt"/>
              </a:rPr>
              <a:t>Hasonlóság</a:t>
            </a:r>
            <a:endParaRPr lang="en-US" sz="2500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9" name="Téglalap 9"/>
          <p:cNvSpPr>
            <a:spLocks noChangeArrowheads="1"/>
          </p:cNvSpPr>
          <p:nvPr/>
        </p:nvSpPr>
        <p:spPr bwMode="auto">
          <a:xfrm>
            <a:off x="12661671" y="1177924"/>
            <a:ext cx="2987675" cy="2015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hu-HU" altLang="en-US" sz="2500" dirty="0">
                <a:solidFill>
                  <a:srgbClr val="000000"/>
                </a:solidFill>
                <a:latin typeface="+mj-lt"/>
                <a:hlinkClick r:id="rId5"/>
              </a:rPr>
              <a:t>http://psych.hanover.edu/JavaTest/Media/Chapter5/MedFig.ProxSim.html</a:t>
            </a:r>
            <a:endParaRPr lang="hu-HU" altLang="en-US" sz="2500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10" name="Téglalap 10"/>
          <p:cNvSpPr>
            <a:spLocks noChangeArrowheads="1"/>
          </p:cNvSpPr>
          <p:nvPr/>
        </p:nvSpPr>
        <p:spPr bwMode="auto">
          <a:xfrm>
            <a:off x="12625158" y="3386636"/>
            <a:ext cx="3060700" cy="2015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hu-HU" altLang="en-US" sz="2500" dirty="0">
                <a:solidFill>
                  <a:srgbClr val="000000"/>
                </a:solidFill>
                <a:latin typeface="+mj-lt"/>
                <a:hlinkClick r:id="rId6"/>
              </a:rPr>
              <a:t>http://psych.hanover.edu/JavaTest/Media/Chapter5/MedFig.Continuation.html</a:t>
            </a:r>
            <a:endParaRPr lang="hu-HU" altLang="en-US" sz="2500" dirty="0">
              <a:solidFill>
                <a:srgbClr val="000000"/>
              </a:solidFill>
              <a:latin typeface="+mj-lt"/>
            </a:endParaRPr>
          </a:p>
        </p:txBody>
      </p:sp>
      <p:pic>
        <p:nvPicPr>
          <p:cNvPr id="11" name="Picture 12" descr="continuation"/>
          <p:cNvPicPr>
            <a:picLocks noChangeAspect="1" noChangeArrowheads="1"/>
          </p:cNvPicPr>
          <p:nvPr/>
        </p:nvPicPr>
        <p:blipFill>
          <a:blip r:embed="rId7">
            <a:lum contrast="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1360" y="1551076"/>
            <a:ext cx="2543175" cy="2159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 Box 15"/>
          <p:cNvSpPr txBox="1">
            <a:spLocks noChangeArrowheads="1"/>
          </p:cNvSpPr>
          <p:nvPr/>
        </p:nvSpPr>
        <p:spPr bwMode="auto">
          <a:xfrm>
            <a:off x="8504236" y="1042647"/>
            <a:ext cx="1907895" cy="477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defTabSz="914400">
              <a:defRPr/>
            </a:pPr>
            <a:r>
              <a:rPr lang="hu-HU" sz="2500" dirty="0">
                <a:solidFill>
                  <a:srgbClr val="000000"/>
                </a:solidFill>
                <a:latin typeface="+mj-lt"/>
              </a:rPr>
              <a:t>Jó folytatás</a:t>
            </a:r>
            <a:endParaRPr lang="en-US" sz="2500" dirty="0">
              <a:solidFill>
                <a:srgbClr val="000000"/>
              </a:solidFill>
              <a:latin typeface="+mj-lt"/>
            </a:endParaRPr>
          </a:p>
        </p:txBody>
      </p:sp>
      <p:pic>
        <p:nvPicPr>
          <p:cNvPr id="13" name="Picture 1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1928" y="1367566"/>
            <a:ext cx="1619250" cy="1220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 Box 11"/>
          <p:cNvSpPr txBox="1">
            <a:spLocks noChangeArrowheads="1"/>
          </p:cNvSpPr>
          <p:nvPr/>
        </p:nvSpPr>
        <p:spPr bwMode="auto">
          <a:xfrm>
            <a:off x="5576906" y="2598317"/>
            <a:ext cx="1920875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hu-HU" altLang="en-US" sz="2500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Egybe tartozás</a:t>
            </a:r>
            <a:endParaRPr lang="en-US" altLang="en-US" sz="2500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pic>
        <p:nvPicPr>
          <p:cNvPr id="15" name="Picture 1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4236" y="4770013"/>
            <a:ext cx="1389063" cy="148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 Box 15"/>
          <p:cNvSpPr txBox="1">
            <a:spLocks noChangeArrowheads="1"/>
          </p:cNvSpPr>
          <p:nvPr/>
        </p:nvSpPr>
        <p:spPr bwMode="auto">
          <a:xfrm>
            <a:off x="10001708" y="5045665"/>
            <a:ext cx="2045149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defTabSz="914400">
              <a:defRPr/>
            </a:pPr>
            <a:r>
              <a:rPr lang="hu-HU" sz="2500" dirty="0">
                <a:solidFill>
                  <a:srgbClr val="000000"/>
                </a:solidFill>
                <a:latin typeface="+mj-lt"/>
              </a:rPr>
              <a:t>Kizárólagos elhelyezés</a:t>
            </a:r>
            <a:endParaRPr lang="en-US" sz="2500" dirty="0">
              <a:solidFill>
                <a:srgbClr val="000000"/>
              </a:solidFill>
              <a:latin typeface="+mj-lt"/>
            </a:endParaRPr>
          </a:p>
        </p:txBody>
      </p:sp>
      <p:pic>
        <p:nvPicPr>
          <p:cNvPr id="17" name="Picture 1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833" y="1373276"/>
            <a:ext cx="2324100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zövegdoboz 2"/>
          <p:cNvSpPr txBox="1"/>
          <p:nvPr/>
        </p:nvSpPr>
        <p:spPr>
          <a:xfrm>
            <a:off x="920424" y="4292959"/>
            <a:ext cx="1752559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500" dirty="0">
                <a:latin typeface="+mj-lt"/>
              </a:rPr>
              <a:t>Közös sors</a:t>
            </a:r>
          </a:p>
        </p:txBody>
      </p:sp>
    </p:spTree>
    <p:extLst>
      <p:ext uri="{BB962C8B-B14F-4D97-AF65-F5344CB8AC3E}">
        <p14:creationId xmlns:p14="http://schemas.microsoft.com/office/powerpoint/2010/main" val="196119312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sz="4500" b="1" dirty="0"/>
              <a:t>Adaptációs folyamatok időtartama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51678" y="1208059"/>
            <a:ext cx="10178322" cy="359359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S" sz="2500" dirty="0">
                <a:latin typeface="Calibri" panose="020F0502020204030204" pitchFamily="34" charset="0"/>
                <a:cs typeface="Calibri" panose="020F0502020204030204" pitchFamily="34" charset="0"/>
              </a:rPr>
              <a:t>Pérez-González &amp; Malmierca, 2015</a:t>
            </a:r>
            <a:endParaRPr lang="hu-HU" sz="25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hu-HU" sz="2500" b="1" dirty="0">
                <a:latin typeface="Calibri" panose="020F0502020204030204" pitchFamily="34" charset="0"/>
                <a:cs typeface="Calibri" panose="020F0502020204030204" pitchFamily="34" charset="0"/>
              </a:rPr>
              <a:t>Adaptáció: </a:t>
            </a:r>
            <a:r>
              <a:rPr lang="hu-HU" sz="2500" dirty="0">
                <a:latin typeface="Calibri" panose="020F0502020204030204" pitchFamily="34" charset="0"/>
                <a:cs typeface="Calibri" panose="020F0502020204030204" pitchFamily="34" charset="0"/>
              </a:rPr>
              <a:t>neurális aktivitás csökkenése folyamatos stimuláció </a:t>
            </a:r>
          </a:p>
          <a:p>
            <a:pPr lvl="1"/>
            <a:r>
              <a:rPr lang="hu-HU" sz="2300" dirty="0">
                <a:latin typeface="Calibri" panose="020F0502020204030204" pitchFamily="34" charset="0"/>
                <a:cs typeface="Calibri" panose="020F0502020204030204" pitchFamily="34" charset="0"/>
              </a:rPr>
              <a:t>Kakukktojás-paradigmában a sokat játszott ingerekre ritkul az aktivitás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2172" y="3245953"/>
            <a:ext cx="4200007" cy="3116747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75979" y="3245953"/>
            <a:ext cx="6681433" cy="3116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627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155" y="328527"/>
            <a:ext cx="3833906" cy="6701665"/>
          </a:xfrm>
        </p:spPr>
        <p:txBody>
          <a:bodyPr>
            <a:normAutofit/>
          </a:bodyPr>
          <a:lstStyle/>
          <a:p>
            <a:r>
              <a:rPr lang="hu-HU" altLang="en-US" b="1" dirty="0"/>
              <a:t>Belső fül</a:t>
            </a:r>
            <a:r>
              <a:rPr lang="hu-HU" altLang="en-US" dirty="0"/>
              <a:t> </a:t>
            </a:r>
            <a:r>
              <a:rPr lang="hu-HU" altLang="en-US" sz="5400" dirty="0"/>
              <a:t/>
            </a:r>
            <a:br>
              <a:rPr lang="hu-HU" altLang="en-US" sz="5400" dirty="0"/>
            </a:br>
            <a:r>
              <a:rPr lang="hu-HU" altLang="en-US" sz="2800" dirty="0">
                <a:solidFill>
                  <a:schemeClr val="bg2">
                    <a:lumMod val="50000"/>
                  </a:schemeClr>
                </a:solidFill>
              </a:rPr>
              <a:t/>
            </a:r>
            <a:br>
              <a:rPr lang="hu-HU" altLang="en-US" sz="2800" dirty="0">
                <a:solidFill>
                  <a:schemeClr val="bg2">
                    <a:lumMod val="50000"/>
                  </a:schemeClr>
                </a:solidFill>
              </a:rPr>
            </a:br>
            <a:r>
              <a:rPr lang="hu-HU" altLang="en-US" sz="2800" dirty="0">
                <a:solidFill>
                  <a:schemeClr val="bg2">
                    <a:lumMod val="50000"/>
                  </a:schemeClr>
                </a:solidFill>
              </a:rPr>
              <a:t>Félkörös ívjáratok</a:t>
            </a:r>
            <a:br>
              <a:rPr lang="hu-HU" altLang="en-US" sz="2800" dirty="0">
                <a:solidFill>
                  <a:schemeClr val="bg2">
                    <a:lumMod val="50000"/>
                  </a:schemeClr>
                </a:solidFill>
              </a:rPr>
            </a:br>
            <a:r>
              <a:rPr lang="hu-HU" altLang="en-US" sz="2800" dirty="0">
                <a:solidFill>
                  <a:schemeClr val="bg2">
                    <a:lumMod val="50000"/>
                  </a:schemeClr>
                </a:solidFill>
              </a:rPr>
              <a:t/>
            </a:r>
            <a:br>
              <a:rPr lang="hu-HU" altLang="en-US" sz="2800" dirty="0">
                <a:solidFill>
                  <a:schemeClr val="bg2">
                    <a:lumMod val="50000"/>
                  </a:schemeClr>
                </a:solidFill>
              </a:rPr>
            </a:br>
            <a:r>
              <a:rPr lang="hu-HU" altLang="en-US" sz="2800" dirty="0">
                <a:solidFill>
                  <a:schemeClr val="bg2">
                    <a:lumMod val="50000"/>
                  </a:schemeClr>
                </a:solidFill>
              </a:rPr>
              <a:t>                           Csiga</a:t>
            </a:r>
            <a:br>
              <a:rPr lang="hu-HU" altLang="en-US" sz="2800" dirty="0">
                <a:solidFill>
                  <a:schemeClr val="bg2">
                    <a:lumMod val="50000"/>
                  </a:schemeClr>
                </a:solidFill>
              </a:rPr>
            </a:br>
            <a:r>
              <a:rPr lang="hu-HU" altLang="en-US" sz="2800" dirty="0">
                <a:solidFill>
                  <a:schemeClr val="bg2">
                    <a:lumMod val="50000"/>
                  </a:schemeClr>
                </a:solidFill>
              </a:rPr>
              <a:t/>
            </a:r>
            <a:br>
              <a:rPr lang="hu-HU" altLang="en-US" sz="2800" dirty="0">
                <a:solidFill>
                  <a:schemeClr val="bg2">
                    <a:lumMod val="50000"/>
                  </a:schemeClr>
                </a:solidFill>
              </a:rPr>
            </a:br>
            <a:r>
              <a:rPr lang="hu-HU" altLang="en-US" sz="2800" dirty="0">
                <a:solidFill>
                  <a:schemeClr val="bg2">
                    <a:lumMod val="50000"/>
                  </a:schemeClr>
                </a:solidFill>
              </a:rPr>
              <a:t>                   Hallóideg</a:t>
            </a:r>
            <a:br>
              <a:rPr lang="hu-HU" altLang="en-US" sz="2800" dirty="0">
                <a:solidFill>
                  <a:schemeClr val="bg2">
                    <a:lumMod val="50000"/>
                  </a:schemeClr>
                </a:solidFill>
              </a:rPr>
            </a:br>
            <a:r>
              <a:rPr lang="hu-HU" altLang="en-US" sz="2800" dirty="0">
                <a:solidFill>
                  <a:schemeClr val="bg2">
                    <a:lumMod val="50000"/>
                  </a:schemeClr>
                </a:solidFill>
              </a:rPr>
              <a:t/>
            </a:r>
            <a:br>
              <a:rPr lang="hu-HU" altLang="en-US" sz="2800" dirty="0">
                <a:solidFill>
                  <a:schemeClr val="bg2">
                    <a:lumMod val="50000"/>
                  </a:schemeClr>
                </a:solidFill>
              </a:rPr>
            </a:br>
            <a:r>
              <a:rPr lang="hu-HU" altLang="en-US" sz="2800" dirty="0">
                <a:solidFill>
                  <a:schemeClr val="bg2">
                    <a:lumMod val="50000"/>
                  </a:schemeClr>
                </a:solidFill>
              </a:rPr>
              <a:t>Ovális ablak</a:t>
            </a:r>
            <a:br>
              <a:rPr lang="hu-HU" altLang="en-US" sz="2800" dirty="0">
                <a:solidFill>
                  <a:schemeClr val="bg2">
                    <a:lumMod val="50000"/>
                  </a:schemeClr>
                </a:solidFill>
              </a:rPr>
            </a:br>
            <a:r>
              <a:rPr lang="hu-HU" altLang="en-US" sz="2800" dirty="0">
                <a:solidFill>
                  <a:schemeClr val="bg2">
                    <a:lumMod val="50000"/>
                  </a:schemeClr>
                </a:solidFill>
              </a:rPr>
              <a:t/>
            </a:r>
            <a:br>
              <a:rPr lang="hu-HU" altLang="en-US" sz="2800" dirty="0">
                <a:solidFill>
                  <a:schemeClr val="bg2">
                    <a:lumMod val="50000"/>
                  </a:schemeClr>
                </a:solidFill>
              </a:rPr>
            </a:br>
            <a:r>
              <a:rPr lang="hu-HU" altLang="en-US" sz="2800" dirty="0">
                <a:solidFill>
                  <a:schemeClr val="bg2">
                    <a:lumMod val="50000"/>
                  </a:schemeClr>
                </a:solidFill>
              </a:rPr>
              <a:t>Kerek ablak</a:t>
            </a:r>
            <a:r>
              <a:rPr lang="hu-HU" altLang="en-US" sz="2800" dirty="0"/>
              <a:t/>
            </a:r>
            <a:br>
              <a:rPr lang="hu-HU" altLang="en-US" sz="2800" dirty="0"/>
            </a:br>
            <a:r>
              <a:rPr lang="hu-HU" altLang="en-US" sz="2800" dirty="0"/>
              <a:t/>
            </a:r>
            <a:br>
              <a:rPr lang="hu-HU" altLang="en-US" sz="2800" dirty="0"/>
            </a:br>
            <a:r>
              <a:rPr lang="hu-HU" altLang="en-US" sz="2800" dirty="0"/>
              <a:t>A csigában történik a hang </a:t>
            </a:r>
            <a:r>
              <a:rPr lang="hu-HU" altLang="en-US" sz="2800" i="1" dirty="0"/>
              <a:t>„frekvencia-elemzése”</a:t>
            </a:r>
            <a:endParaRPr lang="hu-HU" sz="2800" i="1" dirty="0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4291" y="1795549"/>
            <a:ext cx="7009135" cy="4402850"/>
          </a:xfrm>
          <a:prstGeom prst="rect">
            <a:avLst/>
          </a:prstGeom>
        </p:spPr>
      </p:pic>
      <p:cxnSp>
        <p:nvCxnSpPr>
          <p:cNvPr id="6" name="Straight Connector 5"/>
          <p:cNvCxnSpPr>
            <a:cxnSpLocks/>
          </p:cNvCxnSpPr>
          <p:nvPr/>
        </p:nvCxnSpPr>
        <p:spPr>
          <a:xfrm>
            <a:off x="4444266" y="1645921"/>
            <a:ext cx="1778404" cy="850475"/>
          </a:xfrm>
          <a:prstGeom prst="line">
            <a:avLst/>
          </a:prstGeom>
          <a:ln w="5715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/>
          <p:cNvCxnSpPr>
            <a:cxnSpLocks/>
          </p:cNvCxnSpPr>
          <p:nvPr/>
        </p:nvCxnSpPr>
        <p:spPr>
          <a:xfrm>
            <a:off x="4605250" y="2294313"/>
            <a:ext cx="4156365" cy="1130531"/>
          </a:xfrm>
          <a:prstGeom prst="line">
            <a:avLst/>
          </a:prstGeom>
          <a:ln w="5715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/>
          <p:cNvCxnSpPr>
            <a:cxnSpLocks/>
          </p:cNvCxnSpPr>
          <p:nvPr/>
        </p:nvCxnSpPr>
        <p:spPr>
          <a:xfrm>
            <a:off x="4444266" y="3107512"/>
            <a:ext cx="5768513" cy="666467"/>
          </a:xfrm>
          <a:prstGeom prst="line">
            <a:avLst/>
          </a:prstGeom>
          <a:ln w="5715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/>
          <p:cNvCxnSpPr>
            <a:cxnSpLocks/>
          </p:cNvCxnSpPr>
          <p:nvPr/>
        </p:nvCxnSpPr>
        <p:spPr>
          <a:xfrm>
            <a:off x="3668684" y="3930472"/>
            <a:ext cx="3480261" cy="241069"/>
          </a:xfrm>
          <a:prstGeom prst="line">
            <a:avLst/>
          </a:prstGeom>
          <a:ln w="5715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/>
          <p:cNvCxnSpPr>
            <a:cxnSpLocks/>
          </p:cNvCxnSpPr>
          <p:nvPr/>
        </p:nvCxnSpPr>
        <p:spPr>
          <a:xfrm>
            <a:off x="3524597" y="4678879"/>
            <a:ext cx="3524596" cy="407063"/>
          </a:xfrm>
          <a:prstGeom prst="line">
            <a:avLst/>
          </a:prstGeom>
          <a:ln w="5715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56509467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sz="4500" b="1" dirty="0"/>
              <a:t>Fáradás, sérülések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251678" y="1458686"/>
            <a:ext cx="10178322" cy="5192485"/>
          </a:xfrm>
        </p:spPr>
        <p:txBody>
          <a:bodyPr>
            <a:normAutofit/>
          </a:bodyPr>
          <a:lstStyle/>
          <a:p>
            <a:pPr marL="0" indent="0">
              <a:lnSpc>
                <a:spcPct val="80000"/>
              </a:lnSpc>
              <a:buNone/>
            </a:pPr>
            <a:r>
              <a:rPr lang="hu-HU" altLang="en-US" sz="2500" b="1" dirty="0">
                <a:latin typeface="Calibri" panose="020F0502020204030204" pitchFamily="34" charset="0"/>
                <a:cs typeface="Calibri" panose="020F0502020204030204" pitchFamily="34" charset="0"/>
              </a:rPr>
              <a:t>Fáradás: </a:t>
            </a:r>
            <a:r>
              <a:rPr lang="hu-HU" altLang="en-US" sz="2500" dirty="0">
                <a:latin typeface="Calibri" panose="020F0502020204030204" pitchFamily="34" charset="0"/>
                <a:cs typeface="Calibri" panose="020F0502020204030204" pitchFamily="34" charset="0"/>
              </a:rPr>
              <a:t>ideiglenes - magas frekvenciáknál (4-6khz), erős hangoknál (+90db) a leghosszabb- </a:t>
            </a:r>
            <a:r>
              <a:rPr lang="hu-HU" sz="2500" dirty="0">
                <a:latin typeface="Calibri" panose="020F0502020204030204" pitchFamily="34" charset="0"/>
                <a:cs typeface="Calibri" panose="020F0502020204030204" pitchFamily="34" charset="0"/>
              </a:rPr>
              <a:t>hosszan tartó nagy intenzitású hangterhelésre jön létre</a:t>
            </a:r>
            <a:endParaRPr lang="hu-HU" altLang="en-US" sz="25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lnSpc>
                <a:spcPct val="80000"/>
              </a:lnSpc>
              <a:buNone/>
            </a:pPr>
            <a:endParaRPr lang="hu-HU" altLang="en-US" sz="25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lnSpc>
                <a:spcPct val="80000"/>
              </a:lnSpc>
              <a:buNone/>
            </a:pPr>
            <a:r>
              <a:rPr lang="hu-HU" altLang="en-US" sz="2500" b="1" dirty="0">
                <a:latin typeface="Calibri" panose="020F0502020204030204" pitchFamily="34" charset="0"/>
                <a:cs typeface="Calibri" panose="020F0502020204030204" pitchFamily="34" charset="0"/>
              </a:rPr>
              <a:t>Tartós sérülés </a:t>
            </a:r>
            <a:r>
              <a:rPr lang="hu-HU" altLang="en-US" sz="2500" dirty="0">
                <a:latin typeface="Calibri" panose="020F0502020204030204" pitchFamily="34" charset="0"/>
                <a:cs typeface="Calibri" panose="020F0502020204030204" pitchFamily="34" charset="0"/>
              </a:rPr>
              <a:t>85dB, 8h felett (intenzitás duplázódásával az idő </a:t>
            </a:r>
            <a:r>
              <a:rPr lang="hu-HU" altLang="en-US" sz="2500" dirty="0" err="1">
                <a:latin typeface="Calibri" panose="020F0502020204030204" pitchFamily="34" charset="0"/>
                <a:cs typeface="Calibri" panose="020F0502020204030204" pitchFamily="34" charset="0"/>
              </a:rPr>
              <a:t>feleződik</a:t>
            </a:r>
            <a:r>
              <a:rPr lang="hu-HU" altLang="en-US" sz="25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marL="0" indent="0">
              <a:lnSpc>
                <a:spcPct val="80000"/>
              </a:lnSpc>
              <a:buNone/>
            </a:pPr>
            <a:endParaRPr lang="hu-HU" altLang="en-US" sz="25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lnSpc>
                <a:spcPct val="80000"/>
              </a:lnSpc>
              <a:buNone/>
            </a:pPr>
            <a:r>
              <a:rPr lang="hu-HU" altLang="en-US" sz="2500" b="1" dirty="0">
                <a:latin typeface="Calibri" panose="020F0502020204030204" pitchFamily="34" charset="0"/>
                <a:cs typeface="Calibri" panose="020F0502020204030204" pitchFamily="34" charset="0"/>
              </a:rPr>
              <a:t>Egy fül: </a:t>
            </a:r>
            <a:r>
              <a:rPr lang="hu-HU" altLang="en-US" sz="2500" dirty="0">
                <a:latin typeface="Calibri" panose="020F0502020204030204" pitchFamily="34" charset="0"/>
                <a:cs typeface="Calibri" panose="020F0502020204030204" pitchFamily="34" charset="0"/>
              </a:rPr>
              <a:t>csak 30dB SPL alatti hangoknál + kisebb mértékű</a:t>
            </a:r>
          </a:p>
          <a:p>
            <a:pPr marL="0" indent="0">
              <a:lnSpc>
                <a:spcPct val="80000"/>
              </a:lnSpc>
              <a:buNone/>
            </a:pPr>
            <a:endParaRPr lang="hu-HU" altLang="en-US" sz="25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lnSpc>
                <a:spcPct val="80000"/>
              </a:lnSpc>
              <a:buNone/>
            </a:pPr>
            <a:r>
              <a:rPr lang="hu-HU" altLang="en-US" sz="2500" b="1" dirty="0">
                <a:latin typeface="Calibri" panose="020F0502020204030204" pitchFamily="34" charset="0"/>
                <a:cs typeface="Calibri" panose="020F0502020204030204" pitchFamily="34" charset="0"/>
              </a:rPr>
              <a:t>Csiga sérülés: </a:t>
            </a:r>
            <a:r>
              <a:rPr lang="hu-HU" altLang="en-US" sz="2500" dirty="0" err="1">
                <a:latin typeface="Calibri" panose="020F0502020204030204" pitchFamily="34" charset="0"/>
                <a:cs typeface="Calibri" panose="020F0502020204030204" pitchFamily="34" charset="0"/>
              </a:rPr>
              <a:t>loudness</a:t>
            </a:r>
            <a:r>
              <a:rPr lang="hu-HU" altLang="en-US" sz="25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altLang="en-US" sz="2500" dirty="0" err="1">
                <a:latin typeface="Calibri" panose="020F0502020204030204" pitchFamily="34" charset="0"/>
                <a:cs typeface="Calibri" panose="020F0502020204030204" pitchFamily="34" charset="0"/>
              </a:rPr>
              <a:t>recruitment</a:t>
            </a:r>
            <a:r>
              <a:rPr lang="hu-HU" altLang="en-US" sz="2500" dirty="0">
                <a:latin typeface="Calibri" panose="020F0502020204030204" pitchFamily="34" charset="0"/>
                <a:cs typeface="Calibri" panose="020F0502020204030204" pitchFamily="34" charset="0"/>
              </a:rPr>
              <a:t>: hangosság érzete nagyon gyorsan nő (+emelkedett küszöb) külső szőrsejtek sérülése? </a:t>
            </a:r>
            <a:r>
              <a:rPr lang="hu-HU" altLang="en-US" sz="25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</a:t>
            </a:r>
            <a:r>
              <a:rPr lang="hu-HU" altLang="en-US" sz="2500" dirty="0">
                <a:latin typeface="Calibri" panose="020F0502020204030204" pitchFamily="34" charset="0"/>
                <a:cs typeface="Calibri" panose="020F0502020204030204" pitchFamily="34" charset="0"/>
              </a:rPr>
              <a:t> input-output szabályozás romlik</a:t>
            </a:r>
          </a:p>
          <a:p>
            <a:pPr marL="0" indent="0">
              <a:lnSpc>
                <a:spcPct val="80000"/>
              </a:lnSpc>
              <a:buNone/>
            </a:pPr>
            <a:endParaRPr lang="hu-HU" altLang="en-US" sz="25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lnSpc>
                <a:spcPct val="80000"/>
              </a:lnSpc>
              <a:buNone/>
            </a:pPr>
            <a:r>
              <a:rPr lang="hu-HU" altLang="en-US" sz="2500" b="1" dirty="0">
                <a:latin typeface="Calibri" panose="020F0502020204030204" pitchFamily="34" charset="0"/>
                <a:cs typeface="Calibri" panose="020F0502020204030204" pitchFamily="34" charset="0"/>
              </a:rPr>
              <a:t>Patologikus adaptáció: </a:t>
            </a:r>
            <a:r>
              <a:rPr lang="hu-HU" altLang="en-US" sz="2500" dirty="0">
                <a:latin typeface="Calibri" panose="020F0502020204030204" pitchFamily="34" charset="0"/>
                <a:cs typeface="Calibri" panose="020F0502020204030204" pitchFamily="34" charset="0"/>
              </a:rPr>
              <a:t>hosszabb hangok hamar elhalkulnak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147759442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989208" y="190500"/>
            <a:ext cx="4097142" cy="4952492"/>
          </a:xfrm>
        </p:spPr>
        <p:txBody>
          <a:bodyPr>
            <a:normAutofit/>
          </a:bodyPr>
          <a:lstStyle/>
          <a:p>
            <a:r>
              <a:rPr lang="hu-HU" sz="4500" b="1" dirty="0"/>
              <a:t>Hasznos források</a:t>
            </a:r>
            <a:br>
              <a:rPr lang="hu-HU" sz="4500" b="1" dirty="0"/>
            </a:br>
            <a:r>
              <a:rPr lang="hu-HU" sz="4500" b="1" dirty="0"/>
              <a:t>az órán leadott anyagokhoz</a:t>
            </a:r>
            <a:endParaRPr lang="hu-HU" sz="2800" b="1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086350" y="378566"/>
            <a:ext cx="6515100" cy="6288934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hu-HU" sz="2500" b="1" dirty="0">
                <a:latin typeface="+mj-lt"/>
              </a:rPr>
              <a:t>The </a:t>
            </a:r>
            <a:r>
              <a:rPr lang="hu-HU" sz="2500" b="1" dirty="0" err="1">
                <a:latin typeface="+mj-lt"/>
              </a:rPr>
              <a:t>Correlogram</a:t>
            </a:r>
            <a:r>
              <a:rPr lang="hu-HU" sz="2500" b="1" dirty="0">
                <a:latin typeface="+mj-lt"/>
              </a:rPr>
              <a:t> </a:t>
            </a:r>
            <a:r>
              <a:rPr lang="hu-HU" sz="2500" b="1" dirty="0" err="1">
                <a:latin typeface="+mj-lt"/>
              </a:rPr>
              <a:t>Museum</a:t>
            </a:r>
            <a:endParaRPr lang="hu-HU" sz="2500" b="1" dirty="0">
              <a:latin typeface="+mj-lt"/>
            </a:endParaRPr>
          </a:p>
          <a:p>
            <a:pPr marL="0" indent="0">
              <a:buNone/>
            </a:pPr>
            <a:r>
              <a:rPr lang="hu-HU" sz="2500" dirty="0">
                <a:latin typeface="+mj-lt"/>
                <a:hlinkClick r:id="rId2"/>
              </a:rPr>
              <a:t>http://ccrma.stanford.edu/~malcolm/correlograms/</a:t>
            </a:r>
            <a:endParaRPr lang="hu-HU" sz="2500" dirty="0">
              <a:latin typeface="+mj-lt"/>
            </a:endParaRPr>
          </a:p>
          <a:p>
            <a:pPr marL="0" indent="0">
              <a:buNone/>
            </a:pPr>
            <a:endParaRPr lang="hu-HU" sz="2500" dirty="0">
              <a:latin typeface="+mj-lt"/>
            </a:endParaRPr>
          </a:p>
          <a:p>
            <a:pPr marL="0" indent="0">
              <a:buNone/>
            </a:pPr>
            <a:r>
              <a:rPr lang="hu-HU" sz="2500" b="1" dirty="0">
                <a:latin typeface="+mj-lt"/>
              </a:rPr>
              <a:t>Diana </a:t>
            </a:r>
            <a:r>
              <a:rPr lang="hu-HU" sz="2500" b="1" dirty="0" err="1">
                <a:latin typeface="+mj-lt"/>
              </a:rPr>
              <a:t>Deutch</a:t>
            </a:r>
            <a:r>
              <a:rPr lang="hu-HU" sz="2500" b="1" dirty="0">
                <a:latin typeface="+mj-lt"/>
              </a:rPr>
              <a:t> </a:t>
            </a:r>
            <a:r>
              <a:rPr lang="hu-HU" sz="2500" b="1" dirty="0" err="1">
                <a:latin typeface="+mj-lt"/>
              </a:rPr>
              <a:t>Illusions</a:t>
            </a:r>
            <a:r>
              <a:rPr lang="hu-HU" sz="2500" b="1" dirty="0">
                <a:latin typeface="+mj-lt"/>
              </a:rPr>
              <a:t> and Research</a:t>
            </a:r>
          </a:p>
          <a:p>
            <a:pPr marL="0" indent="0">
              <a:buNone/>
            </a:pPr>
            <a:r>
              <a:rPr lang="hu-HU" sz="2500" dirty="0">
                <a:latin typeface="+mj-lt"/>
                <a:hlinkClick r:id="rId3"/>
              </a:rPr>
              <a:t>http://deutsch.ucsd.edu/psychology/pages.php?i=201</a:t>
            </a:r>
            <a:endParaRPr lang="hu-HU" sz="2500" dirty="0">
              <a:latin typeface="+mj-lt"/>
            </a:endParaRPr>
          </a:p>
          <a:p>
            <a:pPr marL="0" indent="0">
              <a:buNone/>
            </a:pPr>
            <a:endParaRPr lang="hu-HU" sz="2500" dirty="0">
              <a:latin typeface="+mj-lt"/>
            </a:endParaRPr>
          </a:p>
          <a:p>
            <a:pPr marL="0" indent="0">
              <a:buNone/>
            </a:pPr>
            <a:r>
              <a:rPr lang="hu-HU" sz="2500" b="1" dirty="0">
                <a:latin typeface="+mj-lt"/>
              </a:rPr>
              <a:t>Adaptáció cikk</a:t>
            </a:r>
          </a:p>
          <a:p>
            <a:pPr marL="0" indent="0">
              <a:buNone/>
            </a:pPr>
            <a:r>
              <a:rPr lang="hu-HU" sz="2500" dirty="0">
                <a:latin typeface="+mj-lt"/>
                <a:hlinkClick r:id="rId4"/>
              </a:rPr>
              <a:t>http://www.frontiersin.org/Journal/DownloadFile.ashx?pdf=1&amp;FileId=96415&amp;articleId=72504&amp;Version=1&amp;ContentTypeId=58&amp;FileName=Provisional%20PDF.pdf</a:t>
            </a:r>
            <a:endParaRPr lang="hu-HU" sz="2500" dirty="0">
              <a:latin typeface="+mj-lt"/>
            </a:endParaRPr>
          </a:p>
          <a:p>
            <a:pPr marL="0" indent="0">
              <a:buNone/>
            </a:pPr>
            <a:endParaRPr lang="hu-HU" sz="2500" dirty="0">
              <a:latin typeface="+mj-lt"/>
            </a:endParaRPr>
          </a:p>
          <a:p>
            <a:pPr marL="0" indent="0">
              <a:buNone/>
            </a:pPr>
            <a:r>
              <a:rPr lang="hu-HU" sz="2500" b="1" dirty="0">
                <a:latin typeface="+mj-lt"/>
              </a:rPr>
              <a:t>Általános pszichológia 1. hallás fejezetek</a:t>
            </a:r>
          </a:p>
          <a:p>
            <a:pPr marL="0" indent="0">
              <a:buNone/>
            </a:pPr>
            <a:r>
              <a:rPr lang="hu-HU" sz="2500" dirty="0">
                <a:latin typeface="+mj-lt"/>
                <a:hlinkClick r:id="rId5"/>
              </a:rPr>
              <a:t>http://www.tankonyvtar.hu/hu/tartalom/tamop425/2011_0001_520_altalanos_pszichologia_1/ch09.html</a:t>
            </a:r>
            <a:endParaRPr lang="hu-HU" sz="25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42233535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KÖSZÖNÖM A FIGYELMET!</a:t>
            </a:r>
          </a:p>
        </p:txBody>
      </p:sp>
      <p:sp>
        <p:nvSpPr>
          <p:cNvPr id="2" name="Szöveg helye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53712389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hu-HU" dirty="0"/>
              <a:t>HALLÁS ÉS</a:t>
            </a:r>
            <a:br>
              <a:rPr lang="hu-HU" dirty="0"/>
            </a:br>
            <a:r>
              <a:rPr lang="hu-HU" dirty="0" smtClean="0"/>
              <a:t>ILLÚZIÓK</a:t>
            </a:r>
            <a:r>
              <a:rPr lang="hu-HU" dirty="0"/>
              <a:t/>
            </a:r>
            <a:br>
              <a:rPr lang="hu-HU" dirty="0"/>
            </a:br>
            <a:r>
              <a:rPr lang="hu-HU" sz="4400" dirty="0"/>
              <a:t>HALLÁSI ILLÚZIÓK, HALLÁSI VIZSGÁLATOK</a:t>
            </a:r>
            <a:endParaRPr lang="en-US" dirty="0"/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1088914" y="5061099"/>
            <a:ext cx="7034362" cy="11831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12000"/>
              </a:lnSpc>
              <a:spcBef>
                <a:spcPts val="900"/>
              </a:spcBef>
              <a:buFont typeface="Corbel" panose="020B0503020204020204" pitchFamily="34" charset="0"/>
              <a:buNone/>
              <a:defRPr sz="200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12000"/>
              </a:lnSpc>
              <a:spcBef>
                <a:spcPts val="900"/>
              </a:spcBef>
              <a:buFont typeface="Arial" panose="020B0604020202020204" pitchFamily="34" charset="0"/>
              <a:buNone/>
              <a:defRPr sz="180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12000"/>
              </a:lnSpc>
              <a:spcBef>
                <a:spcPts val="900"/>
              </a:spcBef>
              <a:buFont typeface="Corbel" panose="020B0503020204020204" pitchFamily="34" charset="0"/>
              <a:buNone/>
              <a:defRPr sz="160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12000"/>
              </a:lnSpc>
              <a:spcBef>
                <a:spcPts val="900"/>
              </a:spcBef>
              <a:buFont typeface="Arial" panose="020B0604020202020204" pitchFamily="34" charset="0"/>
              <a:buNone/>
              <a:defRPr sz="1600" i="1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12000"/>
              </a:lnSpc>
              <a:spcBef>
                <a:spcPts val="1300"/>
              </a:spcBef>
              <a:buFont typeface="Corbel" panose="020B0503020204020204" pitchFamily="34" charset="0"/>
              <a:buNone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12000"/>
              </a:lnSpc>
              <a:spcBef>
                <a:spcPts val="1300"/>
              </a:spcBef>
              <a:buFont typeface="Arial" panose="020B0604020202020204" pitchFamily="34" charset="0"/>
              <a:buNone/>
              <a:defRPr sz="1600" i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112000"/>
              </a:lnSpc>
              <a:spcBef>
                <a:spcPts val="1300"/>
              </a:spcBef>
              <a:buFont typeface="Corbel" panose="020B0503020204020204" pitchFamily="34" charset="0"/>
              <a:buNone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12000"/>
              </a:lnSpc>
              <a:spcBef>
                <a:spcPts val="1300"/>
              </a:spcBef>
              <a:buFont typeface="Arial" panose="020B0604020202020204" pitchFamily="34" charset="0"/>
              <a:buNone/>
              <a:defRPr sz="1600" i="1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4412729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895600" y="381000"/>
            <a:ext cx="9634727" cy="3286153"/>
          </a:xfrm>
        </p:spPr>
        <p:txBody>
          <a:bodyPr>
            <a:normAutofit fontScale="90000"/>
          </a:bodyPr>
          <a:lstStyle/>
          <a:p>
            <a:pPr algn="ctr"/>
            <a:r>
              <a:rPr lang="hu-HU" dirty="0"/>
              <a:t>HALLÁSI JELENET ELEMZÉSEN</a:t>
            </a:r>
            <a:br>
              <a:rPr lang="hu-HU" dirty="0"/>
            </a:br>
            <a:r>
              <a:rPr lang="hu-HU" dirty="0"/>
              <a:t>ALAPULÓ ILLÚZIÓK</a:t>
            </a:r>
          </a:p>
        </p:txBody>
      </p:sp>
      <p:sp>
        <p:nvSpPr>
          <p:cNvPr id="2" name="Szöveg helye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474638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257300" y="54429"/>
            <a:ext cx="10178322" cy="1492132"/>
          </a:xfrm>
        </p:spPr>
        <p:txBody>
          <a:bodyPr>
            <a:normAutofit fontScale="90000"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  <a:defRPr/>
            </a:pPr>
            <a:r>
              <a:rPr lang="hu-HU" b="1" dirty="0" err="1"/>
              <a:t>Wessel</a:t>
            </a:r>
            <a:r>
              <a:rPr lang="hu-HU" b="1" dirty="0"/>
              <a:t> hatás</a:t>
            </a:r>
            <a:r>
              <a:rPr lang="hu-HU" dirty="0"/>
              <a:t/>
            </a:r>
            <a:br>
              <a:rPr lang="hu-HU" dirty="0"/>
            </a:br>
            <a:r>
              <a:rPr lang="hu-HU" dirty="0"/>
              <a:t/>
            </a:r>
            <a:br>
              <a:rPr lang="hu-HU" dirty="0"/>
            </a:br>
            <a:r>
              <a:rPr lang="hu-HU" sz="2800" cap="none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Jó folytatás elve - utána pedig hasonlóság alapján csoportosítás</a:t>
            </a:r>
            <a:br>
              <a:rPr lang="hu-HU" sz="2800" cap="none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hu-HU" sz="2800" b="1" cap="none" dirty="0" smtClean="0">
                <a:latin typeface="Calibri" panose="020F0502020204030204" pitchFamily="34" charset="0"/>
                <a:cs typeface="Calibri" panose="020F0502020204030204" pitchFamily="34" charset="0"/>
              </a:rPr>
              <a:t>ha lassan: </a:t>
            </a:r>
            <a:r>
              <a:rPr lang="hu-HU" sz="2800" cap="none" dirty="0" smtClean="0">
                <a:latin typeface="Calibri" panose="020F0502020204030204" pitchFamily="34" charset="0"/>
                <a:cs typeface="Calibri" panose="020F0502020204030204" pitchFamily="34" charset="0"/>
              </a:rPr>
              <a:t>emelkedő hangot hallunk, szerveződés hangemelkedés és  </a:t>
            </a:r>
            <a:br>
              <a:rPr lang="hu-HU" sz="2800" cap="none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hu-HU" sz="2800" b="1" cap="none" dirty="0" smtClean="0">
                <a:latin typeface="Calibri" panose="020F0502020204030204" pitchFamily="34" charset="0"/>
                <a:cs typeface="Calibri" panose="020F0502020204030204" pitchFamily="34" charset="0"/>
              </a:rPr>
              <a:t>ha gyorsan: </a:t>
            </a:r>
            <a:r>
              <a:rPr lang="hu-HU" sz="2800" cap="none" dirty="0" smtClean="0">
                <a:latin typeface="Calibri" panose="020F0502020204030204" pitchFamily="34" charset="0"/>
                <a:cs typeface="Calibri" panose="020F0502020204030204" pitchFamily="34" charset="0"/>
              </a:rPr>
              <a:t>hangszín alapján csoportosítás, </a:t>
            </a:r>
            <a:r>
              <a:rPr lang="hu-HU" sz="2800" cap="none" smtClean="0">
                <a:latin typeface="Calibri" panose="020F0502020204030204" pitchFamily="34" charset="0"/>
                <a:cs typeface="Calibri" panose="020F0502020204030204" pitchFamily="34" charset="0"/>
              </a:rPr>
              <a:t>csökkenő hangmagasság</a:t>
            </a:r>
            <a:endParaRPr lang="hu-HU" sz="2800" cap="none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Objektum 1"/>
          <p:cNvPicPr>
            <a:picLocks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231" b="-233"/>
          <a:stretch>
            <a:fillRect/>
          </a:stretch>
        </p:blipFill>
        <p:spPr bwMode="auto">
          <a:xfrm>
            <a:off x="4052293" y="3185160"/>
            <a:ext cx="4588335" cy="3160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1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055174" y="3523888"/>
            <a:ext cx="609600" cy="609600"/>
          </a:xfrm>
          <a:prstGeom prst="rect">
            <a:avLst/>
          </a:prstGeom>
        </p:spPr>
      </p:pic>
      <p:pic>
        <p:nvPicPr>
          <p:cNvPr id="6" name="2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076094" y="4553312"/>
            <a:ext cx="609600" cy="609600"/>
          </a:xfrm>
          <a:prstGeom prst="rect">
            <a:avLst/>
          </a:prstGeom>
        </p:spPr>
      </p:pic>
      <p:pic>
        <p:nvPicPr>
          <p:cNvPr id="7" name="3.wav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055174" y="565113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757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96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68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/>
          <p:cNvSpPr>
            <a:spLocks noGrp="1"/>
          </p:cNvSpPr>
          <p:nvPr>
            <p:ph type="title"/>
          </p:nvPr>
        </p:nvSpPr>
        <p:spPr>
          <a:xfrm>
            <a:off x="2928257" y="1189236"/>
            <a:ext cx="10244327" cy="3286153"/>
          </a:xfrm>
        </p:spPr>
        <p:txBody>
          <a:bodyPr>
            <a:normAutofit/>
          </a:bodyPr>
          <a:lstStyle/>
          <a:p>
            <a:r>
              <a:rPr lang="hu-HU" sz="7200" dirty="0" err="1"/>
              <a:t>BeszédészlelésI</a:t>
            </a:r>
            <a:r>
              <a:rPr lang="hu-HU" sz="7200" dirty="0"/>
              <a:t> illúziók</a:t>
            </a:r>
          </a:p>
        </p:txBody>
      </p:sp>
      <p:sp>
        <p:nvSpPr>
          <p:cNvPr id="2" name="Szöveg helye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34131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/>
          <p:cNvSpPr>
            <a:spLocks noGrp="1"/>
          </p:cNvSpPr>
          <p:nvPr>
            <p:ph type="title"/>
          </p:nvPr>
        </p:nvSpPr>
        <p:spPr>
          <a:xfrm>
            <a:off x="1257300" y="381000"/>
            <a:ext cx="7429500" cy="4952492"/>
          </a:xfrm>
        </p:spPr>
        <p:txBody>
          <a:bodyPr>
            <a:normAutofit/>
          </a:bodyPr>
          <a:lstStyle/>
          <a:p>
            <a:r>
              <a:rPr lang="hu-HU" sz="4500" b="1" dirty="0"/>
              <a:t>A szegmentáció szerepe</a:t>
            </a:r>
          </a:p>
        </p:txBody>
      </p:sp>
      <p:sp>
        <p:nvSpPr>
          <p:cNvPr id="5" name="Tartalom helye 4"/>
          <p:cNvSpPr>
            <a:spLocks noGrp="1"/>
          </p:cNvSpPr>
          <p:nvPr>
            <p:ph idx="1"/>
          </p:nvPr>
        </p:nvSpPr>
        <p:spPr>
          <a:xfrm>
            <a:off x="1257300" y="1702678"/>
            <a:ext cx="9829800" cy="628893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u-HU" sz="2500" dirty="0">
                <a:latin typeface="Calibri" panose="020F0502020204030204" pitchFamily="34" charset="0"/>
                <a:cs typeface="Calibri" panose="020F0502020204030204" pitchFamily="34" charset="0"/>
              </a:rPr>
              <a:t>A </a:t>
            </a:r>
            <a:r>
              <a:rPr lang="hu-HU" sz="2500" b="1" dirty="0">
                <a:latin typeface="Calibri" panose="020F0502020204030204" pitchFamily="34" charset="0"/>
                <a:cs typeface="Calibri" panose="020F0502020204030204" pitchFamily="34" charset="0"/>
              </a:rPr>
              <a:t>beszédészlelés</a:t>
            </a:r>
            <a:r>
              <a:rPr lang="hu-HU" sz="2500" dirty="0">
                <a:latin typeface="Calibri" panose="020F0502020204030204" pitchFamily="34" charset="0"/>
                <a:cs typeface="Calibri" panose="020F0502020204030204" pitchFamily="34" charset="0"/>
              </a:rPr>
              <a:t> legfontosabb lépése a szegmentáció, azaz a hallott hangsor jelentésbéli egységekre történő bontása</a:t>
            </a:r>
          </a:p>
          <a:p>
            <a:pPr marL="0" indent="0">
              <a:buNone/>
            </a:pPr>
            <a:r>
              <a:rPr lang="hu-HU" sz="25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0" indent="0">
              <a:buNone/>
            </a:pPr>
            <a:r>
              <a:rPr lang="hu-HU" sz="2500" dirty="0">
                <a:latin typeface="Calibri" panose="020F0502020204030204" pitchFamily="34" charset="0"/>
                <a:cs typeface="Calibri" panose="020F0502020204030204" pitchFamily="34" charset="0"/>
              </a:rPr>
              <a:t>Egy </a:t>
            </a:r>
            <a:r>
              <a:rPr lang="hu-HU" sz="2500" b="1" dirty="0">
                <a:latin typeface="Calibri" panose="020F0502020204030204" pitchFamily="34" charset="0"/>
                <a:cs typeface="Calibri" panose="020F0502020204030204" pitchFamily="34" charset="0"/>
              </a:rPr>
              <a:t>adott nyelven </a:t>
            </a:r>
            <a:r>
              <a:rPr lang="hu-HU" sz="2500" dirty="0">
                <a:latin typeface="Calibri" panose="020F0502020204030204" pitchFamily="34" charset="0"/>
                <a:cs typeface="Calibri" panose="020F0502020204030204" pitchFamily="34" charset="0"/>
              </a:rPr>
              <a:t>sajátítjuk el</a:t>
            </a:r>
          </a:p>
          <a:p>
            <a:pPr marL="0" indent="0">
              <a:buNone/>
            </a:pPr>
            <a:endParaRPr lang="hu-HU" sz="25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hu-HU" sz="2500" dirty="0">
                <a:latin typeface="Calibri" panose="020F0502020204030204" pitchFamily="34" charset="0"/>
                <a:cs typeface="Calibri" panose="020F0502020204030204" pitchFamily="34" charset="0"/>
              </a:rPr>
              <a:t>Egyes </a:t>
            </a:r>
            <a:r>
              <a:rPr lang="hu-HU" sz="2500" b="1" dirty="0">
                <a:latin typeface="Calibri" panose="020F0502020204030204" pitchFamily="34" charset="0"/>
                <a:cs typeface="Calibri" panose="020F0502020204030204" pitchFamily="34" charset="0"/>
              </a:rPr>
              <a:t>kommunikációs jelzésekből </a:t>
            </a:r>
            <a:r>
              <a:rPr lang="hu-HU" sz="2500" dirty="0" smtClean="0">
                <a:latin typeface="Calibri" panose="020F0502020204030204" pitchFamily="34" charset="0"/>
                <a:cs typeface="Calibri" panose="020F0502020204030204" pitchFamily="34" charset="0"/>
              </a:rPr>
              <a:t>(pl.szünet</a:t>
            </a:r>
            <a:r>
              <a:rPr lang="hu-HU" sz="2500" dirty="0">
                <a:latin typeface="Calibri" panose="020F0502020204030204" pitchFamily="34" charset="0"/>
                <a:cs typeface="Calibri" panose="020F0502020204030204" pitchFamily="34" charset="0"/>
              </a:rPr>
              <a:t>) vezethető le</a:t>
            </a:r>
          </a:p>
          <a:p>
            <a:pPr marL="0" indent="0">
              <a:buNone/>
            </a:pPr>
            <a:endParaRPr lang="hu-HU" sz="25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hu-HU" sz="2500" b="1" dirty="0">
                <a:latin typeface="Calibri" panose="020F0502020204030204" pitchFamily="34" charset="0"/>
                <a:cs typeface="Calibri" panose="020F0502020204030204" pitchFamily="34" charset="0"/>
              </a:rPr>
              <a:t>Idegen nyelven rossz hatásfokkal </a:t>
            </a:r>
            <a:r>
              <a:rPr lang="hu-HU" sz="2500" dirty="0">
                <a:latin typeface="Calibri" panose="020F0502020204030204" pitchFamily="34" charset="0"/>
                <a:cs typeface="Calibri" panose="020F0502020204030204" pitchFamily="34" charset="0"/>
              </a:rPr>
              <a:t>működik (pl. egy idegen országban próbálunk belehallgatni egy beszélgetésbe)</a:t>
            </a:r>
          </a:p>
        </p:txBody>
      </p:sp>
    </p:spTree>
    <p:extLst>
      <p:ext uri="{BB962C8B-B14F-4D97-AF65-F5344CB8AC3E}">
        <p14:creationId xmlns:p14="http://schemas.microsoft.com/office/powerpoint/2010/main" val="3132237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/>
              <a:t>Welfare</a:t>
            </a:r>
            <a:r>
              <a:rPr lang="hu-HU" dirty="0"/>
              <a:t> </a:t>
            </a:r>
            <a:r>
              <a:rPr lang="hu-HU" dirty="0" err="1"/>
              <a:t>vs</a:t>
            </a:r>
            <a:r>
              <a:rPr lang="hu-HU" dirty="0"/>
              <a:t>. </a:t>
            </a:r>
            <a:r>
              <a:rPr lang="hu-HU" dirty="0" err="1"/>
              <a:t>Farewell</a:t>
            </a:r>
            <a:r>
              <a:rPr lang="hu-HU" dirty="0"/>
              <a:t> illúzió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hu-HU" sz="2500" dirty="0">
                <a:latin typeface="+mj-lt"/>
              </a:rPr>
              <a:t>Kétértelműség</a:t>
            </a:r>
          </a:p>
        </p:txBody>
      </p:sp>
      <p:pic>
        <p:nvPicPr>
          <p:cNvPr id="4" name="chillopeida_WelfareFarwell_Illusio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660775" y="2145558"/>
            <a:ext cx="609600" cy="537592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849" y="3080298"/>
            <a:ext cx="10504324" cy="2679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3051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09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sz="4500" b="1" dirty="0"/>
              <a:t>Fantom szavak</a:t>
            </a:r>
            <a:br>
              <a:rPr lang="hu-HU" sz="4500" b="1" dirty="0"/>
            </a:br>
            <a:r>
              <a:rPr lang="hu-HU" sz="4500" b="1" dirty="0"/>
              <a:t/>
            </a:r>
            <a:br>
              <a:rPr lang="hu-HU" sz="4500" b="1" dirty="0"/>
            </a:br>
            <a:endParaRPr lang="hu-HU" sz="4500" b="1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181600" y="569066"/>
            <a:ext cx="6248398" cy="628893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u-HU" sz="2500" dirty="0">
                <a:latin typeface="+mj-lt"/>
              </a:rPr>
              <a:t>http://deutsch.ucsd.edu/psychology/pages.php?i=211</a:t>
            </a:r>
          </a:p>
          <a:p>
            <a:pPr marL="0" indent="0">
              <a:buNone/>
            </a:pPr>
            <a:endParaRPr lang="hu-HU" sz="2500" i="1" dirty="0">
              <a:latin typeface="+mj-lt"/>
            </a:endParaRPr>
          </a:p>
          <a:p>
            <a:pPr marL="0" indent="0">
              <a:buNone/>
            </a:pPr>
            <a:endParaRPr lang="hu-HU" sz="2500" i="1" dirty="0">
              <a:latin typeface="+mj-lt"/>
            </a:endParaRPr>
          </a:p>
        </p:txBody>
      </p:sp>
      <p:pic>
        <p:nvPicPr>
          <p:cNvPr id="4" name="phantom_words_ex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000999" y="166116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060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07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4775" y="128117"/>
            <a:ext cx="11086804" cy="5889248"/>
          </a:xfrm>
        </p:spPr>
        <p:txBody>
          <a:bodyPr>
            <a:normAutofit/>
          </a:bodyPr>
          <a:lstStyle/>
          <a:p>
            <a:r>
              <a:rPr lang="hu-HU" sz="4500" b="1" dirty="0"/>
              <a:t>Csiga</a:t>
            </a:r>
            <a:r>
              <a:rPr lang="hu-HU" dirty="0"/>
              <a:t/>
            </a:r>
            <a:br>
              <a:rPr lang="hu-HU" dirty="0"/>
            </a:br>
            <a:r>
              <a:rPr lang="hu-HU" sz="2500" cap="none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hu-HU" sz="2500" cap="none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hu-HU" sz="2500" cap="none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- 3 csatorna : csiga csatorna, csarnoki csatorna, dobűri csatorna</a:t>
            </a:r>
            <a:br>
              <a:rPr lang="hu-HU" sz="2500" cap="none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hu-HU" sz="2500" cap="none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 csarnoki csatorna és dobűri csatorna -</a:t>
            </a:r>
            <a:r>
              <a:rPr lang="hu-HU" sz="2500" b="1" cap="none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hu-HU" sz="2500" b="1" cap="none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perilympha</a:t>
            </a:r>
            <a:r>
              <a:rPr lang="hu-HU" sz="2500" b="1" cap="none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folyadékkal </a:t>
            </a:r>
            <a:r>
              <a:rPr lang="hu-HU" sz="2500" cap="none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teli</a:t>
            </a:r>
            <a:br>
              <a:rPr lang="hu-HU" sz="2500" cap="none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hu-HU" sz="2500" cap="none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hu-HU" sz="2500" cap="none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hu-HU" sz="2500" b="1" cap="none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Rezgés útja: </a:t>
            </a:r>
            <a:r>
              <a:rPr lang="hu-HU" sz="2500" cap="none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hu-HU" sz="2500" cap="none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hu-HU" sz="2500" cap="none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-&gt; csarnoki csatorna -&gt; </a:t>
            </a:r>
            <a:r>
              <a:rPr lang="hu-HU" sz="2500" cap="none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apex</a:t>
            </a:r>
            <a:r>
              <a:rPr lang="hu-HU" sz="2500" cap="none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(csúcs) -&gt; dobűri csatorna -&gt; kerek ablak</a:t>
            </a:r>
            <a:r>
              <a:rPr lang="hu-HU" sz="3100" dirty="0">
                <a:solidFill>
                  <a:schemeClr val="tx1"/>
                </a:solidFill>
              </a:rPr>
              <a:t/>
            </a:r>
            <a:br>
              <a:rPr lang="hu-HU" sz="3100" dirty="0">
                <a:solidFill>
                  <a:schemeClr val="tx1"/>
                </a:solidFill>
              </a:rPr>
            </a:br>
            <a:r>
              <a:rPr lang="hu-HU" sz="3100" dirty="0">
                <a:solidFill>
                  <a:schemeClr val="tx1"/>
                </a:solidFill>
              </a:rPr>
              <a:t/>
            </a:r>
            <a:br>
              <a:rPr lang="hu-HU" sz="3100" dirty="0">
                <a:solidFill>
                  <a:schemeClr val="tx1"/>
                </a:solidFill>
              </a:rPr>
            </a:br>
            <a:r>
              <a:rPr lang="hu-HU" sz="3100" dirty="0"/>
              <a:t/>
            </a:r>
            <a:br>
              <a:rPr lang="hu-HU" sz="3100" dirty="0"/>
            </a:br>
            <a:r>
              <a:rPr lang="hu-HU" altLang="en-US" sz="2700" dirty="0"/>
              <a:t/>
            </a:r>
            <a:br>
              <a:rPr lang="hu-HU" altLang="en-US" sz="2700" dirty="0"/>
            </a:br>
            <a:endParaRPr lang="hu-HU" dirty="0"/>
          </a:p>
        </p:txBody>
      </p:sp>
      <p:pic>
        <p:nvPicPr>
          <p:cNvPr id="1026" name="Picture 2" descr="http://www.tinnitustreatmentsolutions.co.uk/images/membran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5920" y="2971510"/>
            <a:ext cx="6940160" cy="3886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7657520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sz="4500" b="1" dirty="0"/>
              <a:t>Fantom szavak</a:t>
            </a:r>
            <a:br>
              <a:rPr lang="hu-HU" sz="4500" b="1" dirty="0"/>
            </a:br>
            <a:r>
              <a:rPr lang="hu-HU" dirty="0"/>
              <a:t/>
            </a:r>
            <a:br>
              <a:rPr lang="hu-HU" dirty="0"/>
            </a:br>
            <a:r>
              <a:rPr lang="hu-HU" sz="2500" dirty="0"/>
              <a:t>Egyéb példák:</a:t>
            </a:r>
            <a:r>
              <a:rPr lang="hu-HU" dirty="0"/>
              <a:t/>
            </a:r>
            <a:br>
              <a:rPr lang="hu-HU" dirty="0"/>
            </a:b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251678" y="1048038"/>
            <a:ext cx="10178320" cy="628893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u-HU" sz="2500" dirty="0">
                <a:latin typeface="+mj-lt"/>
              </a:rPr>
              <a:t>http://deutsch.ucsd.edu/psychology/pages.php?i=211</a:t>
            </a:r>
          </a:p>
          <a:p>
            <a:pPr marL="0" indent="0">
              <a:buNone/>
            </a:pPr>
            <a:endParaRPr lang="hu-HU" sz="2500" i="1" dirty="0">
              <a:latin typeface="+mj-lt"/>
            </a:endParaRPr>
          </a:p>
          <a:p>
            <a:pPr marL="0" indent="0">
              <a:buNone/>
            </a:pPr>
            <a:endParaRPr lang="hu-HU" sz="2500" i="1" dirty="0">
              <a:latin typeface="+mj-lt"/>
            </a:endParaRPr>
          </a:p>
          <a:p>
            <a:pPr marL="0" indent="0">
              <a:buNone/>
            </a:pPr>
            <a:r>
              <a:rPr lang="hu-HU" sz="2500" i="1" dirty="0" err="1">
                <a:latin typeface="+mj-lt"/>
              </a:rPr>
              <a:t>window</a:t>
            </a:r>
            <a:r>
              <a:rPr lang="hu-HU" sz="2500" i="1" dirty="0">
                <a:latin typeface="+mj-lt"/>
              </a:rPr>
              <a:t>, </a:t>
            </a:r>
            <a:r>
              <a:rPr lang="hu-HU" sz="2500" i="1" dirty="0" err="1">
                <a:latin typeface="+mj-lt"/>
              </a:rPr>
              <a:t>welcome</a:t>
            </a:r>
            <a:r>
              <a:rPr lang="hu-HU" sz="2500" i="1" dirty="0">
                <a:latin typeface="+mj-lt"/>
              </a:rPr>
              <a:t>, love me, </a:t>
            </a:r>
            <a:r>
              <a:rPr lang="hu-HU" sz="2500" i="1" dirty="0" err="1">
                <a:latin typeface="+mj-lt"/>
              </a:rPr>
              <a:t>run</a:t>
            </a:r>
            <a:r>
              <a:rPr lang="hu-HU" sz="2500" i="1" dirty="0">
                <a:latin typeface="+mj-lt"/>
              </a:rPr>
              <a:t> </a:t>
            </a:r>
            <a:r>
              <a:rPr lang="hu-HU" sz="2500" i="1" dirty="0" err="1">
                <a:latin typeface="+mj-lt"/>
              </a:rPr>
              <a:t>away</a:t>
            </a:r>
            <a:r>
              <a:rPr lang="hu-HU" sz="2500" i="1" dirty="0">
                <a:latin typeface="+mj-lt"/>
              </a:rPr>
              <a:t>, no </a:t>
            </a:r>
            <a:r>
              <a:rPr lang="hu-HU" sz="2500" i="1" dirty="0" err="1">
                <a:latin typeface="+mj-lt"/>
              </a:rPr>
              <a:t>brain</a:t>
            </a:r>
            <a:r>
              <a:rPr lang="hu-HU" sz="2500" i="1" dirty="0">
                <a:latin typeface="+mj-lt"/>
              </a:rPr>
              <a:t>, </a:t>
            </a:r>
            <a:r>
              <a:rPr lang="hu-HU" sz="2500" i="1" dirty="0" err="1">
                <a:latin typeface="+mj-lt"/>
              </a:rPr>
              <a:t>rainbow</a:t>
            </a:r>
            <a:r>
              <a:rPr lang="hu-HU" sz="2500" i="1" dirty="0">
                <a:latin typeface="+mj-lt"/>
              </a:rPr>
              <a:t>, </a:t>
            </a:r>
            <a:r>
              <a:rPr lang="hu-HU" sz="2500" i="1" dirty="0" err="1">
                <a:latin typeface="+mj-lt"/>
              </a:rPr>
              <a:t>raincoat</a:t>
            </a:r>
            <a:r>
              <a:rPr lang="hu-HU" sz="2500" i="1" dirty="0">
                <a:latin typeface="+mj-lt"/>
              </a:rPr>
              <a:t>, </a:t>
            </a:r>
            <a:r>
              <a:rPr lang="hu-HU" sz="2500" i="1" dirty="0" err="1">
                <a:latin typeface="+mj-lt"/>
              </a:rPr>
              <a:t>bueno</a:t>
            </a:r>
            <a:r>
              <a:rPr lang="hu-HU" sz="2500" i="1" dirty="0">
                <a:latin typeface="+mj-lt"/>
              </a:rPr>
              <a:t>, </a:t>
            </a:r>
            <a:r>
              <a:rPr lang="hu-HU" sz="2500" i="1" dirty="0" err="1">
                <a:latin typeface="+mj-lt"/>
              </a:rPr>
              <a:t>nombre</a:t>
            </a:r>
            <a:r>
              <a:rPr lang="hu-HU" sz="2500" i="1" dirty="0">
                <a:latin typeface="+mj-lt"/>
              </a:rPr>
              <a:t>, </a:t>
            </a:r>
            <a:r>
              <a:rPr lang="hu-HU" sz="2500" i="1" dirty="0" err="1">
                <a:latin typeface="+mj-lt"/>
              </a:rPr>
              <a:t>when</a:t>
            </a:r>
            <a:r>
              <a:rPr lang="hu-HU" sz="2500" i="1" dirty="0">
                <a:latin typeface="+mj-lt"/>
              </a:rPr>
              <a:t>, oh </a:t>
            </a:r>
            <a:r>
              <a:rPr lang="hu-HU" sz="2500" i="1" dirty="0" err="1">
                <a:latin typeface="+mj-lt"/>
              </a:rPr>
              <a:t>when</a:t>
            </a:r>
            <a:r>
              <a:rPr lang="hu-HU" sz="2500" i="1" dirty="0">
                <a:latin typeface="+mj-lt"/>
              </a:rPr>
              <a:t>, </a:t>
            </a:r>
            <a:r>
              <a:rPr lang="hu-HU" sz="2500" i="1" dirty="0" err="1">
                <a:latin typeface="+mj-lt"/>
              </a:rPr>
              <a:t>mango</a:t>
            </a:r>
            <a:r>
              <a:rPr lang="hu-HU" sz="2500" i="1" dirty="0">
                <a:latin typeface="+mj-lt"/>
              </a:rPr>
              <a:t>, </a:t>
            </a:r>
            <a:r>
              <a:rPr lang="hu-HU" sz="2500" i="1" dirty="0" err="1">
                <a:latin typeface="+mj-lt"/>
              </a:rPr>
              <a:t>window</a:t>
            </a:r>
            <a:r>
              <a:rPr lang="hu-HU" sz="2500" i="1" dirty="0">
                <a:latin typeface="+mj-lt"/>
              </a:rPr>
              <a:t> </a:t>
            </a:r>
            <a:r>
              <a:rPr lang="hu-HU" sz="2500" i="1" dirty="0" err="1">
                <a:latin typeface="+mj-lt"/>
              </a:rPr>
              <a:t>pane</a:t>
            </a:r>
            <a:r>
              <a:rPr lang="hu-HU" sz="2500" i="1" dirty="0">
                <a:latin typeface="+mj-lt"/>
              </a:rPr>
              <a:t>, Broadway, </a:t>
            </a:r>
            <a:r>
              <a:rPr lang="hu-HU" sz="2500" i="1" dirty="0" err="1">
                <a:latin typeface="+mj-lt"/>
              </a:rPr>
              <a:t>Reno</a:t>
            </a:r>
            <a:r>
              <a:rPr lang="hu-HU" sz="2500" i="1" dirty="0">
                <a:latin typeface="+mj-lt"/>
              </a:rPr>
              <a:t>, </a:t>
            </a:r>
            <a:r>
              <a:rPr lang="hu-HU" sz="2500" i="1" dirty="0" err="1">
                <a:latin typeface="+mj-lt"/>
              </a:rPr>
              <a:t>melting</a:t>
            </a:r>
            <a:r>
              <a:rPr lang="hu-HU" sz="2500" i="1" dirty="0">
                <a:latin typeface="+mj-lt"/>
              </a:rPr>
              <a:t>, </a:t>
            </a:r>
            <a:r>
              <a:rPr lang="hu-HU" sz="2500" i="1" dirty="0" err="1" smtClean="0">
                <a:latin typeface="+mj-lt"/>
              </a:rPr>
              <a:t>Rogaine</a:t>
            </a:r>
            <a:endParaRPr lang="hu-HU" sz="2500" i="1" dirty="0" smtClean="0">
              <a:latin typeface="+mj-lt"/>
            </a:endParaRPr>
          </a:p>
          <a:p>
            <a:pPr marL="0" indent="0">
              <a:buNone/>
            </a:pPr>
            <a:endParaRPr lang="hu-HU" sz="2500" i="1" dirty="0">
              <a:latin typeface="+mj-lt"/>
            </a:endParaRPr>
          </a:p>
          <a:p>
            <a:r>
              <a:rPr lang="hu-HU" sz="2500" b="1" dirty="0">
                <a:latin typeface="Calibri" panose="020F0502020204030204" pitchFamily="34" charset="0"/>
                <a:cs typeface="Calibri" panose="020F0502020204030204" pitchFamily="34" charset="0"/>
              </a:rPr>
              <a:t>Zártság elve</a:t>
            </a:r>
          </a:p>
          <a:p>
            <a:r>
              <a:rPr lang="hu-HU" sz="2500" dirty="0"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hu-HU" sz="2500" dirty="0" smtClean="0">
                <a:latin typeface="Calibri" panose="020F0502020204030204" pitchFamily="34" charset="0"/>
                <a:cs typeface="Calibri" panose="020F0502020204030204" pitchFamily="34" charset="0"/>
              </a:rPr>
              <a:t>gyunk </a:t>
            </a:r>
            <a:r>
              <a:rPr lang="hu-HU" sz="2500" dirty="0">
                <a:latin typeface="Calibri" panose="020F0502020204030204" pitchFamily="34" charset="0"/>
                <a:cs typeface="Calibri" panose="020F0502020204030204" pitchFamily="34" charset="0"/>
              </a:rPr>
              <a:t>folyamatosan próbál értelmet keresni, még ha nincs </a:t>
            </a:r>
            <a:r>
              <a:rPr lang="hu-HU" sz="2500" dirty="0" smtClean="0">
                <a:latin typeface="Calibri" panose="020F0502020204030204" pitchFamily="34" charset="0"/>
                <a:cs typeface="Calibri" panose="020F0502020204030204" pitchFamily="34" charset="0"/>
              </a:rPr>
              <a:t>is</a:t>
            </a:r>
            <a:endParaRPr lang="hu-HU" sz="25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hantom_words_ex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00999" y="166116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9013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07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985779" y="381000"/>
            <a:ext cx="4595906" cy="4952492"/>
          </a:xfrm>
        </p:spPr>
        <p:txBody>
          <a:bodyPr/>
          <a:lstStyle/>
          <a:p>
            <a:r>
              <a:rPr lang="hu-HU" b="1" dirty="0"/>
              <a:t>Perceptuális tanulás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181600" y="569066"/>
            <a:ext cx="6838604" cy="59647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u-HU" sz="2500" dirty="0">
                <a:latin typeface="Calibri" panose="020F0502020204030204" pitchFamily="34" charset="0"/>
                <a:cs typeface="Calibri" panose="020F0502020204030204" pitchFamily="34" charset="0"/>
              </a:rPr>
              <a:t>Jellemző, ha egy addig értelmetlen hangsort (pl. nem beszélt külföldi nyelv) sikerül értelmeznünk, utána képtelenek vagyunk újra az értelmetlen hangsort hallani:</a:t>
            </a:r>
          </a:p>
          <a:p>
            <a:pPr marL="0" indent="0">
              <a:buNone/>
            </a:pPr>
            <a:r>
              <a:rPr lang="hu-HU" sz="2500" dirty="0">
                <a:latin typeface="Calibri" panose="020F0502020204030204" pitchFamily="34" charset="0"/>
                <a:cs typeface="Calibri" panose="020F0502020204030204" pitchFamily="34" charset="0"/>
              </a:rPr>
              <a:t>„Levelet kaptam life” /Life is Life – Opus/</a:t>
            </a:r>
          </a:p>
          <a:p>
            <a:pPr marL="0" indent="0">
              <a:buNone/>
            </a:pPr>
            <a:endParaRPr lang="hu-HU" sz="25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hu-HU" sz="25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hu-HU" sz="25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hu-HU" sz="2500" dirty="0">
                <a:latin typeface="Calibri" panose="020F0502020204030204" pitchFamily="34" charset="0"/>
                <a:cs typeface="Calibri" panose="020F0502020204030204" pitchFamily="34" charset="0"/>
              </a:rPr>
              <a:t>A magyar nyelvi egységek azonosítását a perceptuális </a:t>
            </a:r>
            <a:r>
              <a:rPr lang="hu-HU" sz="2500" dirty="0" smtClean="0">
                <a:latin typeface="Calibri" panose="020F0502020204030204" pitchFamily="34" charset="0"/>
                <a:cs typeface="Calibri" panose="020F0502020204030204" pitchFamily="34" charset="0"/>
              </a:rPr>
              <a:t>tanulást </a:t>
            </a:r>
            <a:r>
              <a:rPr lang="hu-HU" sz="2500" dirty="0">
                <a:latin typeface="Calibri" panose="020F0502020204030204" pitchFamily="34" charset="0"/>
                <a:cs typeface="Calibri" panose="020F0502020204030204" pitchFamily="34" charset="0"/>
              </a:rPr>
              <a:t>segíti, és ez félrehallásokhoz vezethet, akár anyanyelvi szövegnél is!</a:t>
            </a: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 rotWithShape="1">
          <a:blip r:embed="rId2"/>
          <a:srcRect l="3728" t="5877" r="5437" b="3705"/>
          <a:stretch/>
        </p:blipFill>
        <p:spPr>
          <a:xfrm>
            <a:off x="985779" y="2034602"/>
            <a:ext cx="3962511" cy="360419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85779" y="6362700"/>
            <a:ext cx="37321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>
                <a:latin typeface="+mj-lt"/>
              </a:rPr>
              <a:t>http://magyarbeszed.tmit.bme.hu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t="2748" b="24496"/>
          <a:stretch/>
        </p:blipFill>
        <p:spPr>
          <a:xfrm>
            <a:off x="5667258" y="2916182"/>
            <a:ext cx="3650913" cy="1405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4821317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251678" y="382385"/>
            <a:ext cx="3712208" cy="1492132"/>
          </a:xfrm>
        </p:spPr>
        <p:txBody>
          <a:bodyPr>
            <a:normAutofit fontScale="90000"/>
          </a:bodyPr>
          <a:lstStyle/>
          <a:p>
            <a:r>
              <a:rPr lang="hu-HU" b="1" dirty="0" err="1"/>
              <a:t>Speech</a:t>
            </a:r>
            <a:r>
              <a:rPr lang="hu-HU" b="1" dirty="0"/>
              <a:t> </a:t>
            </a:r>
            <a:r>
              <a:rPr lang="hu-HU" b="1" dirty="0" err="1"/>
              <a:t>to</a:t>
            </a:r>
            <a:r>
              <a:rPr lang="hu-HU" b="1" dirty="0"/>
              <a:t> song </a:t>
            </a:r>
            <a:r>
              <a:rPr lang="hu-HU" b="1" dirty="0" err="1"/>
              <a:t>illusion</a:t>
            </a:r>
            <a:r>
              <a:rPr lang="hu-HU" dirty="0"/>
              <a:t/>
            </a:r>
            <a:br>
              <a:rPr lang="hu-HU" dirty="0"/>
            </a:br>
            <a:r>
              <a:rPr lang="hu-HU" dirty="0"/>
              <a:t/>
            </a:r>
            <a:br>
              <a:rPr lang="hu-HU" dirty="0"/>
            </a:br>
            <a:r>
              <a:rPr lang="hu-HU" sz="2800" i="0" dirty="0"/>
              <a:t>A beszéd dallamának szerepe a feldolgozásban</a:t>
            </a:r>
            <a:br>
              <a:rPr lang="hu-HU" sz="2800" i="0" dirty="0"/>
            </a:br>
            <a:r>
              <a:rPr lang="hu-HU" sz="2800" i="0" dirty="0"/>
              <a:t/>
            </a:r>
            <a:br>
              <a:rPr lang="hu-HU" sz="2800" i="0" dirty="0"/>
            </a:br>
            <a:r>
              <a:rPr lang="hu-HU" sz="2800" b="1" i="0" dirty="0"/>
              <a:t>A kísérlet leírása (angol):</a:t>
            </a:r>
            <a:br>
              <a:rPr lang="hu-HU" sz="2800" b="1" i="0" dirty="0"/>
            </a:br>
            <a:r>
              <a:rPr lang="hu-HU" sz="2800" i="0" dirty="0">
                <a:hlinkClick r:id="rId15"/>
              </a:rPr>
              <a:t>http://deutsch.ucsd.edu/psychology/pages.php?i=212</a:t>
            </a:r>
            <a:r>
              <a:rPr lang="hu-HU" sz="2800" i="0" dirty="0"/>
              <a:t/>
            </a:r>
            <a:br>
              <a:rPr lang="hu-HU" sz="2800" i="0" dirty="0"/>
            </a:br>
            <a:endParaRPr lang="hu-HU" sz="2800" i="0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059679" y="827811"/>
            <a:ext cx="7039055" cy="5655156"/>
          </a:xfrm>
        </p:spPr>
        <p:txBody>
          <a:bodyPr/>
          <a:lstStyle/>
          <a:p>
            <a:pPr marL="0" indent="0">
              <a:buNone/>
            </a:pPr>
            <a:r>
              <a:rPr lang="hu-HU" sz="2500" dirty="0">
                <a:solidFill>
                  <a:prstClr val="black"/>
                </a:solidFill>
                <a:latin typeface="+mj-lt"/>
              </a:rPr>
              <a:t>Ugyanaz az információ feldolgozható beszédként, és zeneként (függetlenség)?</a:t>
            </a:r>
            <a:endParaRPr lang="en-GB" sz="2500" dirty="0">
              <a:solidFill>
                <a:prstClr val="black"/>
              </a:solidFill>
              <a:latin typeface="+mj-lt"/>
            </a:endParaRPr>
          </a:p>
          <a:p>
            <a:endParaRPr lang="hu-HU" dirty="0">
              <a:latin typeface="+mj-lt"/>
            </a:endParaRPr>
          </a:p>
        </p:txBody>
      </p:sp>
      <p:pic>
        <p:nvPicPr>
          <p:cNvPr id="4" name="sometimesbehave_repea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8699022" y="2634360"/>
            <a:ext cx="609600" cy="609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010551" y="2810455"/>
            <a:ext cx="21944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hu-HU" dirty="0">
                <a:solidFill>
                  <a:prstClr val="black"/>
                </a:solidFill>
                <a:latin typeface="+mj-lt"/>
              </a:rPr>
              <a:t>Hallgasd meg!</a:t>
            </a:r>
          </a:p>
        </p:txBody>
      </p:sp>
      <p:pic>
        <p:nvPicPr>
          <p:cNvPr id="6" name="sometimesbehave_again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5279313" y="2689983"/>
            <a:ext cx="609600" cy="6096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374070" y="2754494"/>
            <a:ext cx="25958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hu-HU" dirty="0">
                <a:solidFill>
                  <a:prstClr val="black"/>
                </a:solidFill>
                <a:latin typeface="+mj-lt"/>
              </a:rPr>
              <a:t>Más valami?</a:t>
            </a:r>
          </a:p>
        </p:txBody>
      </p:sp>
      <p:pic>
        <p:nvPicPr>
          <p:cNvPr id="8" name="sometimesbehave_reproduc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8725664" y="3823501"/>
            <a:ext cx="609600" cy="609600"/>
          </a:xfrm>
          <a:prstGeom prst="rect">
            <a:avLst/>
          </a:prstGeom>
        </p:spPr>
      </p:pic>
      <p:pic>
        <p:nvPicPr>
          <p:cNvPr id="9" name="sometimesbehave_chorus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8749323" y="5127549"/>
            <a:ext cx="609600" cy="6096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9485417" y="3943635"/>
            <a:ext cx="17035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hu-HU" dirty="0">
                <a:solidFill>
                  <a:prstClr val="black"/>
                </a:solidFill>
                <a:latin typeface="+mj-lt"/>
              </a:rPr>
              <a:t>10 ismétléssel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485417" y="5266777"/>
            <a:ext cx="17035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hu-HU" dirty="0">
                <a:solidFill>
                  <a:prstClr val="black"/>
                </a:solidFill>
                <a:latin typeface="+mj-lt"/>
              </a:rPr>
              <a:t>Kórusban (10 bemutatás)</a:t>
            </a:r>
          </a:p>
        </p:txBody>
      </p:sp>
      <p:pic>
        <p:nvPicPr>
          <p:cNvPr id="12" name="Sound_Demo_5.mp3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5279313" y="3812898"/>
            <a:ext cx="609600" cy="609600"/>
          </a:xfrm>
          <a:prstGeom prst="rect">
            <a:avLst/>
          </a:prstGeom>
        </p:spPr>
      </p:pic>
      <p:sp>
        <p:nvSpPr>
          <p:cNvPr id="13" name="TextBox 6"/>
          <p:cNvSpPr txBox="1"/>
          <p:nvPr/>
        </p:nvSpPr>
        <p:spPr>
          <a:xfrm>
            <a:off x="5935254" y="3780440"/>
            <a:ext cx="25599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hu-HU" dirty="0">
                <a:solidFill>
                  <a:prstClr val="black"/>
                </a:solidFill>
                <a:latin typeface="+mj-lt"/>
              </a:rPr>
              <a:t>Alanyok egyszeri ismétlés után</a:t>
            </a:r>
          </a:p>
        </p:txBody>
      </p:sp>
      <p:sp>
        <p:nvSpPr>
          <p:cNvPr id="14" name="TextBox 6"/>
          <p:cNvSpPr txBox="1"/>
          <p:nvPr/>
        </p:nvSpPr>
        <p:spPr>
          <a:xfrm>
            <a:off x="5935255" y="5247683"/>
            <a:ext cx="310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hu-HU" dirty="0">
                <a:solidFill>
                  <a:prstClr val="black"/>
                </a:solidFill>
                <a:latin typeface="+mj-lt"/>
              </a:rPr>
              <a:t>Kórusban (1 bemutatás)</a:t>
            </a:r>
          </a:p>
        </p:txBody>
      </p:sp>
      <p:pic>
        <p:nvPicPr>
          <p:cNvPr id="15" name="Sound_Demo_6.mp3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5281700" y="5081379"/>
            <a:ext cx="609600" cy="609600"/>
          </a:xfrm>
          <a:prstGeom prst="rect">
            <a:avLst/>
          </a:prstGeom>
        </p:spPr>
      </p:pic>
      <p:sp>
        <p:nvSpPr>
          <p:cNvPr id="16" name="Arrow: Right 15"/>
          <p:cNvSpPr/>
          <p:nvPr/>
        </p:nvSpPr>
        <p:spPr>
          <a:xfrm rot="5400000">
            <a:off x="6521334" y="3146368"/>
            <a:ext cx="490449" cy="714895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7" name="Arrow: Right 16"/>
          <p:cNvSpPr/>
          <p:nvPr/>
        </p:nvSpPr>
        <p:spPr>
          <a:xfrm rot="5400000">
            <a:off x="6524105" y="4562303"/>
            <a:ext cx="490449" cy="714895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8" name="Arrow: Right 17"/>
          <p:cNvSpPr/>
          <p:nvPr/>
        </p:nvSpPr>
        <p:spPr>
          <a:xfrm rot="5400000">
            <a:off x="9998824" y="3149139"/>
            <a:ext cx="490449" cy="714895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9" name="Arrow: Right 18"/>
          <p:cNvSpPr/>
          <p:nvPr/>
        </p:nvSpPr>
        <p:spPr>
          <a:xfrm rot="5400000">
            <a:off x="10001595" y="4565074"/>
            <a:ext cx="490449" cy="714895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97301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60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509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533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344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596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2664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98113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dirty="0"/>
              <a:t>Illuzórikus folytatás</a:t>
            </a:r>
            <a:br>
              <a:rPr lang="hu-HU" dirty="0"/>
            </a:br>
            <a:r>
              <a:rPr lang="hu-HU" dirty="0"/>
              <a:t/>
            </a:r>
            <a:br>
              <a:rPr lang="hu-HU" dirty="0"/>
            </a:b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321449" y="1602754"/>
            <a:ext cx="7108551" cy="475994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u-HU" sz="2500" i="1" dirty="0">
                <a:solidFill>
                  <a:prstClr val="black"/>
                </a:solidFill>
                <a:latin typeface="Century Schoolbook" panose="02040604050505020304"/>
                <a:ea typeface="+mj-ea"/>
                <a:cs typeface="+mj-cs"/>
              </a:rPr>
              <a:t>Rövid sípolás rövid, szabályos időközönként.</a:t>
            </a:r>
            <a:br>
              <a:rPr lang="hu-HU" sz="2500" i="1" dirty="0">
                <a:solidFill>
                  <a:prstClr val="black"/>
                </a:solidFill>
                <a:latin typeface="Century Schoolbook" panose="02040604050505020304"/>
                <a:ea typeface="+mj-ea"/>
                <a:cs typeface="+mj-cs"/>
              </a:rPr>
            </a:br>
            <a:r>
              <a:rPr lang="hu-HU" sz="2500" i="1" dirty="0">
                <a:solidFill>
                  <a:prstClr val="black"/>
                </a:solidFill>
                <a:latin typeface="Century Schoolbook" panose="02040604050505020304"/>
                <a:ea typeface="+mj-ea"/>
                <a:cs typeface="+mj-cs"/>
              </a:rPr>
              <a:t>Zaj a sípolások között, idővel amplitúdója </a:t>
            </a:r>
            <a:r>
              <a:rPr lang="hu-HU" sz="2500" i="1" dirty="0" smtClean="0">
                <a:solidFill>
                  <a:prstClr val="black"/>
                </a:solidFill>
                <a:latin typeface="Century Schoolbook" panose="02040604050505020304"/>
                <a:ea typeface="+mj-ea"/>
                <a:cs typeface="+mj-cs"/>
              </a:rPr>
              <a:t>változik.</a:t>
            </a:r>
            <a:r>
              <a:rPr lang="hu-HU" sz="2500" i="1" dirty="0">
                <a:solidFill>
                  <a:prstClr val="black"/>
                </a:solidFill>
                <a:latin typeface="Century Schoolbook" panose="02040604050505020304"/>
                <a:ea typeface="+mj-ea"/>
                <a:cs typeface="+mj-cs"/>
              </a:rPr>
              <a:t/>
            </a:r>
            <a:br>
              <a:rPr lang="hu-HU" sz="2500" i="1" dirty="0">
                <a:solidFill>
                  <a:prstClr val="black"/>
                </a:solidFill>
                <a:latin typeface="Century Schoolbook" panose="02040604050505020304"/>
                <a:ea typeface="+mj-ea"/>
                <a:cs typeface="+mj-cs"/>
              </a:rPr>
            </a:br>
            <a:r>
              <a:rPr lang="hu-HU" sz="2500" i="1" dirty="0">
                <a:solidFill>
                  <a:prstClr val="black"/>
                </a:solidFill>
                <a:latin typeface="Century Schoolbook" panose="02040604050505020304"/>
                <a:ea typeface="+mj-ea"/>
                <a:cs typeface="+mj-cs"/>
              </a:rPr>
              <a:t>Ha elég hangos lesz, teljesen „befedi” a sípolások közötti részt</a:t>
            </a:r>
            <a:br>
              <a:rPr lang="hu-HU" sz="2500" i="1" dirty="0">
                <a:solidFill>
                  <a:prstClr val="black"/>
                </a:solidFill>
                <a:latin typeface="Century Schoolbook" panose="02040604050505020304"/>
                <a:ea typeface="+mj-ea"/>
                <a:cs typeface="+mj-cs"/>
              </a:rPr>
            </a:br>
            <a:r>
              <a:rPr lang="hu-HU" sz="2500" i="1" dirty="0">
                <a:solidFill>
                  <a:prstClr val="black"/>
                </a:solidFill>
                <a:latin typeface="Century Schoolbook" panose="02040604050505020304"/>
                <a:ea typeface="+mj-ea"/>
                <a:cs typeface="+mj-cs"/>
              </a:rPr>
              <a:t>Ilyenkor folyamatosnak lehet hallani a hangot</a:t>
            </a:r>
            <a:br>
              <a:rPr lang="hu-HU" sz="2500" i="1" dirty="0">
                <a:solidFill>
                  <a:prstClr val="black"/>
                </a:solidFill>
                <a:latin typeface="Century Schoolbook" panose="02040604050505020304"/>
                <a:ea typeface="+mj-ea"/>
                <a:cs typeface="+mj-cs"/>
              </a:rPr>
            </a:br>
            <a:r>
              <a:rPr lang="hu-HU" sz="2500" i="1" dirty="0">
                <a:solidFill>
                  <a:prstClr val="black"/>
                </a:solidFill>
                <a:latin typeface="Century Schoolbook" panose="02040604050505020304"/>
                <a:ea typeface="+mj-ea"/>
                <a:cs typeface="+mj-cs"/>
              </a:rPr>
              <a:t/>
            </a:r>
            <a:br>
              <a:rPr lang="hu-HU" sz="2500" i="1" dirty="0">
                <a:solidFill>
                  <a:prstClr val="black"/>
                </a:solidFill>
                <a:latin typeface="Century Schoolbook" panose="02040604050505020304"/>
                <a:ea typeface="+mj-ea"/>
                <a:cs typeface="+mj-cs"/>
              </a:rPr>
            </a:br>
            <a:r>
              <a:rPr lang="hu-HU" sz="2500" i="1" dirty="0">
                <a:solidFill>
                  <a:prstClr val="black"/>
                </a:solidFill>
                <a:latin typeface="Century Schoolbook" panose="02040604050505020304"/>
                <a:ea typeface="+mj-ea"/>
                <a:cs typeface="+mj-cs"/>
              </a:rPr>
              <a:t>Miért?</a:t>
            </a:r>
            <a:br>
              <a:rPr lang="hu-HU" sz="2500" i="1" dirty="0">
                <a:solidFill>
                  <a:prstClr val="black"/>
                </a:solidFill>
                <a:latin typeface="Century Schoolbook" panose="02040604050505020304"/>
                <a:ea typeface="+mj-ea"/>
                <a:cs typeface="+mj-cs"/>
              </a:rPr>
            </a:br>
            <a:r>
              <a:rPr lang="hu-HU" sz="2500" i="1" dirty="0">
                <a:solidFill>
                  <a:prstClr val="black"/>
                </a:solidFill>
                <a:latin typeface="Century Schoolbook" panose="02040604050505020304"/>
                <a:ea typeface="+mj-ea"/>
                <a:cs typeface="+mj-cs"/>
              </a:rPr>
              <a:t>Az idegrendszerünk feltételezi, hogy a maszk csak eltakarja a folyamatosságot</a:t>
            </a:r>
            <a:r>
              <a:rPr lang="hu-HU" sz="4500" i="1" dirty="0">
                <a:solidFill>
                  <a:prstClr val="black"/>
                </a:solidFill>
                <a:latin typeface="Calibri"/>
                <a:ea typeface="+mj-ea"/>
                <a:cs typeface="+mj-cs"/>
              </a:rPr>
              <a:t/>
            </a:r>
            <a:br>
              <a:rPr lang="hu-HU" sz="4500" i="1" dirty="0">
                <a:solidFill>
                  <a:prstClr val="black"/>
                </a:solidFill>
                <a:latin typeface="Calibri"/>
                <a:ea typeface="+mj-ea"/>
                <a:cs typeface="+mj-cs"/>
              </a:rPr>
            </a:br>
            <a:endParaRPr lang="hu-HU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085" y="1569488"/>
            <a:ext cx="3431364" cy="3660121"/>
          </a:xfrm>
          <a:prstGeom prst="rect">
            <a:avLst/>
          </a:prstGeom>
        </p:spPr>
      </p:pic>
      <p:pic>
        <p:nvPicPr>
          <p:cNvPr id="5" name="continuityIllusio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28053" y="38297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685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9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347106" y="381000"/>
            <a:ext cx="8417379" cy="6477000"/>
          </a:xfrm>
        </p:spPr>
        <p:txBody>
          <a:bodyPr>
            <a:normAutofit/>
          </a:bodyPr>
          <a:lstStyle/>
          <a:p>
            <a:r>
              <a:rPr lang="hu-HU" sz="4500" b="1" dirty="0" smtClean="0"/>
              <a:t>Fonémarestaurációs </a:t>
            </a:r>
            <a:r>
              <a:rPr lang="hu-HU" sz="4500" b="1" dirty="0"/>
              <a:t>hatás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257300" y="1045028"/>
            <a:ext cx="10178322" cy="5671457"/>
          </a:xfrm>
        </p:spPr>
        <p:txBody>
          <a:bodyPr>
            <a:normAutofit lnSpcReduction="10000"/>
          </a:bodyPr>
          <a:lstStyle/>
          <a:p>
            <a:r>
              <a:rPr lang="hu-HU" sz="2500" dirty="0" smtClean="0">
                <a:latin typeface="Calibri" panose="020F0502020204030204" pitchFamily="34" charset="0"/>
                <a:cs typeface="Calibri" panose="020F0502020204030204" pitchFamily="34" charset="0"/>
              </a:rPr>
              <a:t>Beszédhangot (fonémát) zajjal </a:t>
            </a:r>
            <a:r>
              <a:rPr lang="hu-HU" sz="2500" dirty="0">
                <a:latin typeface="Calibri" panose="020F0502020204030204" pitchFamily="34" charset="0"/>
                <a:cs typeface="Calibri" panose="020F0502020204030204" pitchFamily="34" charset="0"/>
              </a:rPr>
              <a:t>helyettesítünk (köhögéssel vagy </a:t>
            </a:r>
            <a:r>
              <a:rPr lang="hu-HU" sz="2500" dirty="0" smtClean="0">
                <a:latin typeface="Calibri" panose="020F0502020204030204" pitchFamily="34" charset="0"/>
                <a:cs typeface="Calibri" panose="020F0502020204030204" pitchFamily="34" charset="0"/>
              </a:rPr>
              <a:t>zúgással)</a:t>
            </a:r>
          </a:p>
          <a:p>
            <a:pPr lvl="2">
              <a:buFontTx/>
              <a:buChar char="-"/>
            </a:pPr>
            <a:r>
              <a:rPr lang="hu-HU" sz="2100" dirty="0" smtClean="0">
                <a:latin typeface="Calibri" panose="020F0502020204030204" pitchFamily="34" charset="0"/>
                <a:cs typeface="Calibri" panose="020F0502020204030204" pitchFamily="34" charset="0"/>
              </a:rPr>
              <a:t>hallgató </a:t>
            </a:r>
            <a:r>
              <a:rPr lang="hu-HU" sz="2100" dirty="0">
                <a:latin typeface="Calibri" panose="020F0502020204030204" pitchFamily="34" charset="0"/>
                <a:cs typeface="Calibri" panose="020F0502020204030204" pitchFamily="34" charset="0"/>
              </a:rPr>
              <a:t>azt gondolja, hogy hallotta a hangot (Warren, 1970</a:t>
            </a:r>
            <a:r>
              <a:rPr lang="hu-HU" sz="2100" dirty="0" smtClean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lvl="2">
              <a:buFontTx/>
              <a:buChar char="-"/>
            </a:pPr>
            <a:r>
              <a:rPr lang="hu-HU" sz="2100" dirty="0" smtClean="0">
                <a:latin typeface="Calibri" panose="020F0502020204030204" pitchFamily="34" charset="0"/>
                <a:cs typeface="Calibri" panose="020F0502020204030204" pitchFamily="34" charset="0"/>
              </a:rPr>
              <a:t> nem tudják </a:t>
            </a:r>
            <a:r>
              <a:rPr lang="hu-HU" sz="2100" dirty="0">
                <a:latin typeface="Calibri" panose="020F0502020204030204" pitchFamily="34" charset="0"/>
                <a:cs typeface="Calibri" panose="020F0502020204030204" pitchFamily="34" charset="0"/>
              </a:rPr>
              <a:t>megmondani, hogy hol volt a </a:t>
            </a:r>
            <a:r>
              <a:rPr lang="hu-HU" sz="2100" dirty="0" smtClean="0">
                <a:latin typeface="Calibri" panose="020F0502020204030204" pitchFamily="34" charset="0"/>
                <a:cs typeface="Calibri" panose="020F0502020204030204" pitchFamily="34" charset="0"/>
              </a:rPr>
              <a:t>zaj</a:t>
            </a:r>
          </a:p>
          <a:p>
            <a:pPr lvl="2">
              <a:buFontTx/>
              <a:buChar char="-"/>
            </a:pPr>
            <a:endParaRPr lang="hu-HU" sz="21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hu-HU" sz="2500" dirty="0" smtClean="0">
                <a:latin typeface="Calibri" panose="020F0502020204030204" pitchFamily="34" charset="0"/>
                <a:cs typeface="Calibri" panose="020F0502020204030204" pitchFamily="34" charset="0"/>
              </a:rPr>
              <a:t>Folytonosság illúziója</a:t>
            </a:r>
          </a:p>
          <a:p>
            <a:endParaRPr lang="hu-HU" sz="25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hu-HU" sz="2500" dirty="0">
                <a:latin typeface="Calibri" panose="020F0502020204030204" pitchFamily="34" charset="0"/>
                <a:cs typeface="Calibri" panose="020F0502020204030204" pitchFamily="34" charset="0"/>
              </a:rPr>
              <a:t>Három dologtól függ</a:t>
            </a:r>
          </a:p>
          <a:p>
            <a:pPr marL="628650" lvl="1" indent="-171450">
              <a:buFontTx/>
              <a:buChar char="-"/>
            </a:pPr>
            <a:r>
              <a:rPr lang="hu-HU" sz="2100" dirty="0">
                <a:latin typeface="Calibri" panose="020F0502020204030204" pitchFamily="34" charset="0"/>
                <a:cs typeface="Calibri" panose="020F0502020204030204" pitchFamily="34" charset="0"/>
              </a:rPr>
              <a:t>Elfedő hang tulajdonságától </a:t>
            </a:r>
            <a:endParaRPr lang="hu-HU" sz="21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628650" lvl="1" indent="-171450">
              <a:buFontTx/>
              <a:buChar char="-"/>
            </a:pPr>
            <a:r>
              <a:rPr lang="hu-HU" sz="2100" dirty="0" smtClean="0">
                <a:latin typeface="Calibri" panose="020F0502020204030204" pitchFamily="34" charset="0"/>
                <a:cs typeface="Calibri" panose="020F0502020204030204" pitchFamily="34" charset="0"/>
              </a:rPr>
              <a:t>Beszéd </a:t>
            </a:r>
            <a:r>
              <a:rPr lang="hu-HU" sz="2100" dirty="0">
                <a:latin typeface="Calibri" panose="020F0502020204030204" pitchFamily="34" charset="0"/>
                <a:cs typeface="Calibri" panose="020F0502020204030204" pitchFamily="34" charset="0"/>
              </a:rPr>
              <a:t>folytonosságától </a:t>
            </a:r>
            <a:endParaRPr lang="hu-HU" sz="21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628650" lvl="1" indent="-171450">
              <a:buFontTx/>
              <a:buChar char="-"/>
            </a:pPr>
            <a:r>
              <a:rPr lang="hu-HU" sz="2100" dirty="0" smtClean="0">
                <a:latin typeface="Calibri" panose="020F0502020204030204" pitchFamily="34" charset="0"/>
                <a:cs typeface="Calibri" panose="020F0502020204030204" pitchFamily="34" charset="0"/>
              </a:rPr>
              <a:t>Hallgató </a:t>
            </a:r>
            <a:r>
              <a:rPr lang="hu-HU" sz="2100" dirty="0">
                <a:latin typeface="Calibri" panose="020F0502020204030204" pitchFamily="34" charset="0"/>
                <a:cs typeface="Calibri" panose="020F0502020204030204" pitchFamily="34" charset="0"/>
              </a:rPr>
              <a:t>nyelvi </a:t>
            </a:r>
            <a:r>
              <a:rPr lang="hu-HU" sz="2100" dirty="0" smtClean="0">
                <a:latin typeface="Calibri" panose="020F0502020204030204" pitchFamily="34" charset="0"/>
                <a:cs typeface="Calibri" panose="020F0502020204030204" pitchFamily="34" charset="0"/>
              </a:rPr>
              <a:t>képességeitől</a:t>
            </a:r>
          </a:p>
          <a:p>
            <a:pPr marL="0" indent="0">
              <a:buNone/>
            </a:pPr>
            <a:endParaRPr lang="hu-HU" sz="25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hu-HU" sz="2500" dirty="0" smtClean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</a:t>
            </a:r>
            <a:r>
              <a:rPr lang="hu-HU" sz="2500" dirty="0" smtClean="0">
                <a:latin typeface="Calibri" panose="020F0502020204030204" pitchFamily="34" charset="0"/>
                <a:cs typeface="Calibri" panose="020F0502020204030204" pitchFamily="34" charset="0"/>
              </a:rPr>
              <a:t> nem </a:t>
            </a:r>
            <a:r>
              <a:rPr lang="hu-HU" sz="25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a fonémákat </a:t>
            </a:r>
            <a:r>
              <a:rPr lang="hu-HU" sz="2500" dirty="0" smtClean="0">
                <a:latin typeface="Calibri" panose="020F0502020204030204" pitchFamily="34" charset="0"/>
                <a:cs typeface="Calibri" panose="020F0502020204030204" pitchFamily="34" charset="0"/>
              </a:rPr>
              <a:t>nyerjük ki – csak </a:t>
            </a:r>
            <a:r>
              <a:rPr lang="hu-HU" sz="25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következtetünk </a:t>
            </a:r>
            <a:r>
              <a:rPr lang="hu-HU" sz="2500" dirty="0" smtClean="0">
                <a:latin typeface="Calibri" panose="020F0502020204030204" pitchFamily="34" charset="0"/>
                <a:cs typeface="Calibri" panose="020F0502020204030204" pitchFamily="34" charset="0"/>
              </a:rPr>
              <a:t>rájuk </a:t>
            </a:r>
            <a:endParaRPr lang="hu-HU" sz="25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fonémarestauráció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459685" y="239689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9769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15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Egyéb illúziók</a:t>
            </a:r>
          </a:p>
        </p:txBody>
      </p:sp>
      <p:sp>
        <p:nvSpPr>
          <p:cNvPr id="2" name="Szöveg helye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64050563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/>
          <p:cNvSpPr>
            <a:spLocks noGrp="1"/>
          </p:cNvSpPr>
          <p:nvPr>
            <p:ph type="title"/>
          </p:nvPr>
        </p:nvSpPr>
        <p:spPr>
          <a:xfrm>
            <a:off x="1257300" y="381000"/>
            <a:ext cx="9650186" cy="4952492"/>
          </a:xfrm>
        </p:spPr>
        <p:txBody>
          <a:bodyPr>
            <a:normAutofit/>
          </a:bodyPr>
          <a:lstStyle/>
          <a:p>
            <a:r>
              <a:rPr lang="hu-HU" sz="4500" b="1" dirty="0"/>
              <a:t>Modalitások közötti integráció</a:t>
            </a:r>
          </a:p>
        </p:txBody>
      </p:sp>
      <p:sp>
        <p:nvSpPr>
          <p:cNvPr id="5" name="Tartalom helye 4"/>
          <p:cNvSpPr>
            <a:spLocks noGrp="1"/>
          </p:cNvSpPr>
          <p:nvPr>
            <p:ph idx="1"/>
          </p:nvPr>
        </p:nvSpPr>
        <p:spPr>
          <a:xfrm>
            <a:off x="1251678" y="1197429"/>
            <a:ext cx="10178322" cy="566057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u-HU" sz="25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különböző modalitásban érkező információkat integráljuk (pl. mozi: elhiszem, hogy a szereplő szájából jön a hang, pedig valójában a hangszóróból </a:t>
            </a:r>
            <a:r>
              <a:rPr lang="hu-HU" sz="25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vizuális információ jelentős szerepe a hallott inger </a:t>
            </a:r>
            <a:r>
              <a:rPr lang="hu-HU" sz="250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feldolgozásában)</a:t>
            </a:r>
            <a:endParaRPr lang="hu-HU" sz="25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  <a:sym typeface="Wingdings" pitchFamily="2" charset="2"/>
            </a:endParaRPr>
          </a:p>
          <a:p>
            <a:pPr marL="0" indent="0">
              <a:buNone/>
            </a:pPr>
            <a:endParaRPr lang="hu-HU" sz="2500" b="1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  <a:sym typeface="Wingdings" pitchFamily="2" charset="2"/>
            </a:endParaRPr>
          </a:p>
          <a:p>
            <a:pPr marL="0" indent="0">
              <a:buNone/>
            </a:pPr>
            <a:r>
              <a:rPr lang="hu-HU" sz="2500" b="1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Illúzió</a:t>
            </a:r>
            <a:r>
              <a:rPr lang="hu-HU" sz="25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hu-HU" sz="25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McGurk</a:t>
            </a:r>
            <a:r>
              <a:rPr lang="hu-HU" sz="25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-effektus</a:t>
            </a:r>
          </a:p>
          <a:p>
            <a:pPr marL="0" lvl="1" indent="0">
              <a:buNone/>
            </a:pPr>
            <a:r>
              <a:rPr lang="hu-HU" sz="25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Milyen szótag hangzik el?</a:t>
            </a:r>
          </a:p>
          <a:p>
            <a:pPr marL="0" lvl="1" indent="0">
              <a:buNone/>
            </a:pPr>
            <a:r>
              <a:rPr lang="hu-HU" sz="25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És ha becsukod a szemed</a:t>
            </a:r>
            <a:r>
              <a:rPr lang="hu-HU" sz="250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  <a:p>
            <a:pPr marL="0" lvl="1" indent="0">
              <a:buNone/>
            </a:pPr>
            <a:endParaRPr lang="hu-HU" sz="25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1" indent="0">
              <a:buNone/>
            </a:pPr>
            <a:r>
              <a:rPr lang="hu-HU" sz="25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Videó: </a:t>
            </a:r>
            <a:r>
              <a:rPr lang="hu-HU" sz="25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https://www.youtube.com/watch?v=G-lN8vWm3m0</a:t>
            </a:r>
            <a:endParaRPr lang="hu-HU" sz="25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hu-HU" sz="25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Szinkronizált filmek: Nem csak egy hang, hanem komplett beszéd (zavaró tud lenni, ha nincs szinkronban a szájmozgással)</a:t>
            </a: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96860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sz="4500" b="1" dirty="0"/>
              <a:t>Műfejes felvételek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hu-HU" sz="2500" b="1" dirty="0">
                <a:latin typeface="Calibri" panose="020F0502020204030204" pitchFamily="34" charset="0"/>
                <a:cs typeface="Calibri" panose="020F0502020204030204" pitchFamily="34" charset="0"/>
              </a:rPr>
              <a:t>Videó: </a:t>
            </a:r>
            <a:r>
              <a:rPr lang="hu-HU" sz="2500" dirty="0" err="1">
                <a:latin typeface="Calibri" panose="020F0502020204030204" pitchFamily="34" charset="0"/>
                <a:cs typeface="Calibri" panose="020F0502020204030204" pitchFamily="34" charset="0"/>
              </a:rPr>
              <a:t>Virtual</a:t>
            </a:r>
            <a:r>
              <a:rPr lang="hu-HU" sz="25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sz="2500" dirty="0" err="1">
                <a:latin typeface="Calibri" panose="020F0502020204030204" pitchFamily="34" charset="0"/>
                <a:cs typeface="Calibri" panose="020F0502020204030204" pitchFamily="34" charset="0"/>
              </a:rPr>
              <a:t>Barber</a:t>
            </a:r>
            <a:r>
              <a:rPr lang="hu-HU" sz="2500" dirty="0">
                <a:latin typeface="Calibri" panose="020F0502020204030204" pitchFamily="34" charset="0"/>
                <a:cs typeface="Calibri" panose="020F0502020204030204" pitchFamily="34" charset="0"/>
              </a:rPr>
              <a:t> Shop</a:t>
            </a:r>
          </a:p>
          <a:p>
            <a:pPr marL="0" indent="0">
              <a:buNone/>
            </a:pPr>
            <a:r>
              <a:rPr lang="hu-HU" sz="2500" dirty="0">
                <a:latin typeface="Calibri" panose="020F0502020204030204" pitchFamily="34" charset="0"/>
                <a:cs typeface="Calibri" panose="020F0502020204030204" pitchFamily="34" charset="0"/>
                <a:hlinkClick r:id="rId2"/>
              </a:rPr>
              <a:t>http://www.youtube.com/watch?v=IUDTlvagjJA</a:t>
            </a:r>
            <a:endParaRPr lang="hu-HU" sz="25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hu-HU" sz="25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hu-HU" sz="2500" dirty="0" smtClean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hu-HU" sz="25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Műfej</a:t>
            </a:r>
            <a:r>
              <a:rPr lang="hu-HU" sz="25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sz="2500" dirty="0">
                <a:latin typeface="Calibri" panose="020F0502020204030204" pitchFamily="34" charset="0"/>
                <a:cs typeface="Calibri" panose="020F0502020204030204" pitchFamily="34" charset="0"/>
              </a:rPr>
              <a:t>hallójáratában lévő </a:t>
            </a:r>
            <a:r>
              <a:rPr lang="hu-HU" sz="2500" dirty="0" smtClean="0">
                <a:latin typeface="Calibri" panose="020F0502020204030204" pitchFamily="34" charset="0"/>
                <a:cs typeface="Calibri" panose="020F0502020204030204" pitchFamily="34" charset="0"/>
              </a:rPr>
              <a:t>mikrofonnal</a:t>
            </a:r>
            <a:endParaRPr lang="hu-HU" sz="25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hu-HU" sz="2500" dirty="0" smtClean="0">
                <a:latin typeface="Calibri" panose="020F0502020204030204" pitchFamily="34" charset="0"/>
                <a:cs typeface="Calibri" panose="020F0502020204030204" pitchFamily="34" charset="0"/>
              </a:rPr>
              <a:t>- Fejhallgatóval </a:t>
            </a:r>
            <a:r>
              <a:rPr lang="hu-HU" sz="2500" dirty="0">
                <a:latin typeface="Calibri" panose="020F0502020204030204" pitchFamily="34" charset="0"/>
                <a:cs typeface="Calibri" panose="020F0502020204030204" pitchFamily="34" charset="0"/>
              </a:rPr>
              <a:t>nagyon jó térbeli hallás</a:t>
            </a:r>
          </a:p>
          <a:p>
            <a:pPr marL="0" indent="0">
              <a:buNone/>
            </a:pPr>
            <a:endParaRPr lang="hu-HU" sz="25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hu-HU" sz="2500" dirty="0">
                <a:latin typeface="Calibri" panose="020F0502020204030204" pitchFamily="34" charset="0"/>
                <a:cs typeface="Calibri" panose="020F0502020204030204" pitchFamily="34" charset="0"/>
              </a:rPr>
              <a:t>Hallójáratba helyezett fülhallgatóval szinte tökéletes térbeli élmény</a:t>
            </a:r>
          </a:p>
        </p:txBody>
      </p:sp>
      <p:pic>
        <p:nvPicPr>
          <p:cNvPr id="1026" name="Picture 2" descr="http://www.kallbinauralaudio.com/wp-content/uploads/2011/08/headonstand-199x30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4654" y="1128451"/>
            <a:ext cx="2488671" cy="3751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9123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63827" y="1303763"/>
            <a:ext cx="8969488" cy="4268965"/>
          </a:xfrm>
        </p:spPr>
        <p:txBody>
          <a:bodyPr>
            <a:normAutofit/>
          </a:bodyPr>
          <a:lstStyle/>
          <a:p>
            <a:r>
              <a:rPr lang="hu-HU" dirty="0"/>
              <a:t>HALLÁS </a:t>
            </a:r>
            <a:r>
              <a:rPr lang="hu-HU" sz="4400" dirty="0" smtClean="0"/>
              <a:t>ELEKTROFIZIOLÓGIAI </a:t>
            </a:r>
            <a:r>
              <a:rPr lang="hu-HU" sz="4400" dirty="0"/>
              <a:t>VIZSGÁLATOK, ALKALMAZOTT PSZICHOAKUSZTIKA</a:t>
            </a:r>
            <a:endParaRPr lang="en-US" dirty="0"/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1175999" y="5572728"/>
            <a:ext cx="7034362" cy="11831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12000"/>
              </a:lnSpc>
              <a:spcBef>
                <a:spcPts val="900"/>
              </a:spcBef>
              <a:buFont typeface="Corbel" panose="020B0503020204020204" pitchFamily="34" charset="0"/>
              <a:buNone/>
              <a:defRPr sz="200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12000"/>
              </a:lnSpc>
              <a:spcBef>
                <a:spcPts val="900"/>
              </a:spcBef>
              <a:buFont typeface="Arial" panose="020B0604020202020204" pitchFamily="34" charset="0"/>
              <a:buNone/>
              <a:defRPr sz="180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12000"/>
              </a:lnSpc>
              <a:spcBef>
                <a:spcPts val="900"/>
              </a:spcBef>
              <a:buFont typeface="Corbel" panose="020B0503020204020204" pitchFamily="34" charset="0"/>
              <a:buNone/>
              <a:defRPr sz="160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12000"/>
              </a:lnSpc>
              <a:spcBef>
                <a:spcPts val="900"/>
              </a:spcBef>
              <a:buFont typeface="Arial" panose="020B0604020202020204" pitchFamily="34" charset="0"/>
              <a:buNone/>
              <a:defRPr sz="1600" i="1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12000"/>
              </a:lnSpc>
              <a:spcBef>
                <a:spcPts val="1300"/>
              </a:spcBef>
              <a:buFont typeface="Corbel" panose="020B0503020204020204" pitchFamily="34" charset="0"/>
              <a:buNone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12000"/>
              </a:lnSpc>
              <a:spcBef>
                <a:spcPts val="1300"/>
              </a:spcBef>
              <a:buFont typeface="Arial" panose="020B0604020202020204" pitchFamily="34" charset="0"/>
              <a:buNone/>
              <a:defRPr sz="1600" i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112000"/>
              </a:lnSpc>
              <a:spcBef>
                <a:spcPts val="1300"/>
              </a:spcBef>
              <a:buFont typeface="Corbel" panose="020B0503020204020204" pitchFamily="34" charset="0"/>
              <a:buNone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12000"/>
              </a:lnSpc>
              <a:spcBef>
                <a:spcPts val="1300"/>
              </a:spcBef>
              <a:buFont typeface="Arial" panose="020B0604020202020204" pitchFamily="34" charset="0"/>
              <a:buNone/>
              <a:defRPr sz="1600" i="1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dirty="0" err="1"/>
              <a:t>Neurobiológia</a:t>
            </a:r>
            <a:r>
              <a:rPr lang="hu-HU" dirty="0"/>
              <a:t> kurzus</a:t>
            </a:r>
          </a:p>
          <a:p>
            <a:r>
              <a:rPr lang="hu-HU" dirty="0" smtClean="0"/>
              <a:t>German Borbála – </a:t>
            </a:r>
            <a:r>
              <a:rPr lang="hu-HU" dirty="0" smtClean="0">
                <a:hlinkClick r:id="rId2"/>
              </a:rPr>
              <a:t>borbala.german@gmail.com</a:t>
            </a:r>
            <a:endParaRPr lang="hu-HU" dirty="0" smtClean="0"/>
          </a:p>
          <a:p>
            <a:r>
              <a:rPr lang="hu-HU" dirty="0" smtClean="0"/>
              <a:t>BME </a:t>
            </a:r>
            <a:r>
              <a:rPr lang="hu-HU" dirty="0"/>
              <a:t>Kognitív Tudományi Tanszék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4669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942113" y="1134807"/>
            <a:ext cx="9163672" cy="3286153"/>
          </a:xfrm>
        </p:spPr>
        <p:txBody>
          <a:bodyPr>
            <a:normAutofit fontScale="90000"/>
          </a:bodyPr>
          <a:lstStyle/>
          <a:p>
            <a:r>
              <a:rPr lang="hu-HU" dirty="0"/>
              <a:t>HALLÁSI KIVÁLTOTT POTENCIÁLOK</a:t>
            </a:r>
          </a:p>
        </p:txBody>
      </p:sp>
      <p:sp>
        <p:nvSpPr>
          <p:cNvPr id="2" name="Szöveg helye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519602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830157" y="214624"/>
            <a:ext cx="9575697" cy="1002506"/>
          </a:xfrm>
        </p:spPr>
        <p:txBody>
          <a:bodyPr>
            <a:normAutofit/>
          </a:bodyPr>
          <a:lstStyle/>
          <a:p>
            <a:r>
              <a:rPr lang="hu-HU" altLang="en-US" sz="4500" b="1" dirty="0"/>
              <a:t>A csiga frekvencia-érzékenysége</a:t>
            </a:r>
            <a:endParaRPr lang="hu-HU" sz="4500" b="1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830157" y="1390839"/>
            <a:ext cx="7010400" cy="565515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u-HU" altLang="en-US" sz="25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Csúcs: legalacsonyabb frekvenciák – kb. 20 Hz</a:t>
            </a:r>
          </a:p>
          <a:p>
            <a:pPr marL="0" indent="0">
              <a:buNone/>
            </a:pPr>
            <a:r>
              <a:rPr lang="hu-HU" altLang="en-US" sz="25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Ezzel ellentétben: alap – kb. 20 KHz</a:t>
            </a:r>
          </a:p>
          <a:p>
            <a:pPr marL="0" indent="0">
              <a:buNone/>
            </a:pPr>
            <a:r>
              <a:rPr lang="hu-HU" altLang="en-US" sz="25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Alaphártya: Fourier-analízis</a:t>
            </a:r>
          </a:p>
        </p:txBody>
      </p:sp>
      <p:pic>
        <p:nvPicPr>
          <p:cNvPr id="4" name="Picture 5" descr="PlacePrincipl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0157" y="3396644"/>
            <a:ext cx="9042891" cy="27454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36012634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dirty="0" smtClean="0"/>
              <a:t>Idegsejt</a:t>
            </a:r>
            <a:endParaRPr lang="hu-HU" dirty="0"/>
          </a:p>
        </p:txBody>
      </p:sp>
      <p:sp>
        <p:nvSpPr>
          <p:cNvPr id="5" name="Tartalom helye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 dirty="0"/>
          </a:p>
        </p:txBody>
      </p:sp>
      <p:pic>
        <p:nvPicPr>
          <p:cNvPr id="1026" name="Picture 2" descr="KÃ©ptalÃ¡lat a kÃ¶vetkezÅre: âidegsejt Ã©s rÃ©szeiâ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8633" y="2286001"/>
            <a:ext cx="5005047" cy="2944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2361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Akciós Potenciál</a:t>
            </a:r>
            <a:endParaRPr lang="hu-HU" dirty="0"/>
          </a:p>
        </p:txBody>
      </p:sp>
      <p:sp>
        <p:nvSpPr>
          <p:cNvPr id="5" name="Tartalom helye 4"/>
          <p:cNvSpPr>
            <a:spLocks noGrp="1"/>
          </p:cNvSpPr>
          <p:nvPr>
            <p:ph idx="1"/>
          </p:nvPr>
        </p:nvSpPr>
        <p:spPr>
          <a:xfrm>
            <a:off x="5431971" y="2286000"/>
            <a:ext cx="5998029" cy="3593591"/>
          </a:xfrm>
        </p:spPr>
        <p:txBody>
          <a:bodyPr/>
          <a:lstStyle/>
          <a:p>
            <a:r>
              <a:rPr lang="hu-HU" dirty="0" smtClean="0"/>
              <a:t>Sejthártya – inger éri (kémiai, mechanikai)</a:t>
            </a:r>
          </a:p>
          <a:p>
            <a:pPr marL="457200" lvl="1" indent="0">
              <a:buNone/>
            </a:pPr>
            <a:r>
              <a:rPr lang="hu-HU" dirty="0" smtClean="0"/>
              <a:t>- 55</a:t>
            </a:r>
            <a:r>
              <a:rPr lang="hu-HU" dirty="0" smtClean="0">
                <a:latin typeface="Symbol" panose="05050102010706020507" pitchFamily="18" charset="2"/>
              </a:rPr>
              <a:t>m</a:t>
            </a:r>
            <a:r>
              <a:rPr lang="hu-HU" dirty="0" smtClean="0"/>
              <a:t>V - ingerküszöb</a:t>
            </a:r>
          </a:p>
          <a:p>
            <a:endParaRPr lang="hu-HU" dirty="0"/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7300" y="1656302"/>
            <a:ext cx="3987050" cy="4852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1651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sz="4500" b="1" dirty="0"/>
              <a:t>EEG</a:t>
            </a:r>
          </a:p>
        </p:txBody>
      </p:sp>
      <p:sp>
        <p:nvSpPr>
          <p:cNvPr id="5" name="Tartalom helye 4"/>
          <p:cNvSpPr>
            <a:spLocks noGrp="1"/>
          </p:cNvSpPr>
          <p:nvPr>
            <p:ph idx="1"/>
          </p:nvPr>
        </p:nvSpPr>
        <p:spPr>
          <a:xfrm>
            <a:off x="5181602" y="937557"/>
            <a:ext cx="6248398" cy="5655156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  <a:buFontTx/>
              <a:buChar char="-"/>
            </a:pPr>
            <a:r>
              <a:rPr lang="hu-HU" altLang="en-US" sz="2500" dirty="0" smtClean="0">
                <a:latin typeface="Calibri" panose="020F0502020204030204" pitchFamily="34" charset="0"/>
                <a:cs typeface="Calibri" panose="020F0502020204030204" pitchFamily="34" charset="0"/>
              </a:rPr>
              <a:t>agyi </a:t>
            </a:r>
            <a:r>
              <a:rPr lang="hu-HU" altLang="en-US" sz="2500" b="1" dirty="0">
                <a:latin typeface="Calibri" panose="020F0502020204030204" pitchFamily="34" charset="0"/>
                <a:cs typeface="Calibri" panose="020F0502020204030204" pitchFamily="34" charset="0"/>
              </a:rPr>
              <a:t>elektromos aktivitásának </a:t>
            </a:r>
            <a:r>
              <a:rPr lang="hu-HU" altLang="en-US" sz="2500" dirty="0">
                <a:latin typeface="Calibri" panose="020F0502020204030204" pitchFamily="34" charset="0"/>
                <a:cs typeface="Calibri" panose="020F0502020204030204" pitchFamily="34" charset="0"/>
              </a:rPr>
              <a:t>elvezetése a fejbőrön elektródák </a:t>
            </a:r>
            <a:r>
              <a:rPr lang="hu-HU" altLang="en-US" sz="2500" dirty="0" smtClean="0">
                <a:latin typeface="Calibri" panose="020F0502020204030204" pitchFamily="34" charset="0"/>
                <a:cs typeface="Calibri" panose="020F0502020204030204" pitchFamily="34" charset="0"/>
              </a:rPr>
              <a:t>segítségével</a:t>
            </a:r>
          </a:p>
          <a:p>
            <a:pPr>
              <a:lnSpc>
                <a:spcPct val="80000"/>
              </a:lnSpc>
              <a:buFontTx/>
              <a:buChar char="-"/>
            </a:pPr>
            <a:endParaRPr lang="hu-HU" altLang="en-US" sz="25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80000"/>
              </a:lnSpc>
              <a:buFontTx/>
              <a:buChar char="-"/>
            </a:pPr>
            <a:endParaRPr lang="hu-HU" altLang="en-US" sz="25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80000"/>
              </a:lnSpc>
              <a:buFontTx/>
              <a:buChar char="-"/>
            </a:pPr>
            <a:r>
              <a:rPr lang="hu-HU" altLang="en-US" sz="2500" dirty="0" smtClean="0">
                <a:latin typeface="Calibri" panose="020F0502020204030204" pitchFamily="34" charset="0"/>
                <a:cs typeface="Calibri" panose="020F0502020204030204" pitchFamily="34" charset="0"/>
              </a:rPr>
              <a:t>két </a:t>
            </a:r>
            <a:r>
              <a:rPr lang="hu-HU" altLang="en-US" sz="2500" dirty="0">
                <a:latin typeface="Calibri" panose="020F0502020204030204" pitchFamily="34" charset="0"/>
                <a:cs typeface="Calibri" panose="020F0502020204030204" pitchFamily="34" charset="0"/>
              </a:rPr>
              <a:t>pont közti </a:t>
            </a:r>
            <a:r>
              <a:rPr lang="hu-HU" altLang="en-US" sz="2500" b="1" dirty="0">
                <a:latin typeface="Calibri" panose="020F0502020204030204" pitchFamily="34" charset="0"/>
                <a:cs typeface="Calibri" panose="020F0502020204030204" pitchFamily="34" charset="0"/>
              </a:rPr>
              <a:t>feszültség különbség </a:t>
            </a:r>
            <a:r>
              <a:rPr lang="hu-HU" altLang="en-US" sz="2500" dirty="0">
                <a:latin typeface="Calibri" panose="020F0502020204030204" pitchFamily="34" charset="0"/>
                <a:cs typeface="Calibri" panose="020F0502020204030204" pitchFamily="34" charset="0"/>
              </a:rPr>
              <a:t>(referencia-elektróda</a:t>
            </a:r>
            <a:r>
              <a:rPr lang="hu-HU" altLang="en-US" sz="2500" dirty="0" smtClean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>
              <a:lnSpc>
                <a:spcPct val="80000"/>
              </a:lnSpc>
              <a:buFontTx/>
              <a:buChar char="-"/>
            </a:pPr>
            <a:endParaRPr lang="hu-HU" altLang="en-US" sz="25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80000"/>
              </a:lnSpc>
              <a:buFontTx/>
              <a:buChar char="-"/>
            </a:pPr>
            <a:endParaRPr lang="hu-HU" altLang="en-US" sz="25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80000"/>
              </a:lnSpc>
              <a:buFontTx/>
              <a:buChar char="-"/>
            </a:pPr>
            <a:r>
              <a:rPr lang="hu-HU" altLang="en-US" sz="2500" b="1" dirty="0">
                <a:latin typeface="Calibri" panose="020F0502020204030204" pitchFamily="34" charset="0"/>
                <a:cs typeface="Calibri" panose="020F0502020204030204" pitchFamily="34" charset="0"/>
              </a:rPr>
              <a:t>k</a:t>
            </a:r>
            <a:r>
              <a:rPr lang="hu-HU" altLang="en-US" sz="25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ülönböző </a:t>
            </a:r>
            <a:r>
              <a:rPr lang="hu-HU" altLang="en-US" sz="2500" b="1" dirty="0">
                <a:latin typeface="Calibri" panose="020F0502020204030204" pitchFamily="34" charset="0"/>
                <a:cs typeface="Calibri" panose="020F0502020204030204" pitchFamily="34" charset="0"/>
              </a:rPr>
              <a:t>frekvenciájú hullámok </a:t>
            </a:r>
            <a:r>
              <a:rPr lang="hu-HU" altLang="en-US" sz="2500" dirty="0">
                <a:latin typeface="Calibri" panose="020F0502020204030204" pitchFamily="34" charset="0"/>
                <a:cs typeface="Calibri" panose="020F0502020204030204" pitchFamily="34" charset="0"/>
              </a:rPr>
              <a:t>(frekvencia sávok): különböző éberségi-, tudatállapothoz, kognitív folyamatokhoz </a:t>
            </a:r>
            <a:r>
              <a:rPr lang="hu-HU" altLang="en-US" sz="2500" dirty="0" smtClean="0">
                <a:latin typeface="Calibri" panose="020F0502020204030204" pitchFamily="34" charset="0"/>
                <a:cs typeface="Calibri" panose="020F0502020204030204" pitchFamily="34" charset="0"/>
              </a:rPr>
              <a:t>kapcsolhatók</a:t>
            </a:r>
            <a:endParaRPr lang="hu-HU" altLang="en-US" sz="25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252" y="1422401"/>
            <a:ext cx="3747947" cy="3835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47647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dirty="0"/>
              <a:t>Hogyan vizsgáljuk ? – EEG bemutatása</a:t>
            </a:r>
            <a:br>
              <a:rPr lang="hu-HU" dirty="0"/>
            </a:br>
            <a:endParaRPr lang="hu-HU" dirty="0"/>
          </a:p>
        </p:txBody>
      </p:sp>
      <p:sp>
        <p:nvSpPr>
          <p:cNvPr id="4" name="Szövegdoboz 3"/>
          <p:cNvSpPr txBox="1"/>
          <p:nvPr/>
        </p:nvSpPr>
        <p:spPr>
          <a:xfrm>
            <a:off x="3037114" y="2175123"/>
            <a:ext cx="15094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invazív</a:t>
            </a:r>
            <a:endParaRPr lang="hu-HU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Szövegdoboz 4"/>
          <p:cNvSpPr txBox="1"/>
          <p:nvPr/>
        </p:nvSpPr>
        <p:spPr>
          <a:xfrm>
            <a:off x="8019707" y="2238931"/>
            <a:ext cx="16794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noninvazív</a:t>
            </a:r>
            <a:endParaRPr lang="hu-HU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1654627" y="3072348"/>
            <a:ext cx="505470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hu-HU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koponyán </a:t>
            </a:r>
            <a:r>
              <a:rPr lang="hu-HU" sz="2400" dirty="0">
                <a:latin typeface="Calibri" panose="020F0502020204030204" pitchFamily="34" charset="0"/>
                <a:cs typeface="Calibri" panose="020F0502020204030204" pitchFamily="34" charset="0"/>
              </a:rPr>
              <a:t>át fúrt lyukon </a:t>
            </a:r>
            <a:r>
              <a:rPr lang="hu-HU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keresztül</a:t>
            </a:r>
          </a:p>
          <a:p>
            <a:r>
              <a:rPr lang="hu-HU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hu-HU" sz="2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mikroelektródát</a:t>
            </a:r>
            <a:r>
              <a:rPr lang="hu-HU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az</a:t>
            </a:r>
            <a:r>
              <a:rPr lang="hu-HU" sz="2400" dirty="0"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hu-HU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agyszövetben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hu-HU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hu-HU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állatkísérletek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hu-HU" sz="24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hu-HU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epilepsziás</a:t>
            </a:r>
            <a:r>
              <a:rPr lang="hu-HU" sz="2400" dirty="0">
                <a:latin typeface="Calibri" panose="020F0502020204030204" pitchFamily="34" charset="0"/>
                <a:cs typeface="Calibri" panose="020F0502020204030204" pitchFamily="34" charset="0"/>
              </a:rPr>
              <a:t> betegeknél </a:t>
            </a:r>
            <a:r>
              <a:rPr lang="hu-HU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kemény agyhártyába</a:t>
            </a:r>
            <a:endParaRPr lang="hu-HU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Szövegdoboz 6"/>
          <p:cNvSpPr txBox="1"/>
          <p:nvPr/>
        </p:nvSpPr>
        <p:spPr>
          <a:xfrm>
            <a:off x="6721926" y="3074492"/>
            <a:ext cx="464163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hu-HU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embereken alkalmazzák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hu-HU" sz="24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hu-HU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a </a:t>
            </a:r>
            <a:r>
              <a:rPr lang="hu-HU" sz="2400" dirty="0">
                <a:latin typeface="Calibri" panose="020F0502020204030204" pitchFamily="34" charset="0"/>
                <a:cs typeface="Calibri" panose="020F0502020204030204" pitchFamily="34" charset="0"/>
              </a:rPr>
              <a:t>hajas fejbőrre kis </a:t>
            </a:r>
            <a:r>
              <a:rPr lang="hu-HU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ellenállású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hu-HU" sz="24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hu-HU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fémből </a:t>
            </a:r>
            <a:r>
              <a:rPr lang="hu-HU" sz="2400" dirty="0">
                <a:latin typeface="Calibri" panose="020F0502020204030204" pitchFamily="34" charset="0"/>
                <a:cs typeface="Calibri" panose="020F0502020204030204" pitchFamily="34" charset="0"/>
              </a:rPr>
              <a:t>készült </a:t>
            </a:r>
            <a:r>
              <a:rPr lang="hu-HU" sz="2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makroelektródákat</a:t>
            </a:r>
            <a:endParaRPr lang="hu-HU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2679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dirty="0"/>
              <a:t>Hogyan vizsgáljuk ? – EEG bemutatása</a:t>
            </a:r>
            <a:br>
              <a:rPr lang="hu-HU" dirty="0"/>
            </a:br>
            <a:endParaRPr lang="hu-HU" dirty="0"/>
          </a:p>
        </p:txBody>
      </p:sp>
      <p:sp>
        <p:nvSpPr>
          <p:cNvPr id="8" name="Tartalom helye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5900" y="2286000"/>
            <a:ext cx="3200677" cy="3060457"/>
          </a:xfrm>
          <a:prstGeom prst="rect">
            <a:avLst/>
          </a:prstGeom>
        </p:spPr>
      </p:pic>
      <p:grpSp>
        <p:nvGrpSpPr>
          <p:cNvPr id="5" name="Shape 175"/>
          <p:cNvGrpSpPr/>
          <p:nvPr/>
        </p:nvGrpSpPr>
        <p:grpSpPr>
          <a:xfrm>
            <a:off x="1524138" y="2302700"/>
            <a:ext cx="2952328" cy="3061576"/>
            <a:chOff x="6888985" y="1741083"/>
            <a:chExt cx="2057829" cy="2116503"/>
          </a:xfrm>
        </p:grpSpPr>
        <p:pic>
          <p:nvPicPr>
            <p:cNvPr id="6" name="Shape 176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6888985" y="1741083"/>
              <a:ext cx="2057829" cy="211650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" name="Shape 177"/>
            <p:cNvSpPr/>
            <p:nvPr/>
          </p:nvSpPr>
          <p:spPr>
            <a:xfrm>
              <a:off x="7787492" y="2340333"/>
              <a:ext cx="254411" cy="328256"/>
            </a:xfrm>
            <a:prstGeom prst="ellipse">
              <a:avLst/>
            </a:prstGeom>
            <a:noFill/>
            <a:ln w="38100" cap="flat" cmpd="sng">
              <a:solidFill>
                <a:schemeClr val="accent5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026" name="Picture 2" descr="KÃ©ptalÃ¡lat a kÃ¶vetkezÅre: âacticap 64 channelâ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5742" y="2400300"/>
            <a:ext cx="2971800" cy="3276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Kép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92361" y="2294446"/>
            <a:ext cx="3607679" cy="3488307"/>
          </a:xfrm>
          <a:prstGeom prst="rect">
            <a:avLst/>
          </a:prstGeom>
        </p:spPr>
      </p:pic>
      <p:sp>
        <p:nvSpPr>
          <p:cNvPr id="11" name="Szövegdoboz 10"/>
          <p:cNvSpPr txBox="1"/>
          <p:nvPr/>
        </p:nvSpPr>
        <p:spPr>
          <a:xfrm>
            <a:off x="1034143" y="1787258"/>
            <a:ext cx="506185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5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BrainVision</a:t>
            </a:r>
            <a:r>
              <a:rPr lang="hu-HU" sz="25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sz="25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ActiCap</a:t>
            </a:r>
            <a:r>
              <a:rPr lang="hu-HU" sz="25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sz="2500" dirty="0" smtClean="0">
                <a:latin typeface="Calibri" panose="020F0502020204030204" pitchFamily="34" charset="0"/>
                <a:cs typeface="Calibri" panose="020F0502020204030204" pitchFamily="34" charset="0"/>
              </a:rPr>
              <a:t>– 64 csatorna</a:t>
            </a:r>
            <a:endParaRPr lang="hu-HU" sz="25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Szövegdoboz 12"/>
          <p:cNvSpPr txBox="1"/>
          <p:nvPr/>
        </p:nvSpPr>
        <p:spPr>
          <a:xfrm>
            <a:off x="6096000" y="1770559"/>
            <a:ext cx="388354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500" dirty="0" smtClean="0">
                <a:latin typeface="Calibri" panose="020F0502020204030204" pitchFamily="34" charset="0"/>
                <a:cs typeface="Calibri" panose="020F0502020204030204" pitchFamily="34" charset="0"/>
              </a:rPr>
              <a:t>EGI– 128 csatorna</a:t>
            </a:r>
            <a:endParaRPr lang="hu-HU" sz="25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8790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dirty="0" smtClean="0"/>
              <a:t>EEG </a:t>
            </a:r>
            <a:r>
              <a:rPr lang="hu-HU" dirty="0"/>
              <a:t>bemutatása</a:t>
            </a:r>
            <a:br>
              <a:rPr lang="hu-HU" dirty="0"/>
            </a:b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1678" y="1779876"/>
            <a:ext cx="10328038" cy="5078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784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098" name="Picture 2" descr="KÃ©ptalÃ¡lat a kÃ¶vetkezÅre: âeeg blinkâ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7875" y="2400300"/>
            <a:ext cx="8096250" cy="2762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9002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 dirty="0"/>
          </a:p>
        </p:txBody>
      </p:sp>
      <p:pic>
        <p:nvPicPr>
          <p:cNvPr id="5122" name="Picture 2" descr="https://learningcentral.health.unm.edu/learning/user/onlineaccess/CE/eeg/artifacts/img/ekg1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290"/>
          <a:stretch/>
        </p:blipFill>
        <p:spPr bwMode="auto">
          <a:xfrm>
            <a:off x="2058987" y="1977504"/>
            <a:ext cx="8074025" cy="3328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8231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 dirty="0"/>
          </a:p>
        </p:txBody>
      </p:sp>
      <p:pic>
        <p:nvPicPr>
          <p:cNvPr id="7170" name="Picture 2" descr="KÃ©ptalÃ¡lat a kÃ¶vetkezÅre: âeeg  artifact bad electrodeâ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25" b="14355"/>
          <a:stretch/>
        </p:blipFill>
        <p:spPr bwMode="auto">
          <a:xfrm>
            <a:off x="2424584" y="1572127"/>
            <a:ext cx="7888985" cy="4295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6381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6146" name="Picture 2" descr="KÃ©ptalÃ¡lat a kÃ¶vetkezÅre: âeeg pacemaker artifactâ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722" y="992980"/>
            <a:ext cx="9902825" cy="5421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8089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adge">
  <a:themeElements>
    <a:clrScheme name="Badge">
      <a:dk1>
        <a:sysClr val="windowText" lastClr="000000"/>
      </a:dk1>
      <a:lt1>
        <a:sysClr val="window" lastClr="FFFFFF"/>
      </a:lt1>
      <a:dk2>
        <a:srgbClr val="1B2F36"/>
      </a:dk2>
      <a:lt2>
        <a:srgbClr val="F3F3F2"/>
      </a:lt2>
      <a:accent1>
        <a:srgbClr val="A38D51"/>
      </a:accent1>
      <a:accent2>
        <a:srgbClr val="5A3D40"/>
      </a:accent2>
      <a:accent3>
        <a:srgbClr val="5D988C"/>
      </a:accent3>
      <a:accent4>
        <a:srgbClr val="A85752"/>
      </a:accent4>
      <a:accent5>
        <a:srgbClr val="809A67"/>
      </a:accent5>
      <a:accent6>
        <a:srgbClr val="67645A"/>
      </a:accent6>
      <a:hlink>
        <a:srgbClr val="5D988C"/>
      </a:hlink>
      <a:folHlink>
        <a:srgbClr val="846794"/>
      </a:folHlink>
    </a:clrScheme>
    <a:fontScheme name="Badge">
      <a:majorFont>
        <a:latin typeface="Impact" panose="020B080603090205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メイリオ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Badg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12700" cap="flat" cmpd="sng" algn="in">
          <a:solidFill>
            <a:schemeClr val="phClr"/>
          </a:solidFill>
          <a:prstDash val="solid"/>
        </a:ln>
        <a:ln w="5080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algn="ctr" rotWithShape="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dge" id="{71A07785-5930-41D4-9A83-E23602B48E98}" vid="{9E77EDF1-0821-4215-BD6E-A2D49F02550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TM10001106[[fn=Jelvény]]</Template>
  <TotalTime>3514</TotalTime>
  <Words>5255</Words>
  <Application>Microsoft Office PowerPoint</Application>
  <PresentationFormat>Szélesvásznú</PresentationFormat>
  <Paragraphs>945</Paragraphs>
  <Slides>128</Slides>
  <Notes>59</Notes>
  <HiddenSlides>0</HiddenSlides>
  <MMClips>29</MMClips>
  <ScaleCrop>false</ScaleCrop>
  <HeadingPairs>
    <vt:vector size="6" baseType="variant">
      <vt:variant>
        <vt:lpstr>Használt betűtípusok</vt:lpstr>
      </vt:variant>
      <vt:variant>
        <vt:i4>8</vt:i4>
      </vt:variant>
      <vt:variant>
        <vt:lpstr>Téma</vt:lpstr>
      </vt:variant>
      <vt:variant>
        <vt:i4>1</vt:i4>
      </vt:variant>
      <vt:variant>
        <vt:lpstr>Diacímek</vt:lpstr>
      </vt:variant>
      <vt:variant>
        <vt:i4>128</vt:i4>
      </vt:variant>
    </vt:vector>
  </HeadingPairs>
  <TitlesOfParts>
    <vt:vector size="137" baseType="lpstr">
      <vt:lpstr>Arial</vt:lpstr>
      <vt:lpstr>Arial   </vt:lpstr>
      <vt:lpstr>Calibri</vt:lpstr>
      <vt:lpstr>Century Schoolbook</vt:lpstr>
      <vt:lpstr>Gill Sans MT</vt:lpstr>
      <vt:lpstr>Impact</vt:lpstr>
      <vt:lpstr>Symbol</vt:lpstr>
      <vt:lpstr>Wingdings</vt:lpstr>
      <vt:lpstr>Badge</vt:lpstr>
      <vt:lpstr>HALLÁS 1. A HANGOK ÉSZLELÉSE</vt:lpstr>
      <vt:lpstr>Hasznos források az órán leadott anyagokhoz</vt:lpstr>
      <vt:lpstr>Mi a hang?  </vt:lpstr>
      <vt:lpstr>A HALLÁS ANATÓMIÁJA</vt:lpstr>
      <vt:lpstr>         Külső fül                  Fülkagyló                           Hallójárat                         Irányított „mikrofon” </vt:lpstr>
      <vt:lpstr>Középfül                                           Kalapács                                                  Üllő                                           Kengyel                                       Dobhártya     Ellenállás csökkentése Túlterhelés ellen  - akusztikus reflex</vt:lpstr>
      <vt:lpstr>Belső fül   Félkörös ívjáratok                             Csiga                     Hallóideg  Ovális ablak  Kerek ablak  A csigában történik a hang „frekvencia-elemzése”</vt:lpstr>
      <vt:lpstr>Csiga  - 3 csatorna : csiga csatorna, csarnoki csatorna, dobűri csatorna -  csarnoki csatorna és dobűri csatorna -(perilympha) folyadékkal teli  Rezgés útja:  -&gt; csarnoki csatorna -&gt; apex (csúcs) -&gt; dobűri csatorna -&gt; kerek ablak    </vt:lpstr>
      <vt:lpstr>A csiga frekvencia-érzékenysége</vt:lpstr>
      <vt:lpstr>A csiga csatorna   </vt:lpstr>
      <vt:lpstr>Corti-féle szerv </vt:lpstr>
      <vt:lpstr>Beidegzés</vt:lpstr>
      <vt:lpstr>Beidegzés  </vt:lpstr>
      <vt:lpstr>Elméletek a csiga elrendezéséről</vt:lpstr>
      <vt:lpstr>Elméletek a csiga elrendezéséről</vt:lpstr>
      <vt:lpstr>A hangvezetés</vt:lpstr>
      <vt:lpstr>Otoakusztikus emisszió</vt:lpstr>
      <vt:lpstr>Szőrsejtek  Egészséges                      vs.     Károsodott </vt:lpstr>
      <vt:lpstr>Hallópálya és hallókéreg</vt:lpstr>
      <vt:lpstr>PowerPoint-bemutató</vt:lpstr>
      <vt:lpstr>Hallópálya és hallókéreg</vt:lpstr>
      <vt:lpstr>Látás és hallás - „hol” és „MI” pálya   </vt:lpstr>
      <vt:lpstr>A HANGOK JELLEMZŐI</vt:lpstr>
      <vt:lpstr>A fizikai hang  Rezgés nyomásváltozás  amplitudó: a közvetítő közegben a nyomás az átlaghoz képest mennyit változik  frekvencia: milyen gyakran tér vissza ugyanabba az állapotba  periódus: egy ponthoz képest a periódus mekkora része telt el  </vt:lpstr>
      <vt:lpstr>Egyszerű hangok Egy hangfrekvenciát Nyomásváltozás szinuszos  pl. Fütty, hangvilla  Egyértelműen leírható:  amplitúdóval  kilengés mértéke  frekvenciával  kilengések gyakorisága (és fázissal: időbeli eltolás) </vt:lpstr>
      <vt:lpstr>Összetett hangok Egynél több frekvencia  Időtartományban:  periodikus, de  nem szinuszos  frekvenciatartományban:  alaphang + felharmonikusok  leírása: amplitúdó, (alap)frekvencia, spektrumburkoló </vt:lpstr>
      <vt:lpstr>Hullám és frekvencia-spektrum  A fourier-analízis alapján azt látjuk, hogy a szinuszhullámú hang egy adott, diszkrét frekvencián szól.  A zaj, klikk, természetes hangok elemzésekor folytonos spektrumot kapunk, nem diszkrét frekvenciákat.  </vt:lpstr>
      <vt:lpstr>Fourier elemzés</vt:lpstr>
      <vt:lpstr>Zajok  - nem periodikus  - véletlenszerű - random erősségű    - fehér zaj: minden  frekvenciát tartalmazza     https://www.youtube.com/watch?v=3vEDZ-_iLNU </vt:lpstr>
      <vt:lpstr>PowerPoint-bemutató</vt:lpstr>
      <vt:lpstr>A szubjektív hang</vt:lpstr>
      <vt:lpstr>Egy hang észlelése</vt:lpstr>
      <vt:lpstr>Hangmagasság észlelése</vt:lpstr>
      <vt:lpstr>Mel skála    - Magasabb hangok között nagyobb léptéket érzünk azonosnak, tehát kevésbé tudunk közöttük különbséget tenni</vt:lpstr>
      <vt:lpstr>Hangmagasság Észlelésének elméletei</vt:lpstr>
      <vt:lpstr>Hangmagasság – Tiszta Hangok</vt:lpstr>
      <vt:lpstr>Hangmagasság – Tiszta Hangok</vt:lpstr>
      <vt:lpstr>HANGMAGASSÁG - komplex hangok </vt:lpstr>
      <vt:lpstr>Hiányzó alaphang</vt:lpstr>
      <vt:lpstr>Hiányzó alaphang</vt:lpstr>
      <vt:lpstr>Hiányzó alaphang</vt:lpstr>
      <vt:lpstr>Összetett hangok Magasságának észlelése</vt:lpstr>
      <vt:lpstr>PowerPoint-bemutató</vt:lpstr>
      <vt:lpstr>Hallási szűrők  Hallórendszer, mint átfedő bandpass filterek sorozata   csak az alaphártya határozza meg?   Észlelést a filteren belüli jel-zaj arány határozza meg  A centrális frekvencián megjelenő hangra a legérzékenyebb   </vt:lpstr>
      <vt:lpstr>Hangosság</vt:lpstr>
      <vt:lpstr>Hangosság       </vt:lpstr>
      <vt:lpstr>Hallási küszöb</vt:lpstr>
      <vt:lpstr>Phon görbék  </vt:lpstr>
      <vt:lpstr>Hangosság</vt:lpstr>
      <vt:lpstr>Hangosság    </vt:lpstr>
      <vt:lpstr>Hangosság kódolása</vt:lpstr>
      <vt:lpstr>Hangszín</vt:lpstr>
      <vt:lpstr>Hangszín</vt:lpstr>
      <vt:lpstr>Spektrogram</vt:lpstr>
      <vt:lpstr>Hangszín   </vt:lpstr>
      <vt:lpstr>TÖBB HANG ÉSZLELÉSE</vt:lpstr>
      <vt:lpstr>Problémák  „Koktélparti helyzet”  Számítógépes megoldás: http://www.cis.hut.fi/projects/ica/cocktail/cocktail_en.cgi  Hogyan tudom „kiszűrni” a barátom hangját a többi közül?</vt:lpstr>
      <vt:lpstr>Hallási jelenet elemzés</vt:lpstr>
      <vt:lpstr>Hallási jelenet elemzés</vt:lpstr>
      <vt:lpstr>Lokalizáció </vt:lpstr>
      <vt:lpstr>Lokalizáció - Binaurális  Alacsony frekvenciákon (&lt;800Hz): Fülek közötti időkülönbség (Interaurális idői Különbség)  /openlearn.open.ac.uk, William Dell/ </vt:lpstr>
      <vt:lpstr>Lokalizáció -Binaurális  Magas frekvenciákon (&gt;1600Hz): Fülek közötti intenzitáskülönbség (Interaurális hangerő Különbség)  /openlearn.open.ac.uk, William Dell/    </vt:lpstr>
      <vt:lpstr>Lokalizáció -Binaurális</vt:lpstr>
      <vt:lpstr>Lokalizáció -Monaurális</vt:lpstr>
      <vt:lpstr>Hallási láncra bontás</vt:lpstr>
      <vt:lpstr>Hallási láncra bontás</vt:lpstr>
      <vt:lpstr>Van Noorden paradigma</vt:lpstr>
      <vt:lpstr>Gestalt elvek Bregman elméletében</vt:lpstr>
      <vt:lpstr>Adaptációs folyamatok időtartama</vt:lpstr>
      <vt:lpstr>Fáradás, sérülések</vt:lpstr>
      <vt:lpstr>Hasznos források az órán leadott anyagokhoz</vt:lpstr>
      <vt:lpstr>KÖSZÖNÖM A FIGYELMET!</vt:lpstr>
      <vt:lpstr>HALLÁS ÉS ILLÚZIÓK HALLÁSI ILLÚZIÓK, HALLÁSI VIZSGÁLATOK</vt:lpstr>
      <vt:lpstr>HALLÁSI JELENET ELEMZÉSEN ALAPULÓ ILLÚZIÓK</vt:lpstr>
      <vt:lpstr>Wessel hatás  Jó folytatás elve - utána pedig hasonlóság alapján csoportosítás ha lassan: emelkedő hangot hallunk, szerveződés hangemelkedés és   ha gyorsan: hangszín alapján csoportosítás, csökkenő hangmagasság</vt:lpstr>
      <vt:lpstr>BeszédészlelésI illúziók</vt:lpstr>
      <vt:lpstr>A szegmentáció szerepe</vt:lpstr>
      <vt:lpstr>Welfare vs. Farewell illúzió</vt:lpstr>
      <vt:lpstr>Fantom szavak  </vt:lpstr>
      <vt:lpstr>Fantom szavak  Egyéb példák: </vt:lpstr>
      <vt:lpstr>Perceptuális tanulás</vt:lpstr>
      <vt:lpstr>Speech to song illusion  A beszéd dallamának szerepe a feldolgozásban  A kísérlet leírása (angol): http://deutsch.ucsd.edu/psychology/pages.php?i=212 </vt:lpstr>
      <vt:lpstr>Illuzórikus folytatás  </vt:lpstr>
      <vt:lpstr>Fonémarestaurációs hatás</vt:lpstr>
      <vt:lpstr>Egyéb illúziók</vt:lpstr>
      <vt:lpstr>Modalitások közötti integráció</vt:lpstr>
      <vt:lpstr>Műfejes felvételek</vt:lpstr>
      <vt:lpstr>HALLÁS ELEKTROFIZIOLÓGIAI VIZSGÁLATOK, ALKALMAZOTT PSZICHOAKUSZTIKA</vt:lpstr>
      <vt:lpstr>HALLÁSI KIVÁLTOTT POTENCIÁLOK</vt:lpstr>
      <vt:lpstr>Idegsejt</vt:lpstr>
      <vt:lpstr>Akciós Potenciál</vt:lpstr>
      <vt:lpstr>EEG</vt:lpstr>
      <vt:lpstr>Hogyan vizsgáljuk ? – EEG bemutatása </vt:lpstr>
      <vt:lpstr>Hogyan vizsgáljuk ? – EEG bemutatása </vt:lpstr>
      <vt:lpstr>EEG bemutatása </vt:lpstr>
      <vt:lpstr>PowerPoint-bemutató</vt:lpstr>
      <vt:lpstr>PowerPoint-bemutató</vt:lpstr>
      <vt:lpstr>PowerPoint-bemutató</vt:lpstr>
      <vt:lpstr>PowerPoint-bemutató</vt:lpstr>
      <vt:lpstr>PowerPoint-bemutató</vt:lpstr>
      <vt:lpstr>EEG bemutatása</vt:lpstr>
      <vt:lpstr>EEG</vt:lpstr>
      <vt:lpstr>EEG</vt:lpstr>
      <vt:lpstr>Forrás-lokalizáció</vt:lpstr>
      <vt:lpstr>Kiváltott potenciálok</vt:lpstr>
      <vt:lpstr>Kiváltott potenciálok</vt:lpstr>
      <vt:lpstr>Agytörzsi válaszok  A kortikális EKP 2-10 mikrovolt, az agytörzsből eredő jelek ennél kisebbek, kb. 1 mikrovolt.  Agytörzsi válaszok: 1.5-15 ms az inger után, a VIII. agyidegből és agytörzsi struktúrákból erednek </vt:lpstr>
      <vt:lpstr>Közép latenciájú válaszok</vt:lpstr>
      <vt:lpstr>PowerPoint-bemutató</vt:lpstr>
      <vt:lpstr>Lassú hullámok</vt:lpstr>
      <vt:lpstr>Késői hullámok (150+ ms)</vt:lpstr>
      <vt:lpstr>Késői hullámok (150+ ms)</vt:lpstr>
      <vt:lpstr>Alkalmazások</vt:lpstr>
      <vt:lpstr>Halló-készülékek</vt:lpstr>
      <vt:lpstr>Kihívások</vt:lpstr>
      <vt:lpstr>Kihívások</vt:lpstr>
      <vt:lpstr>Cochlearis implantatumok  Ép hallóideg, auditoros területek   Sérülés csigában (általában szőrsejtek)  Hallóideg elektromos ingerlése  Videó: https://www.youtube.com/watch?v=zeg4qTnYOpw https://www.youtube.com/watch?v=AOR_b8KmjVs   </vt:lpstr>
      <vt:lpstr>Cochlearis implantatumok</vt:lpstr>
      <vt:lpstr>Cochlearis implantatumok</vt:lpstr>
      <vt:lpstr>Cochlearis implantatumok</vt:lpstr>
      <vt:lpstr>Hallási illúzió - aktív feladat </vt:lpstr>
      <vt:lpstr>Hallási illúzió - aktív feladat </vt:lpstr>
      <vt:lpstr>Miért lehet?</vt:lpstr>
      <vt:lpstr>Miért lehet?</vt:lpstr>
      <vt:lpstr>Egy kis ismétlés és kitérő</vt:lpstr>
      <vt:lpstr>Miért lehet?</vt:lpstr>
      <vt:lpstr>Miért lehet?</vt:lpstr>
      <vt:lpstr>KÖSZÖNÖM A FIGYELMET!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HALLÁS 1. A HANGOK ÉSZLELÉSE</dc:title>
  <dc:creator>Bori</dc:creator>
  <cp:lastModifiedBy>Bori</cp:lastModifiedBy>
  <cp:revision>94</cp:revision>
  <dcterms:created xsi:type="dcterms:W3CDTF">2019-03-30T13:16:15Z</dcterms:created>
  <dcterms:modified xsi:type="dcterms:W3CDTF">2019-04-09T09:12:42Z</dcterms:modified>
</cp:coreProperties>
</file>