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8"/>
  </p:notesMasterIdLst>
  <p:sldIdLst>
    <p:sldId id="256" r:id="rId2"/>
    <p:sldId id="257" r:id="rId3"/>
    <p:sldId id="396" r:id="rId4"/>
    <p:sldId id="395" r:id="rId5"/>
    <p:sldId id="346" r:id="rId6"/>
    <p:sldId id="302" r:id="rId7"/>
    <p:sldId id="304" r:id="rId8"/>
    <p:sldId id="305" r:id="rId9"/>
    <p:sldId id="306" r:id="rId10"/>
    <p:sldId id="307" r:id="rId11"/>
    <p:sldId id="354" r:id="rId12"/>
    <p:sldId id="355" r:id="rId13"/>
    <p:sldId id="356" r:id="rId14"/>
    <p:sldId id="357" r:id="rId15"/>
    <p:sldId id="359" r:id="rId16"/>
    <p:sldId id="360" r:id="rId17"/>
    <p:sldId id="361" r:id="rId18"/>
    <p:sldId id="362" r:id="rId19"/>
    <p:sldId id="364" r:id="rId20"/>
    <p:sldId id="365" r:id="rId21"/>
    <p:sldId id="369" r:id="rId22"/>
    <p:sldId id="386" r:id="rId23"/>
    <p:sldId id="370" r:id="rId24"/>
    <p:sldId id="371" r:id="rId25"/>
    <p:sldId id="373" r:id="rId26"/>
    <p:sldId id="374" r:id="rId27"/>
    <p:sldId id="375" r:id="rId28"/>
    <p:sldId id="391" r:id="rId29"/>
    <p:sldId id="379" r:id="rId30"/>
    <p:sldId id="392" r:id="rId31"/>
    <p:sldId id="381" r:id="rId32"/>
    <p:sldId id="383" r:id="rId33"/>
    <p:sldId id="348" r:id="rId34"/>
    <p:sldId id="350" r:id="rId35"/>
    <p:sldId id="387" r:id="rId36"/>
    <p:sldId id="347" r:id="rId37"/>
    <p:sldId id="308" r:id="rId38"/>
    <p:sldId id="393" r:id="rId39"/>
    <p:sldId id="309" r:id="rId40"/>
    <p:sldId id="390" r:id="rId41"/>
    <p:sldId id="310" r:id="rId42"/>
    <p:sldId id="311" r:id="rId43"/>
    <p:sldId id="312" r:id="rId44"/>
    <p:sldId id="313" r:id="rId45"/>
    <p:sldId id="314" r:id="rId46"/>
    <p:sldId id="315" r:id="rId47"/>
    <p:sldId id="316" r:id="rId48"/>
    <p:sldId id="317" r:id="rId49"/>
    <p:sldId id="318" r:id="rId50"/>
    <p:sldId id="319" r:id="rId51"/>
    <p:sldId id="320" r:id="rId52"/>
    <p:sldId id="321" r:id="rId53"/>
    <p:sldId id="322" r:id="rId54"/>
    <p:sldId id="323" r:id="rId55"/>
    <p:sldId id="324" r:id="rId56"/>
    <p:sldId id="325" r:id="rId57"/>
    <p:sldId id="326" r:id="rId58"/>
    <p:sldId id="327" r:id="rId59"/>
    <p:sldId id="328" r:id="rId60"/>
    <p:sldId id="329" r:id="rId61"/>
    <p:sldId id="330" r:id="rId62"/>
    <p:sldId id="331" r:id="rId63"/>
    <p:sldId id="332" r:id="rId64"/>
    <p:sldId id="394" r:id="rId65"/>
    <p:sldId id="334" r:id="rId66"/>
    <p:sldId id="335" r:id="rId67"/>
    <p:sldId id="336" r:id="rId68"/>
    <p:sldId id="337" r:id="rId69"/>
    <p:sldId id="338" r:id="rId70"/>
    <p:sldId id="339" r:id="rId71"/>
    <p:sldId id="340" r:id="rId72"/>
    <p:sldId id="341" r:id="rId73"/>
    <p:sldId id="342" r:id="rId74"/>
    <p:sldId id="343" r:id="rId75"/>
    <p:sldId id="344" r:id="rId76"/>
    <p:sldId id="345" r:id="rId77"/>
    <p:sldId id="388" r:id="rId78"/>
    <p:sldId id="397" r:id="rId79"/>
    <p:sldId id="398" r:id="rId80"/>
    <p:sldId id="399" r:id="rId81"/>
    <p:sldId id="400" r:id="rId82"/>
    <p:sldId id="401" r:id="rId83"/>
    <p:sldId id="402" r:id="rId84"/>
    <p:sldId id="403" r:id="rId85"/>
    <p:sldId id="404" r:id="rId86"/>
    <p:sldId id="389" r:id="rId87"/>
  </p:sldIdLst>
  <p:sldSz cx="9144000" cy="6858000" type="screen4x3"/>
  <p:notesSz cx="6858000" cy="9144000"/>
  <p:defaultTextStyle>
    <a:defPPr>
      <a:defRPr lang="hu-H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/>
    <p:restoredTop sz="88148" autoAdjust="0"/>
  </p:normalViewPr>
  <p:slideViewPr>
    <p:cSldViewPr snapToGrid="0" snapToObjects="1" showGuides="1">
      <p:cViewPr varScale="1">
        <p:scale>
          <a:sx n="96" d="100"/>
          <a:sy n="96" d="100"/>
        </p:scale>
        <p:origin x="41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084DBC-887E-8747-BE80-B3175CE8C3B7}" type="datetimeFigureOut">
              <a:rPr lang="hu-HU" smtClean="0"/>
              <a:pPr/>
              <a:t>2019.04.02.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96247-D243-D44C-B53F-61DEB5EC3D9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3225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96247-D243-D44C-B53F-61DEB5EC3D96}" type="slidenum">
              <a:rPr lang="hu-HU" smtClean="0"/>
              <a:pPr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240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8575" y="800100"/>
            <a:ext cx="4260850" cy="3195638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53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7EF449-8AAC-FA4B-A224-CA09FDC4C5D6}" type="slidenum">
              <a:rPr lang="en-US" smtClean="0"/>
              <a:pPr/>
              <a:t>12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37334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Erre a legjobb példát az ún. Adaptáció után létrejött utóhatások adják: a legismertebb esetben (mozgási utóhatás) pl. hosszabb ideig nézve az adott irányba mozgó felszínt az egyébként statikus képet ellentétes irányban mozgónak fogjuk látni. </a:t>
            </a:r>
          </a:p>
          <a:p>
            <a:r>
              <a:rPr lang="hu-HU" dirty="0" smtClean="0"/>
              <a:t>Ilyenkora fizikai inger nem változik, az érzékelt élmény mégis más lesz.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7338C-DB2B-BB45-BCEB-5ECABBB01410}" type="slidenum">
              <a:rPr lang="hu-HU" smtClean="0"/>
              <a:pPr/>
              <a:t>68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6871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Test:</a:t>
            </a:r>
            <a:r>
              <a:rPr lang="en-US" baseline="0" dirty="0" smtClean="0"/>
              <a:t> when you try to select a particular feature at particular location, what else comes along </a:t>
            </a:r>
            <a:r>
              <a:rPr lang="en-US" baseline="0" dirty="0" err="1" smtClean="0"/>
              <a:t>fo</a:t>
            </a:r>
            <a:r>
              <a:rPr lang="en-US" baseline="0" dirty="0" smtClean="0"/>
              <a:t> the ride?</a:t>
            </a:r>
          </a:p>
          <a:p>
            <a:endParaRPr lang="en-US" baseline="0" dirty="0" smtClean="0"/>
          </a:p>
          <a:p>
            <a:r>
              <a:rPr lang="en-US" baseline="0" dirty="0" smtClean="0"/>
              <a:t>Other features at same location </a:t>
            </a:r>
            <a:r>
              <a:rPr lang="en-US" baseline="0" dirty="0" smtClean="0">
                <a:sym typeface="Wingdings" panose="05000000000000000000" pitchFamily="2" charset="2"/>
              </a:rPr>
              <a:t> location</a:t>
            </a:r>
          </a:p>
          <a:p>
            <a:r>
              <a:rPr lang="en-US" baseline="0" dirty="0" smtClean="0">
                <a:sym typeface="Wingdings" panose="05000000000000000000" pitchFamily="2" charset="2"/>
              </a:rPr>
              <a:t>Other features in the same object  object</a:t>
            </a:r>
          </a:p>
          <a:p>
            <a:r>
              <a:rPr lang="en-US" baseline="0" dirty="0" smtClean="0">
                <a:sym typeface="Wingdings" panose="05000000000000000000" pitchFamily="2" charset="2"/>
              </a:rPr>
              <a:t>Other stimuli sharing the same features  features</a:t>
            </a:r>
          </a:p>
          <a:p>
            <a:endParaRPr lang="en-US" baseline="0" dirty="0" smtClean="0">
              <a:sym typeface="Wingdings" panose="05000000000000000000" pitchFamily="2" charset="2"/>
            </a:endParaRPr>
          </a:p>
          <a:p>
            <a:r>
              <a:rPr lang="en-US" baseline="0" dirty="0" smtClean="0">
                <a:sym typeface="Wingdings" panose="05000000000000000000" pitchFamily="2" charset="2"/>
              </a:rPr>
              <a:t>Neural responses good to answer this question</a:t>
            </a:r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96247-D243-D44C-B53F-61DEB5EC3D96}" type="slidenum">
              <a:rPr lang="hu-HU" smtClean="0"/>
              <a:pPr/>
              <a:t>78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3697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attention to red oval &gt;&gt; enhancement of representation of face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attention to green oval &gt;&gt; enhancement of representation of house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•stimuli like this appear for 160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once every 2 sec in a random order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fixate the center dot; attend to the red oval or green oval (cued by block)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report orientation of attended oval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faces and houses are never task relevant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all stimulus conditions randomly interleaved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96247-D243-D44C-B53F-61DEB5EC3D96}" type="slidenum">
              <a:rPr lang="hu-HU" smtClean="0"/>
              <a:pPr/>
              <a:t>79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824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attention to motion &gt;&gt; enhancement of representation of face attention to position &gt;&gt; enhancement of representation of house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stimuli like this appear for 200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once every 2 sec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•either face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moves,or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house moves in a random order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fixate the center dot; attend to motion or position (cued by block)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faces and houses never task relevant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all visual features are superimposed in the same location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96247-D243-D44C-B53F-61DEB5EC3D96}" type="slidenum">
              <a:rPr lang="hu-HU" smtClean="0"/>
              <a:pPr/>
              <a:t>81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2001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96247-D243-D44C-B53F-61DEB5EC3D96}" type="slidenum">
              <a:rPr lang="hu-HU" smtClean="0"/>
              <a:pPr/>
              <a:t>83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2143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hu-HU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5DF880A5-2C6D-5648-8011-511DBCEA68D1}" type="datetimeFigureOut">
              <a:rPr lang="hu-HU" smtClean="0"/>
              <a:pPr/>
              <a:t>2019.04.02.</a:t>
            </a:fld>
            <a:endParaRPr lang="hu-H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hu-HU" dirty="0" smtClean="0"/>
              <a:t>Cog.Sci.MSc. Neurobiology</a:t>
            </a:r>
            <a:endParaRPr lang="hu-HU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32B5DF4A-03BD-C547-9609-D33D81D64248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Click to edit Master text styles</a:t>
            </a:r>
          </a:p>
          <a:p>
            <a:pPr lvl="1" eaLnBrk="1" latinLnBrk="0" hangingPunct="1"/>
            <a:r>
              <a:rPr lang="hu-HU" smtClean="0"/>
              <a:t>Second level</a:t>
            </a:r>
          </a:p>
          <a:p>
            <a:pPr lvl="2" eaLnBrk="1" latinLnBrk="0" hangingPunct="1"/>
            <a:r>
              <a:rPr lang="hu-HU" smtClean="0"/>
              <a:t>Third level</a:t>
            </a:r>
          </a:p>
          <a:p>
            <a:pPr lvl="3" eaLnBrk="1" latinLnBrk="0" hangingPunct="1"/>
            <a:r>
              <a:rPr lang="hu-HU" smtClean="0"/>
              <a:t>Fourth level</a:t>
            </a:r>
          </a:p>
          <a:p>
            <a:pPr lvl="4" eaLnBrk="1" latinLnBrk="0" hangingPunct="1"/>
            <a:r>
              <a:rPr lang="hu-HU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880A5-2C6D-5648-8011-511DBCEA68D1}" type="datetimeFigureOut">
              <a:rPr lang="hu-HU" smtClean="0"/>
              <a:pPr/>
              <a:t>2019.04.02.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5DF4A-03BD-C547-9609-D33D81D6424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hu-HU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Click to edit Master text styles</a:t>
            </a:r>
          </a:p>
          <a:p>
            <a:pPr lvl="1" eaLnBrk="1" latinLnBrk="0" hangingPunct="1"/>
            <a:r>
              <a:rPr lang="hu-HU" smtClean="0"/>
              <a:t>Second level</a:t>
            </a:r>
          </a:p>
          <a:p>
            <a:pPr lvl="2" eaLnBrk="1" latinLnBrk="0" hangingPunct="1"/>
            <a:r>
              <a:rPr lang="hu-HU" smtClean="0"/>
              <a:t>Third level</a:t>
            </a:r>
          </a:p>
          <a:p>
            <a:pPr lvl="3" eaLnBrk="1" latinLnBrk="0" hangingPunct="1"/>
            <a:r>
              <a:rPr lang="hu-HU" smtClean="0"/>
              <a:t>Fourth level</a:t>
            </a:r>
          </a:p>
          <a:p>
            <a:pPr lvl="4" eaLnBrk="1" latinLnBrk="0" hangingPunct="1"/>
            <a:r>
              <a:rPr lang="hu-HU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880A5-2C6D-5648-8011-511DBCEA68D1}" type="datetimeFigureOut">
              <a:rPr lang="hu-HU" smtClean="0"/>
              <a:pPr/>
              <a:t>2019.04.02.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5DF4A-03BD-C547-9609-D33D81D64248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0175"/>
            <a:ext cx="8610600" cy="476250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2528888"/>
            <a:ext cx="8534400" cy="1050925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3732213"/>
            <a:ext cx="8534400" cy="1052512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3341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AD1A6-9D23-2042-BC45-207085470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81314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0175"/>
            <a:ext cx="8610600" cy="47625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2528888"/>
            <a:ext cx="4191000" cy="2255837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528888"/>
            <a:ext cx="4191000" cy="2255837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0816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880A5-2C6D-5648-8011-511DBCEA68D1}" type="datetimeFigureOut">
              <a:rPr lang="hu-HU" smtClean="0"/>
              <a:pPr/>
              <a:t>2019.04.02.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 smtClean="0"/>
              <a:t>Cog.Sci.MSc. Neurobiology</a:t>
            </a:r>
          </a:p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5DF4A-03BD-C547-9609-D33D81D64248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Click to edit Master text styles</a:t>
            </a:r>
          </a:p>
          <a:p>
            <a:pPr lvl="1" eaLnBrk="1" latinLnBrk="0" hangingPunct="1"/>
            <a:r>
              <a:rPr lang="hu-HU" smtClean="0"/>
              <a:t>Second level</a:t>
            </a:r>
          </a:p>
          <a:p>
            <a:pPr lvl="2" eaLnBrk="1" latinLnBrk="0" hangingPunct="1"/>
            <a:r>
              <a:rPr lang="hu-HU" smtClean="0"/>
              <a:t>Third level</a:t>
            </a:r>
          </a:p>
          <a:p>
            <a:pPr lvl="3" eaLnBrk="1" latinLnBrk="0" hangingPunct="1"/>
            <a:r>
              <a:rPr lang="hu-HU" smtClean="0"/>
              <a:t>Fourth level</a:t>
            </a:r>
          </a:p>
          <a:p>
            <a:pPr lvl="4" eaLnBrk="1" latinLnBrk="0" hangingPunct="1"/>
            <a:r>
              <a:rPr lang="hu-HU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hu-HU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5DF880A5-2C6D-5648-8011-511DBCEA68D1}" type="datetimeFigureOut">
              <a:rPr lang="hu-HU" smtClean="0"/>
              <a:pPr/>
              <a:t>2019.04.02.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hu-HU" dirty="0" smtClean="0"/>
              <a:t>Cog.Sci.MSc. Neurobiology</a:t>
            </a:r>
          </a:p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32B5DF4A-03BD-C547-9609-D33D81D64248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hu-HU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880A5-2C6D-5648-8011-511DBCEA68D1}" type="datetimeFigureOut">
              <a:rPr lang="hu-HU" smtClean="0"/>
              <a:pPr/>
              <a:t>2019.04.02.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 smtClean="0"/>
              <a:t>Cog.Sci.MSc. Neurobiology</a:t>
            </a:r>
          </a:p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5DF4A-03BD-C547-9609-D33D81D64248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Click to edit Master text styles</a:t>
            </a:r>
          </a:p>
          <a:p>
            <a:pPr lvl="1" eaLnBrk="1" latinLnBrk="0" hangingPunct="1"/>
            <a:r>
              <a:rPr lang="hu-HU" smtClean="0"/>
              <a:t>Second level</a:t>
            </a:r>
          </a:p>
          <a:p>
            <a:pPr lvl="2" eaLnBrk="1" latinLnBrk="0" hangingPunct="1"/>
            <a:r>
              <a:rPr lang="hu-HU" smtClean="0"/>
              <a:t>Third level</a:t>
            </a:r>
          </a:p>
          <a:p>
            <a:pPr lvl="3" eaLnBrk="1" latinLnBrk="0" hangingPunct="1"/>
            <a:r>
              <a:rPr lang="hu-HU" smtClean="0"/>
              <a:t>Fourth level</a:t>
            </a:r>
          </a:p>
          <a:p>
            <a:pPr lvl="4" eaLnBrk="1" latinLnBrk="0" hangingPunct="1"/>
            <a:r>
              <a:rPr lang="hu-HU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Click to edit Master text styles</a:t>
            </a:r>
          </a:p>
          <a:p>
            <a:pPr lvl="1" eaLnBrk="1" latinLnBrk="0" hangingPunct="1"/>
            <a:r>
              <a:rPr lang="hu-HU" smtClean="0"/>
              <a:t>Second level</a:t>
            </a:r>
          </a:p>
          <a:p>
            <a:pPr lvl="2" eaLnBrk="1" latinLnBrk="0" hangingPunct="1"/>
            <a:r>
              <a:rPr lang="hu-HU" smtClean="0"/>
              <a:t>Third level</a:t>
            </a:r>
          </a:p>
          <a:p>
            <a:pPr lvl="3" eaLnBrk="1" latinLnBrk="0" hangingPunct="1"/>
            <a:r>
              <a:rPr lang="hu-HU" smtClean="0"/>
              <a:t>Fourth level</a:t>
            </a:r>
          </a:p>
          <a:p>
            <a:pPr lvl="4" eaLnBrk="1" latinLnBrk="0" hangingPunct="1"/>
            <a:r>
              <a:rPr lang="hu-HU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hu-HU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880A5-2C6D-5648-8011-511DBCEA68D1}" type="datetimeFigureOut">
              <a:rPr lang="hu-HU" smtClean="0"/>
              <a:pPr/>
              <a:t>2019.04.02.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5DF4A-03BD-C547-9609-D33D81D64248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Click to edit Master text styles</a:t>
            </a:r>
          </a:p>
          <a:p>
            <a:pPr lvl="1" eaLnBrk="1" latinLnBrk="0" hangingPunct="1"/>
            <a:r>
              <a:rPr lang="hu-HU" smtClean="0"/>
              <a:t>Second level</a:t>
            </a:r>
          </a:p>
          <a:p>
            <a:pPr lvl="2" eaLnBrk="1" latinLnBrk="0" hangingPunct="1"/>
            <a:r>
              <a:rPr lang="hu-HU" smtClean="0"/>
              <a:t>Third level</a:t>
            </a:r>
          </a:p>
          <a:p>
            <a:pPr lvl="3" eaLnBrk="1" latinLnBrk="0" hangingPunct="1"/>
            <a:r>
              <a:rPr lang="hu-HU" smtClean="0"/>
              <a:t>Fourth level</a:t>
            </a:r>
          </a:p>
          <a:p>
            <a:pPr lvl="4" eaLnBrk="1" latinLnBrk="0" hangingPunct="1"/>
            <a:r>
              <a:rPr lang="hu-HU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Click to edit Master text styles</a:t>
            </a:r>
          </a:p>
          <a:p>
            <a:pPr lvl="1" eaLnBrk="1" latinLnBrk="0" hangingPunct="1"/>
            <a:r>
              <a:rPr lang="hu-HU" smtClean="0"/>
              <a:t>Second level</a:t>
            </a:r>
          </a:p>
          <a:p>
            <a:pPr lvl="2" eaLnBrk="1" latinLnBrk="0" hangingPunct="1"/>
            <a:r>
              <a:rPr lang="hu-HU" smtClean="0"/>
              <a:t>Third level</a:t>
            </a:r>
          </a:p>
          <a:p>
            <a:pPr lvl="3" eaLnBrk="1" latinLnBrk="0" hangingPunct="1"/>
            <a:r>
              <a:rPr lang="hu-HU" smtClean="0"/>
              <a:t>Fourth level</a:t>
            </a:r>
          </a:p>
          <a:p>
            <a:pPr lvl="4" eaLnBrk="1" latinLnBrk="0" hangingPunct="1"/>
            <a:r>
              <a:rPr lang="hu-HU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hu-HU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880A5-2C6D-5648-8011-511DBCEA68D1}" type="datetimeFigureOut">
              <a:rPr lang="hu-HU" smtClean="0"/>
              <a:pPr/>
              <a:t>2019.04.02.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 smtClean="0"/>
              <a:t>Cog.Sci.MSc. Neurobiology</a:t>
            </a:r>
          </a:p>
          <a:p>
            <a:endParaRPr lang="hu-H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5DF4A-03BD-C547-9609-D33D81D64248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880A5-2C6D-5648-8011-511DBCEA68D1}" type="datetimeFigureOut">
              <a:rPr lang="hu-HU" smtClean="0"/>
              <a:pPr/>
              <a:t>2019.04.02.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 smtClean="0"/>
              <a:t>Cog.Sci.MSc. Neurobiology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5DF4A-03BD-C547-9609-D33D81D64248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hu-HU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880A5-2C6D-5648-8011-511DBCEA68D1}" type="datetimeFigureOut">
              <a:rPr lang="hu-HU" smtClean="0"/>
              <a:pPr/>
              <a:t>2019.04.02.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5DF4A-03BD-C547-9609-D33D81D64248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Click to edit Master text styles</a:t>
            </a:r>
          </a:p>
          <a:p>
            <a:pPr lvl="1" eaLnBrk="1" latinLnBrk="0" hangingPunct="1"/>
            <a:r>
              <a:rPr lang="hu-HU" smtClean="0"/>
              <a:t>Second level</a:t>
            </a:r>
          </a:p>
          <a:p>
            <a:pPr lvl="2" eaLnBrk="1" latinLnBrk="0" hangingPunct="1"/>
            <a:r>
              <a:rPr lang="hu-HU" smtClean="0"/>
              <a:t>Third level</a:t>
            </a:r>
          </a:p>
          <a:p>
            <a:pPr lvl="3" eaLnBrk="1" latinLnBrk="0" hangingPunct="1"/>
            <a:r>
              <a:rPr lang="hu-HU" smtClean="0"/>
              <a:t>Fourth level</a:t>
            </a:r>
          </a:p>
          <a:p>
            <a:pPr lvl="4" eaLnBrk="1" latinLnBrk="0" hangingPunct="1"/>
            <a:r>
              <a:rPr lang="hu-HU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hu-HU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hu-HU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880A5-2C6D-5648-8011-511DBCEA68D1}" type="datetimeFigureOut">
              <a:rPr lang="hu-HU" smtClean="0"/>
              <a:pPr/>
              <a:t>2019.04.02.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5DF4A-03BD-C547-9609-D33D81D64248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hu-HU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Click to edit Master text styles</a:t>
            </a:r>
          </a:p>
          <a:p>
            <a:pPr lvl="1" eaLnBrk="1" latinLnBrk="0" hangingPunct="1"/>
            <a:r>
              <a:rPr kumimoji="0" lang="hu-HU" smtClean="0"/>
              <a:t>Second level</a:t>
            </a:r>
          </a:p>
          <a:p>
            <a:pPr lvl="2" eaLnBrk="1" latinLnBrk="0" hangingPunct="1"/>
            <a:r>
              <a:rPr kumimoji="0" lang="hu-HU" smtClean="0"/>
              <a:t>Third level</a:t>
            </a:r>
          </a:p>
          <a:p>
            <a:pPr lvl="3" eaLnBrk="1" latinLnBrk="0" hangingPunct="1"/>
            <a:r>
              <a:rPr kumimoji="0" lang="hu-HU" smtClean="0"/>
              <a:t>Fourth level</a:t>
            </a:r>
          </a:p>
          <a:p>
            <a:pPr lvl="4" eaLnBrk="1" latinLnBrk="0" hangingPunct="1"/>
            <a:r>
              <a:rPr kumimoji="0" lang="hu-HU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DF880A5-2C6D-5648-8011-511DBCEA68D1}" type="datetimeFigureOut">
              <a:rPr lang="hu-HU" smtClean="0"/>
              <a:pPr/>
              <a:t>2019.04.02.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Cog.Sci.MSc. Neurobiology</a:t>
            </a:r>
            <a:endParaRPr lang="hu-HU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2B5DF4A-03BD-C547-9609-D33D81D64248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://http/www.georgemather.com/MotionDemos/MAEMP4.html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Kognitív idegtudomány</a:t>
            </a:r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Introduction to neurosciences for MSs.</a:t>
            </a:r>
            <a:endParaRPr lang="hu-HU" dirty="0"/>
          </a:p>
        </p:txBody>
      </p:sp>
      <p:sp>
        <p:nvSpPr>
          <p:cNvPr id="4" name="Rectangle 3"/>
          <p:cNvSpPr/>
          <p:nvPr/>
        </p:nvSpPr>
        <p:spPr>
          <a:xfrm>
            <a:off x="0" y="12065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cogsci.bme.hu/~gkovacs/gyulakovacs/Teaching.html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74044" cy="3011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404" y="0"/>
            <a:ext cx="4121595" cy="3153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542" y="3153074"/>
            <a:ext cx="4787900" cy="3695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14353" y="3306229"/>
            <a:ext cx="242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Multidimensional scaling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93984" y="6342674"/>
            <a:ext cx="2660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Hegde</a:t>
            </a:r>
            <a:r>
              <a:rPr lang="en-US" dirty="0" smtClean="0"/>
              <a:t> and van Essen,2006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81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30175"/>
            <a:ext cx="8610600" cy="731838"/>
          </a:xfrm>
        </p:spPr>
        <p:txBody>
          <a:bodyPr>
            <a:normAutofit fontScale="90000"/>
          </a:bodyPr>
          <a:lstStyle/>
          <a:p>
            <a:r>
              <a:rPr lang="en-US" sz="4800">
                <a:latin typeface="Comic Sans MS" charset="0"/>
                <a:ea typeface="ＭＳ Ｐゴシック" charset="-128"/>
                <a:cs typeface="ＭＳ Ｐゴシック" charset="-128"/>
              </a:rPr>
              <a:t>The inferotemporal cortex</a:t>
            </a:r>
            <a:r>
              <a:rPr lang="en-US" sz="6000"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  <a:endParaRPr lang="hu-HU" sz="4800" i="1"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9459" name="Picture 3" descr="elreten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1676400"/>
            <a:ext cx="299085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VisualCortexflat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600200"/>
            <a:ext cx="5413375" cy="4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7837488" y="2335213"/>
            <a:ext cx="585787" cy="84137"/>
          </a:xfrm>
          <a:prstGeom prst="rect">
            <a:avLst/>
          </a:prstGeom>
          <a:solidFill>
            <a:srgbClr val="FF0000"/>
          </a:solidFill>
          <a:ln w="12700" cap="sq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7148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2190"/>
          </a:xfrm>
        </p:spPr>
        <p:txBody>
          <a:bodyPr/>
          <a:lstStyle/>
          <a:p>
            <a:pPr eaLnBrk="1" hangingPunct="1"/>
            <a:r>
              <a:rPr lang="en-US" sz="2400" dirty="0"/>
              <a:t>Computational Problems in Object Recognition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92149"/>
            <a:ext cx="8991600" cy="1431925"/>
          </a:xfrm>
        </p:spPr>
        <p:txBody>
          <a:bodyPr/>
          <a:lstStyle/>
          <a:p>
            <a:pPr lvl="2" eaLnBrk="1" hangingPunct="1"/>
            <a:r>
              <a:rPr lang="en-US" dirty="0"/>
              <a:t>Hierarchical coding hypothesis</a:t>
            </a:r>
          </a:p>
          <a:p>
            <a:pPr lvl="3" eaLnBrk="1" hangingPunct="1"/>
            <a:r>
              <a:rPr lang="en-US" dirty="0"/>
              <a:t>Object defined by </a:t>
            </a:r>
            <a:r>
              <a:rPr lang="en-US" i="1" dirty="0">
                <a:solidFill>
                  <a:srgbClr val="00FFFF"/>
                </a:solidFill>
              </a:rPr>
              <a:t>Gnostic </a:t>
            </a:r>
            <a:r>
              <a:rPr lang="en-US" dirty="0"/>
              <a:t>(or grandmother) cell</a:t>
            </a:r>
            <a:r>
              <a:rPr lang="hu-HU" dirty="0"/>
              <a:t>?</a:t>
            </a:r>
            <a:r>
              <a:rPr lang="en-US" dirty="0"/>
              <a:t> single neuron that </a:t>
            </a:r>
            <a:r>
              <a:rPr lang="en-US" dirty="0" err="1"/>
              <a:t>represents"granny</a:t>
            </a:r>
            <a:r>
              <a:rPr lang="en-US" dirty="0"/>
              <a:t>" activated by outputs from increasingly more complex detectors</a:t>
            </a:r>
            <a:r>
              <a:rPr lang="hu-HU" dirty="0"/>
              <a:t>. NO!</a:t>
            </a:r>
            <a:endParaRPr lang="en-US" dirty="0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9013" y="2133600"/>
            <a:ext cx="7164387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478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00" y="228599"/>
            <a:ext cx="8446300" cy="624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1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anakaitcell03"/>
          <p:cNvPicPr>
            <a:picLocks noChangeAspect="1" noChangeArrowheads="1"/>
          </p:cNvPicPr>
          <p:nvPr/>
        </p:nvPicPr>
        <p:blipFill>
          <a:blip r:embed="rId2"/>
          <a:srcRect l="24437" t="12874" r="26472" b="22391"/>
          <a:stretch>
            <a:fillRect/>
          </a:stretch>
        </p:blipFill>
        <p:spPr bwMode="auto">
          <a:xfrm>
            <a:off x="2819400" y="0"/>
            <a:ext cx="3616325" cy="346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8531" name="Picture 3" descr="tanakaitcell03b"/>
          <p:cNvPicPr>
            <a:picLocks noChangeAspect="1" noChangeArrowheads="1"/>
          </p:cNvPicPr>
          <p:nvPr/>
        </p:nvPicPr>
        <p:blipFill>
          <a:blip r:embed="rId3"/>
          <a:srcRect l="20364" t="11195" r="20364" b="13994"/>
          <a:stretch>
            <a:fillRect/>
          </a:stretch>
        </p:blipFill>
        <p:spPr bwMode="auto">
          <a:xfrm>
            <a:off x="304800" y="3427413"/>
            <a:ext cx="3733800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8532" name="Picture 4" descr="tanakaitcell03c"/>
          <p:cNvPicPr>
            <a:picLocks noChangeAspect="1" noChangeArrowheads="1"/>
          </p:cNvPicPr>
          <p:nvPr/>
        </p:nvPicPr>
        <p:blipFill>
          <a:blip r:embed="rId4"/>
          <a:srcRect l="20364" t="11195" r="20364" b="13994"/>
          <a:stretch>
            <a:fillRect/>
          </a:stretch>
        </p:blipFill>
        <p:spPr bwMode="auto">
          <a:xfrm>
            <a:off x="4876800" y="3427413"/>
            <a:ext cx="3733800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6551613" y="0"/>
            <a:ext cx="2592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omic Sans MS" charset="0"/>
              </a:rPr>
              <a:t>Tamura and Tanaka, 2001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39700" y="304800"/>
            <a:ext cx="2679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omic Sans MS" charset="0"/>
              </a:rPr>
              <a:t>Complex shapes</a:t>
            </a:r>
            <a:endParaRPr lang="en-US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402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8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8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N26112"/>
          <p:cNvPicPr>
            <a:picLocks noChangeAspect="1" noChangeArrowheads="1"/>
          </p:cNvPicPr>
          <p:nvPr/>
        </p:nvPicPr>
        <p:blipFill>
          <a:blip r:embed="rId2"/>
          <a:srcRect t="18971" b="15811"/>
          <a:stretch>
            <a:fillRect/>
          </a:stretch>
        </p:blipFill>
        <p:spPr bwMode="auto">
          <a:xfrm>
            <a:off x="381000" y="1219200"/>
            <a:ext cx="8382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Face Selective Cells</a:t>
            </a:r>
            <a:endParaRPr lang="en-CA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9009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PN26113"/>
          <p:cNvPicPr>
            <a:picLocks noChangeAspect="1" noChangeArrowheads="1"/>
          </p:cNvPicPr>
          <p:nvPr/>
        </p:nvPicPr>
        <p:blipFill>
          <a:blip r:embed="rId2"/>
          <a:srcRect t="19170" b="15656"/>
          <a:stretch>
            <a:fillRect/>
          </a:stretch>
        </p:blipFill>
        <p:spPr bwMode="auto">
          <a:xfrm>
            <a:off x="685800" y="1295400"/>
            <a:ext cx="77787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42888"/>
            <a:ext cx="9144000" cy="579437"/>
          </a:xfrm>
        </p:spPr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Face sensitive cells are often view dependent</a:t>
            </a:r>
            <a:endParaRPr lang="en-CA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8204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2" name="Picture 2" descr="itcolumns"/>
          <p:cNvPicPr>
            <a:picLocks noChangeAspect="1" noChangeArrowheads="1"/>
          </p:cNvPicPr>
          <p:nvPr/>
        </p:nvPicPr>
        <p:blipFill>
          <a:blip r:embed="rId2"/>
          <a:srcRect l="12218" t="16792" r="24437" b="5597"/>
          <a:stretch>
            <a:fillRect/>
          </a:stretch>
        </p:blipFill>
        <p:spPr bwMode="auto">
          <a:xfrm>
            <a:off x="4140200" y="2649538"/>
            <a:ext cx="4259263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3283" name="Text Box 3"/>
          <p:cNvSpPr txBox="1">
            <a:spLocks noChangeArrowheads="1"/>
          </p:cNvSpPr>
          <p:nvPr/>
        </p:nvSpPr>
        <p:spPr bwMode="auto">
          <a:xfrm>
            <a:off x="139700" y="304800"/>
            <a:ext cx="48133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omic Sans MS" charset="0"/>
              </a:rPr>
              <a:t>-clustering of similar cells</a:t>
            </a:r>
          </a:p>
          <a:p>
            <a:r>
              <a:rPr lang="en-US" b="1">
                <a:latin typeface="Comic Sans MS" charset="0"/>
              </a:rPr>
              <a:t>-Columnar organization</a:t>
            </a:r>
            <a:endParaRPr lang="en-US">
              <a:latin typeface="Comic Sans MS" charset="0"/>
            </a:endParaRPr>
          </a:p>
        </p:txBody>
      </p:sp>
      <p:sp>
        <p:nvSpPr>
          <p:cNvPr id="353284" name="Text Box 4"/>
          <p:cNvSpPr txBox="1">
            <a:spLocks noChangeArrowheads="1"/>
          </p:cNvSpPr>
          <p:nvPr/>
        </p:nvSpPr>
        <p:spPr bwMode="auto">
          <a:xfrm>
            <a:off x="8291513" y="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3300"/>
                </a:solidFill>
                <a:latin typeface="Comic Sans MS" charset="0"/>
              </a:rPr>
              <a:t>Tanaka</a:t>
            </a:r>
          </a:p>
        </p:txBody>
      </p:sp>
      <p:pic>
        <p:nvPicPr>
          <p:cNvPr id="353285" name="Picture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412875"/>
            <a:ext cx="3598863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25106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6" name="Picture 2" descr="itcolumnoptimage"/>
          <p:cNvPicPr>
            <a:picLocks noChangeAspect="1" noChangeArrowheads="1"/>
          </p:cNvPicPr>
          <p:nvPr/>
        </p:nvPicPr>
        <p:blipFill>
          <a:blip r:embed="rId2"/>
          <a:srcRect l="8145" t="12874" r="8145" b="5597"/>
          <a:stretch>
            <a:fillRect/>
          </a:stretch>
        </p:blipFill>
        <p:spPr bwMode="auto">
          <a:xfrm>
            <a:off x="2286000" y="1787525"/>
            <a:ext cx="654685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307" name="Text Box 3"/>
          <p:cNvSpPr txBox="1">
            <a:spLocks noChangeArrowheads="1"/>
          </p:cNvSpPr>
          <p:nvPr/>
        </p:nvSpPr>
        <p:spPr bwMode="auto">
          <a:xfrm>
            <a:off x="7113588" y="0"/>
            <a:ext cx="20304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3300"/>
                </a:solidFill>
                <a:latin typeface="Comic Sans MS" charset="0"/>
              </a:rPr>
              <a:t>Tsunoda et al, 2001</a:t>
            </a:r>
          </a:p>
        </p:txBody>
      </p:sp>
      <p:sp>
        <p:nvSpPr>
          <p:cNvPr id="354308" name="Rectangle 4"/>
          <p:cNvSpPr>
            <a:spLocks noChangeArrowheads="1"/>
          </p:cNvSpPr>
          <p:nvPr/>
        </p:nvSpPr>
        <p:spPr bwMode="auto">
          <a:xfrm>
            <a:off x="304800" y="381000"/>
            <a:ext cx="5240338" cy="82232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>
            <a:outerShdw blurRad="63500" dist="38099" dir="2700000" sy="50000" rotWithShape="0">
              <a:srgbClr val="875B0D">
                <a:alpha val="74998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omic Sans MS" charset="0"/>
              </a:rPr>
              <a:t>-Different, but related features </a:t>
            </a:r>
          </a:p>
          <a:p>
            <a:r>
              <a:rPr lang="en-US" b="1">
                <a:latin typeface="Comic Sans MS" charset="0"/>
              </a:rPr>
              <a:t>activate overlapping columns</a:t>
            </a:r>
          </a:p>
        </p:txBody>
      </p:sp>
    </p:spTree>
    <p:extLst>
      <p:ext uri="{BB962C8B-B14F-4D97-AF65-F5344CB8AC3E}">
        <p14:creationId xmlns:p14="http://schemas.microsoft.com/office/powerpoint/2010/main" val="17991099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ChangeArrowheads="1"/>
          </p:cNvSpPr>
          <p:nvPr/>
        </p:nvSpPr>
        <p:spPr bwMode="auto">
          <a:xfrm>
            <a:off x="609600" y="533400"/>
            <a:ext cx="8534400" cy="369332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>
            <a:outerShdw blurRad="63500" dist="38099" dir="2700000" sy="50000" rotWithShape="0">
              <a:srgbClr val="875B0D">
                <a:alpha val="74998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="1" dirty="0">
                <a:latin typeface="Comic Sans MS" charset="0"/>
              </a:rPr>
              <a:t>-</a:t>
            </a:r>
            <a:r>
              <a:rPr lang="en-US" b="1" dirty="0" smtClean="0">
                <a:latin typeface="Comic Sans MS" charset="0"/>
              </a:rPr>
              <a:t>Coding					</a:t>
            </a:r>
            <a:r>
              <a:rPr lang="en-US" b="1" dirty="0" err="1" smtClean="0">
                <a:latin typeface="Comic Sans MS" charset="0"/>
              </a:rPr>
              <a:t>Quiroga</a:t>
            </a:r>
            <a:r>
              <a:rPr lang="en-US" b="1" dirty="0" smtClean="0">
                <a:latin typeface="Comic Sans MS" charset="0"/>
              </a:rPr>
              <a:t> et al, 2005	</a:t>
            </a:r>
            <a:endParaRPr lang="en-US" b="1" dirty="0">
              <a:latin typeface="Comic Sans MS" charset="0"/>
            </a:endParaRPr>
          </a:p>
        </p:txBody>
      </p:sp>
      <p:sp>
        <p:nvSpPr>
          <p:cNvPr id="352259" name="Rectangle 3"/>
          <p:cNvSpPr>
            <a:spLocks noChangeArrowheads="1"/>
          </p:cNvSpPr>
          <p:nvPr/>
        </p:nvSpPr>
        <p:spPr bwMode="auto">
          <a:xfrm>
            <a:off x="609600" y="1676400"/>
            <a:ext cx="8348663" cy="264795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>
            <a:outerShdw blurRad="63500" dist="38099" dir="2700000" sy="50000" rotWithShape="0">
              <a:srgbClr val="875B0D">
                <a:alpha val="74998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="1">
                <a:latin typeface="Comic Sans MS" charset="0"/>
              </a:rPr>
              <a:t>-Gnostic units?</a:t>
            </a:r>
            <a:endParaRPr lang="hu-HU" b="1">
              <a:latin typeface="Comic Sans MS" charset="0"/>
            </a:endParaRPr>
          </a:p>
          <a:p>
            <a:pPr>
              <a:defRPr/>
            </a:pPr>
            <a:r>
              <a:rPr lang="en-US" b="1">
                <a:latin typeface="Comic Sans MS" charset="0"/>
              </a:rPr>
              <a:t>	Cardinal or pontificial neurons-grandmother cells</a:t>
            </a:r>
            <a:endParaRPr lang="hu-HU" b="1">
              <a:latin typeface="Comic Sans MS" charset="0"/>
            </a:endParaRPr>
          </a:p>
          <a:p>
            <a:pPr>
              <a:defRPr/>
            </a:pPr>
            <a:endParaRPr lang="en-US" b="1">
              <a:latin typeface="Comic Sans MS" charset="0"/>
            </a:endParaRPr>
          </a:p>
          <a:p>
            <a:pPr>
              <a:defRPr/>
            </a:pPr>
            <a:r>
              <a:rPr lang="hu-HU" b="1">
                <a:latin typeface="Comic Sans MS" charset="0"/>
              </a:rPr>
              <a:t>	 1 neuron – 1shape?</a:t>
            </a:r>
            <a:endParaRPr lang="en-US" b="1">
              <a:latin typeface="Comic Sans MS" charset="0"/>
            </a:endParaRPr>
          </a:p>
          <a:p>
            <a:pPr>
              <a:defRPr/>
            </a:pPr>
            <a:r>
              <a:rPr lang="en-US" b="1">
                <a:latin typeface="Comic Sans MS" charset="0"/>
              </a:rPr>
              <a:t>NO!</a:t>
            </a:r>
          </a:p>
          <a:p>
            <a:pPr>
              <a:defRPr/>
            </a:pPr>
            <a:r>
              <a:rPr lang="en-US" b="1">
                <a:latin typeface="Comic Sans MS" charset="0"/>
              </a:rPr>
              <a:t>	1 neuron - </a:t>
            </a:r>
            <a:r>
              <a:rPr lang="hu-HU" b="1" i="1">
                <a:latin typeface="Comic Sans MS" charset="0"/>
              </a:rPr>
              <a:t>n</a:t>
            </a:r>
            <a:r>
              <a:rPr lang="en-US" b="1">
                <a:latin typeface="Comic Sans MS" charset="0"/>
              </a:rPr>
              <a:t> shapes</a:t>
            </a:r>
            <a:r>
              <a:rPr lang="hu-HU" b="1">
                <a:latin typeface="Comic Sans MS" charset="0"/>
              </a:rPr>
              <a:t>?</a:t>
            </a:r>
            <a:r>
              <a:rPr lang="en-US" b="1">
                <a:latin typeface="Comic Sans MS" charset="0"/>
              </a:rPr>
              <a:t> </a:t>
            </a:r>
            <a:r>
              <a:rPr lang="hu-HU" b="1">
                <a:latin typeface="Comic Sans MS" charset="0"/>
              </a:rPr>
              <a:t> </a:t>
            </a:r>
            <a:r>
              <a:rPr lang="en-US" b="1">
                <a:latin typeface="Comic Sans MS" charset="0"/>
              </a:rPr>
              <a:t>(see before)</a:t>
            </a:r>
          </a:p>
          <a:p>
            <a:pPr>
              <a:defRPr/>
            </a:pPr>
            <a:r>
              <a:rPr lang="en-US" b="1">
                <a:latin typeface="Comic Sans MS" charset="0"/>
              </a:rPr>
              <a:t>	</a:t>
            </a:r>
            <a:r>
              <a:rPr lang="hu-HU" b="1" i="1">
                <a:latin typeface="Comic Sans MS" charset="0"/>
              </a:rPr>
              <a:t>n</a:t>
            </a:r>
            <a:r>
              <a:rPr lang="hu-HU" b="1">
                <a:latin typeface="Comic Sans MS" charset="0"/>
              </a:rPr>
              <a:t> neurons – 1 shape? </a:t>
            </a:r>
            <a:r>
              <a:rPr lang="en-US" b="1">
                <a:latin typeface="Comic Sans MS" charset="0"/>
              </a:rPr>
              <a:t>...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7" y="924756"/>
            <a:ext cx="9113153" cy="593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85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hu-HU" dirty="0" smtClean="0"/>
              <a:t>Látás 5.</a:t>
            </a:r>
            <a:endParaRPr lang="hu-HU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hu-HU" dirty="0" smtClean="0"/>
              <a:t>Ventral and Dorsal pathways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57201"/>
            <a:ext cx="9079223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4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4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1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0"/>
            <a:ext cx="87261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28949" y="2626775"/>
            <a:ext cx="1800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Tootel</a:t>
            </a:r>
            <a:r>
              <a:rPr lang="en-US" dirty="0" smtClean="0"/>
              <a:t> et al,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88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Human ventral </a:t>
            </a:r>
            <a:r>
              <a:rPr lang="de-DE" dirty="0" err="1" smtClean="0"/>
              <a:t>areas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DE" dirty="0" smtClean="0"/>
              <a:t>LO- Lateral </a:t>
            </a:r>
            <a:r>
              <a:rPr lang="de-DE" dirty="0" err="1" smtClean="0"/>
              <a:t>occipital</a:t>
            </a:r>
            <a:r>
              <a:rPr lang="de-DE" dirty="0" smtClean="0"/>
              <a:t> </a:t>
            </a:r>
            <a:r>
              <a:rPr lang="de-DE" dirty="0" err="1" smtClean="0"/>
              <a:t>cortex</a:t>
            </a:r>
            <a:endParaRPr lang="de-DE" dirty="0" smtClean="0"/>
          </a:p>
          <a:p>
            <a:r>
              <a:rPr lang="de-DE" dirty="0" smtClean="0"/>
              <a:t>FFA- </a:t>
            </a:r>
            <a:r>
              <a:rPr lang="de-DE" dirty="0" err="1" smtClean="0"/>
              <a:t>fusiform</a:t>
            </a:r>
            <a:r>
              <a:rPr lang="de-DE" dirty="0" smtClean="0"/>
              <a:t> face </a:t>
            </a:r>
            <a:r>
              <a:rPr lang="de-DE" dirty="0" err="1" smtClean="0"/>
              <a:t>area</a:t>
            </a:r>
            <a:endParaRPr lang="de-DE" dirty="0" smtClean="0"/>
          </a:p>
          <a:p>
            <a:r>
              <a:rPr lang="de-DE" dirty="0" smtClean="0"/>
              <a:t>OFA- </a:t>
            </a:r>
            <a:r>
              <a:rPr lang="de-DE" dirty="0" err="1" smtClean="0"/>
              <a:t>occipital</a:t>
            </a:r>
            <a:r>
              <a:rPr lang="de-DE" dirty="0" smtClean="0"/>
              <a:t> face </a:t>
            </a:r>
            <a:r>
              <a:rPr lang="de-DE" dirty="0" err="1" smtClean="0"/>
              <a:t>area</a:t>
            </a:r>
            <a:endParaRPr lang="de-DE" dirty="0" smtClean="0"/>
          </a:p>
          <a:p>
            <a:r>
              <a:rPr lang="de-DE" dirty="0" smtClean="0"/>
              <a:t>EBA – </a:t>
            </a:r>
            <a:r>
              <a:rPr lang="de-DE" dirty="0" err="1" smtClean="0"/>
              <a:t>extrastriate</a:t>
            </a:r>
            <a:r>
              <a:rPr lang="de-DE" dirty="0" smtClean="0"/>
              <a:t> </a:t>
            </a:r>
            <a:r>
              <a:rPr lang="de-DE" dirty="0" err="1" smtClean="0"/>
              <a:t>body</a:t>
            </a:r>
            <a:r>
              <a:rPr lang="de-DE" dirty="0" smtClean="0"/>
              <a:t> </a:t>
            </a:r>
            <a:r>
              <a:rPr lang="de-DE" dirty="0" err="1" smtClean="0"/>
              <a:t>area</a:t>
            </a:r>
            <a:endParaRPr lang="de-DE" dirty="0" smtClean="0"/>
          </a:p>
          <a:p>
            <a:r>
              <a:rPr lang="de-DE" dirty="0" smtClean="0"/>
              <a:t>FBA- </a:t>
            </a:r>
            <a:r>
              <a:rPr lang="de-DE" dirty="0" err="1" smtClean="0"/>
              <a:t>fusiform</a:t>
            </a:r>
            <a:r>
              <a:rPr lang="de-DE" dirty="0" smtClean="0"/>
              <a:t> </a:t>
            </a:r>
            <a:r>
              <a:rPr lang="de-DE" dirty="0" err="1" smtClean="0"/>
              <a:t>body</a:t>
            </a:r>
            <a:r>
              <a:rPr lang="de-DE" dirty="0" smtClean="0"/>
              <a:t> </a:t>
            </a:r>
            <a:r>
              <a:rPr lang="de-DE" dirty="0" err="1" smtClean="0"/>
              <a:t>area</a:t>
            </a:r>
            <a:endParaRPr lang="de-DE" dirty="0" smtClean="0"/>
          </a:p>
          <a:p>
            <a:r>
              <a:rPr lang="de-DE" dirty="0" smtClean="0"/>
              <a:t>PPA- </a:t>
            </a:r>
            <a:r>
              <a:rPr lang="de-DE" dirty="0" err="1" smtClean="0"/>
              <a:t>parahippocampal</a:t>
            </a:r>
            <a:r>
              <a:rPr lang="de-DE" dirty="0" smtClean="0"/>
              <a:t> </a:t>
            </a:r>
            <a:r>
              <a:rPr lang="de-DE" dirty="0" err="1" smtClean="0"/>
              <a:t>place</a:t>
            </a:r>
            <a:r>
              <a:rPr lang="de-DE" dirty="0" smtClean="0"/>
              <a:t> </a:t>
            </a:r>
            <a:r>
              <a:rPr lang="de-DE" dirty="0" err="1" smtClean="0"/>
              <a:t>area</a:t>
            </a:r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245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>
                <a:ea typeface="ＭＳ Ｐゴシック" charset="-128"/>
                <a:cs typeface="ＭＳ Ｐゴシック" charset="-128"/>
              </a:rPr>
              <a:t>FFA - human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de-DE" sz="240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2532" name="Picture 4"/>
          <p:cNvPicPr>
            <a:picLocks noGrp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936625" y="957263"/>
            <a:ext cx="7270750" cy="5399087"/>
          </a:xfrm>
          <a:noFill/>
        </p:spPr>
      </p:pic>
    </p:spTree>
    <p:extLst>
      <p:ext uri="{BB962C8B-B14F-4D97-AF65-F5344CB8AC3E}">
        <p14:creationId xmlns:p14="http://schemas.microsoft.com/office/powerpoint/2010/main" val="3231756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30175"/>
            <a:ext cx="8610600" cy="347663"/>
          </a:xfrm>
        </p:spPr>
        <p:txBody>
          <a:bodyPr>
            <a:normAutofit fontScale="90000"/>
          </a:bodyPr>
          <a:lstStyle/>
          <a:p>
            <a:r>
              <a:rPr lang="hu-HU" sz="2400" smtClean="0">
                <a:ea typeface="ＭＳ Ｐゴシック" charset="-128"/>
                <a:cs typeface="ＭＳ Ｐゴシック" charset="-128"/>
              </a:rPr>
              <a:t>fMRI: FFA- fusiform face area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3208338"/>
            <a:ext cx="4191000" cy="895350"/>
          </a:xfrm>
        </p:spPr>
        <p:txBody>
          <a:bodyPr/>
          <a:lstStyle/>
          <a:p>
            <a:pPr marL="342900" indent="-342900"/>
            <a:endParaRPr lang="en-US" sz="2400">
              <a:ea typeface="ＭＳ Ｐゴシック" charset="-128"/>
              <a:cs typeface="ＭＳ Ｐゴシック" charset="-128"/>
            </a:endParaRPr>
          </a:p>
          <a:p>
            <a:pPr marL="342900" indent="-342900"/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6084" name="Picture 6" descr="Kanwisher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t="31097" r="70276" b="33490"/>
          <a:stretch>
            <a:fillRect/>
          </a:stretch>
        </p:blipFill>
        <p:spPr>
          <a:xfrm>
            <a:off x="917575" y="3894138"/>
            <a:ext cx="3654425" cy="2255837"/>
          </a:xfrm>
          <a:noFill/>
        </p:spPr>
      </p:pic>
      <p:sp>
        <p:nvSpPr>
          <p:cNvPr id="46085" name="Rectangle 4"/>
          <p:cNvSpPr>
            <a:spLocks noChangeArrowheads="1"/>
          </p:cNvSpPr>
          <p:nvPr/>
        </p:nvSpPr>
        <p:spPr bwMode="auto">
          <a:xfrm>
            <a:off x="533400" y="1484313"/>
            <a:ext cx="4038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40000"/>
              </a:spcBef>
              <a:buClr>
                <a:srgbClr val="000099"/>
              </a:buClr>
              <a:buFontTx/>
              <a:buChar char="•"/>
            </a:pPr>
            <a:endParaRPr lang="de-DE">
              <a:latin typeface="Tahoma" charset="0"/>
            </a:endParaRPr>
          </a:p>
        </p:txBody>
      </p:sp>
      <p:pic>
        <p:nvPicPr>
          <p:cNvPr id="4608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484313"/>
            <a:ext cx="5257800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Rectangle 8"/>
          <p:cNvSpPr>
            <a:spLocks noChangeArrowheads="1"/>
          </p:cNvSpPr>
          <p:nvPr/>
        </p:nvSpPr>
        <p:spPr bwMode="auto">
          <a:xfrm>
            <a:off x="228600" y="3417888"/>
            <a:ext cx="8534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40000"/>
              </a:spcBef>
              <a:buClr>
                <a:srgbClr val="000099"/>
              </a:buClr>
              <a:buFontTx/>
              <a:buChar char="•"/>
            </a:pPr>
            <a:r>
              <a:rPr lang="hu-HU" sz="2800">
                <a:latin typeface="Tahoma" charset="0"/>
              </a:rPr>
              <a:t>Nancy Kanwisher (MIT)</a:t>
            </a:r>
          </a:p>
        </p:txBody>
      </p:sp>
      <p:pic>
        <p:nvPicPr>
          <p:cNvPr id="4608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94363" y="1484313"/>
            <a:ext cx="3449637" cy="433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6400800" y="4267200"/>
            <a:ext cx="457200" cy="381000"/>
          </a:xfrm>
          <a:prstGeom prst="rect">
            <a:avLst/>
          </a:prstGeom>
          <a:solidFill>
            <a:srgbClr val="FF0000">
              <a:alpha val="3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de-DE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92" name="TextBox 11"/>
          <p:cNvSpPr txBox="1">
            <a:spLocks noChangeArrowheads="1"/>
          </p:cNvSpPr>
          <p:nvPr/>
        </p:nvSpPr>
        <p:spPr bwMode="auto">
          <a:xfrm>
            <a:off x="228600" y="477838"/>
            <a:ext cx="8585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</a:t>
            </a:r>
            <a:r>
              <a:rPr lang="hu-HU"/>
              <a:t>e contrast the activations obtained during presentation of faces with that of other</a:t>
            </a:r>
          </a:p>
          <a:p>
            <a:r>
              <a:rPr lang="en-US"/>
              <a:t>O</a:t>
            </a:r>
            <a:r>
              <a:rPr lang="hu-HU"/>
              <a:t>bjects or scrambled faces</a:t>
            </a:r>
          </a:p>
        </p:txBody>
      </p:sp>
    </p:spTree>
    <p:extLst>
      <p:ext uri="{BB962C8B-B14F-4D97-AF65-F5344CB8AC3E}">
        <p14:creationId xmlns:p14="http://schemas.microsoft.com/office/powerpoint/2010/main" val="9956170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048" y="0"/>
            <a:ext cx="6628190" cy="682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2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What activates the FFA?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65225"/>
            <a:ext cx="8229600" cy="4525963"/>
          </a:xfrm>
        </p:spPr>
        <p:txBody>
          <a:bodyPr/>
          <a:lstStyle/>
          <a:p>
            <a:pPr marL="342900" indent="-342900"/>
            <a:r>
              <a:rPr lang="en-US" sz="2400">
                <a:ea typeface="ＭＳ Ｐゴシック" charset="-128"/>
                <a:cs typeface="ＭＳ Ｐゴシック" charset="-128"/>
              </a:rPr>
              <a:t>Kanwisher &amp; her colleagues have probed the type of stimuli that activate this region</a:t>
            </a:r>
          </a:p>
          <a:p>
            <a:pPr marL="342900" indent="-342900"/>
            <a:r>
              <a:rPr lang="en-US" sz="2400" u="sng">
                <a:ea typeface="ＭＳ Ｐゴシック" charset="-128"/>
                <a:cs typeface="ＭＳ Ｐゴシック" charset="-128"/>
              </a:rPr>
              <a:t>Strong response</a:t>
            </a:r>
            <a:r>
              <a:rPr lang="en-US" sz="2400">
                <a:ea typeface="ＭＳ Ｐゴシック" charset="-128"/>
                <a:cs typeface="ＭＳ Ｐゴシック" charset="-128"/>
              </a:rPr>
              <a:t>:  Frontal shots, profiles, cartoon faces, inverted faces?!, inverted cartoon faces, cat faces, faces with no eyes, &amp; eyes alone.</a:t>
            </a:r>
          </a:p>
          <a:p>
            <a:pPr marL="342900" indent="-342900"/>
            <a:r>
              <a:rPr lang="en-US" sz="2400" u="sng">
                <a:ea typeface="ＭＳ Ｐゴシック" charset="-128"/>
                <a:cs typeface="ＭＳ Ｐゴシック" charset="-128"/>
              </a:rPr>
              <a:t>Weak response</a:t>
            </a:r>
            <a:r>
              <a:rPr lang="en-US" sz="2400">
                <a:ea typeface="ＭＳ Ｐゴシック" charset="-128"/>
                <a:cs typeface="ＭＳ Ｐゴシック" charset="-128"/>
              </a:rPr>
              <a:t>: Schematic faces, animal bodies, houses, back of head.</a:t>
            </a:r>
          </a:p>
          <a:p>
            <a:pPr marL="342900" indent="-342900"/>
            <a:r>
              <a:rPr lang="en-US" sz="2400">
                <a:ea typeface="ＭＳ Ｐゴシック" charset="-128"/>
                <a:cs typeface="ＭＳ Ｐゴシック" charset="-128"/>
              </a:rPr>
              <a:t>FFA appears broadly </a:t>
            </a:r>
            <a:r>
              <a:rPr lang="en-US" sz="2400" smtClean="0">
                <a:ea typeface="ＭＳ Ｐゴシック" charset="-128"/>
                <a:cs typeface="ＭＳ Ｐゴシック" charset="-128"/>
              </a:rPr>
              <a:t>tuned to face like stimuli</a:t>
            </a:r>
          </a:p>
          <a:p>
            <a:pPr marL="342900" indent="-342900">
              <a:spcBef>
                <a:spcPct val="0"/>
              </a:spcBef>
              <a:buClr>
                <a:schemeClr val="bg1"/>
              </a:buClr>
              <a:buFontTx/>
              <a:buNone/>
            </a:pPr>
            <a:endParaRPr lang="en-US" sz="2400">
              <a:ea typeface="ＭＳ Ｐゴシック" charset="-128"/>
              <a:cs typeface="ＭＳ Ｐゴシック" charset="-128"/>
            </a:endParaRPr>
          </a:p>
          <a:p>
            <a:pPr marL="342900" indent="-342900">
              <a:spcBef>
                <a:spcPct val="0"/>
              </a:spcBef>
              <a:buClr>
                <a:schemeClr val="bg1"/>
              </a:buClr>
              <a:buFontTx/>
              <a:buNone/>
            </a:pPr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8132" name="Picture 4" descr="faces fM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34163" y="4267200"/>
            <a:ext cx="250983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28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activates FFA?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face is the sum of…</a:t>
            </a:r>
          </a:p>
          <a:p>
            <a:r>
              <a:rPr lang="en-US" dirty="0" smtClean="0"/>
              <a:t>External features	</a:t>
            </a:r>
            <a:r>
              <a:rPr lang="en-US" dirty="0"/>
              <a:t>	</a:t>
            </a:r>
            <a:r>
              <a:rPr lang="en-US" dirty="0" smtClean="0"/>
              <a:t>parts		      configuration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6172" r="24960" b="39342"/>
          <a:stretch/>
        </p:blipFill>
        <p:spPr>
          <a:xfrm>
            <a:off x="457200" y="2312738"/>
            <a:ext cx="2419684" cy="308142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165727" y="2894266"/>
            <a:ext cx="1323474" cy="2072105"/>
          </a:xfrm>
          <a:prstGeom prst="ellipse">
            <a:avLst/>
          </a:prstGeom>
          <a:solidFill>
            <a:srgbClr val="DEB5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4529" t="23864" r="28564" b="67105"/>
          <a:stretch/>
        </p:blipFill>
        <p:spPr>
          <a:xfrm>
            <a:off x="3566693" y="4086498"/>
            <a:ext cx="1417054" cy="458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0590" t="27789" r="32871" b="59053"/>
          <a:stretch/>
        </p:blipFill>
        <p:spPr>
          <a:xfrm>
            <a:off x="3347691" y="3066955"/>
            <a:ext cx="548105" cy="668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7895" t="38548" r="31706" b="51197"/>
          <a:stretch/>
        </p:blipFill>
        <p:spPr>
          <a:xfrm>
            <a:off x="4275220" y="2633804"/>
            <a:ext cx="871623" cy="5209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1092" t="13995" r="24014" b="25263"/>
          <a:stretch/>
        </p:blipFill>
        <p:spPr>
          <a:xfrm>
            <a:off x="6277679" y="2633804"/>
            <a:ext cx="2409121" cy="233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530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9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304800" y="3733800"/>
            <a:ext cx="1066800" cy="1066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hu-HU" sz="240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IOG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0" y="4841875"/>
            <a:ext cx="1862138" cy="2016125"/>
            <a:chOff x="0" y="4841806"/>
            <a:chExt cx="1861920" cy="2016195"/>
          </a:xfrm>
        </p:grpSpPr>
        <p:pic>
          <p:nvPicPr>
            <p:cNvPr id="55351" name="Picture 6"/>
            <p:cNvPicPr>
              <a:picLocks noChangeAspect="1"/>
            </p:cNvPicPr>
            <p:nvPr/>
          </p:nvPicPr>
          <p:blipFill>
            <a:blip r:embed="rId3"/>
            <a:srcRect l="25513" t="20261" r="7442" b="32983"/>
            <a:stretch>
              <a:fillRect/>
            </a:stretch>
          </p:blipFill>
          <p:spPr bwMode="auto">
            <a:xfrm>
              <a:off x="0" y="4841806"/>
              <a:ext cx="1861920" cy="1952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52" name="TextBox 5"/>
            <p:cNvSpPr txBox="1">
              <a:spLocks noChangeArrowheads="1"/>
            </p:cNvSpPr>
            <p:nvPr/>
          </p:nvSpPr>
          <p:spPr bwMode="auto">
            <a:xfrm>
              <a:off x="0" y="6488669"/>
              <a:ext cx="1861920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I</a:t>
              </a:r>
              <a:r>
                <a:rPr lang="hu-HU"/>
                <a:t>mage description</a:t>
              </a:r>
            </a:p>
          </p:txBody>
        </p:sp>
      </p:grpSp>
      <p:sp>
        <p:nvSpPr>
          <p:cNvPr id="10" name="Oval 9"/>
          <p:cNvSpPr/>
          <p:nvPr/>
        </p:nvSpPr>
        <p:spPr>
          <a:xfrm>
            <a:off x="3886200" y="3733800"/>
            <a:ext cx="1066800" cy="106680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hu-HU" sz="200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AMG</a:t>
            </a:r>
          </a:p>
        </p:txBody>
      </p:sp>
      <p:sp>
        <p:nvSpPr>
          <p:cNvPr id="11" name="Oval 10"/>
          <p:cNvSpPr/>
          <p:nvPr/>
        </p:nvSpPr>
        <p:spPr>
          <a:xfrm>
            <a:off x="6705600" y="3600450"/>
            <a:ext cx="1066800" cy="1066800"/>
          </a:xfrm>
          <a:prstGeom prst="ellipse">
            <a:avLst/>
          </a:prstGeom>
          <a:solidFill>
            <a:srgbClr val="660066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hu-HU" sz="200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OFC</a:t>
            </a:r>
            <a:endParaRPr lang="hu-HU" sz="240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274576" y="4419600"/>
            <a:ext cx="1066800" cy="10668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hu-HU" sz="240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FFA</a:t>
            </a:r>
            <a:endParaRPr lang="hu-HU" sz="280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486400" y="2667000"/>
            <a:ext cx="1066800" cy="1066800"/>
          </a:xfrm>
          <a:prstGeom prst="ellipse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hu-HU" sz="240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IFG</a:t>
            </a:r>
            <a:endParaRPr lang="hu-HU" sz="280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3073400" y="5257800"/>
            <a:ext cx="2673350" cy="1536700"/>
            <a:chOff x="3073400" y="5257800"/>
            <a:chExt cx="2673517" cy="1536816"/>
          </a:xfrm>
        </p:grpSpPr>
        <p:pic>
          <p:nvPicPr>
            <p:cNvPr id="55349" name="Picture 1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73400" y="5257800"/>
              <a:ext cx="1421555" cy="1536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50" name="TextBox 14"/>
            <p:cNvSpPr txBox="1">
              <a:spLocks noChangeArrowheads="1"/>
            </p:cNvSpPr>
            <p:nvPr/>
          </p:nvSpPr>
          <p:spPr bwMode="auto">
            <a:xfrm>
              <a:off x="4267200" y="6425284"/>
              <a:ext cx="1479717" cy="36933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Id</a:t>
              </a:r>
              <a:r>
                <a:rPr lang="x-none"/>
                <a:t>entity, fame</a:t>
              </a:r>
              <a:endParaRPr lang="hu-HU"/>
            </a:p>
          </p:txBody>
        </p:sp>
      </p:grpSp>
      <p:sp>
        <p:nvSpPr>
          <p:cNvPr id="23" name="Oval 22"/>
          <p:cNvSpPr/>
          <p:nvPr/>
        </p:nvSpPr>
        <p:spPr>
          <a:xfrm>
            <a:off x="2274576" y="2667000"/>
            <a:ext cx="1066800" cy="1066800"/>
          </a:xfrm>
          <a:prstGeom prst="ellipse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de-DE" sz="280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361355" y="2686050"/>
            <a:ext cx="914400" cy="914400"/>
          </a:xfrm>
          <a:prstGeom prst="ellipse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de-DE" sz="280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426976" y="2686050"/>
            <a:ext cx="762000" cy="76200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hu-HU" sz="200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STS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1371600" y="4395788"/>
            <a:ext cx="903288" cy="27146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40"/>
          <p:cNvGrpSpPr>
            <a:grpSpLocks/>
          </p:cNvGrpSpPr>
          <p:nvPr/>
        </p:nvGrpSpPr>
        <p:grpSpPr bwMode="auto">
          <a:xfrm>
            <a:off x="1219200" y="250825"/>
            <a:ext cx="4970463" cy="4297363"/>
            <a:chOff x="1219200" y="251450"/>
            <a:chExt cx="4970291" cy="4297379"/>
          </a:xfrm>
        </p:grpSpPr>
        <p:grpSp>
          <p:nvGrpSpPr>
            <p:cNvPr id="7" name="Group 35"/>
            <p:cNvGrpSpPr>
              <a:grpSpLocks/>
            </p:cNvGrpSpPr>
            <p:nvPr/>
          </p:nvGrpSpPr>
          <p:grpSpPr bwMode="auto">
            <a:xfrm>
              <a:off x="1371600" y="251450"/>
              <a:ext cx="4817891" cy="1878975"/>
              <a:chOff x="1371600" y="251450"/>
              <a:chExt cx="4817891" cy="1878975"/>
            </a:xfrm>
          </p:grpSpPr>
          <p:pic>
            <p:nvPicPr>
              <p:cNvPr id="55343" name="Picture 7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371600" y="292266"/>
                <a:ext cx="1436376" cy="18381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5344" name="TextBox 15"/>
              <p:cNvSpPr txBox="1">
                <a:spLocks noChangeArrowheads="1"/>
              </p:cNvSpPr>
              <p:nvPr/>
            </p:nvSpPr>
            <p:spPr bwMode="auto">
              <a:xfrm>
                <a:off x="1371600" y="1761093"/>
                <a:ext cx="1277739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x-none"/>
                  <a:t>Expressions</a:t>
                </a:r>
                <a:endParaRPr lang="hu-HU"/>
              </a:p>
            </p:txBody>
          </p:sp>
          <p:pic>
            <p:nvPicPr>
              <p:cNvPr id="55345" name="Picture 16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807976" y="251450"/>
                <a:ext cx="1629169" cy="1878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5346" name="TextBox 17"/>
              <p:cNvSpPr txBox="1">
                <a:spLocks noChangeArrowheads="1"/>
              </p:cNvSpPr>
              <p:nvPr/>
            </p:nvSpPr>
            <p:spPr bwMode="auto">
              <a:xfrm>
                <a:off x="2873998" y="292266"/>
                <a:ext cx="1620957" cy="369332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x-none"/>
                  <a:t>Lip movements</a:t>
                </a:r>
                <a:endParaRPr lang="hu-HU"/>
              </a:p>
            </p:txBody>
          </p:sp>
          <p:pic>
            <p:nvPicPr>
              <p:cNvPr id="55347" name="Picture 18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494955" y="251450"/>
                <a:ext cx="1694536" cy="1878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5348" name="TextBox 19"/>
              <p:cNvSpPr txBox="1">
                <a:spLocks noChangeArrowheads="1"/>
              </p:cNvSpPr>
              <p:nvPr/>
            </p:nvSpPr>
            <p:spPr bwMode="auto">
              <a:xfrm>
                <a:off x="4494955" y="292266"/>
                <a:ext cx="994946" cy="369332"/>
              </a:xfrm>
              <a:prstGeom prst="rect">
                <a:avLst/>
              </a:prstGeom>
              <a:solidFill>
                <a:srgbClr val="FF6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x-none"/>
                  <a:t>Eye-gaze</a:t>
                </a:r>
                <a:endParaRPr lang="hu-HU"/>
              </a:p>
            </p:txBody>
          </p:sp>
        </p:grpSp>
        <p:cxnSp>
          <p:nvCxnSpPr>
            <p:cNvPr id="34" name="Straight Arrow Connector 33"/>
            <p:cNvCxnSpPr/>
            <p:nvPr/>
          </p:nvCxnSpPr>
          <p:spPr>
            <a:xfrm flipV="1">
              <a:off x="1219200" y="3448687"/>
              <a:ext cx="1055651" cy="47307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5400000" flipH="1" flipV="1">
              <a:off x="2388340" y="4006698"/>
              <a:ext cx="692153" cy="147633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3189220" y="4396428"/>
              <a:ext cx="696888" cy="15240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51"/>
          <p:cNvGrpSpPr>
            <a:grpSpLocks/>
          </p:cNvGrpSpPr>
          <p:nvPr/>
        </p:nvGrpSpPr>
        <p:grpSpPr bwMode="auto">
          <a:xfrm>
            <a:off x="2754313" y="2795588"/>
            <a:ext cx="6226175" cy="3263900"/>
            <a:chOff x="2755033" y="2796214"/>
            <a:chExt cx="6224941" cy="3262793"/>
          </a:xfrm>
        </p:grpSpPr>
        <p:pic>
          <p:nvPicPr>
            <p:cNvPr id="55330" name="Picture 25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772400" y="4427057"/>
              <a:ext cx="1207574" cy="163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31" name="TextBox 26"/>
            <p:cNvSpPr txBox="1">
              <a:spLocks noChangeArrowheads="1"/>
            </p:cNvSpPr>
            <p:nvPr/>
          </p:nvSpPr>
          <p:spPr bwMode="auto">
            <a:xfrm>
              <a:off x="7772400" y="5689675"/>
              <a:ext cx="1207574" cy="369332"/>
            </a:xfrm>
            <a:prstGeom prst="rect">
              <a:avLst/>
            </a:prstGeom>
            <a:solidFill>
              <a:srgbClr val="660066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x-none"/>
                <a:t>Social</a:t>
              </a:r>
              <a:endParaRPr lang="hu-HU"/>
            </a:p>
          </p:txBody>
        </p:sp>
        <p:pic>
          <p:nvPicPr>
            <p:cNvPr id="55332" name="Picture 27"/>
            <p:cNvPicPr>
              <a:picLocks noChangeAspect="1"/>
            </p:cNvPicPr>
            <p:nvPr/>
          </p:nvPicPr>
          <p:blipFill>
            <a:blip r:embed="rId9"/>
            <a:srcRect l="12070" r="10345" b="27165"/>
            <a:stretch>
              <a:fillRect/>
            </a:stretch>
          </p:blipFill>
          <p:spPr bwMode="auto">
            <a:xfrm>
              <a:off x="7772400" y="2796214"/>
              <a:ext cx="1184522" cy="1623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33" name="TextBox 28"/>
            <p:cNvSpPr txBox="1">
              <a:spLocks noChangeArrowheads="1"/>
            </p:cNvSpPr>
            <p:nvPr/>
          </p:nvSpPr>
          <p:spPr bwMode="auto">
            <a:xfrm>
              <a:off x="7772400" y="4057725"/>
              <a:ext cx="1207574" cy="338554"/>
            </a:xfrm>
            <a:prstGeom prst="rect">
              <a:avLst/>
            </a:prstGeom>
            <a:solidFill>
              <a:srgbClr val="660066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x-none" sz="1600"/>
                <a:t>Attractivity</a:t>
              </a:r>
              <a:endParaRPr lang="hu-HU" sz="1600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V="1">
              <a:off x="3340704" y="4395871"/>
              <a:ext cx="3364833" cy="728415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2755033" y="2972366"/>
              <a:ext cx="2734720" cy="1423505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4953284" y="3600803"/>
              <a:ext cx="688838" cy="457045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4953284" y="4395871"/>
              <a:ext cx="1752253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6400797" y="3600803"/>
              <a:ext cx="457109" cy="133305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92082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8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355169"/>
          </a:xfrm>
        </p:spPr>
        <p:txBody>
          <a:bodyPr>
            <a:normAutofit fontScale="90000"/>
          </a:bodyPr>
          <a:lstStyle/>
          <a:p>
            <a:r>
              <a:rPr lang="hu-HU" b="0" dirty="0"/>
              <a:t>Do you really want to study vision?</a:t>
            </a:r>
            <a:endParaRPr lang="hu-HU" dirty="0">
              <a:solidFill>
                <a:srgbClr val="003300"/>
              </a:solidFill>
            </a:endParaRPr>
          </a:p>
        </p:txBody>
      </p:sp>
      <p:pic>
        <p:nvPicPr>
          <p:cNvPr id="238601" name="Picture 9" descr="VisualCortexflatmap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762000"/>
            <a:ext cx="4572000" cy="4146550"/>
          </a:xfrm>
          <a:noFill/>
          <a:ln/>
        </p:spPr>
      </p:pic>
      <p:pic>
        <p:nvPicPr>
          <p:cNvPr id="238602" name="Picture 10" descr="elretent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598988" y="1052513"/>
            <a:ext cx="4192587" cy="5568950"/>
          </a:xfrm>
          <a:noFill/>
          <a:ln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4572000"/>
            <a:ext cx="2543670" cy="228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66969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Network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-20997" b="-20997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668421" y="6419334"/>
            <a:ext cx="1967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Zhen and Liu,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75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>
                <a:ea typeface="ＭＳ Ｐゴシック" charset="-128"/>
                <a:cs typeface="ＭＳ Ｐゴシック" charset="-128"/>
              </a:rPr>
              <a:t>EBA- human</a:t>
            </a:r>
          </a:p>
        </p:txBody>
      </p:sp>
      <p:pic>
        <p:nvPicPr>
          <p:cNvPr id="23555" name="Picture 3"/>
          <p:cNvPicPr>
            <a:picLocks noGrp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957263"/>
            <a:ext cx="7775575" cy="5399087"/>
          </a:xfrm>
          <a:noFill/>
        </p:spPr>
      </p:pic>
    </p:spTree>
    <p:extLst>
      <p:ext uri="{BB962C8B-B14F-4D97-AF65-F5344CB8AC3E}">
        <p14:creationId xmlns:p14="http://schemas.microsoft.com/office/powerpoint/2010/main" val="2660333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434" y="365502"/>
            <a:ext cx="5752495" cy="641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9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fig13-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381000"/>
            <a:ext cx="6680200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63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0"/>
            <a:ext cx="817905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2405" y="182816"/>
            <a:ext cx="1800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Tootel</a:t>
            </a:r>
            <a:r>
              <a:rPr lang="en-US" dirty="0" smtClean="0"/>
              <a:t> et al,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83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>
                <a:ea typeface="ＭＳ Ｐゴシック" charset="-128"/>
                <a:cs typeface="ＭＳ Ｐゴシック" charset="-128"/>
              </a:rPr>
              <a:t>LOC- human</a:t>
            </a:r>
          </a:p>
        </p:txBody>
      </p:sp>
      <p:pic>
        <p:nvPicPr>
          <p:cNvPr id="24579" name="Picture 3"/>
          <p:cNvPicPr>
            <a:picLocks noGrp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47813" y="706438"/>
            <a:ext cx="5399087" cy="5900737"/>
          </a:xfrm>
          <a:noFill/>
        </p:spPr>
      </p:pic>
    </p:spTree>
    <p:extLst>
      <p:ext uri="{BB962C8B-B14F-4D97-AF65-F5344CB8AC3E}">
        <p14:creationId xmlns:p14="http://schemas.microsoft.com/office/powerpoint/2010/main" val="2388796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Dorsal pathway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6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1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565400"/>
            <a:ext cx="505777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7795" name="Picture 3" descr="Imag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724400"/>
            <a:ext cx="1590675" cy="1114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44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repeatCount="indefinite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33  E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4177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-1.48148E-6 C 0.00643 -0.01157 0.00834 -0.02755 0.01146 -0.0412 C 0.01233 -0.05463 0.01268 -0.05903 0.01528 -0.07014 C 0.01719 -0.08611 0.01806 -0.08565 0.02691 -0.09745 C 0.02865 -0.09977 0.03195 -0.1044 0.03195 -0.1044 C 0.03403 -0.11412 0.04202 -0.12569 0.04862 -0.13171 C 0.04948 -0.13472 0.05452 -0.1456 0.05643 -0.14699 C 0.05869 -0.14861 0.06146 -0.14815 0.06407 -0.14884 C 0.07396 -0.14768 0.08369 -0.14676 0.09358 -0.14537 C 0.09948 -0.14444 0.10556 -0.13866 0.11146 -0.13681 C 0.11928 -0.12917 0.12379 -0.13009 0.13334 -0.13171 C 0.13976 -0.13056 0.14619 -0.12986 0.15244 -0.12824 C 0.15869 -0.12662 0.16407 -0.12153 0.17049 -0.11968 C 0.18803 -0.10764 0.19237 -0.1088 0.21667 -0.10602 C 0.22327 -0.10231 0.22865 -0.10093 0.23577 -0.09931 C 0.24775 -0.1 0.26094 -0.09537 0.27171 -0.10255 C 0.28525 -0.11157 0.29271 -0.13403 0.29601 -0.15231 C 0.29497 -0.1794 0.29896 -0.19236 0.27935 -0.19838 C 0.26528 -0.19653 0.25035 -0.19815 0.23716 -0.19143 C 0.22431 -0.18518 0.21372 -0.17407 0.2 -0.17106 C 0.19046 -0.16273 0.18247 -0.16667 0.17049 -0.16759 C 0.16355 -0.1706 0.16945 -0.16713 0.16268 -0.17454 C 0.15938 -0.17824 0.15244 -0.18472 0.15244 -0.18472 C 0.14358 -0.20324 0.17014 -0.21042 0.17935 -0.21204 C 0.21511 -0.21042 0.22049 -0.2088 0.25764 -0.21042 C 0.26737 -0.21458 0.26268 -0.21296 0.27171 -0.21551 C 0.27327 -0.2169 0.27813 -0.22037 0.27813 -0.22407 C 0.27813 -0.23171 0.27119 -0.23958 0.26667 -0.24282 C 0.26129 -0.24676 0.25452 -0.24838 0.24862 -0.24954 C 0.23178 -0.24815 0.2198 -0.24398 0.20382 -0.23935 C 0.18698 -0.22824 0.16372 -0.23194 0.14601 -0.23079 C 0.12362 -0.22361 0.07691 -0.23079 0.07691 -0.23079 C 0.07014 -0.23264 0.0632 -0.23356 0.05643 -0.23588 C 0.04341 -0.24028 0.06181 -0.23472 0.04862 -0.2412 C 0.04219 -0.24444 0.03473 -0.24514 0.02813 -0.24792 C 0.01632 -0.25856 0.02882 -0.26319 0.03577 -0.27014 C 0.04063 -0.275 0.04514 -0.28056 0.05 -0.28565 C 0.05313 -0.28889 0.05573 -0.29282 0.05886 -0.29583 C 0.0632 -0.3 0.06667 -0.29977 0.07171 -0.30255 C 0.08837 -0.31157 0.1066 -0.31296 0.12431 -0.3162 C 0.14132 -0.31574 0.15851 -0.31551 0.17553 -0.31458 C 0.19341 -0.31366 0.20851 -0.30023 0.22553 -0.29583 C 0.23455 -0.28773 0.25174 -0.28819 0.26146 -0.28727 C 0.27136 -0.28472 0.27796 -0.28218 0.28837 -0.28218 " pathEditMode="relative" ptsTypes="fffffffffffffffffffffffffffffffffffffffffffA">
                                      <p:cBhvr>
                                        <p:cTn id="10" dur="2000" fill="hold"/>
                                        <p:tgtEl>
                                          <p:spTgt spid="4177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4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tb13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381000"/>
            <a:ext cx="7861300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3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643192" y="5957785"/>
            <a:ext cx="1414071" cy="37972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643192" y="5800657"/>
            <a:ext cx="1414071" cy="15712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K</a:t>
            </a:r>
            <a:endParaRPr lang="en-US" sz="1200" dirty="0"/>
          </a:p>
        </p:txBody>
      </p:sp>
      <p:sp>
        <p:nvSpPr>
          <p:cNvPr id="8" name="Rounded Rectangle 7"/>
          <p:cNvSpPr/>
          <p:nvPr/>
        </p:nvSpPr>
        <p:spPr>
          <a:xfrm>
            <a:off x="5643192" y="5420930"/>
            <a:ext cx="1414071" cy="37972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4975436" y="3731801"/>
            <a:ext cx="3116194" cy="117373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337328" y="2247446"/>
            <a:ext cx="724848" cy="117373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Thick</a:t>
            </a:r>
            <a:endParaRPr lang="en-US" sz="1600" dirty="0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4752851" y="4700758"/>
            <a:ext cx="36530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752851" y="3844917"/>
            <a:ext cx="36530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752851" y="4853158"/>
            <a:ext cx="36530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752851" y="4028233"/>
            <a:ext cx="36530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752851" y="4499619"/>
            <a:ext cx="36530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752851" y="4250833"/>
            <a:ext cx="36530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6214576" y="2247446"/>
            <a:ext cx="724848" cy="1173734"/>
          </a:xfrm>
          <a:prstGeom prst="roundRect">
            <a:avLst/>
          </a:prstGeom>
          <a:solidFill>
            <a:srgbClr val="9FB8C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Pale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7057263" y="2247446"/>
            <a:ext cx="327331" cy="117373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Thin</a:t>
            </a:r>
            <a:endParaRPr lang="en-US" sz="1200" dirty="0"/>
          </a:p>
        </p:txBody>
      </p:sp>
      <p:sp>
        <p:nvSpPr>
          <p:cNvPr id="22" name="Rounded Rectangle 21"/>
          <p:cNvSpPr/>
          <p:nvPr/>
        </p:nvSpPr>
        <p:spPr>
          <a:xfrm>
            <a:off x="4830346" y="697621"/>
            <a:ext cx="1384230" cy="117373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MT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6939423" y="697621"/>
            <a:ext cx="1466445" cy="117373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8091630" y="3581281"/>
            <a:ext cx="45569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</a:p>
          <a:p>
            <a:r>
              <a:rPr lang="en-US" sz="1200" dirty="0" smtClean="0"/>
              <a:t>2-3</a:t>
            </a:r>
          </a:p>
          <a:p>
            <a:r>
              <a:rPr lang="en-US" sz="1200" dirty="0" smtClean="0"/>
              <a:t>4b</a:t>
            </a:r>
          </a:p>
          <a:p>
            <a:r>
              <a:rPr lang="en-US" sz="1200" dirty="0" smtClean="0"/>
              <a:t>4c-a</a:t>
            </a:r>
          </a:p>
          <a:p>
            <a:endParaRPr lang="en-US" sz="1200" dirty="0" smtClean="0"/>
          </a:p>
          <a:p>
            <a:r>
              <a:rPr lang="en-US" sz="1200" dirty="0" smtClean="0"/>
              <a:t>4c-b</a:t>
            </a:r>
            <a:endParaRPr lang="en-US" sz="1200" dirty="0"/>
          </a:p>
          <a:p>
            <a:r>
              <a:rPr lang="en-US" sz="1200" dirty="0" smtClean="0"/>
              <a:t>5</a:t>
            </a:r>
          </a:p>
          <a:p>
            <a:r>
              <a:rPr lang="en-US" sz="1200" dirty="0" smtClean="0"/>
              <a:t>6</a:t>
            </a:r>
          </a:p>
          <a:p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4058908" y="4250833"/>
            <a:ext cx="439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V1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058908" y="5615991"/>
            <a:ext cx="63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CGL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211308" y="263553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49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selectivity in V1 and MT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7648" r="-76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132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1978025" y="242888"/>
            <a:ext cx="39624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i="1" dirty="0">
                <a:solidFill>
                  <a:srgbClr val="0D0D0D"/>
                </a:solidFill>
              </a:rPr>
              <a:t>Receptive Fields in Area MT</a:t>
            </a:r>
          </a:p>
        </p:txBody>
      </p:sp>
      <p:grpSp>
        <p:nvGrpSpPr>
          <p:cNvPr id="16404" name="Group 20"/>
          <p:cNvGrpSpPr>
            <a:grpSpLocks noChangeAspect="1"/>
          </p:cNvGrpSpPr>
          <p:nvPr/>
        </p:nvGrpSpPr>
        <p:grpSpPr bwMode="auto">
          <a:xfrm>
            <a:off x="5141913" y="1711325"/>
            <a:ext cx="3460750" cy="3244850"/>
            <a:chOff x="1119" y="630"/>
            <a:chExt cx="3276" cy="3324"/>
          </a:xfrm>
        </p:grpSpPr>
        <p:pic>
          <p:nvPicPr>
            <p:cNvPr id="16391" name="Picture 7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" y="630"/>
              <a:ext cx="3276" cy="3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6395" name="Text Box 11"/>
            <p:cNvSpPr txBox="1">
              <a:spLocks noChangeAspect="1" noChangeArrowheads="1"/>
            </p:cNvSpPr>
            <p:nvPr/>
          </p:nvSpPr>
          <p:spPr bwMode="auto">
            <a:xfrm>
              <a:off x="2831" y="2271"/>
              <a:ext cx="614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b="1" i="1"/>
                <a:t>fovea</a:t>
              </a:r>
            </a:p>
          </p:txBody>
        </p:sp>
        <p:sp>
          <p:nvSpPr>
            <p:cNvPr id="16396" name="Oval 12"/>
            <p:cNvSpPr>
              <a:spLocks noChangeAspect="1" noChangeArrowheads="1"/>
            </p:cNvSpPr>
            <p:nvPr/>
          </p:nvSpPr>
          <p:spPr bwMode="auto">
            <a:xfrm>
              <a:off x="2784" y="2400"/>
              <a:ext cx="96" cy="10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403" name="Group 19"/>
            <p:cNvGrpSpPr>
              <a:grpSpLocks noChangeAspect="1"/>
            </p:cNvGrpSpPr>
            <p:nvPr/>
          </p:nvGrpSpPr>
          <p:grpSpPr bwMode="auto">
            <a:xfrm>
              <a:off x="1784" y="2428"/>
              <a:ext cx="784" cy="72"/>
              <a:chOff x="1784" y="2404"/>
              <a:chExt cx="784" cy="128"/>
            </a:xfrm>
          </p:grpSpPr>
          <p:sp>
            <p:nvSpPr>
              <p:cNvPr id="16397" name="Line 13"/>
              <p:cNvSpPr>
                <a:spLocks noChangeAspect="1" noChangeShapeType="1"/>
              </p:cNvSpPr>
              <p:nvPr/>
            </p:nvSpPr>
            <p:spPr bwMode="auto">
              <a:xfrm>
                <a:off x="2568" y="2412"/>
                <a:ext cx="0" cy="120"/>
              </a:xfrm>
              <a:prstGeom prst="line">
                <a:avLst/>
              </a:prstGeom>
              <a:noFill/>
              <a:ln w="19050">
                <a:solidFill>
                  <a:srgbClr val="0A0A0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98" name="Line 14"/>
              <p:cNvSpPr>
                <a:spLocks noChangeAspect="1" noChangeShapeType="1"/>
              </p:cNvSpPr>
              <p:nvPr/>
            </p:nvSpPr>
            <p:spPr bwMode="auto">
              <a:xfrm>
                <a:off x="2320" y="2412"/>
                <a:ext cx="0" cy="120"/>
              </a:xfrm>
              <a:prstGeom prst="line">
                <a:avLst/>
              </a:prstGeom>
              <a:noFill/>
              <a:ln w="19050">
                <a:solidFill>
                  <a:srgbClr val="0A0A0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00" name="Line 16"/>
              <p:cNvSpPr>
                <a:spLocks noChangeAspect="1" noChangeShapeType="1"/>
              </p:cNvSpPr>
              <p:nvPr/>
            </p:nvSpPr>
            <p:spPr bwMode="auto">
              <a:xfrm>
                <a:off x="2048" y="2404"/>
                <a:ext cx="0" cy="120"/>
              </a:xfrm>
              <a:prstGeom prst="line">
                <a:avLst/>
              </a:prstGeom>
              <a:noFill/>
              <a:ln w="19050">
                <a:solidFill>
                  <a:srgbClr val="0A0A0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01" name="Line 17"/>
              <p:cNvSpPr>
                <a:spLocks noChangeAspect="1" noChangeShapeType="1"/>
              </p:cNvSpPr>
              <p:nvPr/>
            </p:nvSpPr>
            <p:spPr bwMode="auto">
              <a:xfrm>
                <a:off x="1784" y="2412"/>
                <a:ext cx="0" cy="120"/>
              </a:xfrm>
              <a:prstGeom prst="line">
                <a:avLst/>
              </a:prstGeom>
              <a:noFill/>
              <a:ln w="19050">
                <a:solidFill>
                  <a:srgbClr val="0A0A0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6407" name="Text Box 23"/>
          <p:cNvSpPr txBox="1">
            <a:spLocks noChangeArrowheads="1"/>
          </p:cNvSpPr>
          <p:nvPr/>
        </p:nvSpPr>
        <p:spPr bwMode="auto">
          <a:xfrm>
            <a:off x="7261225" y="5081588"/>
            <a:ext cx="148375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i="1" dirty="0">
                <a:solidFill>
                  <a:srgbClr val="0D0D0D"/>
                </a:solidFill>
              </a:rPr>
              <a:t>from Tanaka, 1998</a:t>
            </a:r>
          </a:p>
        </p:txBody>
      </p:sp>
      <p:sp>
        <p:nvSpPr>
          <p:cNvPr id="16408" name="Rectangle 24"/>
          <p:cNvSpPr>
            <a:spLocks noChangeArrowheads="1"/>
          </p:cNvSpPr>
          <p:nvPr/>
        </p:nvSpPr>
        <p:spPr bwMode="auto">
          <a:xfrm>
            <a:off x="228600" y="1289050"/>
            <a:ext cx="4984750" cy="385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MT neurons have medium-sized receptive fields (5-10 fold larger than in V1) which increase with eccentricity.</a:t>
            </a:r>
          </a:p>
          <a:p>
            <a:endParaRPr lang="en-US" altLang="en-US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altLang="en-US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alt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Contains a coarse </a:t>
            </a:r>
            <a:r>
              <a:rPr lang="en-US" altLang="en-US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retinotopic</a:t>
            </a:r>
            <a:r>
              <a:rPr lang="en-US" alt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map of the </a:t>
            </a:r>
          </a:p>
          <a:p>
            <a:r>
              <a:rPr lang="en-US" alt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contralateral visual field. </a:t>
            </a:r>
          </a:p>
          <a:p>
            <a:endParaRPr lang="en-US" altLang="en-US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altLang="en-US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alt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Most MT neurons are not selective for form </a:t>
            </a:r>
          </a:p>
          <a:p>
            <a:r>
              <a:rPr lang="en-US" alt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but are tuned to:</a:t>
            </a:r>
          </a:p>
          <a:p>
            <a:pPr>
              <a:lnSpc>
                <a:spcPct val="90000"/>
              </a:lnSpc>
            </a:pPr>
            <a:r>
              <a:rPr lang="en-US" alt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direction of motion </a:t>
            </a:r>
          </a:p>
          <a:p>
            <a:pPr>
              <a:lnSpc>
                <a:spcPct val="90000"/>
              </a:lnSpc>
            </a:pPr>
            <a:r>
              <a:rPr lang="en-US" alt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speed of motion </a:t>
            </a:r>
          </a:p>
          <a:p>
            <a:pPr>
              <a:lnSpc>
                <a:spcPct val="90000"/>
              </a:lnSpc>
            </a:pPr>
            <a:r>
              <a:rPr lang="en-US" alt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binocular disparity (depth)</a:t>
            </a:r>
            <a:endParaRPr lang="en-US" altLang="en-US" sz="1700" dirty="0">
              <a:solidFill>
                <a:schemeClr val="tx1">
                  <a:lumMod val="95000"/>
                  <a:lumOff val="5000"/>
                </a:scheme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38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866276" y="217488"/>
            <a:ext cx="48399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i="1" dirty="0">
                <a:solidFill>
                  <a:srgbClr val="0D0D0D"/>
                </a:solidFill>
              </a:rPr>
              <a:t>MT Neurons Are Selective for the Direction of Motion </a:t>
            </a:r>
          </a:p>
          <a:p>
            <a:pPr algn="ctr"/>
            <a:r>
              <a:rPr lang="en-US" altLang="en-US" i="1" dirty="0">
                <a:solidFill>
                  <a:srgbClr val="0D0D0D"/>
                </a:solidFill>
              </a:rPr>
              <a:t>but not Color and Orientation</a:t>
            </a:r>
          </a:p>
        </p:txBody>
      </p:sp>
      <p:grpSp>
        <p:nvGrpSpPr>
          <p:cNvPr id="15378" name="Group 18"/>
          <p:cNvGrpSpPr>
            <a:grpSpLocks/>
          </p:cNvGrpSpPr>
          <p:nvPr/>
        </p:nvGrpSpPr>
        <p:grpSpPr bwMode="auto">
          <a:xfrm>
            <a:off x="5448300" y="1143000"/>
            <a:ext cx="2913063" cy="2076450"/>
            <a:chOff x="3432" y="720"/>
            <a:chExt cx="1835" cy="1308"/>
          </a:xfrm>
        </p:grpSpPr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2" y="720"/>
              <a:ext cx="1835" cy="1308"/>
            </a:xfrm>
            <a:prstGeom prst="rect">
              <a:avLst/>
            </a:prstGeom>
            <a:noFill/>
            <a:ln w="9525">
              <a:solidFill>
                <a:srgbClr val="070A5E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5366" name="Line 6"/>
            <p:cNvSpPr>
              <a:spLocks noChangeShapeType="1"/>
            </p:cNvSpPr>
            <p:nvPr/>
          </p:nvSpPr>
          <p:spPr bwMode="auto">
            <a:xfrm>
              <a:off x="3960" y="1056"/>
              <a:ext cx="528" cy="0"/>
            </a:xfrm>
            <a:prstGeom prst="line">
              <a:avLst/>
            </a:prstGeom>
            <a:noFill/>
            <a:ln w="38100">
              <a:solidFill>
                <a:srgbClr val="070A5E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67" name="Line 7"/>
            <p:cNvSpPr>
              <a:spLocks noChangeShapeType="1"/>
            </p:cNvSpPr>
            <p:nvPr/>
          </p:nvSpPr>
          <p:spPr bwMode="auto">
            <a:xfrm>
              <a:off x="4040" y="1728"/>
              <a:ext cx="528" cy="0"/>
            </a:xfrm>
            <a:prstGeom prst="line">
              <a:avLst/>
            </a:prstGeom>
            <a:noFill/>
            <a:ln w="38100">
              <a:solidFill>
                <a:srgbClr val="070A5E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379" name="Group 19"/>
          <p:cNvGrpSpPr>
            <a:grpSpLocks/>
          </p:cNvGrpSpPr>
          <p:nvPr/>
        </p:nvGrpSpPr>
        <p:grpSpPr bwMode="auto">
          <a:xfrm>
            <a:off x="5422900" y="3365500"/>
            <a:ext cx="2989263" cy="3200400"/>
            <a:chOff x="3416" y="2120"/>
            <a:chExt cx="1883" cy="2016"/>
          </a:xfrm>
        </p:grpSpPr>
        <p:pic>
          <p:nvPicPr>
            <p:cNvPr id="1536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6" y="2120"/>
              <a:ext cx="1883" cy="2016"/>
            </a:xfrm>
            <a:prstGeom prst="rect">
              <a:avLst/>
            </a:prstGeom>
            <a:noFill/>
            <a:ln w="9525">
              <a:solidFill>
                <a:srgbClr val="070A5E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5368" name="Line 8"/>
            <p:cNvSpPr>
              <a:spLocks noChangeShapeType="1"/>
            </p:cNvSpPr>
            <p:nvPr/>
          </p:nvSpPr>
          <p:spPr bwMode="auto">
            <a:xfrm>
              <a:off x="4040" y="2536"/>
              <a:ext cx="528" cy="0"/>
            </a:xfrm>
            <a:prstGeom prst="line">
              <a:avLst/>
            </a:prstGeom>
            <a:noFill/>
            <a:ln w="38100">
              <a:solidFill>
                <a:srgbClr val="070A5E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69" name="Line 9"/>
            <p:cNvSpPr>
              <a:spLocks noChangeShapeType="1"/>
            </p:cNvSpPr>
            <p:nvPr/>
          </p:nvSpPr>
          <p:spPr bwMode="auto">
            <a:xfrm>
              <a:off x="4000" y="3224"/>
              <a:ext cx="528" cy="0"/>
            </a:xfrm>
            <a:prstGeom prst="line">
              <a:avLst/>
            </a:prstGeom>
            <a:noFill/>
            <a:ln w="38100">
              <a:solidFill>
                <a:srgbClr val="070A5E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0" name="Line 10"/>
            <p:cNvSpPr>
              <a:spLocks noChangeShapeType="1"/>
            </p:cNvSpPr>
            <p:nvPr/>
          </p:nvSpPr>
          <p:spPr bwMode="auto">
            <a:xfrm>
              <a:off x="3960" y="3912"/>
              <a:ext cx="528" cy="0"/>
            </a:xfrm>
            <a:prstGeom prst="line">
              <a:avLst/>
            </a:prstGeom>
            <a:noFill/>
            <a:ln w="38100">
              <a:solidFill>
                <a:srgbClr val="070A5E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377" name="Group 17"/>
          <p:cNvGrpSpPr>
            <a:grpSpLocks/>
          </p:cNvGrpSpPr>
          <p:nvPr/>
        </p:nvGrpSpPr>
        <p:grpSpPr bwMode="auto">
          <a:xfrm>
            <a:off x="609600" y="2273300"/>
            <a:ext cx="4441825" cy="3825875"/>
            <a:chOff x="384" y="1432"/>
            <a:chExt cx="2798" cy="2410"/>
          </a:xfrm>
        </p:grpSpPr>
        <p:pic>
          <p:nvPicPr>
            <p:cNvPr id="15362" name="Picture 2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432"/>
              <a:ext cx="2798" cy="2410"/>
            </a:xfrm>
            <a:prstGeom prst="rect">
              <a:avLst/>
            </a:prstGeom>
            <a:noFill/>
            <a:ln w="9525">
              <a:solidFill>
                <a:srgbClr val="070A5E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5371" name="Line 11"/>
            <p:cNvSpPr>
              <a:spLocks noChangeShapeType="1"/>
            </p:cNvSpPr>
            <p:nvPr/>
          </p:nvSpPr>
          <p:spPr bwMode="auto">
            <a:xfrm>
              <a:off x="1352" y="2640"/>
              <a:ext cx="336" cy="0"/>
            </a:xfrm>
            <a:prstGeom prst="line">
              <a:avLst/>
            </a:prstGeom>
            <a:noFill/>
            <a:ln w="57150">
              <a:solidFill>
                <a:srgbClr val="070A5E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2" name="Line 12"/>
            <p:cNvSpPr>
              <a:spLocks noChangeShapeType="1"/>
            </p:cNvSpPr>
            <p:nvPr/>
          </p:nvSpPr>
          <p:spPr bwMode="auto">
            <a:xfrm flipH="1">
              <a:off x="1816" y="2632"/>
              <a:ext cx="336" cy="8"/>
            </a:xfrm>
            <a:prstGeom prst="line">
              <a:avLst/>
            </a:prstGeom>
            <a:noFill/>
            <a:ln w="57150">
              <a:solidFill>
                <a:srgbClr val="070A5E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4" name="Line 14"/>
            <p:cNvSpPr>
              <a:spLocks noChangeShapeType="1"/>
            </p:cNvSpPr>
            <p:nvPr/>
          </p:nvSpPr>
          <p:spPr bwMode="auto">
            <a:xfrm rot="-5400000">
              <a:off x="1576" y="2936"/>
              <a:ext cx="336" cy="0"/>
            </a:xfrm>
            <a:prstGeom prst="line">
              <a:avLst/>
            </a:prstGeom>
            <a:noFill/>
            <a:ln w="57150">
              <a:solidFill>
                <a:srgbClr val="070A5E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5" name="Line 15"/>
            <p:cNvSpPr>
              <a:spLocks noChangeShapeType="1"/>
            </p:cNvSpPr>
            <p:nvPr/>
          </p:nvSpPr>
          <p:spPr bwMode="auto">
            <a:xfrm rot="5400000" flipV="1">
              <a:off x="1584" y="2384"/>
              <a:ext cx="336" cy="0"/>
            </a:xfrm>
            <a:prstGeom prst="line">
              <a:avLst/>
            </a:prstGeom>
            <a:noFill/>
            <a:ln w="57150">
              <a:solidFill>
                <a:srgbClr val="070A5E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6" name="Text Box 16"/>
            <p:cNvSpPr txBox="1">
              <a:spLocks noChangeArrowheads="1"/>
            </p:cNvSpPr>
            <p:nvPr/>
          </p:nvSpPr>
          <p:spPr bwMode="auto">
            <a:xfrm>
              <a:off x="534" y="2287"/>
              <a:ext cx="111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b="1" i="1"/>
                <a:t>Preferred direction</a:t>
              </a:r>
            </a:p>
          </p:txBody>
        </p:sp>
      </p:grpSp>
      <p:sp>
        <p:nvSpPr>
          <p:cNvPr id="15380" name="Text Box 20"/>
          <p:cNvSpPr txBox="1">
            <a:spLocks noChangeArrowheads="1"/>
          </p:cNvSpPr>
          <p:nvPr/>
        </p:nvSpPr>
        <p:spPr bwMode="auto">
          <a:xfrm>
            <a:off x="276225" y="6389688"/>
            <a:ext cx="15072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i="1" dirty="0">
                <a:solidFill>
                  <a:srgbClr val="0D0D0D"/>
                </a:solidFill>
              </a:rPr>
              <a:t>From Tanaka, 1998</a:t>
            </a:r>
          </a:p>
        </p:txBody>
      </p:sp>
    </p:spTree>
    <p:extLst>
      <p:ext uri="{BB962C8B-B14F-4D97-AF65-F5344CB8AC3E}">
        <p14:creationId xmlns:p14="http://schemas.microsoft.com/office/powerpoint/2010/main" val="191441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val 4"/>
          <p:cNvSpPr>
            <a:spLocks noChangeArrowheads="1"/>
          </p:cNvSpPr>
          <p:nvPr/>
        </p:nvSpPr>
        <p:spPr bwMode="auto">
          <a:xfrm>
            <a:off x="1838613" y="1707497"/>
            <a:ext cx="405535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6627" name="Oval 5"/>
          <p:cNvSpPr>
            <a:spLocks noChangeArrowheads="1"/>
          </p:cNvSpPr>
          <p:nvPr/>
        </p:nvSpPr>
        <p:spPr bwMode="auto">
          <a:xfrm>
            <a:off x="2749262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6628" name="Oval 6"/>
          <p:cNvSpPr>
            <a:spLocks noChangeArrowheads="1"/>
          </p:cNvSpPr>
          <p:nvPr/>
        </p:nvSpPr>
        <p:spPr bwMode="auto">
          <a:xfrm>
            <a:off x="3765262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6629" name="Oval 7"/>
          <p:cNvSpPr>
            <a:spLocks noChangeArrowheads="1"/>
          </p:cNvSpPr>
          <p:nvPr/>
        </p:nvSpPr>
        <p:spPr bwMode="auto">
          <a:xfrm>
            <a:off x="4675909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6630" name="Oval 8"/>
          <p:cNvSpPr>
            <a:spLocks noChangeArrowheads="1"/>
          </p:cNvSpPr>
          <p:nvPr/>
        </p:nvSpPr>
        <p:spPr bwMode="auto">
          <a:xfrm>
            <a:off x="5586557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6631" name="Oval 9"/>
          <p:cNvSpPr>
            <a:spLocks noChangeArrowheads="1"/>
          </p:cNvSpPr>
          <p:nvPr/>
        </p:nvSpPr>
        <p:spPr bwMode="auto">
          <a:xfrm>
            <a:off x="6497205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66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79409" y="1989045"/>
            <a:ext cx="1508125" cy="406213"/>
          </a:xfrm>
        </p:spPr>
        <p:txBody>
          <a:bodyPr lIns="0" tIns="0" rIns="0" bIns="0"/>
          <a:lstStyle/>
          <a:p>
            <a:pPr marL="0" indent="0" defTabSz="403169">
              <a:spcBef>
                <a:spcPct val="0"/>
              </a:spcBef>
              <a:buClr>
                <a:srgbClr val="FFFF00"/>
              </a:buClr>
              <a:buSzPct val="90000"/>
              <a:buNone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receptors</a:t>
            </a:r>
            <a:endParaRPr lang="en-US">
              <a:latin typeface="Times New Roman" charset="0"/>
            </a:endParaRPr>
          </a:p>
        </p:txBody>
      </p:sp>
      <p:sp>
        <p:nvSpPr>
          <p:cNvPr id="26633" name="Line 10"/>
          <p:cNvSpPr>
            <a:spLocks noChangeShapeType="1"/>
          </p:cNvSpPr>
          <p:nvPr/>
        </p:nvSpPr>
        <p:spPr bwMode="auto">
          <a:xfrm>
            <a:off x="2050762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6634" name="Line 11"/>
          <p:cNvSpPr>
            <a:spLocks noChangeShapeType="1"/>
          </p:cNvSpPr>
          <p:nvPr/>
        </p:nvSpPr>
        <p:spPr bwMode="auto">
          <a:xfrm>
            <a:off x="2946977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6635" name="Line 12"/>
          <p:cNvSpPr>
            <a:spLocks noChangeShapeType="1"/>
          </p:cNvSpPr>
          <p:nvPr/>
        </p:nvSpPr>
        <p:spPr bwMode="auto">
          <a:xfrm>
            <a:off x="3971636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6636" name="Line 13"/>
          <p:cNvSpPr>
            <a:spLocks noChangeShapeType="1"/>
          </p:cNvSpPr>
          <p:nvPr/>
        </p:nvSpPr>
        <p:spPr bwMode="auto">
          <a:xfrm>
            <a:off x="4863523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6637" name="Line 14"/>
          <p:cNvSpPr>
            <a:spLocks noChangeShapeType="1"/>
          </p:cNvSpPr>
          <p:nvPr/>
        </p:nvSpPr>
        <p:spPr bwMode="auto">
          <a:xfrm>
            <a:off x="5759739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6638" name="Line 15"/>
          <p:cNvSpPr>
            <a:spLocks noChangeShapeType="1"/>
          </p:cNvSpPr>
          <p:nvPr/>
        </p:nvSpPr>
        <p:spPr bwMode="auto">
          <a:xfrm>
            <a:off x="6726671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6639" name="Text Box 16"/>
          <p:cNvSpPr txBox="1">
            <a:spLocks noChangeArrowheads="1"/>
          </p:cNvSpPr>
          <p:nvPr/>
        </p:nvSpPr>
        <p:spPr bwMode="auto">
          <a:xfrm>
            <a:off x="1936750" y="2061883"/>
            <a:ext cx="248227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A</a:t>
            </a:r>
            <a:endParaRPr lang="en-US"/>
          </a:p>
        </p:txBody>
      </p:sp>
      <p:sp>
        <p:nvSpPr>
          <p:cNvPr id="26640" name="Text Box 17"/>
          <p:cNvSpPr txBox="1">
            <a:spLocks noChangeArrowheads="1"/>
          </p:cNvSpPr>
          <p:nvPr/>
        </p:nvSpPr>
        <p:spPr bwMode="auto">
          <a:xfrm>
            <a:off x="2834409" y="2061883"/>
            <a:ext cx="248227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B</a:t>
            </a:r>
            <a:endParaRPr lang="en-US"/>
          </a:p>
        </p:txBody>
      </p:sp>
      <p:sp>
        <p:nvSpPr>
          <p:cNvPr id="26641" name="Text Box 18"/>
          <p:cNvSpPr txBox="1">
            <a:spLocks noChangeArrowheads="1"/>
          </p:cNvSpPr>
          <p:nvPr/>
        </p:nvSpPr>
        <p:spPr bwMode="auto">
          <a:xfrm>
            <a:off x="3851853" y="2075890"/>
            <a:ext cx="268432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C</a:t>
            </a:r>
            <a:endParaRPr lang="en-US"/>
          </a:p>
        </p:txBody>
      </p:sp>
      <p:sp>
        <p:nvSpPr>
          <p:cNvPr id="26642" name="Text Box 19"/>
          <p:cNvSpPr txBox="1">
            <a:spLocks noChangeArrowheads="1"/>
          </p:cNvSpPr>
          <p:nvPr/>
        </p:nvSpPr>
        <p:spPr bwMode="auto">
          <a:xfrm>
            <a:off x="4763944" y="2061883"/>
            <a:ext cx="268432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D</a:t>
            </a:r>
            <a:endParaRPr lang="en-US"/>
          </a:p>
        </p:txBody>
      </p:sp>
      <p:sp>
        <p:nvSpPr>
          <p:cNvPr id="26643" name="Text Box 20"/>
          <p:cNvSpPr txBox="1">
            <a:spLocks noChangeArrowheads="1"/>
          </p:cNvSpPr>
          <p:nvPr/>
        </p:nvSpPr>
        <p:spPr bwMode="auto">
          <a:xfrm>
            <a:off x="5661603" y="2061883"/>
            <a:ext cx="248227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E</a:t>
            </a:r>
            <a:endParaRPr lang="en-US"/>
          </a:p>
        </p:txBody>
      </p:sp>
      <p:sp>
        <p:nvSpPr>
          <p:cNvPr id="26644" name="Text Box 21"/>
          <p:cNvSpPr txBox="1">
            <a:spLocks noChangeArrowheads="1"/>
          </p:cNvSpPr>
          <p:nvPr/>
        </p:nvSpPr>
        <p:spPr bwMode="auto">
          <a:xfrm>
            <a:off x="6592455" y="2075890"/>
            <a:ext cx="228023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F</a:t>
            </a:r>
            <a:endParaRPr lang="en-US"/>
          </a:p>
        </p:txBody>
      </p:sp>
      <p:sp>
        <p:nvSpPr>
          <p:cNvPr id="26645" name="Freeform 22"/>
          <p:cNvSpPr>
            <a:spLocks/>
          </p:cNvSpPr>
          <p:nvPr/>
        </p:nvSpPr>
        <p:spPr bwMode="auto">
          <a:xfrm>
            <a:off x="2799773" y="3833813"/>
            <a:ext cx="274205" cy="144275"/>
          </a:xfrm>
          <a:custGeom>
            <a:avLst/>
            <a:gdLst>
              <a:gd name="T0" fmla="*/ 98 w 190"/>
              <a:gd name="T1" fmla="*/ 3 h 103"/>
              <a:gd name="T2" fmla="*/ 0 w 190"/>
              <a:gd name="T3" fmla="*/ 102 h 103"/>
              <a:gd name="T4" fmla="*/ 189 w 190"/>
              <a:gd name="T5" fmla="*/ 102 h 103"/>
              <a:gd name="T6" fmla="*/ 103 w 190"/>
              <a:gd name="T7" fmla="*/ 0 h 103"/>
              <a:gd name="T8" fmla="*/ 98 w 190"/>
              <a:gd name="T9" fmla="*/ 3 h 103"/>
              <a:gd name="T10" fmla="*/ 98 w 190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0"/>
              <a:gd name="T19" fmla="*/ 0 h 103"/>
              <a:gd name="T20" fmla="*/ 190 w 190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0" h="103">
                <a:moveTo>
                  <a:pt x="98" y="3"/>
                </a:moveTo>
                <a:lnTo>
                  <a:pt x="0" y="102"/>
                </a:lnTo>
                <a:lnTo>
                  <a:pt x="189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6646" name="Freeform 23"/>
          <p:cNvSpPr>
            <a:spLocks/>
          </p:cNvSpPr>
          <p:nvPr/>
        </p:nvSpPr>
        <p:spPr bwMode="auto">
          <a:xfrm>
            <a:off x="1900671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6647" name="Freeform 24"/>
          <p:cNvSpPr>
            <a:spLocks/>
          </p:cNvSpPr>
          <p:nvPr/>
        </p:nvSpPr>
        <p:spPr bwMode="auto">
          <a:xfrm>
            <a:off x="4720648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6648" name="Freeform 25"/>
          <p:cNvSpPr>
            <a:spLocks/>
          </p:cNvSpPr>
          <p:nvPr/>
        </p:nvSpPr>
        <p:spPr bwMode="auto">
          <a:xfrm>
            <a:off x="3822989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2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2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6649" name="Freeform 26"/>
          <p:cNvSpPr>
            <a:spLocks/>
          </p:cNvSpPr>
          <p:nvPr/>
        </p:nvSpPr>
        <p:spPr bwMode="auto">
          <a:xfrm>
            <a:off x="6560705" y="3833813"/>
            <a:ext cx="275648" cy="144275"/>
          </a:xfrm>
          <a:custGeom>
            <a:avLst/>
            <a:gdLst>
              <a:gd name="T0" fmla="*/ 97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2 w 191"/>
              <a:gd name="T7" fmla="*/ 0 h 103"/>
              <a:gd name="T8" fmla="*/ 97 w 191"/>
              <a:gd name="T9" fmla="*/ 3 h 103"/>
              <a:gd name="T10" fmla="*/ 97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7" y="3"/>
                </a:moveTo>
                <a:lnTo>
                  <a:pt x="0" y="102"/>
                </a:lnTo>
                <a:lnTo>
                  <a:pt x="190" y="102"/>
                </a:lnTo>
                <a:lnTo>
                  <a:pt x="102" y="0"/>
                </a:lnTo>
                <a:lnTo>
                  <a:pt x="97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6650" name="Freeform 27"/>
          <p:cNvSpPr>
            <a:spLocks/>
          </p:cNvSpPr>
          <p:nvPr/>
        </p:nvSpPr>
        <p:spPr bwMode="auto">
          <a:xfrm>
            <a:off x="5603876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6651" name="Oval 28"/>
          <p:cNvSpPr>
            <a:spLocks noChangeArrowheads="1"/>
          </p:cNvSpPr>
          <p:nvPr/>
        </p:nvSpPr>
        <p:spPr bwMode="auto">
          <a:xfrm>
            <a:off x="2729057" y="4020111"/>
            <a:ext cx="437284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6652" name="Oval 29"/>
          <p:cNvSpPr>
            <a:spLocks noChangeArrowheads="1"/>
          </p:cNvSpPr>
          <p:nvPr/>
        </p:nvSpPr>
        <p:spPr bwMode="auto">
          <a:xfrm>
            <a:off x="1834285" y="4020111"/>
            <a:ext cx="435841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6653" name="Oval 30"/>
          <p:cNvSpPr>
            <a:spLocks noChangeArrowheads="1"/>
          </p:cNvSpPr>
          <p:nvPr/>
        </p:nvSpPr>
        <p:spPr bwMode="auto">
          <a:xfrm>
            <a:off x="4660034" y="4020111"/>
            <a:ext cx="437284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6654" name="Oval 31"/>
          <p:cNvSpPr>
            <a:spLocks noChangeArrowheads="1"/>
          </p:cNvSpPr>
          <p:nvPr/>
        </p:nvSpPr>
        <p:spPr bwMode="auto">
          <a:xfrm>
            <a:off x="3763818" y="4020111"/>
            <a:ext cx="437285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6655" name="Oval 32"/>
          <p:cNvSpPr>
            <a:spLocks noChangeArrowheads="1"/>
          </p:cNvSpPr>
          <p:nvPr/>
        </p:nvSpPr>
        <p:spPr bwMode="auto">
          <a:xfrm>
            <a:off x="6502978" y="4020111"/>
            <a:ext cx="437285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6656" name="Oval 33"/>
          <p:cNvSpPr>
            <a:spLocks noChangeArrowheads="1"/>
          </p:cNvSpPr>
          <p:nvPr/>
        </p:nvSpPr>
        <p:spPr bwMode="auto">
          <a:xfrm>
            <a:off x="5534603" y="4020111"/>
            <a:ext cx="437284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6657" name="Line 34"/>
          <p:cNvSpPr>
            <a:spLocks noChangeShapeType="1"/>
          </p:cNvSpPr>
          <p:nvPr/>
        </p:nvSpPr>
        <p:spPr bwMode="auto">
          <a:xfrm>
            <a:off x="2290331" y="4139174"/>
            <a:ext cx="279977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6658" name="Freeform 35"/>
          <p:cNvSpPr>
            <a:spLocks/>
          </p:cNvSpPr>
          <p:nvPr/>
        </p:nvSpPr>
        <p:spPr bwMode="auto">
          <a:xfrm>
            <a:off x="2537114" y="4021511"/>
            <a:ext cx="148648" cy="267540"/>
          </a:xfrm>
          <a:custGeom>
            <a:avLst/>
            <a:gdLst>
              <a:gd name="T0" fmla="*/ 4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4 w 103"/>
              <a:gd name="T9" fmla="*/ 92 h 191"/>
              <a:gd name="T10" fmla="*/ 4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4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6659" name="Line 36"/>
          <p:cNvSpPr>
            <a:spLocks noChangeShapeType="1"/>
          </p:cNvSpPr>
          <p:nvPr/>
        </p:nvSpPr>
        <p:spPr bwMode="auto">
          <a:xfrm>
            <a:off x="4180899" y="4139174"/>
            <a:ext cx="330488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6660" name="Freeform 37"/>
          <p:cNvSpPr>
            <a:spLocks/>
          </p:cNvSpPr>
          <p:nvPr/>
        </p:nvSpPr>
        <p:spPr bwMode="auto">
          <a:xfrm>
            <a:off x="4473864" y="4021511"/>
            <a:ext cx="150091" cy="267540"/>
          </a:xfrm>
          <a:custGeom>
            <a:avLst/>
            <a:gdLst>
              <a:gd name="T0" fmla="*/ 4 w 104"/>
              <a:gd name="T1" fmla="*/ 92 h 191"/>
              <a:gd name="T2" fmla="*/ 103 w 104"/>
              <a:gd name="T3" fmla="*/ 190 h 191"/>
              <a:gd name="T4" fmla="*/ 103 w 104"/>
              <a:gd name="T5" fmla="*/ 0 h 191"/>
              <a:gd name="T6" fmla="*/ 0 w 104"/>
              <a:gd name="T7" fmla="*/ 87 h 191"/>
              <a:gd name="T8" fmla="*/ 4 w 104"/>
              <a:gd name="T9" fmla="*/ 92 h 191"/>
              <a:gd name="T10" fmla="*/ 4 w 104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4"/>
              <a:gd name="T19" fmla="*/ 0 h 191"/>
              <a:gd name="T20" fmla="*/ 104 w 104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4" h="191">
                <a:moveTo>
                  <a:pt x="4" y="92"/>
                </a:moveTo>
                <a:lnTo>
                  <a:pt x="103" y="190"/>
                </a:lnTo>
                <a:lnTo>
                  <a:pt x="103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6661" name="Line 38"/>
          <p:cNvSpPr>
            <a:spLocks noChangeShapeType="1"/>
          </p:cNvSpPr>
          <p:nvPr/>
        </p:nvSpPr>
        <p:spPr bwMode="auto">
          <a:xfrm>
            <a:off x="5967557" y="4139174"/>
            <a:ext cx="362238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6662" name="Freeform 39"/>
          <p:cNvSpPr>
            <a:spLocks/>
          </p:cNvSpPr>
          <p:nvPr/>
        </p:nvSpPr>
        <p:spPr bwMode="auto">
          <a:xfrm>
            <a:off x="6303819" y="4021511"/>
            <a:ext cx="148648" cy="267540"/>
          </a:xfrm>
          <a:custGeom>
            <a:avLst/>
            <a:gdLst>
              <a:gd name="T0" fmla="*/ 4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4 w 103"/>
              <a:gd name="T9" fmla="*/ 92 h 191"/>
              <a:gd name="T10" fmla="*/ 4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4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6663" name="Line 40"/>
          <p:cNvSpPr>
            <a:spLocks noChangeShapeType="1"/>
          </p:cNvSpPr>
          <p:nvPr/>
        </p:nvSpPr>
        <p:spPr bwMode="auto">
          <a:xfrm>
            <a:off x="688398" y="2976563"/>
            <a:ext cx="278534" cy="4202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6664" name="Freeform 41"/>
          <p:cNvSpPr>
            <a:spLocks/>
          </p:cNvSpPr>
          <p:nvPr/>
        </p:nvSpPr>
        <p:spPr bwMode="auto">
          <a:xfrm>
            <a:off x="935182" y="2860302"/>
            <a:ext cx="148648" cy="266140"/>
          </a:xfrm>
          <a:custGeom>
            <a:avLst/>
            <a:gdLst>
              <a:gd name="T0" fmla="*/ 3 w 103"/>
              <a:gd name="T1" fmla="*/ 91 h 190"/>
              <a:gd name="T2" fmla="*/ 102 w 103"/>
              <a:gd name="T3" fmla="*/ 189 h 190"/>
              <a:gd name="T4" fmla="*/ 102 w 103"/>
              <a:gd name="T5" fmla="*/ 0 h 190"/>
              <a:gd name="T6" fmla="*/ 0 w 103"/>
              <a:gd name="T7" fmla="*/ 87 h 190"/>
              <a:gd name="T8" fmla="*/ 3 w 103"/>
              <a:gd name="T9" fmla="*/ 91 h 190"/>
              <a:gd name="T10" fmla="*/ 3 w 103"/>
              <a:gd name="T11" fmla="*/ 91 h 1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0"/>
              <a:gd name="T20" fmla="*/ 103 w 103"/>
              <a:gd name="T21" fmla="*/ 190 h 1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0">
                <a:moveTo>
                  <a:pt x="3" y="91"/>
                </a:moveTo>
                <a:lnTo>
                  <a:pt x="102" y="189"/>
                </a:lnTo>
                <a:lnTo>
                  <a:pt x="102" y="0"/>
                </a:lnTo>
                <a:lnTo>
                  <a:pt x="0" y="87"/>
                </a:lnTo>
                <a:lnTo>
                  <a:pt x="3" y="91"/>
                </a:lnTo>
              </a:path>
            </a:pathLst>
          </a:custGeom>
          <a:solidFill>
            <a:srgbClr val="000000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6665" name="Line 42"/>
          <p:cNvSpPr>
            <a:spLocks noChangeShapeType="1"/>
          </p:cNvSpPr>
          <p:nvPr/>
        </p:nvSpPr>
        <p:spPr bwMode="auto">
          <a:xfrm>
            <a:off x="688398" y="3903850"/>
            <a:ext cx="278534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6666" name="Freeform 43"/>
          <p:cNvSpPr>
            <a:spLocks/>
          </p:cNvSpPr>
          <p:nvPr/>
        </p:nvSpPr>
        <p:spPr bwMode="auto">
          <a:xfrm>
            <a:off x="935182" y="3784787"/>
            <a:ext cx="148648" cy="267541"/>
          </a:xfrm>
          <a:custGeom>
            <a:avLst/>
            <a:gdLst>
              <a:gd name="T0" fmla="*/ 3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3 w 103"/>
              <a:gd name="T9" fmla="*/ 92 h 191"/>
              <a:gd name="T10" fmla="*/ 3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3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3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6667" name="Text Box 44"/>
          <p:cNvSpPr txBox="1">
            <a:spLocks noChangeArrowheads="1"/>
          </p:cNvSpPr>
          <p:nvPr/>
        </p:nvSpPr>
        <p:spPr bwMode="auto">
          <a:xfrm>
            <a:off x="202046" y="3140449"/>
            <a:ext cx="1526886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excitation</a:t>
            </a:r>
            <a:endParaRPr lang="en-US"/>
          </a:p>
        </p:txBody>
      </p:sp>
      <p:sp>
        <p:nvSpPr>
          <p:cNvPr id="26668" name="Text Box 45"/>
          <p:cNvSpPr txBox="1">
            <a:spLocks noChangeArrowheads="1"/>
          </p:cNvSpPr>
          <p:nvPr/>
        </p:nvSpPr>
        <p:spPr bwMode="auto">
          <a:xfrm>
            <a:off x="202046" y="4080343"/>
            <a:ext cx="1427307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inhibition</a:t>
            </a:r>
            <a:endParaRPr lang="en-US"/>
          </a:p>
        </p:txBody>
      </p:sp>
      <p:sp>
        <p:nvSpPr>
          <p:cNvPr id="26669" name="Oval 46"/>
          <p:cNvSpPr>
            <a:spLocks noChangeArrowheads="1"/>
          </p:cNvSpPr>
          <p:nvPr/>
        </p:nvSpPr>
        <p:spPr bwMode="auto">
          <a:xfrm>
            <a:off x="4508500" y="5895696"/>
            <a:ext cx="718705" cy="696165"/>
          </a:xfrm>
          <a:prstGeom prst="ellipse">
            <a:avLst/>
          </a:prstGeom>
          <a:solidFill>
            <a:srgbClr val="FFFFFF"/>
          </a:solidFill>
          <a:ln w="4734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6670" name="Freeform 47"/>
          <p:cNvSpPr>
            <a:spLocks/>
          </p:cNvSpPr>
          <p:nvPr/>
        </p:nvSpPr>
        <p:spPr bwMode="auto">
          <a:xfrm>
            <a:off x="2939762" y="4311464"/>
            <a:ext cx="1448955" cy="1657070"/>
          </a:xfrm>
          <a:custGeom>
            <a:avLst/>
            <a:gdLst>
              <a:gd name="T0" fmla="*/ 0 w 1004"/>
              <a:gd name="T1" fmla="*/ 0 h 1183"/>
              <a:gd name="T2" fmla="*/ 21 w 1004"/>
              <a:gd name="T3" fmla="*/ 92 h 1183"/>
              <a:gd name="T4" fmla="*/ 49 w 1004"/>
              <a:gd name="T5" fmla="*/ 182 h 1183"/>
              <a:gd name="T6" fmla="*/ 83 w 1004"/>
              <a:gd name="T7" fmla="*/ 270 h 1183"/>
              <a:gd name="T8" fmla="*/ 123 w 1004"/>
              <a:gd name="T9" fmla="*/ 356 h 1183"/>
              <a:gd name="T10" fmla="*/ 168 w 1004"/>
              <a:gd name="T11" fmla="*/ 441 h 1183"/>
              <a:gd name="T12" fmla="*/ 219 w 1004"/>
              <a:gd name="T13" fmla="*/ 523 h 1183"/>
              <a:gd name="T14" fmla="*/ 276 w 1004"/>
              <a:gd name="T15" fmla="*/ 603 h 1183"/>
              <a:gd name="T16" fmla="*/ 338 w 1004"/>
              <a:gd name="T17" fmla="*/ 679 h 1183"/>
              <a:gd name="T18" fmla="*/ 404 w 1004"/>
              <a:gd name="T19" fmla="*/ 755 h 1183"/>
              <a:gd name="T20" fmla="*/ 476 w 1004"/>
              <a:gd name="T21" fmla="*/ 826 h 1183"/>
              <a:gd name="T22" fmla="*/ 552 w 1004"/>
              <a:gd name="T23" fmla="*/ 894 h 1183"/>
              <a:gd name="T24" fmla="*/ 633 w 1004"/>
              <a:gd name="T25" fmla="*/ 958 h 1183"/>
              <a:gd name="T26" fmla="*/ 719 w 1004"/>
              <a:gd name="T27" fmla="*/ 1021 h 1183"/>
              <a:gd name="T28" fmla="*/ 809 w 1004"/>
              <a:gd name="T29" fmla="*/ 1078 h 1183"/>
              <a:gd name="T30" fmla="*/ 903 w 1004"/>
              <a:gd name="T31" fmla="*/ 1133 h 1183"/>
              <a:gd name="T32" fmla="*/ 1003 w 1004"/>
              <a:gd name="T33" fmla="*/ 1182 h 118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04"/>
              <a:gd name="T52" fmla="*/ 0 h 1183"/>
              <a:gd name="T53" fmla="*/ 1004 w 1004"/>
              <a:gd name="T54" fmla="*/ 1183 h 118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04" h="1183">
                <a:moveTo>
                  <a:pt x="0" y="0"/>
                </a:moveTo>
                <a:lnTo>
                  <a:pt x="21" y="92"/>
                </a:lnTo>
                <a:lnTo>
                  <a:pt x="49" y="182"/>
                </a:lnTo>
                <a:lnTo>
                  <a:pt x="83" y="270"/>
                </a:lnTo>
                <a:lnTo>
                  <a:pt x="123" y="356"/>
                </a:lnTo>
                <a:lnTo>
                  <a:pt x="168" y="441"/>
                </a:lnTo>
                <a:lnTo>
                  <a:pt x="219" y="523"/>
                </a:lnTo>
                <a:lnTo>
                  <a:pt x="276" y="603"/>
                </a:lnTo>
                <a:lnTo>
                  <a:pt x="338" y="679"/>
                </a:lnTo>
                <a:lnTo>
                  <a:pt x="404" y="755"/>
                </a:lnTo>
                <a:lnTo>
                  <a:pt x="476" y="826"/>
                </a:lnTo>
                <a:lnTo>
                  <a:pt x="552" y="894"/>
                </a:lnTo>
                <a:lnTo>
                  <a:pt x="633" y="958"/>
                </a:lnTo>
                <a:lnTo>
                  <a:pt x="719" y="1021"/>
                </a:lnTo>
                <a:lnTo>
                  <a:pt x="809" y="1078"/>
                </a:lnTo>
                <a:lnTo>
                  <a:pt x="903" y="1133"/>
                </a:lnTo>
                <a:lnTo>
                  <a:pt x="1003" y="1182"/>
                </a:lnTo>
              </a:path>
            </a:pathLst>
          </a:custGeom>
          <a:noFill/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6671" name="Freeform 48"/>
          <p:cNvSpPr>
            <a:spLocks/>
          </p:cNvSpPr>
          <p:nvPr/>
        </p:nvSpPr>
        <p:spPr bwMode="auto">
          <a:xfrm>
            <a:off x="4382944" y="5936316"/>
            <a:ext cx="191943" cy="224118"/>
          </a:xfrm>
          <a:custGeom>
            <a:avLst/>
            <a:gdLst>
              <a:gd name="T0" fmla="*/ 0 w 133"/>
              <a:gd name="T1" fmla="*/ 25 h 160"/>
              <a:gd name="T2" fmla="*/ 31 w 133"/>
              <a:gd name="T3" fmla="*/ 159 h 160"/>
              <a:gd name="T4" fmla="*/ 132 w 133"/>
              <a:gd name="T5" fmla="*/ 0 h 160"/>
              <a:gd name="T6" fmla="*/ 0 w 133"/>
              <a:gd name="T7" fmla="*/ 18 h 160"/>
              <a:gd name="T8" fmla="*/ 0 w 133"/>
              <a:gd name="T9" fmla="*/ 25 h 160"/>
              <a:gd name="T10" fmla="*/ 0 w 133"/>
              <a:gd name="T11" fmla="*/ 25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"/>
              <a:gd name="T19" fmla="*/ 0 h 160"/>
              <a:gd name="T20" fmla="*/ 133 w 133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" h="160">
                <a:moveTo>
                  <a:pt x="0" y="25"/>
                </a:moveTo>
                <a:lnTo>
                  <a:pt x="31" y="159"/>
                </a:lnTo>
                <a:lnTo>
                  <a:pt x="132" y="0"/>
                </a:lnTo>
                <a:lnTo>
                  <a:pt x="0" y="18"/>
                </a:lnTo>
                <a:lnTo>
                  <a:pt x="0" y="25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6672" name="Freeform 49"/>
          <p:cNvSpPr>
            <a:spLocks/>
          </p:cNvSpPr>
          <p:nvPr/>
        </p:nvSpPr>
        <p:spPr bwMode="auto">
          <a:xfrm>
            <a:off x="5345545" y="4294655"/>
            <a:ext cx="1362364" cy="1673879"/>
          </a:xfrm>
          <a:custGeom>
            <a:avLst/>
            <a:gdLst>
              <a:gd name="T0" fmla="*/ 943 w 944"/>
              <a:gd name="T1" fmla="*/ 0 h 1195"/>
              <a:gd name="T2" fmla="*/ 922 w 944"/>
              <a:gd name="T3" fmla="*/ 93 h 1195"/>
              <a:gd name="T4" fmla="*/ 895 w 944"/>
              <a:gd name="T5" fmla="*/ 183 h 1195"/>
              <a:gd name="T6" fmla="*/ 864 w 944"/>
              <a:gd name="T7" fmla="*/ 273 h 1195"/>
              <a:gd name="T8" fmla="*/ 826 w 944"/>
              <a:gd name="T9" fmla="*/ 359 h 1195"/>
              <a:gd name="T10" fmla="*/ 783 w 944"/>
              <a:gd name="T11" fmla="*/ 445 h 1195"/>
              <a:gd name="T12" fmla="*/ 735 w 944"/>
              <a:gd name="T13" fmla="*/ 529 h 1195"/>
              <a:gd name="T14" fmla="*/ 682 w 944"/>
              <a:gd name="T15" fmla="*/ 609 h 1195"/>
              <a:gd name="T16" fmla="*/ 625 w 944"/>
              <a:gd name="T17" fmla="*/ 686 h 1195"/>
              <a:gd name="T18" fmla="*/ 561 w 944"/>
              <a:gd name="T19" fmla="*/ 763 h 1195"/>
              <a:gd name="T20" fmla="*/ 494 w 944"/>
              <a:gd name="T21" fmla="*/ 835 h 1195"/>
              <a:gd name="T22" fmla="*/ 421 w 944"/>
              <a:gd name="T23" fmla="*/ 904 h 1195"/>
              <a:gd name="T24" fmla="*/ 346 w 944"/>
              <a:gd name="T25" fmla="*/ 969 h 1195"/>
              <a:gd name="T26" fmla="*/ 264 w 944"/>
              <a:gd name="T27" fmla="*/ 1031 h 1195"/>
              <a:gd name="T28" fmla="*/ 180 w 944"/>
              <a:gd name="T29" fmla="*/ 1090 h 1195"/>
              <a:gd name="T30" fmla="*/ 92 w 944"/>
              <a:gd name="T31" fmla="*/ 1145 h 1195"/>
              <a:gd name="T32" fmla="*/ 0 w 944"/>
              <a:gd name="T33" fmla="*/ 1194 h 119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944"/>
              <a:gd name="T52" fmla="*/ 0 h 1195"/>
              <a:gd name="T53" fmla="*/ 944 w 944"/>
              <a:gd name="T54" fmla="*/ 1195 h 119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944" h="1195">
                <a:moveTo>
                  <a:pt x="943" y="0"/>
                </a:moveTo>
                <a:lnTo>
                  <a:pt x="922" y="93"/>
                </a:lnTo>
                <a:lnTo>
                  <a:pt x="895" y="183"/>
                </a:lnTo>
                <a:lnTo>
                  <a:pt x="864" y="273"/>
                </a:lnTo>
                <a:lnTo>
                  <a:pt x="826" y="359"/>
                </a:lnTo>
                <a:lnTo>
                  <a:pt x="783" y="445"/>
                </a:lnTo>
                <a:lnTo>
                  <a:pt x="735" y="529"/>
                </a:lnTo>
                <a:lnTo>
                  <a:pt x="682" y="609"/>
                </a:lnTo>
                <a:lnTo>
                  <a:pt x="625" y="686"/>
                </a:lnTo>
                <a:lnTo>
                  <a:pt x="561" y="763"/>
                </a:lnTo>
                <a:lnTo>
                  <a:pt x="494" y="835"/>
                </a:lnTo>
                <a:lnTo>
                  <a:pt x="421" y="904"/>
                </a:lnTo>
                <a:lnTo>
                  <a:pt x="346" y="969"/>
                </a:lnTo>
                <a:lnTo>
                  <a:pt x="264" y="1031"/>
                </a:lnTo>
                <a:lnTo>
                  <a:pt x="180" y="1090"/>
                </a:lnTo>
                <a:lnTo>
                  <a:pt x="92" y="1145"/>
                </a:lnTo>
                <a:lnTo>
                  <a:pt x="0" y="1194"/>
                </a:lnTo>
              </a:path>
            </a:pathLst>
          </a:custGeom>
          <a:noFill/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6673" name="Freeform 50"/>
          <p:cNvSpPr>
            <a:spLocks/>
          </p:cNvSpPr>
          <p:nvPr/>
        </p:nvSpPr>
        <p:spPr bwMode="auto">
          <a:xfrm>
            <a:off x="5160818" y="5936316"/>
            <a:ext cx="191944" cy="224118"/>
          </a:xfrm>
          <a:custGeom>
            <a:avLst/>
            <a:gdLst>
              <a:gd name="T0" fmla="*/ 132 w 133"/>
              <a:gd name="T1" fmla="*/ 25 h 160"/>
              <a:gd name="T2" fmla="*/ 101 w 133"/>
              <a:gd name="T3" fmla="*/ 159 h 160"/>
              <a:gd name="T4" fmla="*/ 0 w 133"/>
              <a:gd name="T5" fmla="*/ 0 h 160"/>
              <a:gd name="T6" fmla="*/ 132 w 133"/>
              <a:gd name="T7" fmla="*/ 18 h 160"/>
              <a:gd name="T8" fmla="*/ 132 w 133"/>
              <a:gd name="T9" fmla="*/ 25 h 160"/>
              <a:gd name="T10" fmla="*/ 132 w 133"/>
              <a:gd name="T11" fmla="*/ 25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"/>
              <a:gd name="T19" fmla="*/ 0 h 160"/>
              <a:gd name="T20" fmla="*/ 133 w 133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" h="160">
                <a:moveTo>
                  <a:pt x="132" y="25"/>
                </a:moveTo>
                <a:lnTo>
                  <a:pt x="101" y="159"/>
                </a:lnTo>
                <a:lnTo>
                  <a:pt x="0" y="0"/>
                </a:lnTo>
                <a:lnTo>
                  <a:pt x="132" y="18"/>
                </a:lnTo>
                <a:lnTo>
                  <a:pt x="132" y="25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6674" name="Line 51"/>
          <p:cNvSpPr>
            <a:spLocks noChangeShapeType="1"/>
          </p:cNvSpPr>
          <p:nvPr/>
        </p:nvSpPr>
        <p:spPr bwMode="auto">
          <a:xfrm>
            <a:off x="4863523" y="4310064"/>
            <a:ext cx="0" cy="1340503"/>
          </a:xfrm>
          <a:prstGeom prst="line">
            <a:avLst/>
          </a:prstGeom>
          <a:noFill/>
          <a:ln w="4734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6675" name="Freeform 52"/>
          <p:cNvSpPr>
            <a:spLocks/>
          </p:cNvSpPr>
          <p:nvPr/>
        </p:nvSpPr>
        <p:spPr bwMode="auto">
          <a:xfrm>
            <a:off x="4720648" y="5644963"/>
            <a:ext cx="275647" cy="191901"/>
          </a:xfrm>
          <a:custGeom>
            <a:avLst/>
            <a:gdLst>
              <a:gd name="T0" fmla="*/ 98 w 191"/>
              <a:gd name="T1" fmla="*/ 4 h 137"/>
              <a:gd name="T2" fmla="*/ 0 w 191"/>
              <a:gd name="T3" fmla="*/ 136 h 137"/>
              <a:gd name="T4" fmla="*/ 190 w 191"/>
              <a:gd name="T5" fmla="*/ 136 h 137"/>
              <a:gd name="T6" fmla="*/ 103 w 191"/>
              <a:gd name="T7" fmla="*/ 0 h 137"/>
              <a:gd name="T8" fmla="*/ 98 w 191"/>
              <a:gd name="T9" fmla="*/ 4 h 137"/>
              <a:gd name="T10" fmla="*/ 98 w 191"/>
              <a:gd name="T11" fmla="*/ 4 h 1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37"/>
              <a:gd name="T20" fmla="*/ 191 w 191"/>
              <a:gd name="T21" fmla="*/ 137 h 1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37">
                <a:moveTo>
                  <a:pt x="98" y="4"/>
                </a:moveTo>
                <a:lnTo>
                  <a:pt x="0" y="136"/>
                </a:lnTo>
                <a:lnTo>
                  <a:pt x="190" y="136"/>
                </a:lnTo>
                <a:lnTo>
                  <a:pt x="103" y="0"/>
                </a:lnTo>
                <a:lnTo>
                  <a:pt x="98" y="4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6676" name="Text Box 53"/>
          <p:cNvSpPr txBox="1">
            <a:spLocks noChangeArrowheads="1"/>
          </p:cNvSpPr>
          <p:nvPr/>
        </p:nvSpPr>
        <p:spPr bwMode="auto">
          <a:xfrm>
            <a:off x="5752523" y="5856475"/>
            <a:ext cx="3082636" cy="8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Direction Selective </a:t>
            </a:r>
          </a:p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Neuron</a:t>
            </a:r>
            <a:endParaRPr lang="en-US"/>
          </a:p>
        </p:txBody>
      </p:sp>
      <p:sp>
        <p:nvSpPr>
          <p:cNvPr id="26677" name="TextBox 54"/>
          <p:cNvSpPr txBox="1">
            <a:spLocks noChangeArrowheads="1"/>
          </p:cNvSpPr>
          <p:nvPr/>
        </p:nvSpPr>
        <p:spPr bwMode="auto">
          <a:xfrm>
            <a:off x="484909" y="268941"/>
            <a:ext cx="6654512" cy="5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chemeClr val="bg2"/>
                </a:solidFill>
              </a:rPr>
              <a:t>A neural model for motion detection</a:t>
            </a:r>
          </a:p>
        </p:txBody>
      </p:sp>
    </p:spTree>
    <p:extLst>
      <p:ext uri="{BB962C8B-B14F-4D97-AF65-F5344CB8AC3E}">
        <p14:creationId xmlns:p14="http://schemas.microsoft.com/office/powerpoint/2010/main" val="97424807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val 4"/>
          <p:cNvSpPr>
            <a:spLocks noChangeArrowheads="1"/>
          </p:cNvSpPr>
          <p:nvPr/>
        </p:nvSpPr>
        <p:spPr bwMode="auto">
          <a:xfrm>
            <a:off x="1838613" y="1707497"/>
            <a:ext cx="405535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7651" name="Oval 5"/>
          <p:cNvSpPr>
            <a:spLocks noChangeArrowheads="1"/>
          </p:cNvSpPr>
          <p:nvPr/>
        </p:nvSpPr>
        <p:spPr bwMode="auto">
          <a:xfrm>
            <a:off x="2749262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7652" name="Oval 6"/>
          <p:cNvSpPr>
            <a:spLocks noChangeArrowheads="1"/>
          </p:cNvSpPr>
          <p:nvPr/>
        </p:nvSpPr>
        <p:spPr bwMode="auto">
          <a:xfrm>
            <a:off x="3765262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7653" name="Oval 7"/>
          <p:cNvSpPr>
            <a:spLocks noChangeArrowheads="1"/>
          </p:cNvSpPr>
          <p:nvPr/>
        </p:nvSpPr>
        <p:spPr bwMode="auto">
          <a:xfrm>
            <a:off x="4675909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7654" name="Oval 8"/>
          <p:cNvSpPr>
            <a:spLocks noChangeArrowheads="1"/>
          </p:cNvSpPr>
          <p:nvPr/>
        </p:nvSpPr>
        <p:spPr bwMode="auto">
          <a:xfrm>
            <a:off x="5586557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7655" name="Oval 9"/>
          <p:cNvSpPr>
            <a:spLocks noChangeArrowheads="1"/>
          </p:cNvSpPr>
          <p:nvPr/>
        </p:nvSpPr>
        <p:spPr bwMode="auto">
          <a:xfrm>
            <a:off x="6497205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76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79409" y="1989045"/>
            <a:ext cx="1508125" cy="406213"/>
          </a:xfrm>
        </p:spPr>
        <p:txBody>
          <a:bodyPr lIns="0" tIns="0" rIns="0" bIns="0"/>
          <a:lstStyle/>
          <a:p>
            <a:pPr marL="0" indent="0" defTabSz="403169">
              <a:spcBef>
                <a:spcPct val="0"/>
              </a:spcBef>
              <a:buClr>
                <a:srgbClr val="FFFF00"/>
              </a:buClr>
              <a:buSzPct val="90000"/>
              <a:buNone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receptors</a:t>
            </a:r>
            <a:endParaRPr lang="en-US">
              <a:latin typeface="Times New Roman" charset="0"/>
            </a:endParaRPr>
          </a:p>
        </p:txBody>
      </p:sp>
      <p:sp>
        <p:nvSpPr>
          <p:cNvPr id="27657" name="Line 10"/>
          <p:cNvSpPr>
            <a:spLocks noChangeShapeType="1"/>
          </p:cNvSpPr>
          <p:nvPr/>
        </p:nvSpPr>
        <p:spPr bwMode="auto">
          <a:xfrm>
            <a:off x="2050762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7658" name="Line 11"/>
          <p:cNvSpPr>
            <a:spLocks noChangeShapeType="1"/>
          </p:cNvSpPr>
          <p:nvPr/>
        </p:nvSpPr>
        <p:spPr bwMode="auto">
          <a:xfrm>
            <a:off x="2946977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7659" name="Line 12"/>
          <p:cNvSpPr>
            <a:spLocks noChangeShapeType="1"/>
          </p:cNvSpPr>
          <p:nvPr/>
        </p:nvSpPr>
        <p:spPr bwMode="auto">
          <a:xfrm>
            <a:off x="3971636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7660" name="Line 13"/>
          <p:cNvSpPr>
            <a:spLocks noChangeShapeType="1"/>
          </p:cNvSpPr>
          <p:nvPr/>
        </p:nvSpPr>
        <p:spPr bwMode="auto">
          <a:xfrm>
            <a:off x="4863523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7661" name="Line 14"/>
          <p:cNvSpPr>
            <a:spLocks noChangeShapeType="1"/>
          </p:cNvSpPr>
          <p:nvPr/>
        </p:nvSpPr>
        <p:spPr bwMode="auto">
          <a:xfrm>
            <a:off x="5759739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7662" name="Line 15"/>
          <p:cNvSpPr>
            <a:spLocks noChangeShapeType="1"/>
          </p:cNvSpPr>
          <p:nvPr/>
        </p:nvSpPr>
        <p:spPr bwMode="auto">
          <a:xfrm>
            <a:off x="6726671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7663" name="Text Box 16"/>
          <p:cNvSpPr txBox="1">
            <a:spLocks noChangeArrowheads="1"/>
          </p:cNvSpPr>
          <p:nvPr/>
        </p:nvSpPr>
        <p:spPr bwMode="auto">
          <a:xfrm>
            <a:off x="1936750" y="2061883"/>
            <a:ext cx="248227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A</a:t>
            </a:r>
            <a:endParaRPr lang="en-US"/>
          </a:p>
        </p:txBody>
      </p:sp>
      <p:sp>
        <p:nvSpPr>
          <p:cNvPr id="27664" name="Text Box 17"/>
          <p:cNvSpPr txBox="1">
            <a:spLocks noChangeArrowheads="1"/>
          </p:cNvSpPr>
          <p:nvPr/>
        </p:nvSpPr>
        <p:spPr bwMode="auto">
          <a:xfrm>
            <a:off x="2834409" y="2061883"/>
            <a:ext cx="248227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B</a:t>
            </a:r>
            <a:endParaRPr lang="en-US"/>
          </a:p>
        </p:txBody>
      </p:sp>
      <p:sp>
        <p:nvSpPr>
          <p:cNvPr id="27665" name="Text Box 18"/>
          <p:cNvSpPr txBox="1">
            <a:spLocks noChangeArrowheads="1"/>
          </p:cNvSpPr>
          <p:nvPr/>
        </p:nvSpPr>
        <p:spPr bwMode="auto">
          <a:xfrm>
            <a:off x="3851853" y="2075890"/>
            <a:ext cx="268432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C</a:t>
            </a:r>
            <a:endParaRPr lang="en-US"/>
          </a:p>
        </p:txBody>
      </p:sp>
      <p:sp>
        <p:nvSpPr>
          <p:cNvPr id="27666" name="Text Box 19"/>
          <p:cNvSpPr txBox="1">
            <a:spLocks noChangeArrowheads="1"/>
          </p:cNvSpPr>
          <p:nvPr/>
        </p:nvSpPr>
        <p:spPr bwMode="auto">
          <a:xfrm>
            <a:off x="4763944" y="2061883"/>
            <a:ext cx="268432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D</a:t>
            </a:r>
            <a:endParaRPr lang="en-US"/>
          </a:p>
        </p:txBody>
      </p:sp>
      <p:sp>
        <p:nvSpPr>
          <p:cNvPr id="27667" name="Text Box 20"/>
          <p:cNvSpPr txBox="1">
            <a:spLocks noChangeArrowheads="1"/>
          </p:cNvSpPr>
          <p:nvPr/>
        </p:nvSpPr>
        <p:spPr bwMode="auto">
          <a:xfrm>
            <a:off x="5661603" y="2061883"/>
            <a:ext cx="248227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E</a:t>
            </a:r>
            <a:endParaRPr lang="en-US"/>
          </a:p>
        </p:txBody>
      </p:sp>
      <p:sp>
        <p:nvSpPr>
          <p:cNvPr id="27668" name="Text Box 21"/>
          <p:cNvSpPr txBox="1">
            <a:spLocks noChangeArrowheads="1"/>
          </p:cNvSpPr>
          <p:nvPr/>
        </p:nvSpPr>
        <p:spPr bwMode="auto">
          <a:xfrm>
            <a:off x="6592455" y="2075890"/>
            <a:ext cx="228023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F</a:t>
            </a:r>
            <a:endParaRPr lang="en-US"/>
          </a:p>
        </p:txBody>
      </p:sp>
      <p:sp>
        <p:nvSpPr>
          <p:cNvPr id="27669" name="Freeform 22"/>
          <p:cNvSpPr>
            <a:spLocks/>
          </p:cNvSpPr>
          <p:nvPr/>
        </p:nvSpPr>
        <p:spPr bwMode="auto">
          <a:xfrm>
            <a:off x="2799773" y="3833813"/>
            <a:ext cx="274205" cy="144275"/>
          </a:xfrm>
          <a:custGeom>
            <a:avLst/>
            <a:gdLst>
              <a:gd name="T0" fmla="*/ 98 w 190"/>
              <a:gd name="T1" fmla="*/ 3 h 103"/>
              <a:gd name="T2" fmla="*/ 0 w 190"/>
              <a:gd name="T3" fmla="*/ 102 h 103"/>
              <a:gd name="T4" fmla="*/ 189 w 190"/>
              <a:gd name="T5" fmla="*/ 102 h 103"/>
              <a:gd name="T6" fmla="*/ 103 w 190"/>
              <a:gd name="T7" fmla="*/ 0 h 103"/>
              <a:gd name="T8" fmla="*/ 98 w 190"/>
              <a:gd name="T9" fmla="*/ 3 h 103"/>
              <a:gd name="T10" fmla="*/ 98 w 190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0"/>
              <a:gd name="T19" fmla="*/ 0 h 103"/>
              <a:gd name="T20" fmla="*/ 190 w 190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0" h="103">
                <a:moveTo>
                  <a:pt x="98" y="3"/>
                </a:moveTo>
                <a:lnTo>
                  <a:pt x="0" y="102"/>
                </a:lnTo>
                <a:lnTo>
                  <a:pt x="189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7670" name="Freeform 23"/>
          <p:cNvSpPr>
            <a:spLocks/>
          </p:cNvSpPr>
          <p:nvPr/>
        </p:nvSpPr>
        <p:spPr bwMode="auto">
          <a:xfrm>
            <a:off x="1900671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7671" name="Freeform 24"/>
          <p:cNvSpPr>
            <a:spLocks/>
          </p:cNvSpPr>
          <p:nvPr/>
        </p:nvSpPr>
        <p:spPr bwMode="auto">
          <a:xfrm>
            <a:off x="4720648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7672" name="Freeform 25"/>
          <p:cNvSpPr>
            <a:spLocks/>
          </p:cNvSpPr>
          <p:nvPr/>
        </p:nvSpPr>
        <p:spPr bwMode="auto">
          <a:xfrm>
            <a:off x="3822989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2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2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7673" name="Freeform 26"/>
          <p:cNvSpPr>
            <a:spLocks/>
          </p:cNvSpPr>
          <p:nvPr/>
        </p:nvSpPr>
        <p:spPr bwMode="auto">
          <a:xfrm>
            <a:off x="6560705" y="3833813"/>
            <a:ext cx="275648" cy="144275"/>
          </a:xfrm>
          <a:custGeom>
            <a:avLst/>
            <a:gdLst>
              <a:gd name="T0" fmla="*/ 97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2 w 191"/>
              <a:gd name="T7" fmla="*/ 0 h 103"/>
              <a:gd name="T8" fmla="*/ 97 w 191"/>
              <a:gd name="T9" fmla="*/ 3 h 103"/>
              <a:gd name="T10" fmla="*/ 97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7" y="3"/>
                </a:moveTo>
                <a:lnTo>
                  <a:pt x="0" y="102"/>
                </a:lnTo>
                <a:lnTo>
                  <a:pt x="190" y="102"/>
                </a:lnTo>
                <a:lnTo>
                  <a:pt x="102" y="0"/>
                </a:lnTo>
                <a:lnTo>
                  <a:pt x="97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7674" name="Freeform 27"/>
          <p:cNvSpPr>
            <a:spLocks/>
          </p:cNvSpPr>
          <p:nvPr/>
        </p:nvSpPr>
        <p:spPr bwMode="auto">
          <a:xfrm>
            <a:off x="5603876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7675" name="Oval 28"/>
          <p:cNvSpPr>
            <a:spLocks noChangeArrowheads="1"/>
          </p:cNvSpPr>
          <p:nvPr/>
        </p:nvSpPr>
        <p:spPr bwMode="auto">
          <a:xfrm>
            <a:off x="2729057" y="4020111"/>
            <a:ext cx="437284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7676" name="Oval 29"/>
          <p:cNvSpPr>
            <a:spLocks noChangeArrowheads="1"/>
          </p:cNvSpPr>
          <p:nvPr/>
        </p:nvSpPr>
        <p:spPr bwMode="auto">
          <a:xfrm>
            <a:off x="1834285" y="4020111"/>
            <a:ext cx="435841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7677" name="Oval 30"/>
          <p:cNvSpPr>
            <a:spLocks noChangeArrowheads="1"/>
          </p:cNvSpPr>
          <p:nvPr/>
        </p:nvSpPr>
        <p:spPr bwMode="auto">
          <a:xfrm>
            <a:off x="4660034" y="4020111"/>
            <a:ext cx="437284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7678" name="Oval 31"/>
          <p:cNvSpPr>
            <a:spLocks noChangeArrowheads="1"/>
          </p:cNvSpPr>
          <p:nvPr/>
        </p:nvSpPr>
        <p:spPr bwMode="auto">
          <a:xfrm>
            <a:off x="3763818" y="4020111"/>
            <a:ext cx="437285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7679" name="Oval 32"/>
          <p:cNvSpPr>
            <a:spLocks noChangeArrowheads="1"/>
          </p:cNvSpPr>
          <p:nvPr/>
        </p:nvSpPr>
        <p:spPr bwMode="auto">
          <a:xfrm>
            <a:off x="6502978" y="4020111"/>
            <a:ext cx="437285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7680" name="Oval 33"/>
          <p:cNvSpPr>
            <a:spLocks noChangeArrowheads="1"/>
          </p:cNvSpPr>
          <p:nvPr/>
        </p:nvSpPr>
        <p:spPr bwMode="auto">
          <a:xfrm>
            <a:off x="5534603" y="4020111"/>
            <a:ext cx="437284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7681" name="Line 34"/>
          <p:cNvSpPr>
            <a:spLocks noChangeShapeType="1"/>
          </p:cNvSpPr>
          <p:nvPr/>
        </p:nvSpPr>
        <p:spPr bwMode="auto">
          <a:xfrm>
            <a:off x="2290331" y="4139174"/>
            <a:ext cx="279977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7682" name="Freeform 35"/>
          <p:cNvSpPr>
            <a:spLocks/>
          </p:cNvSpPr>
          <p:nvPr/>
        </p:nvSpPr>
        <p:spPr bwMode="auto">
          <a:xfrm>
            <a:off x="2537114" y="4021511"/>
            <a:ext cx="148648" cy="267540"/>
          </a:xfrm>
          <a:custGeom>
            <a:avLst/>
            <a:gdLst>
              <a:gd name="T0" fmla="*/ 4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4 w 103"/>
              <a:gd name="T9" fmla="*/ 92 h 191"/>
              <a:gd name="T10" fmla="*/ 4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4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7683" name="Line 36"/>
          <p:cNvSpPr>
            <a:spLocks noChangeShapeType="1"/>
          </p:cNvSpPr>
          <p:nvPr/>
        </p:nvSpPr>
        <p:spPr bwMode="auto">
          <a:xfrm>
            <a:off x="4180899" y="4139174"/>
            <a:ext cx="330488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7684" name="Freeform 37"/>
          <p:cNvSpPr>
            <a:spLocks/>
          </p:cNvSpPr>
          <p:nvPr/>
        </p:nvSpPr>
        <p:spPr bwMode="auto">
          <a:xfrm>
            <a:off x="4473864" y="4021511"/>
            <a:ext cx="150091" cy="267540"/>
          </a:xfrm>
          <a:custGeom>
            <a:avLst/>
            <a:gdLst>
              <a:gd name="T0" fmla="*/ 4 w 104"/>
              <a:gd name="T1" fmla="*/ 92 h 191"/>
              <a:gd name="T2" fmla="*/ 103 w 104"/>
              <a:gd name="T3" fmla="*/ 190 h 191"/>
              <a:gd name="T4" fmla="*/ 103 w 104"/>
              <a:gd name="T5" fmla="*/ 0 h 191"/>
              <a:gd name="T6" fmla="*/ 0 w 104"/>
              <a:gd name="T7" fmla="*/ 87 h 191"/>
              <a:gd name="T8" fmla="*/ 4 w 104"/>
              <a:gd name="T9" fmla="*/ 92 h 191"/>
              <a:gd name="T10" fmla="*/ 4 w 104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4"/>
              <a:gd name="T19" fmla="*/ 0 h 191"/>
              <a:gd name="T20" fmla="*/ 104 w 104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4" h="191">
                <a:moveTo>
                  <a:pt x="4" y="92"/>
                </a:moveTo>
                <a:lnTo>
                  <a:pt x="103" y="190"/>
                </a:lnTo>
                <a:lnTo>
                  <a:pt x="103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7685" name="Line 38"/>
          <p:cNvSpPr>
            <a:spLocks noChangeShapeType="1"/>
          </p:cNvSpPr>
          <p:nvPr/>
        </p:nvSpPr>
        <p:spPr bwMode="auto">
          <a:xfrm>
            <a:off x="5967557" y="4139174"/>
            <a:ext cx="362238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7686" name="Freeform 39"/>
          <p:cNvSpPr>
            <a:spLocks/>
          </p:cNvSpPr>
          <p:nvPr/>
        </p:nvSpPr>
        <p:spPr bwMode="auto">
          <a:xfrm>
            <a:off x="6303819" y="4021511"/>
            <a:ext cx="148648" cy="267540"/>
          </a:xfrm>
          <a:custGeom>
            <a:avLst/>
            <a:gdLst>
              <a:gd name="T0" fmla="*/ 4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4 w 103"/>
              <a:gd name="T9" fmla="*/ 92 h 191"/>
              <a:gd name="T10" fmla="*/ 4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4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7687" name="Line 40"/>
          <p:cNvSpPr>
            <a:spLocks noChangeShapeType="1"/>
          </p:cNvSpPr>
          <p:nvPr/>
        </p:nvSpPr>
        <p:spPr bwMode="auto">
          <a:xfrm>
            <a:off x="688398" y="2976563"/>
            <a:ext cx="278534" cy="4202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7688" name="Freeform 41"/>
          <p:cNvSpPr>
            <a:spLocks/>
          </p:cNvSpPr>
          <p:nvPr/>
        </p:nvSpPr>
        <p:spPr bwMode="auto">
          <a:xfrm>
            <a:off x="935182" y="2860302"/>
            <a:ext cx="148648" cy="266140"/>
          </a:xfrm>
          <a:custGeom>
            <a:avLst/>
            <a:gdLst>
              <a:gd name="T0" fmla="*/ 3 w 103"/>
              <a:gd name="T1" fmla="*/ 91 h 190"/>
              <a:gd name="T2" fmla="*/ 102 w 103"/>
              <a:gd name="T3" fmla="*/ 189 h 190"/>
              <a:gd name="T4" fmla="*/ 102 w 103"/>
              <a:gd name="T5" fmla="*/ 0 h 190"/>
              <a:gd name="T6" fmla="*/ 0 w 103"/>
              <a:gd name="T7" fmla="*/ 87 h 190"/>
              <a:gd name="T8" fmla="*/ 3 w 103"/>
              <a:gd name="T9" fmla="*/ 91 h 190"/>
              <a:gd name="T10" fmla="*/ 3 w 103"/>
              <a:gd name="T11" fmla="*/ 91 h 1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0"/>
              <a:gd name="T20" fmla="*/ 103 w 103"/>
              <a:gd name="T21" fmla="*/ 190 h 1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0">
                <a:moveTo>
                  <a:pt x="3" y="91"/>
                </a:moveTo>
                <a:lnTo>
                  <a:pt x="102" y="189"/>
                </a:lnTo>
                <a:lnTo>
                  <a:pt x="102" y="0"/>
                </a:lnTo>
                <a:lnTo>
                  <a:pt x="0" y="87"/>
                </a:lnTo>
                <a:lnTo>
                  <a:pt x="3" y="91"/>
                </a:lnTo>
              </a:path>
            </a:pathLst>
          </a:custGeom>
          <a:solidFill>
            <a:srgbClr val="000000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7689" name="Line 42"/>
          <p:cNvSpPr>
            <a:spLocks noChangeShapeType="1"/>
          </p:cNvSpPr>
          <p:nvPr/>
        </p:nvSpPr>
        <p:spPr bwMode="auto">
          <a:xfrm>
            <a:off x="688398" y="3903850"/>
            <a:ext cx="278534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7690" name="Freeform 43"/>
          <p:cNvSpPr>
            <a:spLocks/>
          </p:cNvSpPr>
          <p:nvPr/>
        </p:nvSpPr>
        <p:spPr bwMode="auto">
          <a:xfrm>
            <a:off x="935182" y="3784787"/>
            <a:ext cx="148648" cy="267541"/>
          </a:xfrm>
          <a:custGeom>
            <a:avLst/>
            <a:gdLst>
              <a:gd name="T0" fmla="*/ 3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3 w 103"/>
              <a:gd name="T9" fmla="*/ 92 h 191"/>
              <a:gd name="T10" fmla="*/ 3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3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3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7691" name="Text Box 44"/>
          <p:cNvSpPr txBox="1">
            <a:spLocks noChangeArrowheads="1"/>
          </p:cNvSpPr>
          <p:nvPr/>
        </p:nvSpPr>
        <p:spPr bwMode="auto">
          <a:xfrm>
            <a:off x="202046" y="3140449"/>
            <a:ext cx="1526886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excitation</a:t>
            </a:r>
            <a:endParaRPr lang="en-US"/>
          </a:p>
        </p:txBody>
      </p:sp>
      <p:sp>
        <p:nvSpPr>
          <p:cNvPr id="27692" name="Text Box 45"/>
          <p:cNvSpPr txBox="1">
            <a:spLocks noChangeArrowheads="1"/>
          </p:cNvSpPr>
          <p:nvPr/>
        </p:nvSpPr>
        <p:spPr bwMode="auto">
          <a:xfrm>
            <a:off x="202046" y="4080343"/>
            <a:ext cx="1427307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inhibition</a:t>
            </a:r>
            <a:endParaRPr lang="en-US"/>
          </a:p>
        </p:txBody>
      </p:sp>
      <p:sp>
        <p:nvSpPr>
          <p:cNvPr id="27693" name="Oval 46"/>
          <p:cNvSpPr>
            <a:spLocks noChangeArrowheads="1"/>
          </p:cNvSpPr>
          <p:nvPr/>
        </p:nvSpPr>
        <p:spPr bwMode="auto">
          <a:xfrm>
            <a:off x="4508500" y="5895696"/>
            <a:ext cx="718705" cy="696165"/>
          </a:xfrm>
          <a:prstGeom prst="ellipse">
            <a:avLst/>
          </a:prstGeom>
          <a:solidFill>
            <a:srgbClr val="FFFFFF"/>
          </a:solidFill>
          <a:ln w="4734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7694" name="Freeform 47"/>
          <p:cNvSpPr>
            <a:spLocks/>
          </p:cNvSpPr>
          <p:nvPr/>
        </p:nvSpPr>
        <p:spPr bwMode="auto">
          <a:xfrm>
            <a:off x="2939762" y="4311464"/>
            <a:ext cx="1448955" cy="1657070"/>
          </a:xfrm>
          <a:custGeom>
            <a:avLst/>
            <a:gdLst>
              <a:gd name="T0" fmla="*/ 0 w 1004"/>
              <a:gd name="T1" fmla="*/ 0 h 1183"/>
              <a:gd name="T2" fmla="*/ 21 w 1004"/>
              <a:gd name="T3" fmla="*/ 92 h 1183"/>
              <a:gd name="T4" fmla="*/ 49 w 1004"/>
              <a:gd name="T5" fmla="*/ 182 h 1183"/>
              <a:gd name="T6" fmla="*/ 83 w 1004"/>
              <a:gd name="T7" fmla="*/ 270 h 1183"/>
              <a:gd name="T8" fmla="*/ 123 w 1004"/>
              <a:gd name="T9" fmla="*/ 356 h 1183"/>
              <a:gd name="T10" fmla="*/ 168 w 1004"/>
              <a:gd name="T11" fmla="*/ 441 h 1183"/>
              <a:gd name="T12" fmla="*/ 219 w 1004"/>
              <a:gd name="T13" fmla="*/ 523 h 1183"/>
              <a:gd name="T14" fmla="*/ 276 w 1004"/>
              <a:gd name="T15" fmla="*/ 603 h 1183"/>
              <a:gd name="T16" fmla="*/ 338 w 1004"/>
              <a:gd name="T17" fmla="*/ 679 h 1183"/>
              <a:gd name="T18" fmla="*/ 404 w 1004"/>
              <a:gd name="T19" fmla="*/ 755 h 1183"/>
              <a:gd name="T20" fmla="*/ 476 w 1004"/>
              <a:gd name="T21" fmla="*/ 826 h 1183"/>
              <a:gd name="T22" fmla="*/ 552 w 1004"/>
              <a:gd name="T23" fmla="*/ 894 h 1183"/>
              <a:gd name="T24" fmla="*/ 633 w 1004"/>
              <a:gd name="T25" fmla="*/ 958 h 1183"/>
              <a:gd name="T26" fmla="*/ 719 w 1004"/>
              <a:gd name="T27" fmla="*/ 1021 h 1183"/>
              <a:gd name="T28" fmla="*/ 809 w 1004"/>
              <a:gd name="T29" fmla="*/ 1078 h 1183"/>
              <a:gd name="T30" fmla="*/ 903 w 1004"/>
              <a:gd name="T31" fmla="*/ 1133 h 1183"/>
              <a:gd name="T32" fmla="*/ 1003 w 1004"/>
              <a:gd name="T33" fmla="*/ 1182 h 118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04"/>
              <a:gd name="T52" fmla="*/ 0 h 1183"/>
              <a:gd name="T53" fmla="*/ 1004 w 1004"/>
              <a:gd name="T54" fmla="*/ 1183 h 118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04" h="1183">
                <a:moveTo>
                  <a:pt x="0" y="0"/>
                </a:moveTo>
                <a:lnTo>
                  <a:pt x="21" y="92"/>
                </a:lnTo>
                <a:lnTo>
                  <a:pt x="49" y="182"/>
                </a:lnTo>
                <a:lnTo>
                  <a:pt x="83" y="270"/>
                </a:lnTo>
                <a:lnTo>
                  <a:pt x="123" y="356"/>
                </a:lnTo>
                <a:lnTo>
                  <a:pt x="168" y="441"/>
                </a:lnTo>
                <a:lnTo>
                  <a:pt x="219" y="523"/>
                </a:lnTo>
                <a:lnTo>
                  <a:pt x="276" y="603"/>
                </a:lnTo>
                <a:lnTo>
                  <a:pt x="338" y="679"/>
                </a:lnTo>
                <a:lnTo>
                  <a:pt x="404" y="755"/>
                </a:lnTo>
                <a:lnTo>
                  <a:pt x="476" y="826"/>
                </a:lnTo>
                <a:lnTo>
                  <a:pt x="552" y="894"/>
                </a:lnTo>
                <a:lnTo>
                  <a:pt x="633" y="958"/>
                </a:lnTo>
                <a:lnTo>
                  <a:pt x="719" y="1021"/>
                </a:lnTo>
                <a:lnTo>
                  <a:pt x="809" y="1078"/>
                </a:lnTo>
                <a:lnTo>
                  <a:pt x="903" y="1133"/>
                </a:lnTo>
                <a:lnTo>
                  <a:pt x="1003" y="1182"/>
                </a:lnTo>
              </a:path>
            </a:pathLst>
          </a:custGeom>
          <a:noFill/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7695" name="Freeform 48"/>
          <p:cNvSpPr>
            <a:spLocks/>
          </p:cNvSpPr>
          <p:nvPr/>
        </p:nvSpPr>
        <p:spPr bwMode="auto">
          <a:xfrm>
            <a:off x="4382944" y="5936316"/>
            <a:ext cx="191943" cy="224118"/>
          </a:xfrm>
          <a:custGeom>
            <a:avLst/>
            <a:gdLst>
              <a:gd name="T0" fmla="*/ 0 w 133"/>
              <a:gd name="T1" fmla="*/ 25 h 160"/>
              <a:gd name="T2" fmla="*/ 31 w 133"/>
              <a:gd name="T3" fmla="*/ 159 h 160"/>
              <a:gd name="T4" fmla="*/ 132 w 133"/>
              <a:gd name="T5" fmla="*/ 0 h 160"/>
              <a:gd name="T6" fmla="*/ 0 w 133"/>
              <a:gd name="T7" fmla="*/ 18 h 160"/>
              <a:gd name="T8" fmla="*/ 0 w 133"/>
              <a:gd name="T9" fmla="*/ 25 h 160"/>
              <a:gd name="T10" fmla="*/ 0 w 133"/>
              <a:gd name="T11" fmla="*/ 25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"/>
              <a:gd name="T19" fmla="*/ 0 h 160"/>
              <a:gd name="T20" fmla="*/ 133 w 133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" h="160">
                <a:moveTo>
                  <a:pt x="0" y="25"/>
                </a:moveTo>
                <a:lnTo>
                  <a:pt x="31" y="159"/>
                </a:lnTo>
                <a:lnTo>
                  <a:pt x="132" y="0"/>
                </a:lnTo>
                <a:lnTo>
                  <a:pt x="0" y="18"/>
                </a:lnTo>
                <a:lnTo>
                  <a:pt x="0" y="25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7696" name="Freeform 49"/>
          <p:cNvSpPr>
            <a:spLocks/>
          </p:cNvSpPr>
          <p:nvPr/>
        </p:nvSpPr>
        <p:spPr bwMode="auto">
          <a:xfrm>
            <a:off x="5345545" y="4294655"/>
            <a:ext cx="1362364" cy="1673879"/>
          </a:xfrm>
          <a:custGeom>
            <a:avLst/>
            <a:gdLst>
              <a:gd name="T0" fmla="*/ 943 w 944"/>
              <a:gd name="T1" fmla="*/ 0 h 1195"/>
              <a:gd name="T2" fmla="*/ 922 w 944"/>
              <a:gd name="T3" fmla="*/ 93 h 1195"/>
              <a:gd name="T4" fmla="*/ 895 w 944"/>
              <a:gd name="T5" fmla="*/ 183 h 1195"/>
              <a:gd name="T6" fmla="*/ 864 w 944"/>
              <a:gd name="T7" fmla="*/ 273 h 1195"/>
              <a:gd name="T8" fmla="*/ 826 w 944"/>
              <a:gd name="T9" fmla="*/ 359 h 1195"/>
              <a:gd name="T10" fmla="*/ 783 w 944"/>
              <a:gd name="T11" fmla="*/ 445 h 1195"/>
              <a:gd name="T12" fmla="*/ 735 w 944"/>
              <a:gd name="T13" fmla="*/ 529 h 1195"/>
              <a:gd name="T14" fmla="*/ 682 w 944"/>
              <a:gd name="T15" fmla="*/ 609 h 1195"/>
              <a:gd name="T16" fmla="*/ 625 w 944"/>
              <a:gd name="T17" fmla="*/ 686 h 1195"/>
              <a:gd name="T18" fmla="*/ 561 w 944"/>
              <a:gd name="T19" fmla="*/ 763 h 1195"/>
              <a:gd name="T20" fmla="*/ 494 w 944"/>
              <a:gd name="T21" fmla="*/ 835 h 1195"/>
              <a:gd name="T22" fmla="*/ 421 w 944"/>
              <a:gd name="T23" fmla="*/ 904 h 1195"/>
              <a:gd name="T24" fmla="*/ 346 w 944"/>
              <a:gd name="T25" fmla="*/ 969 h 1195"/>
              <a:gd name="T26" fmla="*/ 264 w 944"/>
              <a:gd name="T27" fmla="*/ 1031 h 1195"/>
              <a:gd name="T28" fmla="*/ 180 w 944"/>
              <a:gd name="T29" fmla="*/ 1090 h 1195"/>
              <a:gd name="T30" fmla="*/ 92 w 944"/>
              <a:gd name="T31" fmla="*/ 1145 h 1195"/>
              <a:gd name="T32" fmla="*/ 0 w 944"/>
              <a:gd name="T33" fmla="*/ 1194 h 119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944"/>
              <a:gd name="T52" fmla="*/ 0 h 1195"/>
              <a:gd name="T53" fmla="*/ 944 w 944"/>
              <a:gd name="T54" fmla="*/ 1195 h 119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944" h="1195">
                <a:moveTo>
                  <a:pt x="943" y="0"/>
                </a:moveTo>
                <a:lnTo>
                  <a:pt x="922" y="93"/>
                </a:lnTo>
                <a:lnTo>
                  <a:pt x="895" y="183"/>
                </a:lnTo>
                <a:lnTo>
                  <a:pt x="864" y="273"/>
                </a:lnTo>
                <a:lnTo>
                  <a:pt x="826" y="359"/>
                </a:lnTo>
                <a:lnTo>
                  <a:pt x="783" y="445"/>
                </a:lnTo>
                <a:lnTo>
                  <a:pt x="735" y="529"/>
                </a:lnTo>
                <a:lnTo>
                  <a:pt x="682" y="609"/>
                </a:lnTo>
                <a:lnTo>
                  <a:pt x="625" y="686"/>
                </a:lnTo>
                <a:lnTo>
                  <a:pt x="561" y="763"/>
                </a:lnTo>
                <a:lnTo>
                  <a:pt x="494" y="835"/>
                </a:lnTo>
                <a:lnTo>
                  <a:pt x="421" y="904"/>
                </a:lnTo>
                <a:lnTo>
                  <a:pt x="346" y="969"/>
                </a:lnTo>
                <a:lnTo>
                  <a:pt x="264" y="1031"/>
                </a:lnTo>
                <a:lnTo>
                  <a:pt x="180" y="1090"/>
                </a:lnTo>
                <a:lnTo>
                  <a:pt x="92" y="1145"/>
                </a:lnTo>
                <a:lnTo>
                  <a:pt x="0" y="1194"/>
                </a:lnTo>
              </a:path>
            </a:pathLst>
          </a:custGeom>
          <a:noFill/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7697" name="Freeform 50"/>
          <p:cNvSpPr>
            <a:spLocks/>
          </p:cNvSpPr>
          <p:nvPr/>
        </p:nvSpPr>
        <p:spPr bwMode="auto">
          <a:xfrm>
            <a:off x="5160818" y="5936316"/>
            <a:ext cx="191944" cy="224118"/>
          </a:xfrm>
          <a:custGeom>
            <a:avLst/>
            <a:gdLst>
              <a:gd name="T0" fmla="*/ 132 w 133"/>
              <a:gd name="T1" fmla="*/ 25 h 160"/>
              <a:gd name="T2" fmla="*/ 101 w 133"/>
              <a:gd name="T3" fmla="*/ 159 h 160"/>
              <a:gd name="T4" fmla="*/ 0 w 133"/>
              <a:gd name="T5" fmla="*/ 0 h 160"/>
              <a:gd name="T6" fmla="*/ 132 w 133"/>
              <a:gd name="T7" fmla="*/ 18 h 160"/>
              <a:gd name="T8" fmla="*/ 132 w 133"/>
              <a:gd name="T9" fmla="*/ 25 h 160"/>
              <a:gd name="T10" fmla="*/ 132 w 133"/>
              <a:gd name="T11" fmla="*/ 25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"/>
              <a:gd name="T19" fmla="*/ 0 h 160"/>
              <a:gd name="T20" fmla="*/ 133 w 133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" h="160">
                <a:moveTo>
                  <a:pt x="132" y="25"/>
                </a:moveTo>
                <a:lnTo>
                  <a:pt x="101" y="159"/>
                </a:lnTo>
                <a:lnTo>
                  <a:pt x="0" y="0"/>
                </a:lnTo>
                <a:lnTo>
                  <a:pt x="132" y="18"/>
                </a:lnTo>
                <a:lnTo>
                  <a:pt x="132" y="25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7698" name="Line 51"/>
          <p:cNvSpPr>
            <a:spLocks noChangeShapeType="1"/>
          </p:cNvSpPr>
          <p:nvPr/>
        </p:nvSpPr>
        <p:spPr bwMode="auto">
          <a:xfrm>
            <a:off x="4863523" y="4310064"/>
            <a:ext cx="0" cy="1340503"/>
          </a:xfrm>
          <a:prstGeom prst="line">
            <a:avLst/>
          </a:prstGeom>
          <a:noFill/>
          <a:ln w="4734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7699" name="Freeform 52"/>
          <p:cNvSpPr>
            <a:spLocks/>
          </p:cNvSpPr>
          <p:nvPr/>
        </p:nvSpPr>
        <p:spPr bwMode="auto">
          <a:xfrm>
            <a:off x="4720648" y="5644963"/>
            <a:ext cx="275647" cy="191901"/>
          </a:xfrm>
          <a:custGeom>
            <a:avLst/>
            <a:gdLst>
              <a:gd name="T0" fmla="*/ 98 w 191"/>
              <a:gd name="T1" fmla="*/ 4 h 137"/>
              <a:gd name="T2" fmla="*/ 0 w 191"/>
              <a:gd name="T3" fmla="*/ 136 h 137"/>
              <a:gd name="T4" fmla="*/ 190 w 191"/>
              <a:gd name="T5" fmla="*/ 136 h 137"/>
              <a:gd name="T6" fmla="*/ 103 w 191"/>
              <a:gd name="T7" fmla="*/ 0 h 137"/>
              <a:gd name="T8" fmla="*/ 98 w 191"/>
              <a:gd name="T9" fmla="*/ 4 h 137"/>
              <a:gd name="T10" fmla="*/ 98 w 191"/>
              <a:gd name="T11" fmla="*/ 4 h 1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37"/>
              <a:gd name="T20" fmla="*/ 191 w 191"/>
              <a:gd name="T21" fmla="*/ 137 h 1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37">
                <a:moveTo>
                  <a:pt x="98" y="4"/>
                </a:moveTo>
                <a:lnTo>
                  <a:pt x="0" y="136"/>
                </a:lnTo>
                <a:lnTo>
                  <a:pt x="190" y="136"/>
                </a:lnTo>
                <a:lnTo>
                  <a:pt x="103" y="0"/>
                </a:lnTo>
                <a:lnTo>
                  <a:pt x="98" y="4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7700" name="Line 53"/>
          <p:cNvSpPr>
            <a:spLocks noChangeShapeType="1"/>
          </p:cNvSpPr>
          <p:nvPr/>
        </p:nvSpPr>
        <p:spPr bwMode="auto">
          <a:xfrm>
            <a:off x="1900671" y="791416"/>
            <a:ext cx="4847647" cy="0"/>
          </a:xfrm>
          <a:prstGeom prst="line">
            <a:avLst/>
          </a:prstGeom>
          <a:noFill/>
          <a:ln w="4734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7701" name="Oval 54"/>
          <p:cNvSpPr>
            <a:spLocks noChangeArrowheads="1"/>
          </p:cNvSpPr>
          <p:nvPr/>
        </p:nvSpPr>
        <p:spPr bwMode="auto">
          <a:xfrm>
            <a:off x="1255568" y="515471"/>
            <a:ext cx="541194" cy="523875"/>
          </a:xfrm>
          <a:prstGeom prst="ellipse">
            <a:avLst/>
          </a:prstGeom>
          <a:solidFill>
            <a:srgbClr val="600000"/>
          </a:solidFill>
          <a:ln w="18687">
            <a:solidFill>
              <a:srgbClr val="6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7702" name="Text Box 55"/>
          <p:cNvSpPr txBox="1">
            <a:spLocks noChangeArrowheads="1"/>
          </p:cNvSpPr>
          <p:nvPr/>
        </p:nvSpPr>
        <p:spPr bwMode="auto">
          <a:xfrm>
            <a:off x="2099830" y="364191"/>
            <a:ext cx="4235738" cy="86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the cell will not respond to </a:t>
            </a:r>
          </a:p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left to right movement</a:t>
            </a:r>
            <a:endParaRPr lang="en-US"/>
          </a:p>
        </p:txBody>
      </p:sp>
      <p:sp>
        <p:nvSpPr>
          <p:cNvPr id="27703" name="Text Box 56"/>
          <p:cNvSpPr txBox="1">
            <a:spLocks noChangeArrowheads="1"/>
          </p:cNvSpPr>
          <p:nvPr/>
        </p:nvSpPr>
        <p:spPr bwMode="auto">
          <a:xfrm>
            <a:off x="5752523" y="5856475"/>
            <a:ext cx="3082636" cy="8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Direction Selective </a:t>
            </a:r>
          </a:p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Neuron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2220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val 4"/>
          <p:cNvSpPr>
            <a:spLocks noChangeArrowheads="1"/>
          </p:cNvSpPr>
          <p:nvPr/>
        </p:nvSpPr>
        <p:spPr bwMode="auto">
          <a:xfrm>
            <a:off x="1838613" y="1707497"/>
            <a:ext cx="405535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8675" name="Oval 5"/>
          <p:cNvSpPr>
            <a:spLocks noChangeArrowheads="1"/>
          </p:cNvSpPr>
          <p:nvPr/>
        </p:nvSpPr>
        <p:spPr bwMode="auto">
          <a:xfrm>
            <a:off x="2749262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8676" name="Oval 6"/>
          <p:cNvSpPr>
            <a:spLocks noChangeArrowheads="1"/>
          </p:cNvSpPr>
          <p:nvPr/>
        </p:nvSpPr>
        <p:spPr bwMode="auto">
          <a:xfrm>
            <a:off x="3765262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8677" name="Oval 7"/>
          <p:cNvSpPr>
            <a:spLocks noChangeArrowheads="1"/>
          </p:cNvSpPr>
          <p:nvPr/>
        </p:nvSpPr>
        <p:spPr bwMode="auto">
          <a:xfrm>
            <a:off x="4675909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8678" name="Oval 8"/>
          <p:cNvSpPr>
            <a:spLocks noChangeArrowheads="1"/>
          </p:cNvSpPr>
          <p:nvPr/>
        </p:nvSpPr>
        <p:spPr bwMode="auto">
          <a:xfrm>
            <a:off x="5586557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8679" name="Oval 9"/>
          <p:cNvSpPr>
            <a:spLocks noChangeArrowheads="1"/>
          </p:cNvSpPr>
          <p:nvPr/>
        </p:nvSpPr>
        <p:spPr bwMode="auto">
          <a:xfrm>
            <a:off x="6497205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86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79409" y="1989045"/>
            <a:ext cx="1508125" cy="406213"/>
          </a:xfrm>
        </p:spPr>
        <p:txBody>
          <a:bodyPr lIns="0" tIns="0" rIns="0" bIns="0"/>
          <a:lstStyle/>
          <a:p>
            <a:pPr marL="0" indent="0" defTabSz="403169">
              <a:spcBef>
                <a:spcPct val="0"/>
              </a:spcBef>
              <a:buClr>
                <a:srgbClr val="FFFF00"/>
              </a:buClr>
              <a:buSzPct val="90000"/>
              <a:buNone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receptors</a:t>
            </a:r>
            <a:endParaRPr lang="en-US">
              <a:latin typeface="Times New Roman" charset="0"/>
            </a:endParaRPr>
          </a:p>
        </p:txBody>
      </p:sp>
      <p:sp>
        <p:nvSpPr>
          <p:cNvPr id="28681" name="Line 10"/>
          <p:cNvSpPr>
            <a:spLocks noChangeShapeType="1"/>
          </p:cNvSpPr>
          <p:nvPr/>
        </p:nvSpPr>
        <p:spPr bwMode="auto">
          <a:xfrm>
            <a:off x="2050762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8682" name="Line 11"/>
          <p:cNvSpPr>
            <a:spLocks noChangeShapeType="1"/>
          </p:cNvSpPr>
          <p:nvPr/>
        </p:nvSpPr>
        <p:spPr bwMode="auto">
          <a:xfrm>
            <a:off x="2946977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8683" name="Line 12"/>
          <p:cNvSpPr>
            <a:spLocks noChangeShapeType="1"/>
          </p:cNvSpPr>
          <p:nvPr/>
        </p:nvSpPr>
        <p:spPr bwMode="auto">
          <a:xfrm>
            <a:off x="3971636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8684" name="Line 13"/>
          <p:cNvSpPr>
            <a:spLocks noChangeShapeType="1"/>
          </p:cNvSpPr>
          <p:nvPr/>
        </p:nvSpPr>
        <p:spPr bwMode="auto">
          <a:xfrm>
            <a:off x="4863523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8685" name="Line 14"/>
          <p:cNvSpPr>
            <a:spLocks noChangeShapeType="1"/>
          </p:cNvSpPr>
          <p:nvPr/>
        </p:nvSpPr>
        <p:spPr bwMode="auto">
          <a:xfrm>
            <a:off x="5759739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8686" name="Line 15"/>
          <p:cNvSpPr>
            <a:spLocks noChangeShapeType="1"/>
          </p:cNvSpPr>
          <p:nvPr/>
        </p:nvSpPr>
        <p:spPr bwMode="auto">
          <a:xfrm>
            <a:off x="6726671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8687" name="Text Box 16"/>
          <p:cNvSpPr txBox="1">
            <a:spLocks noChangeArrowheads="1"/>
          </p:cNvSpPr>
          <p:nvPr/>
        </p:nvSpPr>
        <p:spPr bwMode="auto">
          <a:xfrm>
            <a:off x="1936750" y="2061883"/>
            <a:ext cx="248227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A</a:t>
            </a:r>
            <a:endParaRPr lang="en-US"/>
          </a:p>
        </p:txBody>
      </p:sp>
      <p:sp>
        <p:nvSpPr>
          <p:cNvPr id="28688" name="Text Box 17"/>
          <p:cNvSpPr txBox="1">
            <a:spLocks noChangeArrowheads="1"/>
          </p:cNvSpPr>
          <p:nvPr/>
        </p:nvSpPr>
        <p:spPr bwMode="auto">
          <a:xfrm>
            <a:off x="2834409" y="2061883"/>
            <a:ext cx="248227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B</a:t>
            </a:r>
            <a:endParaRPr lang="en-US"/>
          </a:p>
        </p:txBody>
      </p:sp>
      <p:sp>
        <p:nvSpPr>
          <p:cNvPr id="28689" name="Text Box 18"/>
          <p:cNvSpPr txBox="1">
            <a:spLocks noChangeArrowheads="1"/>
          </p:cNvSpPr>
          <p:nvPr/>
        </p:nvSpPr>
        <p:spPr bwMode="auto">
          <a:xfrm>
            <a:off x="3851853" y="2075890"/>
            <a:ext cx="268432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C</a:t>
            </a:r>
            <a:endParaRPr lang="en-US"/>
          </a:p>
        </p:txBody>
      </p:sp>
      <p:sp>
        <p:nvSpPr>
          <p:cNvPr id="28690" name="Text Box 19"/>
          <p:cNvSpPr txBox="1">
            <a:spLocks noChangeArrowheads="1"/>
          </p:cNvSpPr>
          <p:nvPr/>
        </p:nvSpPr>
        <p:spPr bwMode="auto">
          <a:xfrm>
            <a:off x="4763944" y="2061883"/>
            <a:ext cx="268432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D</a:t>
            </a:r>
            <a:endParaRPr lang="en-US"/>
          </a:p>
        </p:txBody>
      </p:sp>
      <p:sp>
        <p:nvSpPr>
          <p:cNvPr id="28691" name="Text Box 20"/>
          <p:cNvSpPr txBox="1">
            <a:spLocks noChangeArrowheads="1"/>
          </p:cNvSpPr>
          <p:nvPr/>
        </p:nvSpPr>
        <p:spPr bwMode="auto">
          <a:xfrm>
            <a:off x="5661603" y="2061883"/>
            <a:ext cx="248227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E</a:t>
            </a:r>
            <a:endParaRPr lang="en-US"/>
          </a:p>
        </p:txBody>
      </p:sp>
      <p:sp>
        <p:nvSpPr>
          <p:cNvPr id="28692" name="Text Box 21"/>
          <p:cNvSpPr txBox="1">
            <a:spLocks noChangeArrowheads="1"/>
          </p:cNvSpPr>
          <p:nvPr/>
        </p:nvSpPr>
        <p:spPr bwMode="auto">
          <a:xfrm>
            <a:off x="6592455" y="2075890"/>
            <a:ext cx="228023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F</a:t>
            </a:r>
            <a:endParaRPr lang="en-US"/>
          </a:p>
        </p:txBody>
      </p:sp>
      <p:sp>
        <p:nvSpPr>
          <p:cNvPr id="28693" name="Freeform 22"/>
          <p:cNvSpPr>
            <a:spLocks/>
          </p:cNvSpPr>
          <p:nvPr/>
        </p:nvSpPr>
        <p:spPr bwMode="auto">
          <a:xfrm>
            <a:off x="2799773" y="3833813"/>
            <a:ext cx="274205" cy="144275"/>
          </a:xfrm>
          <a:custGeom>
            <a:avLst/>
            <a:gdLst>
              <a:gd name="T0" fmla="*/ 98 w 190"/>
              <a:gd name="T1" fmla="*/ 3 h 103"/>
              <a:gd name="T2" fmla="*/ 0 w 190"/>
              <a:gd name="T3" fmla="*/ 102 h 103"/>
              <a:gd name="T4" fmla="*/ 189 w 190"/>
              <a:gd name="T5" fmla="*/ 102 h 103"/>
              <a:gd name="T6" fmla="*/ 103 w 190"/>
              <a:gd name="T7" fmla="*/ 0 h 103"/>
              <a:gd name="T8" fmla="*/ 98 w 190"/>
              <a:gd name="T9" fmla="*/ 3 h 103"/>
              <a:gd name="T10" fmla="*/ 98 w 190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0"/>
              <a:gd name="T19" fmla="*/ 0 h 103"/>
              <a:gd name="T20" fmla="*/ 190 w 190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0" h="103">
                <a:moveTo>
                  <a:pt x="98" y="3"/>
                </a:moveTo>
                <a:lnTo>
                  <a:pt x="0" y="102"/>
                </a:lnTo>
                <a:lnTo>
                  <a:pt x="189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8694" name="Freeform 23"/>
          <p:cNvSpPr>
            <a:spLocks/>
          </p:cNvSpPr>
          <p:nvPr/>
        </p:nvSpPr>
        <p:spPr bwMode="auto">
          <a:xfrm>
            <a:off x="1900671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8695" name="Freeform 24"/>
          <p:cNvSpPr>
            <a:spLocks/>
          </p:cNvSpPr>
          <p:nvPr/>
        </p:nvSpPr>
        <p:spPr bwMode="auto">
          <a:xfrm>
            <a:off x="4720648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8696" name="Freeform 25"/>
          <p:cNvSpPr>
            <a:spLocks/>
          </p:cNvSpPr>
          <p:nvPr/>
        </p:nvSpPr>
        <p:spPr bwMode="auto">
          <a:xfrm>
            <a:off x="3822989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2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2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8697" name="Freeform 26"/>
          <p:cNvSpPr>
            <a:spLocks/>
          </p:cNvSpPr>
          <p:nvPr/>
        </p:nvSpPr>
        <p:spPr bwMode="auto">
          <a:xfrm>
            <a:off x="6560705" y="3833813"/>
            <a:ext cx="275648" cy="144275"/>
          </a:xfrm>
          <a:custGeom>
            <a:avLst/>
            <a:gdLst>
              <a:gd name="T0" fmla="*/ 97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2 w 191"/>
              <a:gd name="T7" fmla="*/ 0 h 103"/>
              <a:gd name="T8" fmla="*/ 97 w 191"/>
              <a:gd name="T9" fmla="*/ 3 h 103"/>
              <a:gd name="T10" fmla="*/ 97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7" y="3"/>
                </a:moveTo>
                <a:lnTo>
                  <a:pt x="0" y="102"/>
                </a:lnTo>
                <a:lnTo>
                  <a:pt x="190" y="102"/>
                </a:lnTo>
                <a:lnTo>
                  <a:pt x="102" y="0"/>
                </a:lnTo>
                <a:lnTo>
                  <a:pt x="97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8698" name="Freeform 27"/>
          <p:cNvSpPr>
            <a:spLocks/>
          </p:cNvSpPr>
          <p:nvPr/>
        </p:nvSpPr>
        <p:spPr bwMode="auto">
          <a:xfrm>
            <a:off x="5603876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8699" name="Oval 28"/>
          <p:cNvSpPr>
            <a:spLocks noChangeArrowheads="1"/>
          </p:cNvSpPr>
          <p:nvPr/>
        </p:nvSpPr>
        <p:spPr bwMode="auto">
          <a:xfrm>
            <a:off x="2729057" y="4020111"/>
            <a:ext cx="437284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8700" name="Oval 29"/>
          <p:cNvSpPr>
            <a:spLocks noChangeArrowheads="1"/>
          </p:cNvSpPr>
          <p:nvPr/>
        </p:nvSpPr>
        <p:spPr bwMode="auto">
          <a:xfrm>
            <a:off x="1834285" y="4020111"/>
            <a:ext cx="435841" cy="284350"/>
          </a:xfrm>
          <a:prstGeom prst="ellipse">
            <a:avLst/>
          </a:prstGeom>
          <a:solidFill>
            <a:srgbClr val="FF0000"/>
          </a:solidFill>
          <a:ln w="31144">
            <a:solidFill>
              <a:srgbClr val="FF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8701" name="Oval 30"/>
          <p:cNvSpPr>
            <a:spLocks noChangeArrowheads="1"/>
          </p:cNvSpPr>
          <p:nvPr/>
        </p:nvSpPr>
        <p:spPr bwMode="auto">
          <a:xfrm>
            <a:off x="4660034" y="4020111"/>
            <a:ext cx="437284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8702" name="Oval 31"/>
          <p:cNvSpPr>
            <a:spLocks noChangeArrowheads="1"/>
          </p:cNvSpPr>
          <p:nvPr/>
        </p:nvSpPr>
        <p:spPr bwMode="auto">
          <a:xfrm>
            <a:off x="3763818" y="4020111"/>
            <a:ext cx="437285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8703" name="Oval 32"/>
          <p:cNvSpPr>
            <a:spLocks noChangeArrowheads="1"/>
          </p:cNvSpPr>
          <p:nvPr/>
        </p:nvSpPr>
        <p:spPr bwMode="auto">
          <a:xfrm>
            <a:off x="6502978" y="4020111"/>
            <a:ext cx="437285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8704" name="Oval 33"/>
          <p:cNvSpPr>
            <a:spLocks noChangeArrowheads="1"/>
          </p:cNvSpPr>
          <p:nvPr/>
        </p:nvSpPr>
        <p:spPr bwMode="auto">
          <a:xfrm>
            <a:off x="5534603" y="4020111"/>
            <a:ext cx="437284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8705" name="Line 34"/>
          <p:cNvSpPr>
            <a:spLocks noChangeShapeType="1"/>
          </p:cNvSpPr>
          <p:nvPr/>
        </p:nvSpPr>
        <p:spPr bwMode="auto">
          <a:xfrm>
            <a:off x="2290331" y="4139174"/>
            <a:ext cx="279977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8706" name="Freeform 35"/>
          <p:cNvSpPr>
            <a:spLocks/>
          </p:cNvSpPr>
          <p:nvPr/>
        </p:nvSpPr>
        <p:spPr bwMode="auto">
          <a:xfrm>
            <a:off x="2537114" y="4021511"/>
            <a:ext cx="148648" cy="267540"/>
          </a:xfrm>
          <a:custGeom>
            <a:avLst/>
            <a:gdLst>
              <a:gd name="T0" fmla="*/ 4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4 w 103"/>
              <a:gd name="T9" fmla="*/ 92 h 191"/>
              <a:gd name="T10" fmla="*/ 4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4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8707" name="Line 36"/>
          <p:cNvSpPr>
            <a:spLocks noChangeShapeType="1"/>
          </p:cNvSpPr>
          <p:nvPr/>
        </p:nvSpPr>
        <p:spPr bwMode="auto">
          <a:xfrm>
            <a:off x="4180899" y="4139174"/>
            <a:ext cx="330488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8708" name="Freeform 37"/>
          <p:cNvSpPr>
            <a:spLocks/>
          </p:cNvSpPr>
          <p:nvPr/>
        </p:nvSpPr>
        <p:spPr bwMode="auto">
          <a:xfrm>
            <a:off x="4473864" y="4021511"/>
            <a:ext cx="150091" cy="267540"/>
          </a:xfrm>
          <a:custGeom>
            <a:avLst/>
            <a:gdLst>
              <a:gd name="T0" fmla="*/ 4 w 104"/>
              <a:gd name="T1" fmla="*/ 92 h 191"/>
              <a:gd name="T2" fmla="*/ 103 w 104"/>
              <a:gd name="T3" fmla="*/ 190 h 191"/>
              <a:gd name="T4" fmla="*/ 103 w 104"/>
              <a:gd name="T5" fmla="*/ 0 h 191"/>
              <a:gd name="T6" fmla="*/ 0 w 104"/>
              <a:gd name="T7" fmla="*/ 87 h 191"/>
              <a:gd name="T8" fmla="*/ 4 w 104"/>
              <a:gd name="T9" fmla="*/ 92 h 191"/>
              <a:gd name="T10" fmla="*/ 4 w 104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4"/>
              <a:gd name="T19" fmla="*/ 0 h 191"/>
              <a:gd name="T20" fmla="*/ 104 w 104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4" h="191">
                <a:moveTo>
                  <a:pt x="4" y="92"/>
                </a:moveTo>
                <a:lnTo>
                  <a:pt x="103" y="190"/>
                </a:lnTo>
                <a:lnTo>
                  <a:pt x="103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8709" name="Line 38"/>
          <p:cNvSpPr>
            <a:spLocks noChangeShapeType="1"/>
          </p:cNvSpPr>
          <p:nvPr/>
        </p:nvSpPr>
        <p:spPr bwMode="auto">
          <a:xfrm>
            <a:off x="5967557" y="4139174"/>
            <a:ext cx="362238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8710" name="Freeform 39"/>
          <p:cNvSpPr>
            <a:spLocks/>
          </p:cNvSpPr>
          <p:nvPr/>
        </p:nvSpPr>
        <p:spPr bwMode="auto">
          <a:xfrm>
            <a:off x="6303819" y="4021511"/>
            <a:ext cx="148648" cy="267540"/>
          </a:xfrm>
          <a:custGeom>
            <a:avLst/>
            <a:gdLst>
              <a:gd name="T0" fmla="*/ 4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4 w 103"/>
              <a:gd name="T9" fmla="*/ 92 h 191"/>
              <a:gd name="T10" fmla="*/ 4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4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8711" name="Line 40"/>
          <p:cNvSpPr>
            <a:spLocks noChangeShapeType="1"/>
          </p:cNvSpPr>
          <p:nvPr/>
        </p:nvSpPr>
        <p:spPr bwMode="auto">
          <a:xfrm>
            <a:off x="688398" y="2976563"/>
            <a:ext cx="278534" cy="4202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8712" name="Freeform 41"/>
          <p:cNvSpPr>
            <a:spLocks/>
          </p:cNvSpPr>
          <p:nvPr/>
        </p:nvSpPr>
        <p:spPr bwMode="auto">
          <a:xfrm>
            <a:off x="935182" y="2860302"/>
            <a:ext cx="148648" cy="266140"/>
          </a:xfrm>
          <a:custGeom>
            <a:avLst/>
            <a:gdLst>
              <a:gd name="T0" fmla="*/ 3 w 103"/>
              <a:gd name="T1" fmla="*/ 91 h 190"/>
              <a:gd name="T2" fmla="*/ 102 w 103"/>
              <a:gd name="T3" fmla="*/ 189 h 190"/>
              <a:gd name="T4" fmla="*/ 102 w 103"/>
              <a:gd name="T5" fmla="*/ 0 h 190"/>
              <a:gd name="T6" fmla="*/ 0 w 103"/>
              <a:gd name="T7" fmla="*/ 87 h 190"/>
              <a:gd name="T8" fmla="*/ 3 w 103"/>
              <a:gd name="T9" fmla="*/ 91 h 190"/>
              <a:gd name="T10" fmla="*/ 3 w 103"/>
              <a:gd name="T11" fmla="*/ 91 h 1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0"/>
              <a:gd name="T20" fmla="*/ 103 w 103"/>
              <a:gd name="T21" fmla="*/ 190 h 1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0">
                <a:moveTo>
                  <a:pt x="3" y="91"/>
                </a:moveTo>
                <a:lnTo>
                  <a:pt x="102" y="189"/>
                </a:lnTo>
                <a:lnTo>
                  <a:pt x="102" y="0"/>
                </a:lnTo>
                <a:lnTo>
                  <a:pt x="0" y="87"/>
                </a:lnTo>
                <a:lnTo>
                  <a:pt x="3" y="91"/>
                </a:lnTo>
              </a:path>
            </a:pathLst>
          </a:custGeom>
          <a:solidFill>
            <a:srgbClr val="000000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8713" name="Line 42"/>
          <p:cNvSpPr>
            <a:spLocks noChangeShapeType="1"/>
          </p:cNvSpPr>
          <p:nvPr/>
        </p:nvSpPr>
        <p:spPr bwMode="auto">
          <a:xfrm>
            <a:off x="688398" y="3903850"/>
            <a:ext cx="278534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8714" name="Freeform 43"/>
          <p:cNvSpPr>
            <a:spLocks/>
          </p:cNvSpPr>
          <p:nvPr/>
        </p:nvSpPr>
        <p:spPr bwMode="auto">
          <a:xfrm>
            <a:off x="935182" y="3784787"/>
            <a:ext cx="148648" cy="267541"/>
          </a:xfrm>
          <a:custGeom>
            <a:avLst/>
            <a:gdLst>
              <a:gd name="T0" fmla="*/ 3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3 w 103"/>
              <a:gd name="T9" fmla="*/ 92 h 191"/>
              <a:gd name="T10" fmla="*/ 3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3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3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8715" name="Text Box 44"/>
          <p:cNvSpPr txBox="1">
            <a:spLocks noChangeArrowheads="1"/>
          </p:cNvSpPr>
          <p:nvPr/>
        </p:nvSpPr>
        <p:spPr bwMode="auto">
          <a:xfrm>
            <a:off x="202046" y="3140449"/>
            <a:ext cx="1526886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excitation</a:t>
            </a:r>
            <a:endParaRPr lang="en-US"/>
          </a:p>
        </p:txBody>
      </p:sp>
      <p:sp>
        <p:nvSpPr>
          <p:cNvPr id="28716" name="Text Box 45"/>
          <p:cNvSpPr txBox="1">
            <a:spLocks noChangeArrowheads="1"/>
          </p:cNvSpPr>
          <p:nvPr/>
        </p:nvSpPr>
        <p:spPr bwMode="auto">
          <a:xfrm>
            <a:off x="202046" y="4080343"/>
            <a:ext cx="1427307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inhibition</a:t>
            </a:r>
            <a:endParaRPr lang="en-US"/>
          </a:p>
        </p:txBody>
      </p:sp>
      <p:sp>
        <p:nvSpPr>
          <p:cNvPr id="28717" name="Oval 46"/>
          <p:cNvSpPr>
            <a:spLocks noChangeArrowheads="1"/>
          </p:cNvSpPr>
          <p:nvPr/>
        </p:nvSpPr>
        <p:spPr bwMode="auto">
          <a:xfrm>
            <a:off x="4508500" y="5895696"/>
            <a:ext cx="718705" cy="696165"/>
          </a:xfrm>
          <a:prstGeom prst="ellipse">
            <a:avLst/>
          </a:prstGeom>
          <a:solidFill>
            <a:srgbClr val="FFFFFF"/>
          </a:solidFill>
          <a:ln w="4734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8718" name="Freeform 47"/>
          <p:cNvSpPr>
            <a:spLocks/>
          </p:cNvSpPr>
          <p:nvPr/>
        </p:nvSpPr>
        <p:spPr bwMode="auto">
          <a:xfrm>
            <a:off x="2939762" y="4311464"/>
            <a:ext cx="1448955" cy="1657070"/>
          </a:xfrm>
          <a:custGeom>
            <a:avLst/>
            <a:gdLst>
              <a:gd name="T0" fmla="*/ 0 w 1004"/>
              <a:gd name="T1" fmla="*/ 0 h 1183"/>
              <a:gd name="T2" fmla="*/ 21 w 1004"/>
              <a:gd name="T3" fmla="*/ 92 h 1183"/>
              <a:gd name="T4" fmla="*/ 49 w 1004"/>
              <a:gd name="T5" fmla="*/ 182 h 1183"/>
              <a:gd name="T6" fmla="*/ 83 w 1004"/>
              <a:gd name="T7" fmla="*/ 270 h 1183"/>
              <a:gd name="T8" fmla="*/ 123 w 1004"/>
              <a:gd name="T9" fmla="*/ 356 h 1183"/>
              <a:gd name="T10" fmla="*/ 168 w 1004"/>
              <a:gd name="T11" fmla="*/ 441 h 1183"/>
              <a:gd name="T12" fmla="*/ 219 w 1004"/>
              <a:gd name="T13" fmla="*/ 523 h 1183"/>
              <a:gd name="T14" fmla="*/ 276 w 1004"/>
              <a:gd name="T15" fmla="*/ 603 h 1183"/>
              <a:gd name="T16" fmla="*/ 338 w 1004"/>
              <a:gd name="T17" fmla="*/ 679 h 1183"/>
              <a:gd name="T18" fmla="*/ 404 w 1004"/>
              <a:gd name="T19" fmla="*/ 755 h 1183"/>
              <a:gd name="T20" fmla="*/ 476 w 1004"/>
              <a:gd name="T21" fmla="*/ 826 h 1183"/>
              <a:gd name="T22" fmla="*/ 552 w 1004"/>
              <a:gd name="T23" fmla="*/ 894 h 1183"/>
              <a:gd name="T24" fmla="*/ 633 w 1004"/>
              <a:gd name="T25" fmla="*/ 958 h 1183"/>
              <a:gd name="T26" fmla="*/ 719 w 1004"/>
              <a:gd name="T27" fmla="*/ 1021 h 1183"/>
              <a:gd name="T28" fmla="*/ 809 w 1004"/>
              <a:gd name="T29" fmla="*/ 1078 h 1183"/>
              <a:gd name="T30" fmla="*/ 903 w 1004"/>
              <a:gd name="T31" fmla="*/ 1133 h 1183"/>
              <a:gd name="T32" fmla="*/ 1003 w 1004"/>
              <a:gd name="T33" fmla="*/ 1182 h 118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04"/>
              <a:gd name="T52" fmla="*/ 0 h 1183"/>
              <a:gd name="T53" fmla="*/ 1004 w 1004"/>
              <a:gd name="T54" fmla="*/ 1183 h 118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04" h="1183">
                <a:moveTo>
                  <a:pt x="0" y="0"/>
                </a:moveTo>
                <a:lnTo>
                  <a:pt x="21" y="92"/>
                </a:lnTo>
                <a:lnTo>
                  <a:pt x="49" y="182"/>
                </a:lnTo>
                <a:lnTo>
                  <a:pt x="83" y="270"/>
                </a:lnTo>
                <a:lnTo>
                  <a:pt x="123" y="356"/>
                </a:lnTo>
                <a:lnTo>
                  <a:pt x="168" y="441"/>
                </a:lnTo>
                <a:lnTo>
                  <a:pt x="219" y="523"/>
                </a:lnTo>
                <a:lnTo>
                  <a:pt x="276" y="603"/>
                </a:lnTo>
                <a:lnTo>
                  <a:pt x="338" y="679"/>
                </a:lnTo>
                <a:lnTo>
                  <a:pt x="404" y="755"/>
                </a:lnTo>
                <a:lnTo>
                  <a:pt x="476" y="826"/>
                </a:lnTo>
                <a:lnTo>
                  <a:pt x="552" y="894"/>
                </a:lnTo>
                <a:lnTo>
                  <a:pt x="633" y="958"/>
                </a:lnTo>
                <a:lnTo>
                  <a:pt x="719" y="1021"/>
                </a:lnTo>
                <a:lnTo>
                  <a:pt x="809" y="1078"/>
                </a:lnTo>
                <a:lnTo>
                  <a:pt x="903" y="1133"/>
                </a:lnTo>
                <a:lnTo>
                  <a:pt x="1003" y="1182"/>
                </a:lnTo>
              </a:path>
            </a:pathLst>
          </a:custGeom>
          <a:noFill/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8719" name="Freeform 48"/>
          <p:cNvSpPr>
            <a:spLocks/>
          </p:cNvSpPr>
          <p:nvPr/>
        </p:nvSpPr>
        <p:spPr bwMode="auto">
          <a:xfrm>
            <a:off x="4382944" y="5936316"/>
            <a:ext cx="191943" cy="224118"/>
          </a:xfrm>
          <a:custGeom>
            <a:avLst/>
            <a:gdLst>
              <a:gd name="T0" fmla="*/ 0 w 133"/>
              <a:gd name="T1" fmla="*/ 25 h 160"/>
              <a:gd name="T2" fmla="*/ 31 w 133"/>
              <a:gd name="T3" fmla="*/ 159 h 160"/>
              <a:gd name="T4" fmla="*/ 132 w 133"/>
              <a:gd name="T5" fmla="*/ 0 h 160"/>
              <a:gd name="T6" fmla="*/ 0 w 133"/>
              <a:gd name="T7" fmla="*/ 18 h 160"/>
              <a:gd name="T8" fmla="*/ 0 w 133"/>
              <a:gd name="T9" fmla="*/ 25 h 160"/>
              <a:gd name="T10" fmla="*/ 0 w 133"/>
              <a:gd name="T11" fmla="*/ 25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"/>
              <a:gd name="T19" fmla="*/ 0 h 160"/>
              <a:gd name="T20" fmla="*/ 133 w 133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" h="160">
                <a:moveTo>
                  <a:pt x="0" y="25"/>
                </a:moveTo>
                <a:lnTo>
                  <a:pt x="31" y="159"/>
                </a:lnTo>
                <a:lnTo>
                  <a:pt x="132" y="0"/>
                </a:lnTo>
                <a:lnTo>
                  <a:pt x="0" y="18"/>
                </a:lnTo>
                <a:lnTo>
                  <a:pt x="0" y="25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8720" name="Freeform 49"/>
          <p:cNvSpPr>
            <a:spLocks/>
          </p:cNvSpPr>
          <p:nvPr/>
        </p:nvSpPr>
        <p:spPr bwMode="auto">
          <a:xfrm>
            <a:off x="5345545" y="4294655"/>
            <a:ext cx="1362364" cy="1673879"/>
          </a:xfrm>
          <a:custGeom>
            <a:avLst/>
            <a:gdLst>
              <a:gd name="T0" fmla="*/ 943 w 944"/>
              <a:gd name="T1" fmla="*/ 0 h 1195"/>
              <a:gd name="T2" fmla="*/ 922 w 944"/>
              <a:gd name="T3" fmla="*/ 93 h 1195"/>
              <a:gd name="T4" fmla="*/ 895 w 944"/>
              <a:gd name="T5" fmla="*/ 183 h 1195"/>
              <a:gd name="T6" fmla="*/ 864 w 944"/>
              <a:gd name="T7" fmla="*/ 273 h 1195"/>
              <a:gd name="T8" fmla="*/ 826 w 944"/>
              <a:gd name="T9" fmla="*/ 359 h 1195"/>
              <a:gd name="T10" fmla="*/ 783 w 944"/>
              <a:gd name="T11" fmla="*/ 445 h 1195"/>
              <a:gd name="T12" fmla="*/ 735 w 944"/>
              <a:gd name="T13" fmla="*/ 529 h 1195"/>
              <a:gd name="T14" fmla="*/ 682 w 944"/>
              <a:gd name="T15" fmla="*/ 609 h 1195"/>
              <a:gd name="T16" fmla="*/ 625 w 944"/>
              <a:gd name="T17" fmla="*/ 686 h 1195"/>
              <a:gd name="T18" fmla="*/ 561 w 944"/>
              <a:gd name="T19" fmla="*/ 763 h 1195"/>
              <a:gd name="T20" fmla="*/ 494 w 944"/>
              <a:gd name="T21" fmla="*/ 835 h 1195"/>
              <a:gd name="T22" fmla="*/ 421 w 944"/>
              <a:gd name="T23" fmla="*/ 904 h 1195"/>
              <a:gd name="T24" fmla="*/ 346 w 944"/>
              <a:gd name="T25" fmla="*/ 969 h 1195"/>
              <a:gd name="T26" fmla="*/ 264 w 944"/>
              <a:gd name="T27" fmla="*/ 1031 h 1195"/>
              <a:gd name="T28" fmla="*/ 180 w 944"/>
              <a:gd name="T29" fmla="*/ 1090 h 1195"/>
              <a:gd name="T30" fmla="*/ 92 w 944"/>
              <a:gd name="T31" fmla="*/ 1145 h 1195"/>
              <a:gd name="T32" fmla="*/ 0 w 944"/>
              <a:gd name="T33" fmla="*/ 1194 h 119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944"/>
              <a:gd name="T52" fmla="*/ 0 h 1195"/>
              <a:gd name="T53" fmla="*/ 944 w 944"/>
              <a:gd name="T54" fmla="*/ 1195 h 119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944" h="1195">
                <a:moveTo>
                  <a:pt x="943" y="0"/>
                </a:moveTo>
                <a:lnTo>
                  <a:pt x="922" y="93"/>
                </a:lnTo>
                <a:lnTo>
                  <a:pt x="895" y="183"/>
                </a:lnTo>
                <a:lnTo>
                  <a:pt x="864" y="273"/>
                </a:lnTo>
                <a:lnTo>
                  <a:pt x="826" y="359"/>
                </a:lnTo>
                <a:lnTo>
                  <a:pt x="783" y="445"/>
                </a:lnTo>
                <a:lnTo>
                  <a:pt x="735" y="529"/>
                </a:lnTo>
                <a:lnTo>
                  <a:pt x="682" y="609"/>
                </a:lnTo>
                <a:lnTo>
                  <a:pt x="625" y="686"/>
                </a:lnTo>
                <a:lnTo>
                  <a:pt x="561" y="763"/>
                </a:lnTo>
                <a:lnTo>
                  <a:pt x="494" y="835"/>
                </a:lnTo>
                <a:lnTo>
                  <a:pt x="421" y="904"/>
                </a:lnTo>
                <a:lnTo>
                  <a:pt x="346" y="969"/>
                </a:lnTo>
                <a:lnTo>
                  <a:pt x="264" y="1031"/>
                </a:lnTo>
                <a:lnTo>
                  <a:pt x="180" y="1090"/>
                </a:lnTo>
                <a:lnTo>
                  <a:pt x="92" y="1145"/>
                </a:lnTo>
                <a:lnTo>
                  <a:pt x="0" y="1194"/>
                </a:lnTo>
              </a:path>
            </a:pathLst>
          </a:custGeom>
          <a:noFill/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8721" name="Freeform 50"/>
          <p:cNvSpPr>
            <a:spLocks/>
          </p:cNvSpPr>
          <p:nvPr/>
        </p:nvSpPr>
        <p:spPr bwMode="auto">
          <a:xfrm>
            <a:off x="5160818" y="5936316"/>
            <a:ext cx="191944" cy="224118"/>
          </a:xfrm>
          <a:custGeom>
            <a:avLst/>
            <a:gdLst>
              <a:gd name="T0" fmla="*/ 132 w 133"/>
              <a:gd name="T1" fmla="*/ 25 h 160"/>
              <a:gd name="T2" fmla="*/ 101 w 133"/>
              <a:gd name="T3" fmla="*/ 159 h 160"/>
              <a:gd name="T4" fmla="*/ 0 w 133"/>
              <a:gd name="T5" fmla="*/ 0 h 160"/>
              <a:gd name="T6" fmla="*/ 132 w 133"/>
              <a:gd name="T7" fmla="*/ 18 h 160"/>
              <a:gd name="T8" fmla="*/ 132 w 133"/>
              <a:gd name="T9" fmla="*/ 25 h 160"/>
              <a:gd name="T10" fmla="*/ 132 w 133"/>
              <a:gd name="T11" fmla="*/ 25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"/>
              <a:gd name="T19" fmla="*/ 0 h 160"/>
              <a:gd name="T20" fmla="*/ 133 w 133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" h="160">
                <a:moveTo>
                  <a:pt x="132" y="25"/>
                </a:moveTo>
                <a:lnTo>
                  <a:pt x="101" y="159"/>
                </a:lnTo>
                <a:lnTo>
                  <a:pt x="0" y="0"/>
                </a:lnTo>
                <a:lnTo>
                  <a:pt x="132" y="18"/>
                </a:lnTo>
                <a:lnTo>
                  <a:pt x="132" y="25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8722" name="Line 51"/>
          <p:cNvSpPr>
            <a:spLocks noChangeShapeType="1"/>
          </p:cNvSpPr>
          <p:nvPr/>
        </p:nvSpPr>
        <p:spPr bwMode="auto">
          <a:xfrm>
            <a:off x="4863523" y="4310064"/>
            <a:ext cx="0" cy="1340503"/>
          </a:xfrm>
          <a:prstGeom prst="line">
            <a:avLst/>
          </a:prstGeom>
          <a:noFill/>
          <a:ln w="4734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8723" name="Freeform 52"/>
          <p:cNvSpPr>
            <a:spLocks/>
          </p:cNvSpPr>
          <p:nvPr/>
        </p:nvSpPr>
        <p:spPr bwMode="auto">
          <a:xfrm>
            <a:off x="4720648" y="5644963"/>
            <a:ext cx="275647" cy="191901"/>
          </a:xfrm>
          <a:custGeom>
            <a:avLst/>
            <a:gdLst>
              <a:gd name="T0" fmla="*/ 98 w 191"/>
              <a:gd name="T1" fmla="*/ 4 h 137"/>
              <a:gd name="T2" fmla="*/ 0 w 191"/>
              <a:gd name="T3" fmla="*/ 136 h 137"/>
              <a:gd name="T4" fmla="*/ 190 w 191"/>
              <a:gd name="T5" fmla="*/ 136 h 137"/>
              <a:gd name="T6" fmla="*/ 103 w 191"/>
              <a:gd name="T7" fmla="*/ 0 h 137"/>
              <a:gd name="T8" fmla="*/ 98 w 191"/>
              <a:gd name="T9" fmla="*/ 4 h 137"/>
              <a:gd name="T10" fmla="*/ 98 w 191"/>
              <a:gd name="T11" fmla="*/ 4 h 1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37"/>
              <a:gd name="T20" fmla="*/ 191 w 191"/>
              <a:gd name="T21" fmla="*/ 137 h 1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37">
                <a:moveTo>
                  <a:pt x="98" y="4"/>
                </a:moveTo>
                <a:lnTo>
                  <a:pt x="0" y="136"/>
                </a:lnTo>
                <a:lnTo>
                  <a:pt x="190" y="136"/>
                </a:lnTo>
                <a:lnTo>
                  <a:pt x="103" y="0"/>
                </a:lnTo>
                <a:lnTo>
                  <a:pt x="98" y="4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8724" name="Line 53"/>
          <p:cNvSpPr>
            <a:spLocks noChangeShapeType="1"/>
          </p:cNvSpPr>
          <p:nvPr/>
        </p:nvSpPr>
        <p:spPr bwMode="auto">
          <a:xfrm>
            <a:off x="1900671" y="791416"/>
            <a:ext cx="4847647" cy="0"/>
          </a:xfrm>
          <a:prstGeom prst="line">
            <a:avLst/>
          </a:prstGeom>
          <a:noFill/>
          <a:ln w="4734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8725" name="Oval 54"/>
          <p:cNvSpPr>
            <a:spLocks noChangeArrowheads="1"/>
          </p:cNvSpPr>
          <p:nvPr/>
        </p:nvSpPr>
        <p:spPr bwMode="auto">
          <a:xfrm>
            <a:off x="1734705" y="1154206"/>
            <a:ext cx="539750" cy="523875"/>
          </a:xfrm>
          <a:prstGeom prst="ellipse">
            <a:avLst/>
          </a:prstGeom>
          <a:solidFill>
            <a:srgbClr val="600000"/>
          </a:solidFill>
          <a:ln w="18687">
            <a:solidFill>
              <a:srgbClr val="6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8726" name="Text Box 55"/>
          <p:cNvSpPr txBox="1">
            <a:spLocks noChangeArrowheads="1"/>
          </p:cNvSpPr>
          <p:nvPr/>
        </p:nvSpPr>
        <p:spPr bwMode="auto">
          <a:xfrm>
            <a:off x="2099830" y="364191"/>
            <a:ext cx="4235738" cy="86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the cell will not respond to </a:t>
            </a:r>
          </a:p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left to right movement</a:t>
            </a:r>
            <a:endParaRPr lang="en-US"/>
          </a:p>
        </p:txBody>
      </p:sp>
      <p:sp>
        <p:nvSpPr>
          <p:cNvPr id="28727" name="Text Box 56"/>
          <p:cNvSpPr txBox="1">
            <a:spLocks noChangeArrowheads="1"/>
          </p:cNvSpPr>
          <p:nvPr/>
        </p:nvSpPr>
        <p:spPr bwMode="auto">
          <a:xfrm>
            <a:off x="5752523" y="5856475"/>
            <a:ext cx="3082636" cy="8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Direction Selective </a:t>
            </a:r>
          </a:p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Neuron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1954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val 4"/>
          <p:cNvSpPr>
            <a:spLocks noChangeArrowheads="1"/>
          </p:cNvSpPr>
          <p:nvPr/>
        </p:nvSpPr>
        <p:spPr bwMode="auto">
          <a:xfrm>
            <a:off x="1838613" y="1707497"/>
            <a:ext cx="405535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9699" name="Oval 5"/>
          <p:cNvSpPr>
            <a:spLocks noChangeArrowheads="1"/>
          </p:cNvSpPr>
          <p:nvPr/>
        </p:nvSpPr>
        <p:spPr bwMode="auto">
          <a:xfrm>
            <a:off x="2749262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9700" name="Oval 6"/>
          <p:cNvSpPr>
            <a:spLocks noChangeArrowheads="1"/>
          </p:cNvSpPr>
          <p:nvPr/>
        </p:nvSpPr>
        <p:spPr bwMode="auto">
          <a:xfrm>
            <a:off x="3765262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9701" name="Oval 7"/>
          <p:cNvSpPr>
            <a:spLocks noChangeArrowheads="1"/>
          </p:cNvSpPr>
          <p:nvPr/>
        </p:nvSpPr>
        <p:spPr bwMode="auto">
          <a:xfrm>
            <a:off x="4675909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9702" name="Oval 8"/>
          <p:cNvSpPr>
            <a:spLocks noChangeArrowheads="1"/>
          </p:cNvSpPr>
          <p:nvPr/>
        </p:nvSpPr>
        <p:spPr bwMode="auto">
          <a:xfrm>
            <a:off x="5586557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9703" name="Oval 9"/>
          <p:cNvSpPr>
            <a:spLocks noChangeArrowheads="1"/>
          </p:cNvSpPr>
          <p:nvPr/>
        </p:nvSpPr>
        <p:spPr bwMode="auto">
          <a:xfrm>
            <a:off x="6497205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97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85182" y="1994647"/>
            <a:ext cx="1508125" cy="404813"/>
          </a:xfrm>
        </p:spPr>
        <p:txBody>
          <a:bodyPr lIns="0" tIns="0" rIns="0" bIns="0"/>
          <a:lstStyle/>
          <a:p>
            <a:pPr marL="0" indent="0" defTabSz="403169">
              <a:spcBef>
                <a:spcPct val="0"/>
              </a:spcBef>
              <a:buClr>
                <a:srgbClr val="FFFF00"/>
              </a:buClr>
              <a:buSzPct val="90000"/>
              <a:buNone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receptors</a:t>
            </a:r>
            <a:endParaRPr lang="en-US">
              <a:latin typeface="Times New Roman" charset="0"/>
            </a:endParaRPr>
          </a:p>
        </p:txBody>
      </p:sp>
      <p:sp>
        <p:nvSpPr>
          <p:cNvPr id="29705" name="Line 10"/>
          <p:cNvSpPr>
            <a:spLocks noChangeShapeType="1"/>
          </p:cNvSpPr>
          <p:nvPr/>
        </p:nvSpPr>
        <p:spPr bwMode="auto">
          <a:xfrm>
            <a:off x="2050762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9706" name="Line 11"/>
          <p:cNvSpPr>
            <a:spLocks noChangeShapeType="1"/>
          </p:cNvSpPr>
          <p:nvPr/>
        </p:nvSpPr>
        <p:spPr bwMode="auto">
          <a:xfrm>
            <a:off x="2946977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9707" name="Line 12"/>
          <p:cNvSpPr>
            <a:spLocks noChangeShapeType="1"/>
          </p:cNvSpPr>
          <p:nvPr/>
        </p:nvSpPr>
        <p:spPr bwMode="auto">
          <a:xfrm>
            <a:off x="3971636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9708" name="Line 13"/>
          <p:cNvSpPr>
            <a:spLocks noChangeShapeType="1"/>
          </p:cNvSpPr>
          <p:nvPr/>
        </p:nvSpPr>
        <p:spPr bwMode="auto">
          <a:xfrm>
            <a:off x="4863523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9709" name="Line 14"/>
          <p:cNvSpPr>
            <a:spLocks noChangeShapeType="1"/>
          </p:cNvSpPr>
          <p:nvPr/>
        </p:nvSpPr>
        <p:spPr bwMode="auto">
          <a:xfrm>
            <a:off x="5759739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9710" name="Line 15"/>
          <p:cNvSpPr>
            <a:spLocks noChangeShapeType="1"/>
          </p:cNvSpPr>
          <p:nvPr/>
        </p:nvSpPr>
        <p:spPr bwMode="auto">
          <a:xfrm>
            <a:off x="6726671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9711" name="Text Box 16"/>
          <p:cNvSpPr txBox="1">
            <a:spLocks noChangeArrowheads="1"/>
          </p:cNvSpPr>
          <p:nvPr/>
        </p:nvSpPr>
        <p:spPr bwMode="auto">
          <a:xfrm>
            <a:off x="1941080" y="2066085"/>
            <a:ext cx="249670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A</a:t>
            </a:r>
            <a:endParaRPr lang="en-US"/>
          </a:p>
        </p:txBody>
      </p:sp>
      <p:sp>
        <p:nvSpPr>
          <p:cNvPr id="29712" name="Text Box 17"/>
          <p:cNvSpPr txBox="1">
            <a:spLocks noChangeArrowheads="1"/>
          </p:cNvSpPr>
          <p:nvPr/>
        </p:nvSpPr>
        <p:spPr bwMode="auto">
          <a:xfrm>
            <a:off x="2838740" y="2066085"/>
            <a:ext cx="249670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B</a:t>
            </a:r>
            <a:endParaRPr lang="en-US"/>
          </a:p>
        </p:txBody>
      </p:sp>
      <p:sp>
        <p:nvSpPr>
          <p:cNvPr id="29713" name="Text Box 18"/>
          <p:cNvSpPr txBox="1">
            <a:spLocks noChangeArrowheads="1"/>
          </p:cNvSpPr>
          <p:nvPr/>
        </p:nvSpPr>
        <p:spPr bwMode="auto">
          <a:xfrm>
            <a:off x="3856182" y="2080093"/>
            <a:ext cx="268432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C</a:t>
            </a:r>
            <a:endParaRPr lang="en-US"/>
          </a:p>
        </p:txBody>
      </p:sp>
      <p:sp>
        <p:nvSpPr>
          <p:cNvPr id="29714" name="Text Box 19"/>
          <p:cNvSpPr txBox="1">
            <a:spLocks noChangeArrowheads="1"/>
          </p:cNvSpPr>
          <p:nvPr/>
        </p:nvSpPr>
        <p:spPr bwMode="auto">
          <a:xfrm>
            <a:off x="4768273" y="2066085"/>
            <a:ext cx="268432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D</a:t>
            </a:r>
            <a:endParaRPr lang="en-US"/>
          </a:p>
        </p:txBody>
      </p:sp>
      <p:sp>
        <p:nvSpPr>
          <p:cNvPr id="29715" name="Text Box 20"/>
          <p:cNvSpPr txBox="1">
            <a:spLocks noChangeArrowheads="1"/>
          </p:cNvSpPr>
          <p:nvPr/>
        </p:nvSpPr>
        <p:spPr bwMode="auto">
          <a:xfrm>
            <a:off x="5665932" y="2066085"/>
            <a:ext cx="249671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E</a:t>
            </a:r>
            <a:endParaRPr lang="en-US"/>
          </a:p>
        </p:txBody>
      </p:sp>
      <p:sp>
        <p:nvSpPr>
          <p:cNvPr id="29716" name="Text Box 21"/>
          <p:cNvSpPr txBox="1">
            <a:spLocks noChangeArrowheads="1"/>
          </p:cNvSpPr>
          <p:nvPr/>
        </p:nvSpPr>
        <p:spPr bwMode="auto">
          <a:xfrm>
            <a:off x="6596785" y="2080093"/>
            <a:ext cx="228023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F</a:t>
            </a:r>
            <a:endParaRPr lang="en-US"/>
          </a:p>
        </p:txBody>
      </p:sp>
      <p:sp>
        <p:nvSpPr>
          <p:cNvPr id="29717" name="Freeform 22"/>
          <p:cNvSpPr>
            <a:spLocks/>
          </p:cNvSpPr>
          <p:nvPr/>
        </p:nvSpPr>
        <p:spPr bwMode="auto">
          <a:xfrm>
            <a:off x="2799773" y="3833813"/>
            <a:ext cx="274205" cy="144275"/>
          </a:xfrm>
          <a:custGeom>
            <a:avLst/>
            <a:gdLst>
              <a:gd name="T0" fmla="*/ 98 w 190"/>
              <a:gd name="T1" fmla="*/ 3 h 103"/>
              <a:gd name="T2" fmla="*/ 0 w 190"/>
              <a:gd name="T3" fmla="*/ 102 h 103"/>
              <a:gd name="T4" fmla="*/ 189 w 190"/>
              <a:gd name="T5" fmla="*/ 102 h 103"/>
              <a:gd name="T6" fmla="*/ 103 w 190"/>
              <a:gd name="T7" fmla="*/ 0 h 103"/>
              <a:gd name="T8" fmla="*/ 98 w 190"/>
              <a:gd name="T9" fmla="*/ 3 h 103"/>
              <a:gd name="T10" fmla="*/ 98 w 190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0"/>
              <a:gd name="T19" fmla="*/ 0 h 103"/>
              <a:gd name="T20" fmla="*/ 190 w 190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0" h="103">
                <a:moveTo>
                  <a:pt x="98" y="3"/>
                </a:moveTo>
                <a:lnTo>
                  <a:pt x="0" y="102"/>
                </a:lnTo>
                <a:lnTo>
                  <a:pt x="189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9718" name="Freeform 23"/>
          <p:cNvSpPr>
            <a:spLocks/>
          </p:cNvSpPr>
          <p:nvPr/>
        </p:nvSpPr>
        <p:spPr bwMode="auto">
          <a:xfrm>
            <a:off x="1900671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9719" name="Freeform 24"/>
          <p:cNvSpPr>
            <a:spLocks/>
          </p:cNvSpPr>
          <p:nvPr/>
        </p:nvSpPr>
        <p:spPr bwMode="auto">
          <a:xfrm>
            <a:off x="4720648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9720" name="Freeform 25"/>
          <p:cNvSpPr>
            <a:spLocks/>
          </p:cNvSpPr>
          <p:nvPr/>
        </p:nvSpPr>
        <p:spPr bwMode="auto">
          <a:xfrm>
            <a:off x="3822989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2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2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9721" name="Freeform 26"/>
          <p:cNvSpPr>
            <a:spLocks/>
          </p:cNvSpPr>
          <p:nvPr/>
        </p:nvSpPr>
        <p:spPr bwMode="auto">
          <a:xfrm>
            <a:off x="6560705" y="3833813"/>
            <a:ext cx="275648" cy="144275"/>
          </a:xfrm>
          <a:custGeom>
            <a:avLst/>
            <a:gdLst>
              <a:gd name="T0" fmla="*/ 97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2 w 191"/>
              <a:gd name="T7" fmla="*/ 0 h 103"/>
              <a:gd name="T8" fmla="*/ 97 w 191"/>
              <a:gd name="T9" fmla="*/ 3 h 103"/>
              <a:gd name="T10" fmla="*/ 97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7" y="3"/>
                </a:moveTo>
                <a:lnTo>
                  <a:pt x="0" y="102"/>
                </a:lnTo>
                <a:lnTo>
                  <a:pt x="190" y="102"/>
                </a:lnTo>
                <a:lnTo>
                  <a:pt x="102" y="0"/>
                </a:lnTo>
                <a:lnTo>
                  <a:pt x="97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9722" name="Freeform 27"/>
          <p:cNvSpPr>
            <a:spLocks/>
          </p:cNvSpPr>
          <p:nvPr/>
        </p:nvSpPr>
        <p:spPr bwMode="auto">
          <a:xfrm>
            <a:off x="5603876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9723" name="Oval 28"/>
          <p:cNvSpPr>
            <a:spLocks noChangeArrowheads="1"/>
          </p:cNvSpPr>
          <p:nvPr/>
        </p:nvSpPr>
        <p:spPr bwMode="auto">
          <a:xfrm>
            <a:off x="2729057" y="4020111"/>
            <a:ext cx="437284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9724" name="Oval 29"/>
          <p:cNvSpPr>
            <a:spLocks noChangeArrowheads="1"/>
          </p:cNvSpPr>
          <p:nvPr/>
        </p:nvSpPr>
        <p:spPr bwMode="auto">
          <a:xfrm>
            <a:off x="1834285" y="4020111"/>
            <a:ext cx="435841" cy="284350"/>
          </a:xfrm>
          <a:prstGeom prst="ellipse">
            <a:avLst/>
          </a:prstGeom>
          <a:solidFill>
            <a:srgbClr val="FF0000"/>
          </a:solidFill>
          <a:ln w="31144">
            <a:solidFill>
              <a:srgbClr val="FF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9725" name="Oval 30"/>
          <p:cNvSpPr>
            <a:spLocks noChangeArrowheads="1"/>
          </p:cNvSpPr>
          <p:nvPr/>
        </p:nvSpPr>
        <p:spPr bwMode="auto">
          <a:xfrm>
            <a:off x="4660034" y="4020111"/>
            <a:ext cx="437284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9726" name="Oval 31"/>
          <p:cNvSpPr>
            <a:spLocks noChangeArrowheads="1"/>
          </p:cNvSpPr>
          <p:nvPr/>
        </p:nvSpPr>
        <p:spPr bwMode="auto">
          <a:xfrm>
            <a:off x="3763818" y="4020111"/>
            <a:ext cx="437285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9727" name="Oval 32"/>
          <p:cNvSpPr>
            <a:spLocks noChangeArrowheads="1"/>
          </p:cNvSpPr>
          <p:nvPr/>
        </p:nvSpPr>
        <p:spPr bwMode="auto">
          <a:xfrm>
            <a:off x="6502978" y="4020111"/>
            <a:ext cx="437285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9728" name="Oval 33"/>
          <p:cNvSpPr>
            <a:spLocks noChangeArrowheads="1"/>
          </p:cNvSpPr>
          <p:nvPr/>
        </p:nvSpPr>
        <p:spPr bwMode="auto">
          <a:xfrm>
            <a:off x="5534603" y="4020111"/>
            <a:ext cx="437284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9729" name="Line 34"/>
          <p:cNvSpPr>
            <a:spLocks noChangeShapeType="1"/>
          </p:cNvSpPr>
          <p:nvPr/>
        </p:nvSpPr>
        <p:spPr bwMode="auto">
          <a:xfrm>
            <a:off x="2290331" y="4139174"/>
            <a:ext cx="279977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9730" name="Freeform 35"/>
          <p:cNvSpPr>
            <a:spLocks/>
          </p:cNvSpPr>
          <p:nvPr/>
        </p:nvSpPr>
        <p:spPr bwMode="auto">
          <a:xfrm>
            <a:off x="2537114" y="4021511"/>
            <a:ext cx="148648" cy="267540"/>
          </a:xfrm>
          <a:custGeom>
            <a:avLst/>
            <a:gdLst>
              <a:gd name="T0" fmla="*/ 4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4 w 103"/>
              <a:gd name="T9" fmla="*/ 92 h 191"/>
              <a:gd name="T10" fmla="*/ 4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4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006000"/>
          </a:solidFill>
          <a:ln w="31144" cap="flat" cmpd="sng">
            <a:solidFill>
              <a:srgbClr val="006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9731" name="Line 36"/>
          <p:cNvSpPr>
            <a:spLocks noChangeShapeType="1"/>
          </p:cNvSpPr>
          <p:nvPr/>
        </p:nvSpPr>
        <p:spPr bwMode="auto">
          <a:xfrm>
            <a:off x="4180899" y="4139174"/>
            <a:ext cx="330488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9732" name="Freeform 37"/>
          <p:cNvSpPr>
            <a:spLocks/>
          </p:cNvSpPr>
          <p:nvPr/>
        </p:nvSpPr>
        <p:spPr bwMode="auto">
          <a:xfrm>
            <a:off x="4473864" y="4021511"/>
            <a:ext cx="150091" cy="267540"/>
          </a:xfrm>
          <a:custGeom>
            <a:avLst/>
            <a:gdLst>
              <a:gd name="T0" fmla="*/ 4 w 104"/>
              <a:gd name="T1" fmla="*/ 92 h 191"/>
              <a:gd name="T2" fmla="*/ 103 w 104"/>
              <a:gd name="T3" fmla="*/ 190 h 191"/>
              <a:gd name="T4" fmla="*/ 103 w 104"/>
              <a:gd name="T5" fmla="*/ 0 h 191"/>
              <a:gd name="T6" fmla="*/ 0 w 104"/>
              <a:gd name="T7" fmla="*/ 87 h 191"/>
              <a:gd name="T8" fmla="*/ 4 w 104"/>
              <a:gd name="T9" fmla="*/ 92 h 191"/>
              <a:gd name="T10" fmla="*/ 4 w 104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4"/>
              <a:gd name="T19" fmla="*/ 0 h 191"/>
              <a:gd name="T20" fmla="*/ 104 w 104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4" h="191">
                <a:moveTo>
                  <a:pt x="4" y="92"/>
                </a:moveTo>
                <a:lnTo>
                  <a:pt x="103" y="190"/>
                </a:lnTo>
                <a:lnTo>
                  <a:pt x="103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9733" name="Line 38"/>
          <p:cNvSpPr>
            <a:spLocks noChangeShapeType="1"/>
          </p:cNvSpPr>
          <p:nvPr/>
        </p:nvSpPr>
        <p:spPr bwMode="auto">
          <a:xfrm>
            <a:off x="5967557" y="4139174"/>
            <a:ext cx="362238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9734" name="Freeform 39"/>
          <p:cNvSpPr>
            <a:spLocks/>
          </p:cNvSpPr>
          <p:nvPr/>
        </p:nvSpPr>
        <p:spPr bwMode="auto">
          <a:xfrm>
            <a:off x="6303819" y="4021511"/>
            <a:ext cx="148648" cy="267540"/>
          </a:xfrm>
          <a:custGeom>
            <a:avLst/>
            <a:gdLst>
              <a:gd name="T0" fmla="*/ 4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4 w 103"/>
              <a:gd name="T9" fmla="*/ 92 h 191"/>
              <a:gd name="T10" fmla="*/ 4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4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9735" name="Line 40"/>
          <p:cNvSpPr>
            <a:spLocks noChangeShapeType="1"/>
          </p:cNvSpPr>
          <p:nvPr/>
        </p:nvSpPr>
        <p:spPr bwMode="auto">
          <a:xfrm>
            <a:off x="688398" y="2976563"/>
            <a:ext cx="278534" cy="4202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9736" name="Freeform 41"/>
          <p:cNvSpPr>
            <a:spLocks/>
          </p:cNvSpPr>
          <p:nvPr/>
        </p:nvSpPr>
        <p:spPr bwMode="auto">
          <a:xfrm>
            <a:off x="935182" y="2860302"/>
            <a:ext cx="148648" cy="266140"/>
          </a:xfrm>
          <a:custGeom>
            <a:avLst/>
            <a:gdLst>
              <a:gd name="T0" fmla="*/ 3 w 103"/>
              <a:gd name="T1" fmla="*/ 91 h 190"/>
              <a:gd name="T2" fmla="*/ 102 w 103"/>
              <a:gd name="T3" fmla="*/ 189 h 190"/>
              <a:gd name="T4" fmla="*/ 102 w 103"/>
              <a:gd name="T5" fmla="*/ 0 h 190"/>
              <a:gd name="T6" fmla="*/ 0 w 103"/>
              <a:gd name="T7" fmla="*/ 87 h 190"/>
              <a:gd name="T8" fmla="*/ 3 w 103"/>
              <a:gd name="T9" fmla="*/ 91 h 190"/>
              <a:gd name="T10" fmla="*/ 3 w 103"/>
              <a:gd name="T11" fmla="*/ 91 h 1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0"/>
              <a:gd name="T20" fmla="*/ 103 w 103"/>
              <a:gd name="T21" fmla="*/ 190 h 1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0">
                <a:moveTo>
                  <a:pt x="3" y="91"/>
                </a:moveTo>
                <a:lnTo>
                  <a:pt x="102" y="189"/>
                </a:lnTo>
                <a:lnTo>
                  <a:pt x="102" y="0"/>
                </a:lnTo>
                <a:lnTo>
                  <a:pt x="0" y="87"/>
                </a:lnTo>
                <a:lnTo>
                  <a:pt x="3" y="91"/>
                </a:lnTo>
              </a:path>
            </a:pathLst>
          </a:custGeom>
          <a:solidFill>
            <a:srgbClr val="000000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9737" name="Line 42"/>
          <p:cNvSpPr>
            <a:spLocks noChangeShapeType="1"/>
          </p:cNvSpPr>
          <p:nvPr/>
        </p:nvSpPr>
        <p:spPr bwMode="auto">
          <a:xfrm>
            <a:off x="688398" y="3903850"/>
            <a:ext cx="278534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9738" name="Freeform 43"/>
          <p:cNvSpPr>
            <a:spLocks/>
          </p:cNvSpPr>
          <p:nvPr/>
        </p:nvSpPr>
        <p:spPr bwMode="auto">
          <a:xfrm>
            <a:off x="935182" y="3784787"/>
            <a:ext cx="148648" cy="267541"/>
          </a:xfrm>
          <a:custGeom>
            <a:avLst/>
            <a:gdLst>
              <a:gd name="T0" fmla="*/ 3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3 w 103"/>
              <a:gd name="T9" fmla="*/ 92 h 191"/>
              <a:gd name="T10" fmla="*/ 3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3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3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9739" name="Text Box 44"/>
          <p:cNvSpPr txBox="1">
            <a:spLocks noChangeArrowheads="1"/>
          </p:cNvSpPr>
          <p:nvPr/>
        </p:nvSpPr>
        <p:spPr bwMode="auto">
          <a:xfrm>
            <a:off x="206376" y="3146051"/>
            <a:ext cx="1526886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excitation</a:t>
            </a:r>
            <a:endParaRPr lang="en-US"/>
          </a:p>
        </p:txBody>
      </p:sp>
      <p:sp>
        <p:nvSpPr>
          <p:cNvPr id="29740" name="Text Box 45"/>
          <p:cNvSpPr txBox="1">
            <a:spLocks noChangeArrowheads="1"/>
          </p:cNvSpPr>
          <p:nvPr/>
        </p:nvSpPr>
        <p:spPr bwMode="auto">
          <a:xfrm>
            <a:off x="206376" y="4084545"/>
            <a:ext cx="1428750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inhibition</a:t>
            </a:r>
            <a:endParaRPr lang="en-US"/>
          </a:p>
        </p:txBody>
      </p:sp>
      <p:sp>
        <p:nvSpPr>
          <p:cNvPr id="29741" name="Oval 46"/>
          <p:cNvSpPr>
            <a:spLocks noChangeArrowheads="1"/>
          </p:cNvSpPr>
          <p:nvPr/>
        </p:nvSpPr>
        <p:spPr bwMode="auto">
          <a:xfrm>
            <a:off x="4508500" y="5895696"/>
            <a:ext cx="718705" cy="696165"/>
          </a:xfrm>
          <a:prstGeom prst="ellipse">
            <a:avLst/>
          </a:prstGeom>
          <a:solidFill>
            <a:srgbClr val="FFFFFF"/>
          </a:solidFill>
          <a:ln w="4734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9742" name="Freeform 47"/>
          <p:cNvSpPr>
            <a:spLocks/>
          </p:cNvSpPr>
          <p:nvPr/>
        </p:nvSpPr>
        <p:spPr bwMode="auto">
          <a:xfrm>
            <a:off x="2939762" y="4311464"/>
            <a:ext cx="1448955" cy="1657070"/>
          </a:xfrm>
          <a:custGeom>
            <a:avLst/>
            <a:gdLst>
              <a:gd name="T0" fmla="*/ 0 w 1004"/>
              <a:gd name="T1" fmla="*/ 0 h 1183"/>
              <a:gd name="T2" fmla="*/ 21 w 1004"/>
              <a:gd name="T3" fmla="*/ 92 h 1183"/>
              <a:gd name="T4" fmla="*/ 49 w 1004"/>
              <a:gd name="T5" fmla="*/ 182 h 1183"/>
              <a:gd name="T6" fmla="*/ 83 w 1004"/>
              <a:gd name="T7" fmla="*/ 270 h 1183"/>
              <a:gd name="T8" fmla="*/ 123 w 1004"/>
              <a:gd name="T9" fmla="*/ 356 h 1183"/>
              <a:gd name="T10" fmla="*/ 168 w 1004"/>
              <a:gd name="T11" fmla="*/ 441 h 1183"/>
              <a:gd name="T12" fmla="*/ 219 w 1004"/>
              <a:gd name="T13" fmla="*/ 523 h 1183"/>
              <a:gd name="T14" fmla="*/ 276 w 1004"/>
              <a:gd name="T15" fmla="*/ 603 h 1183"/>
              <a:gd name="T16" fmla="*/ 338 w 1004"/>
              <a:gd name="T17" fmla="*/ 679 h 1183"/>
              <a:gd name="T18" fmla="*/ 404 w 1004"/>
              <a:gd name="T19" fmla="*/ 755 h 1183"/>
              <a:gd name="T20" fmla="*/ 476 w 1004"/>
              <a:gd name="T21" fmla="*/ 826 h 1183"/>
              <a:gd name="T22" fmla="*/ 552 w 1004"/>
              <a:gd name="T23" fmla="*/ 894 h 1183"/>
              <a:gd name="T24" fmla="*/ 633 w 1004"/>
              <a:gd name="T25" fmla="*/ 958 h 1183"/>
              <a:gd name="T26" fmla="*/ 719 w 1004"/>
              <a:gd name="T27" fmla="*/ 1021 h 1183"/>
              <a:gd name="T28" fmla="*/ 809 w 1004"/>
              <a:gd name="T29" fmla="*/ 1078 h 1183"/>
              <a:gd name="T30" fmla="*/ 903 w 1004"/>
              <a:gd name="T31" fmla="*/ 1133 h 1183"/>
              <a:gd name="T32" fmla="*/ 1003 w 1004"/>
              <a:gd name="T33" fmla="*/ 1182 h 118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04"/>
              <a:gd name="T52" fmla="*/ 0 h 1183"/>
              <a:gd name="T53" fmla="*/ 1004 w 1004"/>
              <a:gd name="T54" fmla="*/ 1183 h 118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04" h="1183">
                <a:moveTo>
                  <a:pt x="0" y="0"/>
                </a:moveTo>
                <a:lnTo>
                  <a:pt x="21" y="92"/>
                </a:lnTo>
                <a:lnTo>
                  <a:pt x="49" y="182"/>
                </a:lnTo>
                <a:lnTo>
                  <a:pt x="83" y="270"/>
                </a:lnTo>
                <a:lnTo>
                  <a:pt x="123" y="356"/>
                </a:lnTo>
                <a:lnTo>
                  <a:pt x="168" y="441"/>
                </a:lnTo>
                <a:lnTo>
                  <a:pt x="219" y="523"/>
                </a:lnTo>
                <a:lnTo>
                  <a:pt x="276" y="603"/>
                </a:lnTo>
                <a:lnTo>
                  <a:pt x="338" y="679"/>
                </a:lnTo>
                <a:lnTo>
                  <a:pt x="404" y="755"/>
                </a:lnTo>
                <a:lnTo>
                  <a:pt x="476" y="826"/>
                </a:lnTo>
                <a:lnTo>
                  <a:pt x="552" y="894"/>
                </a:lnTo>
                <a:lnTo>
                  <a:pt x="633" y="958"/>
                </a:lnTo>
                <a:lnTo>
                  <a:pt x="719" y="1021"/>
                </a:lnTo>
                <a:lnTo>
                  <a:pt x="809" y="1078"/>
                </a:lnTo>
                <a:lnTo>
                  <a:pt x="903" y="1133"/>
                </a:lnTo>
                <a:lnTo>
                  <a:pt x="1003" y="1182"/>
                </a:lnTo>
              </a:path>
            </a:pathLst>
          </a:custGeom>
          <a:noFill/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9743" name="Freeform 48"/>
          <p:cNvSpPr>
            <a:spLocks/>
          </p:cNvSpPr>
          <p:nvPr/>
        </p:nvSpPr>
        <p:spPr bwMode="auto">
          <a:xfrm>
            <a:off x="4382944" y="5936316"/>
            <a:ext cx="191943" cy="224118"/>
          </a:xfrm>
          <a:custGeom>
            <a:avLst/>
            <a:gdLst>
              <a:gd name="T0" fmla="*/ 0 w 133"/>
              <a:gd name="T1" fmla="*/ 25 h 160"/>
              <a:gd name="T2" fmla="*/ 31 w 133"/>
              <a:gd name="T3" fmla="*/ 159 h 160"/>
              <a:gd name="T4" fmla="*/ 132 w 133"/>
              <a:gd name="T5" fmla="*/ 0 h 160"/>
              <a:gd name="T6" fmla="*/ 0 w 133"/>
              <a:gd name="T7" fmla="*/ 18 h 160"/>
              <a:gd name="T8" fmla="*/ 0 w 133"/>
              <a:gd name="T9" fmla="*/ 25 h 160"/>
              <a:gd name="T10" fmla="*/ 0 w 133"/>
              <a:gd name="T11" fmla="*/ 25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"/>
              <a:gd name="T19" fmla="*/ 0 h 160"/>
              <a:gd name="T20" fmla="*/ 133 w 133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" h="160">
                <a:moveTo>
                  <a:pt x="0" y="25"/>
                </a:moveTo>
                <a:lnTo>
                  <a:pt x="31" y="159"/>
                </a:lnTo>
                <a:lnTo>
                  <a:pt x="132" y="0"/>
                </a:lnTo>
                <a:lnTo>
                  <a:pt x="0" y="18"/>
                </a:lnTo>
                <a:lnTo>
                  <a:pt x="0" y="25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9744" name="Freeform 49"/>
          <p:cNvSpPr>
            <a:spLocks/>
          </p:cNvSpPr>
          <p:nvPr/>
        </p:nvSpPr>
        <p:spPr bwMode="auto">
          <a:xfrm>
            <a:off x="5345545" y="4294655"/>
            <a:ext cx="1362364" cy="1673879"/>
          </a:xfrm>
          <a:custGeom>
            <a:avLst/>
            <a:gdLst>
              <a:gd name="T0" fmla="*/ 943 w 944"/>
              <a:gd name="T1" fmla="*/ 0 h 1195"/>
              <a:gd name="T2" fmla="*/ 922 w 944"/>
              <a:gd name="T3" fmla="*/ 93 h 1195"/>
              <a:gd name="T4" fmla="*/ 895 w 944"/>
              <a:gd name="T5" fmla="*/ 183 h 1195"/>
              <a:gd name="T6" fmla="*/ 864 w 944"/>
              <a:gd name="T7" fmla="*/ 273 h 1195"/>
              <a:gd name="T8" fmla="*/ 826 w 944"/>
              <a:gd name="T9" fmla="*/ 359 h 1195"/>
              <a:gd name="T10" fmla="*/ 783 w 944"/>
              <a:gd name="T11" fmla="*/ 445 h 1195"/>
              <a:gd name="T12" fmla="*/ 735 w 944"/>
              <a:gd name="T13" fmla="*/ 529 h 1195"/>
              <a:gd name="T14" fmla="*/ 682 w 944"/>
              <a:gd name="T15" fmla="*/ 609 h 1195"/>
              <a:gd name="T16" fmla="*/ 625 w 944"/>
              <a:gd name="T17" fmla="*/ 686 h 1195"/>
              <a:gd name="T18" fmla="*/ 561 w 944"/>
              <a:gd name="T19" fmla="*/ 763 h 1195"/>
              <a:gd name="T20" fmla="*/ 494 w 944"/>
              <a:gd name="T21" fmla="*/ 835 h 1195"/>
              <a:gd name="T22" fmla="*/ 421 w 944"/>
              <a:gd name="T23" fmla="*/ 904 h 1195"/>
              <a:gd name="T24" fmla="*/ 346 w 944"/>
              <a:gd name="T25" fmla="*/ 969 h 1195"/>
              <a:gd name="T26" fmla="*/ 264 w 944"/>
              <a:gd name="T27" fmla="*/ 1031 h 1195"/>
              <a:gd name="T28" fmla="*/ 180 w 944"/>
              <a:gd name="T29" fmla="*/ 1090 h 1195"/>
              <a:gd name="T30" fmla="*/ 92 w 944"/>
              <a:gd name="T31" fmla="*/ 1145 h 1195"/>
              <a:gd name="T32" fmla="*/ 0 w 944"/>
              <a:gd name="T33" fmla="*/ 1194 h 119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944"/>
              <a:gd name="T52" fmla="*/ 0 h 1195"/>
              <a:gd name="T53" fmla="*/ 944 w 944"/>
              <a:gd name="T54" fmla="*/ 1195 h 119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944" h="1195">
                <a:moveTo>
                  <a:pt x="943" y="0"/>
                </a:moveTo>
                <a:lnTo>
                  <a:pt x="922" y="93"/>
                </a:lnTo>
                <a:lnTo>
                  <a:pt x="895" y="183"/>
                </a:lnTo>
                <a:lnTo>
                  <a:pt x="864" y="273"/>
                </a:lnTo>
                <a:lnTo>
                  <a:pt x="826" y="359"/>
                </a:lnTo>
                <a:lnTo>
                  <a:pt x="783" y="445"/>
                </a:lnTo>
                <a:lnTo>
                  <a:pt x="735" y="529"/>
                </a:lnTo>
                <a:lnTo>
                  <a:pt x="682" y="609"/>
                </a:lnTo>
                <a:lnTo>
                  <a:pt x="625" y="686"/>
                </a:lnTo>
                <a:lnTo>
                  <a:pt x="561" y="763"/>
                </a:lnTo>
                <a:lnTo>
                  <a:pt x="494" y="835"/>
                </a:lnTo>
                <a:lnTo>
                  <a:pt x="421" y="904"/>
                </a:lnTo>
                <a:lnTo>
                  <a:pt x="346" y="969"/>
                </a:lnTo>
                <a:lnTo>
                  <a:pt x="264" y="1031"/>
                </a:lnTo>
                <a:lnTo>
                  <a:pt x="180" y="1090"/>
                </a:lnTo>
                <a:lnTo>
                  <a:pt x="92" y="1145"/>
                </a:lnTo>
                <a:lnTo>
                  <a:pt x="0" y="1194"/>
                </a:lnTo>
              </a:path>
            </a:pathLst>
          </a:custGeom>
          <a:noFill/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9745" name="Freeform 50"/>
          <p:cNvSpPr>
            <a:spLocks/>
          </p:cNvSpPr>
          <p:nvPr/>
        </p:nvSpPr>
        <p:spPr bwMode="auto">
          <a:xfrm>
            <a:off x="5160818" y="5936316"/>
            <a:ext cx="191944" cy="224118"/>
          </a:xfrm>
          <a:custGeom>
            <a:avLst/>
            <a:gdLst>
              <a:gd name="T0" fmla="*/ 132 w 133"/>
              <a:gd name="T1" fmla="*/ 25 h 160"/>
              <a:gd name="T2" fmla="*/ 101 w 133"/>
              <a:gd name="T3" fmla="*/ 159 h 160"/>
              <a:gd name="T4" fmla="*/ 0 w 133"/>
              <a:gd name="T5" fmla="*/ 0 h 160"/>
              <a:gd name="T6" fmla="*/ 132 w 133"/>
              <a:gd name="T7" fmla="*/ 18 h 160"/>
              <a:gd name="T8" fmla="*/ 132 w 133"/>
              <a:gd name="T9" fmla="*/ 25 h 160"/>
              <a:gd name="T10" fmla="*/ 132 w 133"/>
              <a:gd name="T11" fmla="*/ 25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"/>
              <a:gd name="T19" fmla="*/ 0 h 160"/>
              <a:gd name="T20" fmla="*/ 133 w 133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" h="160">
                <a:moveTo>
                  <a:pt x="132" y="25"/>
                </a:moveTo>
                <a:lnTo>
                  <a:pt x="101" y="159"/>
                </a:lnTo>
                <a:lnTo>
                  <a:pt x="0" y="0"/>
                </a:lnTo>
                <a:lnTo>
                  <a:pt x="132" y="18"/>
                </a:lnTo>
                <a:lnTo>
                  <a:pt x="132" y="25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9746" name="Line 51"/>
          <p:cNvSpPr>
            <a:spLocks noChangeShapeType="1"/>
          </p:cNvSpPr>
          <p:nvPr/>
        </p:nvSpPr>
        <p:spPr bwMode="auto">
          <a:xfrm>
            <a:off x="4863523" y="4310064"/>
            <a:ext cx="0" cy="1340503"/>
          </a:xfrm>
          <a:prstGeom prst="line">
            <a:avLst/>
          </a:prstGeom>
          <a:noFill/>
          <a:ln w="4734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9747" name="Freeform 52"/>
          <p:cNvSpPr>
            <a:spLocks/>
          </p:cNvSpPr>
          <p:nvPr/>
        </p:nvSpPr>
        <p:spPr bwMode="auto">
          <a:xfrm>
            <a:off x="4720648" y="5644963"/>
            <a:ext cx="275647" cy="191901"/>
          </a:xfrm>
          <a:custGeom>
            <a:avLst/>
            <a:gdLst>
              <a:gd name="T0" fmla="*/ 98 w 191"/>
              <a:gd name="T1" fmla="*/ 4 h 137"/>
              <a:gd name="T2" fmla="*/ 0 w 191"/>
              <a:gd name="T3" fmla="*/ 136 h 137"/>
              <a:gd name="T4" fmla="*/ 190 w 191"/>
              <a:gd name="T5" fmla="*/ 136 h 137"/>
              <a:gd name="T6" fmla="*/ 103 w 191"/>
              <a:gd name="T7" fmla="*/ 0 h 137"/>
              <a:gd name="T8" fmla="*/ 98 w 191"/>
              <a:gd name="T9" fmla="*/ 4 h 137"/>
              <a:gd name="T10" fmla="*/ 98 w 191"/>
              <a:gd name="T11" fmla="*/ 4 h 1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37"/>
              <a:gd name="T20" fmla="*/ 191 w 191"/>
              <a:gd name="T21" fmla="*/ 137 h 1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37">
                <a:moveTo>
                  <a:pt x="98" y="4"/>
                </a:moveTo>
                <a:lnTo>
                  <a:pt x="0" y="136"/>
                </a:lnTo>
                <a:lnTo>
                  <a:pt x="190" y="136"/>
                </a:lnTo>
                <a:lnTo>
                  <a:pt x="103" y="0"/>
                </a:lnTo>
                <a:lnTo>
                  <a:pt x="98" y="4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9748" name="Line 53"/>
          <p:cNvSpPr>
            <a:spLocks noChangeShapeType="1"/>
          </p:cNvSpPr>
          <p:nvPr/>
        </p:nvSpPr>
        <p:spPr bwMode="auto">
          <a:xfrm>
            <a:off x="1900671" y="791416"/>
            <a:ext cx="4847647" cy="0"/>
          </a:xfrm>
          <a:prstGeom prst="line">
            <a:avLst/>
          </a:prstGeom>
          <a:noFill/>
          <a:ln w="4734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9749" name="Oval 54"/>
          <p:cNvSpPr>
            <a:spLocks noChangeArrowheads="1"/>
          </p:cNvSpPr>
          <p:nvPr/>
        </p:nvSpPr>
        <p:spPr bwMode="auto">
          <a:xfrm>
            <a:off x="2694422" y="1126191"/>
            <a:ext cx="538306" cy="522475"/>
          </a:xfrm>
          <a:prstGeom prst="ellipse">
            <a:avLst/>
          </a:prstGeom>
          <a:solidFill>
            <a:srgbClr val="600000"/>
          </a:solidFill>
          <a:ln w="18687">
            <a:solidFill>
              <a:srgbClr val="6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9750" name="Text Box 55"/>
          <p:cNvSpPr txBox="1">
            <a:spLocks noChangeArrowheads="1"/>
          </p:cNvSpPr>
          <p:nvPr/>
        </p:nvSpPr>
        <p:spPr bwMode="auto">
          <a:xfrm>
            <a:off x="2102717" y="368394"/>
            <a:ext cx="4238625" cy="8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the cell will not respond to </a:t>
            </a:r>
          </a:p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left to right movement</a:t>
            </a:r>
            <a:endParaRPr lang="en-US"/>
          </a:p>
        </p:txBody>
      </p:sp>
      <p:sp>
        <p:nvSpPr>
          <p:cNvPr id="29751" name="Text Box 56"/>
          <p:cNvSpPr txBox="1">
            <a:spLocks noChangeArrowheads="1"/>
          </p:cNvSpPr>
          <p:nvPr/>
        </p:nvSpPr>
        <p:spPr bwMode="auto">
          <a:xfrm>
            <a:off x="2822864" y="3957078"/>
            <a:ext cx="249671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X</a:t>
            </a:r>
            <a:endParaRPr lang="en-US"/>
          </a:p>
        </p:txBody>
      </p:sp>
      <p:sp>
        <p:nvSpPr>
          <p:cNvPr id="29752" name="Text Box 57"/>
          <p:cNvSpPr txBox="1">
            <a:spLocks noChangeArrowheads="1"/>
          </p:cNvSpPr>
          <p:nvPr/>
        </p:nvSpPr>
        <p:spPr bwMode="auto">
          <a:xfrm>
            <a:off x="5758296" y="5862078"/>
            <a:ext cx="3082636" cy="86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Direction Selective </a:t>
            </a:r>
          </a:p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Neuron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9277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val 4"/>
          <p:cNvSpPr>
            <a:spLocks noChangeArrowheads="1"/>
          </p:cNvSpPr>
          <p:nvPr/>
        </p:nvSpPr>
        <p:spPr bwMode="auto">
          <a:xfrm>
            <a:off x="1838613" y="1707497"/>
            <a:ext cx="405535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0723" name="Oval 5"/>
          <p:cNvSpPr>
            <a:spLocks noChangeArrowheads="1"/>
          </p:cNvSpPr>
          <p:nvPr/>
        </p:nvSpPr>
        <p:spPr bwMode="auto">
          <a:xfrm>
            <a:off x="2749262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0724" name="Oval 6"/>
          <p:cNvSpPr>
            <a:spLocks noChangeArrowheads="1"/>
          </p:cNvSpPr>
          <p:nvPr/>
        </p:nvSpPr>
        <p:spPr bwMode="auto">
          <a:xfrm>
            <a:off x="3765262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0725" name="Oval 7"/>
          <p:cNvSpPr>
            <a:spLocks noChangeArrowheads="1"/>
          </p:cNvSpPr>
          <p:nvPr/>
        </p:nvSpPr>
        <p:spPr bwMode="auto">
          <a:xfrm>
            <a:off x="4675909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0726" name="Oval 8"/>
          <p:cNvSpPr>
            <a:spLocks noChangeArrowheads="1"/>
          </p:cNvSpPr>
          <p:nvPr/>
        </p:nvSpPr>
        <p:spPr bwMode="auto">
          <a:xfrm>
            <a:off x="5586557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0727" name="Oval 9"/>
          <p:cNvSpPr>
            <a:spLocks noChangeArrowheads="1"/>
          </p:cNvSpPr>
          <p:nvPr/>
        </p:nvSpPr>
        <p:spPr bwMode="auto">
          <a:xfrm>
            <a:off x="6497205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07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85182" y="1994647"/>
            <a:ext cx="1508125" cy="404813"/>
          </a:xfrm>
        </p:spPr>
        <p:txBody>
          <a:bodyPr lIns="0" tIns="0" rIns="0" bIns="0"/>
          <a:lstStyle/>
          <a:p>
            <a:pPr marL="0" indent="0" defTabSz="403169">
              <a:spcBef>
                <a:spcPct val="0"/>
              </a:spcBef>
              <a:buClr>
                <a:srgbClr val="FFFF00"/>
              </a:buClr>
              <a:buSzPct val="90000"/>
              <a:buNone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receptors</a:t>
            </a:r>
            <a:endParaRPr lang="en-US">
              <a:latin typeface="Times New Roman" charset="0"/>
            </a:endParaRPr>
          </a:p>
        </p:txBody>
      </p:sp>
      <p:sp>
        <p:nvSpPr>
          <p:cNvPr id="30729" name="Line 10"/>
          <p:cNvSpPr>
            <a:spLocks noChangeShapeType="1"/>
          </p:cNvSpPr>
          <p:nvPr/>
        </p:nvSpPr>
        <p:spPr bwMode="auto">
          <a:xfrm>
            <a:off x="2050762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0730" name="Line 11"/>
          <p:cNvSpPr>
            <a:spLocks noChangeShapeType="1"/>
          </p:cNvSpPr>
          <p:nvPr/>
        </p:nvSpPr>
        <p:spPr bwMode="auto">
          <a:xfrm>
            <a:off x="2946977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0731" name="Line 12"/>
          <p:cNvSpPr>
            <a:spLocks noChangeShapeType="1"/>
          </p:cNvSpPr>
          <p:nvPr/>
        </p:nvSpPr>
        <p:spPr bwMode="auto">
          <a:xfrm>
            <a:off x="3971636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0732" name="Line 13"/>
          <p:cNvSpPr>
            <a:spLocks noChangeShapeType="1"/>
          </p:cNvSpPr>
          <p:nvPr/>
        </p:nvSpPr>
        <p:spPr bwMode="auto">
          <a:xfrm>
            <a:off x="4863523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0733" name="Line 14"/>
          <p:cNvSpPr>
            <a:spLocks noChangeShapeType="1"/>
          </p:cNvSpPr>
          <p:nvPr/>
        </p:nvSpPr>
        <p:spPr bwMode="auto">
          <a:xfrm>
            <a:off x="5759739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0734" name="Line 15"/>
          <p:cNvSpPr>
            <a:spLocks noChangeShapeType="1"/>
          </p:cNvSpPr>
          <p:nvPr/>
        </p:nvSpPr>
        <p:spPr bwMode="auto">
          <a:xfrm>
            <a:off x="6726671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0735" name="Text Box 16"/>
          <p:cNvSpPr txBox="1">
            <a:spLocks noChangeArrowheads="1"/>
          </p:cNvSpPr>
          <p:nvPr/>
        </p:nvSpPr>
        <p:spPr bwMode="auto">
          <a:xfrm>
            <a:off x="1941080" y="2066085"/>
            <a:ext cx="249670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A</a:t>
            </a:r>
            <a:endParaRPr lang="en-US"/>
          </a:p>
        </p:txBody>
      </p:sp>
      <p:sp>
        <p:nvSpPr>
          <p:cNvPr id="30736" name="Text Box 17"/>
          <p:cNvSpPr txBox="1">
            <a:spLocks noChangeArrowheads="1"/>
          </p:cNvSpPr>
          <p:nvPr/>
        </p:nvSpPr>
        <p:spPr bwMode="auto">
          <a:xfrm>
            <a:off x="2838740" y="2066085"/>
            <a:ext cx="249670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B</a:t>
            </a:r>
            <a:endParaRPr lang="en-US"/>
          </a:p>
        </p:txBody>
      </p:sp>
      <p:sp>
        <p:nvSpPr>
          <p:cNvPr id="30737" name="Text Box 18"/>
          <p:cNvSpPr txBox="1">
            <a:spLocks noChangeArrowheads="1"/>
          </p:cNvSpPr>
          <p:nvPr/>
        </p:nvSpPr>
        <p:spPr bwMode="auto">
          <a:xfrm>
            <a:off x="3856182" y="2080093"/>
            <a:ext cx="268432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C</a:t>
            </a:r>
            <a:endParaRPr lang="en-US"/>
          </a:p>
        </p:txBody>
      </p:sp>
      <p:sp>
        <p:nvSpPr>
          <p:cNvPr id="30738" name="Text Box 19"/>
          <p:cNvSpPr txBox="1">
            <a:spLocks noChangeArrowheads="1"/>
          </p:cNvSpPr>
          <p:nvPr/>
        </p:nvSpPr>
        <p:spPr bwMode="auto">
          <a:xfrm>
            <a:off x="4768273" y="2066085"/>
            <a:ext cx="268432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D</a:t>
            </a:r>
            <a:endParaRPr lang="en-US"/>
          </a:p>
        </p:txBody>
      </p:sp>
      <p:sp>
        <p:nvSpPr>
          <p:cNvPr id="30739" name="Text Box 20"/>
          <p:cNvSpPr txBox="1">
            <a:spLocks noChangeArrowheads="1"/>
          </p:cNvSpPr>
          <p:nvPr/>
        </p:nvSpPr>
        <p:spPr bwMode="auto">
          <a:xfrm>
            <a:off x="5665932" y="2066085"/>
            <a:ext cx="249671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E</a:t>
            </a:r>
            <a:endParaRPr lang="en-US"/>
          </a:p>
        </p:txBody>
      </p:sp>
      <p:sp>
        <p:nvSpPr>
          <p:cNvPr id="30740" name="Text Box 21"/>
          <p:cNvSpPr txBox="1">
            <a:spLocks noChangeArrowheads="1"/>
          </p:cNvSpPr>
          <p:nvPr/>
        </p:nvSpPr>
        <p:spPr bwMode="auto">
          <a:xfrm>
            <a:off x="6596785" y="2080093"/>
            <a:ext cx="228023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F</a:t>
            </a:r>
            <a:endParaRPr lang="en-US"/>
          </a:p>
        </p:txBody>
      </p:sp>
      <p:sp>
        <p:nvSpPr>
          <p:cNvPr id="30741" name="Freeform 22"/>
          <p:cNvSpPr>
            <a:spLocks/>
          </p:cNvSpPr>
          <p:nvPr/>
        </p:nvSpPr>
        <p:spPr bwMode="auto">
          <a:xfrm>
            <a:off x="2799773" y="3833813"/>
            <a:ext cx="274205" cy="144275"/>
          </a:xfrm>
          <a:custGeom>
            <a:avLst/>
            <a:gdLst>
              <a:gd name="T0" fmla="*/ 98 w 190"/>
              <a:gd name="T1" fmla="*/ 3 h 103"/>
              <a:gd name="T2" fmla="*/ 0 w 190"/>
              <a:gd name="T3" fmla="*/ 102 h 103"/>
              <a:gd name="T4" fmla="*/ 189 w 190"/>
              <a:gd name="T5" fmla="*/ 102 h 103"/>
              <a:gd name="T6" fmla="*/ 103 w 190"/>
              <a:gd name="T7" fmla="*/ 0 h 103"/>
              <a:gd name="T8" fmla="*/ 98 w 190"/>
              <a:gd name="T9" fmla="*/ 3 h 103"/>
              <a:gd name="T10" fmla="*/ 98 w 190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0"/>
              <a:gd name="T19" fmla="*/ 0 h 103"/>
              <a:gd name="T20" fmla="*/ 190 w 190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0" h="103">
                <a:moveTo>
                  <a:pt x="98" y="3"/>
                </a:moveTo>
                <a:lnTo>
                  <a:pt x="0" y="102"/>
                </a:lnTo>
                <a:lnTo>
                  <a:pt x="189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0742" name="Freeform 23"/>
          <p:cNvSpPr>
            <a:spLocks/>
          </p:cNvSpPr>
          <p:nvPr/>
        </p:nvSpPr>
        <p:spPr bwMode="auto">
          <a:xfrm>
            <a:off x="1900671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0743" name="Freeform 24"/>
          <p:cNvSpPr>
            <a:spLocks/>
          </p:cNvSpPr>
          <p:nvPr/>
        </p:nvSpPr>
        <p:spPr bwMode="auto">
          <a:xfrm>
            <a:off x="4720648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0744" name="Freeform 25"/>
          <p:cNvSpPr>
            <a:spLocks/>
          </p:cNvSpPr>
          <p:nvPr/>
        </p:nvSpPr>
        <p:spPr bwMode="auto">
          <a:xfrm>
            <a:off x="3822989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2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2" y="0"/>
                </a:lnTo>
                <a:lnTo>
                  <a:pt x="98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0745" name="Freeform 26"/>
          <p:cNvSpPr>
            <a:spLocks/>
          </p:cNvSpPr>
          <p:nvPr/>
        </p:nvSpPr>
        <p:spPr bwMode="auto">
          <a:xfrm>
            <a:off x="6560705" y="3833813"/>
            <a:ext cx="275648" cy="144275"/>
          </a:xfrm>
          <a:custGeom>
            <a:avLst/>
            <a:gdLst>
              <a:gd name="T0" fmla="*/ 97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2 w 191"/>
              <a:gd name="T7" fmla="*/ 0 h 103"/>
              <a:gd name="T8" fmla="*/ 97 w 191"/>
              <a:gd name="T9" fmla="*/ 3 h 103"/>
              <a:gd name="T10" fmla="*/ 97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7" y="3"/>
                </a:moveTo>
                <a:lnTo>
                  <a:pt x="0" y="102"/>
                </a:lnTo>
                <a:lnTo>
                  <a:pt x="190" y="102"/>
                </a:lnTo>
                <a:lnTo>
                  <a:pt x="102" y="0"/>
                </a:lnTo>
                <a:lnTo>
                  <a:pt x="97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0746" name="Freeform 27"/>
          <p:cNvSpPr>
            <a:spLocks/>
          </p:cNvSpPr>
          <p:nvPr/>
        </p:nvSpPr>
        <p:spPr bwMode="auto">
          <a:xfrm>
            <a:off x="5603876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0747" name="Oval 28"/>
          <p:cNvSpPr>
            <a:spLocks noChangeArrowheads="1"/>
          </p:cNvSpPr>
          <p:nvPr/>
        </p:nvSpPr>
        <p:spPr bwMode="auto">
          <a:xfrm>
            <a:off x="2729057" y="4020111"/>
            <a:ext cx="437284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0748" name="Oval 29"/>
          <p:cNvSpPr>
            <a:spLocks noChangeArrowheads="1"/>
          </p:cNvSpPr>
          <p:nvPr/>
        </p:nvSpPr>
        <p:spPr bwMode="auto">
          <a:xfrm>
            <a:off x="1834285" y="4020111"/>
            <a:ext cx="435841" cy="284350"/>
          </a:xfrm>
          <a:prstGeom prst="ellipse">
            <a:avLst/>
          </a:prstGeom>
          <a:solidFill>
            <a:srgbClr val="FF0000"/>
          </a:solidFill>
          <a:ln w="31144">
            <a:solidFill>
              <a:srgbClr val="FF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0749" name="Oval 30"/>
          <p:cNvSpPr>
            <a:spLocks noChangeArrowheads="1"/>
          </p:cNvSpPr>
          <p:nvPr/>
        </p:nvSpPr>
        <p:spPr bwMode="auto">
          <a:xfrm>
            <a:off x="4660034" y="4020111"/>
            <a:ext cx="437284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0750" name="Oval 31"/>
          <p:cNvSpPr>
            <a:spLocks noChangeArrowheads="1"/>
          </p:cNvSpPr>
          <p:nvPr/>
        </p:nvSpPr>
        <p:spPr bwMode="auto">
          <a:xfrm>
            <a:off x="3763818" y="4020111"/>
            <a:ext cx="437285" cy="284350"/>
          </a:xfrm>
          <a:prstGeom prst="ellipse">
            <a:avLst/>
          </a:prstGeom>
          <a:solidFill>
            <a:srgbClr val="E10000"/>
          </a:solidFill>
          <a:ln w="31144">
            <a:solidFill>
              <a:srgbClr val="E1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0751" name="Oval 32"/>
          <p:cNvSpPr>
            <a:spLocks noChangeArrowheads="1"/>
          </p:cNvSpPr>
          <p:nvPr/>
        </p:nvSpPr>
        <p:spPr bwMode="auto">
          <a:xfrm>
            <a:off x="6502978" y="4020111"/>
            <a:ext cx="437285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0752" name="Oval 33"/>
          <p:cNvSpPr>
            <a:spLocks noChangeArrowheads="1"/>
          </p:cNvSpPr>
          <p:nvPr/>
        </p:nvSpPr>
        <p:spPr bwMode="auto">
          <a:xfrm>
            <a:off x="5534603" y="4020111"/>
            <a:ext cx="437284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0753" name="Line 34"/>
          <p:cNvSpPr>
            <a:spLocks noChangeShapeType="1"/>
          </p:cNvSpPr>
          <p:nvPr/>
        </p:nvSpPr>
        <p:spPr bwMode="auto">
          <a:xfrm>
            <a:off x="2290331" y="4139174"/>
            <a:ext cx="279977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0754" name="Freeform 35"/>
          <p:cNvSpPr>
            <a:spLocks/>
          </p:cNvSpPr>
          <p:nvPr/>
        </p:nvSpPr>
        <p:spPr bwMode="auto">
          <a:xfrm>
            <a:off x="2537114" y="4021511"/>
            <a:ext cx="148648" cy="267540"/>
          </a:xfrm>
          <a:custGeom>
            <a:avLst/>
            <a:gdLst>
              <a:gd name="T0" fmla="*/ 4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4 w 103"/>
              <a:gd name="T9" fmla="*/ 92 h 191"/>
              <a:gd name="T10" fmla="*/ 4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4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006000"/>
          </a:solidFill>
          <a:ln w="31144" cap="flat" cmpd="sng">
            <a:solidFill>
              <a:srgbClr val="006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0755" name="Line 36"/>
          <p:cNvSpPr>
            <a:spLocks noChangeShapeType="1"/>
          </p:cNvSpPr>
          <p:nvPr/>
        </p:nvSpPr>
        <p:spPr bwMode="auto">
          <a:xfrm>
            <a:off x="4180899" y="4139174"/>
            <a:ext cx="330488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0756" name="Freeform 37"/>
          <p:cNvSpPr>
            <a:spLocks/>
          </p:cNvSpPr>
          <p:nvPr/>
        </p:nvSpPr>
        <p:spPr bwMode="auto">
          <a:xfrm>
            <a:off x="4473864" y="4021511"/>
            <a:ext cx="150091" cy="267540"/>
          </a:xfrm>
          <a:custGeom>
            <a:avLst/>
            <a:gdLst>
              <a:gd name="T0" fmla="*/ 4 w 104"/>
              <a:gd name="T1" fmla="*/ 92 h 191"/>
              <a:gd name="T2" fmla="*/ 103 w 104"/>
              <a:gd name="T3" fmla="*/ 190 h 191"/>
              <a:gd name="T4" fmla="*/ 103 w 104"/>
              <a:gd name="T5" fmla="*/ 0 h 191"/>
              <a:gd name="T6" fmla="*/ 0 w 104"/>
              <a:gd name="T7" fmla="*/ 87 h 191"/>
              <a:gd name="T8" fmla="*/ 4 w 104"/>
              <a:gd name="T9" fmla="*/ 92 h 191"/>
              <a:gd name="T10" fmla="*/ 4 w 104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4"/>
              <a:gd name="T19" fmla="*/ 0 h 191"/>
              <a:gd name="T20" fmla="*/ 104 w 104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4" h="191">
                <a:moveTo>
                  <a:pt x="4" y="92"/>
                </a:moveTo>
                <a:lnTo>
                  <a:pt x="103" y="190"/>
                </a:lnTo>
                <a:lnTo>
                  <a:pt x="103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0757" name="Line 38"/>
          <p:cNvSpPr>
            <a:spLocks noChangeShapeType="1"/>
          </p:cNvSpPr>
          <p:nvPr/>
        </p:nvSpPr>
        <p:spPr bwMode="auto">
          <a:xfrm>
            <a:off x="5967557" y="4139174"/>
            <a:ext cx="362238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0758" name="Freeform 39"/>
          <p:cNvSpPr>
            <a:spLocks/>
          </p:cNvSpPr>
          <p:nvPr/>
        </p:nvSpPr>
        <p:spPr bwMode="auto">
          <a:xfrm>
            <a:off x="6303819" y="4021511"/>
            <a:ext cx="148648" cy="267540"/>
          </a:xfrm>
          <a:custGeom>
            <a:avLst/>
            <a:gdLst>
              <a:gd name="T0" fmla="*/ 4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4 w 103"/>
              <a:gd name="T9" fmla="*/ 92 h 191"/>
              <a:gd name="T10" fmla="*/ 4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4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0759" name="Line 40"/>
          <p:cNvSpPr>
            <a:spLocks noChangeShapeType="1"/>
          </p:cNvSpPr>
          <p:nvPr/>
        </p:nvSpPr>
        <p:spPr bwMode="auto">
          <a:xfrm>
            <a:off x="688398" y="2976563"/>
            <a:ext cx="278534" cy="4202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0760" name="Freeform 41"/>
          <p:cNvSpPr>
            <a:spLocks/>
          </p:cNvSpPr>
          <p:nvPr/>
        </p:nvSpPr>
        <p:spPr bwMode="auto">
          <a:xfrm>
            <a:off x="935182" y="2860302"/>
            <a:ext cx="148648" cy="266140"/>
          </a:xfrm>
          <a:custGeom>
            <a:avLst/>
            <a:gdLst>
              <a:gd name="T0" fmla="*/ 3 w 103"/>
              <a:gd name="T1" fmla="*/ 91 h 190"/>
              <a:gd name="T2" fmla="*/ 102 w 103"/>
              <a:gd name="T3" fmla="*/ 189 h 190"/>
              <a:gd name="T4" fmla="*/ 102 w 103"/>
              <a:gd name="T5" fmla="*/ 0 h 190"/>
              <a:gd name="T6" fmla="*/ 0 w 103"/>
              <a:gd name="T7" fmla="*/ 87 h 190"/>
              <a:gd name="T8" fmla="*/ 3 w 103"/>
              <a:gd name="T9" fmla="*/ 91 h 190"/>
              <a:gd name="T10" fmla="*/ 3 w 103"/>
              <a:gd name="T11" fmla="*/ 91 h 1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0"/>
              <a:gd name="T20" fmla="*/ 103 w 103"/>
              <a:gd name="T21" fmla="*/ 190 h 1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0">
                <a:moveTo>
                  <a:pt x="3" y="91"/>
                </a:moveTo>
                <a:lnTo>
                  <a:pt x="102" y="189"/>
                </a:lnTo>
                <a:lnTo>
                  <a:pt x="102" y="0"/>
                </a:lnTo>
                <a:lnTo>
                  <a:pt x="0" y="87"/>
                </a:lnTo>
                <a:lnTo>
                  <a:pt x="3" y="91"/>
                </a:lnTo>
              </a:path>
            </a:pathLst>
          </a:custGeom>
          <a:solidFill>
            <a:srgbClr val="000000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0761" name="Line 42"/>
          <p:cNvSpPr>
            <a:spLocks noChangeShapeType="1"/>
          </p:cNvSpPr>
          <p:nvPr/>
        </p:nvSpPr>
        <p:spPr bwMode="auto">
          <a:xfrm>
            <a:off x="688398" y="3903850"/>
            <a:ext cx="278534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0762" name="Freeform 43"/>
          <p:cNvSpPr>
            <a:spLocks/>
          </p:cNvSpPr>
          <p:nvPr/>
        </p:nvSpPr>
        <p:spPr bwMode="auto">
          <a:xfrm>
            <a:off x="935182" y="3784787"/>
            <a:ext cx="148648" cy="267541"/>
          </a:xfrm>
          <a:custGeom>
            <a:avLst/>
            <a:gdLst>
              <a:gd name="T0" fmla="*/ 3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3 w 103"/>
              <a:gd name="T9" fmla="*/ 92 h 191"/>
              <a:gd name="T10" fmla="*/ 3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3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3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0763" name="Text Box 44"/>
          <p:cNvSpPr txBox="1">
            <a:spLocks noChangeArrowheads="1"/>
          </p:cNvSpPr>
          <p:nvPr/>
        </p:nvSpPr>
        <p:spPr bwMode="auto">
          <a:xfrm>
            <a:off x="206376" y="3146051"/>
            <a:ext cx="1526886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excitation</a:t>
            </a:r>
            <a:endParaRPr lang="en-US"/>
          </a:p>
        </p:txBody>
      </p:sp>
      <p:sp>
        <p:nvSpPr>
          <p:cNvPr id="30764" name="Text Box 45"/>
          <p:cNvSpPr txBox="1">
            <a:spLocks noChangeArrowheads="1"/>
          </p:cNvSpPr>
          <p:nvPr/>
        </p:nvSpPr>
        <p:spPr bwMode="auto">
          <a:xfrm>
            <a:off x="206376" y="4084545"/>
            <a:ext cx="1428750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inhibition</a:t>
            </a:r>
            <a:endParaRPr lang="en-US"/>
          </a:p>
        </p:txBody>
      </p:sp>
      <p:sp>
        <p:nvSpPr>
          <p:cNvPr id="30765" name="Oval 46"/>
          <p:cNvSpPr>
            <a:spLocks noChangeArrowheads="1"/>
          </p:cNvSpPr>
          <p:nvPr/>
        </p:nvSpPr>
        <p:spPr bwMode="auto">
          <a:xfrm>
            <a:off x="4508500" y="5895696"/>
            <a:ext cx="718705" cy="696165"/>
          </a:xfrm>
          <a:prstGeom prst="ellipse">
            <a:avLst/>
          </a:prstGeom>
          <a:solidFill>
            <a:srgbClr val="FFFFFF"/>
          </a:solidFill>
          <a:ln w="4734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0766" name="Freeform 47"/>
          <p:cNvSpPr>
            <a:spLocks/>
          </p:cNvSpPr>
          <p:nvPr/>
        </p:nvSpPr>
        <p:spPr bwMode="auto">
          <a:xfrm>
            <a:off x="2939762" y="4311464"/>
            <a:ext cx="1448955" cy="1657070"/>
          </a:xfrm>
          <a:custGeom>
            <a:avLst/>
            <a:gdLst>
              <a:gd name="T0" fmla="*/ 0 w 1004"/>
              <a:gd name="T1" fmla="*/ 0 h 1183"/>
              <a:gd name="T2" fmla="*/ 21 w 1004"/>
              <a:gd name="T3" fmla="*/ 92 h 1183"/>
              <a:gd name="T4" fmla="*/ 49 w 1004"/>
              <a:gd name="T5" fmla="*/ 182 h 1183"/>
              <a:gd name="T6" fmla="*/ 83 w 1004"/>
              <a:gd name="T7" fmla="*/ 270 h 1183"/>
              <a:gd name="T8" fmla="*/ 123 w 1004"/>
              <a:gd name="T9" fmla="*/ 356 h 1183"/>
              <a:gd name="T10" fmla="*/ 168 w 1004"/>
              <a:gd name="T11" fmla="*/ 441 h 1183"/>
              <a:gd name="T12" fmla="*/ 219 w 1004"/>
              <a:gd name="T13" fmla="*/ 523 h 1183"/>
              <a:gd name="T14" fmla="*/ 276 w 1004"/>
              <a:gd name="T15" fmla="*/ 603 h 1183"/>
              <a:gd name="T16" fmla="*/ 338 w 1004"/>
              <a:gd name="T17" fmla="*/ 679 h 1183"/>
              <a:gd name="T18" fmla="*/ 404 w 1004"/>
              <a:gd name="T19" fmla="*/ 755 h 1183"/>
              <a:gd name="T20" fmla="*/ 476 w 1004"/>
              <a:gd name="T21" fmla="*/ 826 h 1183"/>
              <a:gd name="T22" fmla="*/ 552 w 1004"/>
              <a:gd name="T23" fmla="*/ 894 h 1183"/>
              <a:gd name="T24" fmla="*/ 633 w 1004"/>
              <a:gd name="T25" fmla="*/ 958 h 1183"/>
              <a:gd name="T26" fmla="*/ 719 w 1004"/>
              <a:gd name="T27" fmla="*/ 1021 h 1183"/>
              <a:gd name="T28" fmla="*/ 809 w 1004"/>
              <a:gd name="T29" fmla="*/ 1078 h 1183"/>
              <a:gd name="T30" fmla="*/ 903 w 1004"/>
              <a:gd name="T31" fmla="*/ 1133 h 1183"/>
              <a:gd name="T32" fmla="*/ 1003 w 1004"/>
              <a:gd name="T33" fmla="*/ 1182 h 118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04"/>
              <a:gd name="T52" fmla="*/ 0 h 1183"/>
              <a:gd name="T53" fmla="*/ 1004 w 1004"/>
              <a:gd name="T54" fmla="*/ 1183 h 118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04" h="1183">
                <a:moveTo>
                  <a:pt x="0" y="0"/>
                </a:moveTo>
                <a:lnTo>
                  <a:pt x="21" y="92"/>
                </a:lnTo>
                <a:lnTo>
                  <a:pt x="49" y="182"/>
                </a:lnTo>
                <a:lnTo>
                  <a:pt x="83" y="270"/>
                </a:lnTo>
                <a:lnTo>
                  <a:pt x="123" y="356"/>
                </a:lnTo>
                <a:lnTo>
                  <a:pt x="168" y="441"/>
                </a:lnTo>
                <a:lnTo>
                  <a:pt x="219" y="523"/>
                </a:lnTo>
                <a:lnTo>
                  <a:pt x="276" y="603"/>
                </a:lnTo>
                <a:lnTo>
                  <a:pt x="338" y="679"/>
                </a:lnTo>
                <a:lnTo>
                  <a:pt x="404" y="755"/>
                </a:lnTo>
                <a:lnTo>
                  <a:pt x="476" y="826"/>
                </a:lnTo>
                <a:lnTo>
                  <a:pt x="552" y="894"/>
                </a:lnTo>
                <a:lnTo>
                  <a:pt x="633" y="958"/>
                </a:lnTo>
                <a:lnTo>
                  <a:pt x="719" y="1021"/>
                </a:lnTo>
                <a:lnTo>
                  <a:pt x="809" y="1078"/>
                </a:lnTo>
                <a:lnTo>
                  <a:pt x="903" y="1133"/>
                </a:lnTo>
                <a:lnTo>
                  <a:pt x="1003" y="1182"/>
                </a:lnTo>
              </a:path>
            </a:pathLst>
          </a:custGeom>
          <a:noFill/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0767" name="Freeform 48"/>
          <p:cNvSpPr>
            <a:spLocks/>
          </p:cNvSpPr>
          <p:nvPr/>
        </p:nvSpPr>
        <p:spPr bwMode="auto">
          <a:xfrm>
            <a:off x="4382944" y="5936316"/>
            <a:ext cx="191943" cy="224118"/>
          </a:xfrm>
          <a:custGeom>
            <a:avLst/>
            <a:gdLst>
              <a:gd name="T0" fmla="*/ 0 w 133"/>
              <a:gd name="T1" fmla="*/ 25 h 160"/>
              <a:gd name="T2" fmla="*/ 31 w 133"/>
              <a:gd name="T3" fmla="*/ 159 h 160"/>
              <a:gd name="T4" fmla="*/ 132 w 133"/>
              <a:gd name="T5" fmla="*/ 0 h 160"/>
              <a:gd name="T6" fmla="*/ 0 w 133"/>
              <a:gd name="T7" fmla="*/ 18 h 160"/>
              <a:gd name="T8" fmla="*/ 0 w 133"/>
              <a:gd name="T9" fmla="*/ 25 h 160"/>
              <a:gd name="T10" fmla="*/ 0 w 133"/>
              <a:gd name="T11" fmla="*/ 25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"/>
              <a:gd name="T19" fmla="*/ 0 h 160"/>
              <a:gd name="T20" fmla="*/ 133 w 133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" h="160">
                <a:moveTo>
                  <a:pt x="0" y="25"/>
                </a:moveTo>
                <a:lnTo>
                  <a:pt x="31" y="159"/>
                </a:lnTo>
                <a:lnTo>
                  <a:pt x="132" y="0"/>
                </a:lnTo>
                <a:lnTo>
                  <a:pt x="0" y="18"/>
                </a:lnTo>
                <a:lnTo>
                  <a:pt x="0" y="25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0768" name="Freeform 49"/>
          <p:cNvSpPr>
            <a:spLocks/>
          </p:cNvSpPr>
          <p:nvPr/>
        </p:nvSpPr>
        <p:spPr bwMode="auto">
          <a:xfrm>
            <a:off x="5345545" y="4294655"/>
            <a:ext cx="1362364" cy="1673879"/>
          </a:xfrm>
          <a:custGeom>
            <a:avLst/>
            <a:gdLst>
              <a:gd name="T0" fmla="*/ 943 w 944"/>
              <a:gd name="T1" fmla="*/ 0 h 1195"/>
              <a:gd name="T2" fmla="*/ 922 w 944"/>
              <a:gd name="T3" fmla="*/ 93 h 1195"/>
              <a:gd name="T4" fmla="*/ 895 w 944"/>
              <a:gd name="T5" fmla="*/ 183 h 1195"/>
              <a:gd name="T6" fmla="*/ 864 w 944"/>
              <a:gd name="T7" fmla="*/ 273 h 1195"/>
              <a:gd name="T8" fmla="*/ 826 w 944"/>
              <a:gd name="T9" fmla="*/ 359 h 1195"/>
              <a:gd name="T10" fmla="*/ 783 w 944"/>
              <a:gd name="T11" fmla="*/ 445 h 1195"/>
              <a:gd name="T12" fmla="*/ 735 w 944"/>
              <a:gd name="T13" fmla="*/ 529 h 1195"/>
              <a:gd name="T14" fmla="*/ 682 w 944"/>
              <a:gd name="T15" fmla="*/ 609 h 1195"/>
              <a:gd name="T16" fmla="*/ 625 w 944"/>
              <a:gd name="T17" fmla="*/ 686 h 1195"/>
              <a:gd name="T18" fmla="*/ 561 w 944"/>
              <a:gd name="T19" fmla="*/ 763 h 1195"/>
              <a:gd name="T20" fmla="*/ 494 w 944"/>
              <a:gd name="T21" fmla="*/ 835 h 1195"/>
              <a:gd name="T22" fmla="*/ 421 w 944"/>
              <a:gd name="T23" fmla="*/ 904 h 1195"/>
              <a:gd name="T24" fmla="*/ 346 w 944"/>
              <a:gd name="T25" fmla="*/ 969 h 1195"/>
              <a:gd name="T26" fmla="*/ 264 w 944"/>
              <a:gd name="T27" fmla="*/ 1031 h 1195"/>
              <a:gd name="T28" fmla="*/ 180 w 944"/>
              <a:gd name="T29" fmla="*/ 1090 h 1195"/>
              <a:gd name="T30" fmla="*/ 92 w 944"/>
              <a:gd name="T31" fmla="*/ 1145 h 1195"/>
              <a:gd name="T32" fmla="*/ 0 w 944"/>
              <a:gd name="T33" fmla="*/ 1194 h 119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944"/>
              <a:gd name="T52" fmla="*/ 0 h 1195"/>
              <a:gd name="T53" fmla="*/ 944 w 944"/>
              <a:gd name="T54" fmla="*/ 1195 h 119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944" h="1195">
                <a:moveTo>
                  <a:pt x="943" y="0"/>
                </a:moveTo>
                <a:lnTo>
                  <a:pt x="922" y="93"/>
                </a:lnTo>
                <a:lnTo>
                  <a:pt x="895" y="183"/>
                </a:lnTo>
                <a:lnTo>
                  <a:pt x="864" y="273"/>
                </a:lnTo>
                <a:lnTo>
                  <a:pt x="826" y="359"/>
                </a:lnTo>
                <a:lnTo>
                  <a:pt x="783" y="445"/>
                </a:lnTo>
                <a:lnTo>
                  <a:pt x="735" y="529"/>
                </a:lnTo>
                <a:lnTo>
                  <a:pt x="682" y="609"/>
                </a:lnTo>
                <a:lnTo>
                  <a:pt x="625" y="686"/>
                </a:lnTo>
                <a:lnTo>
                  <a:pt x="561" y="763"/>
                </a:lnTo>
                <a:lnTo>
                  <a:pt x="494" y="835"/>
                </a:lnTo>
                <a:lnTo>
                  <a:pt x="421" y="904"/>
                </a:lnTo>
                <a:lnTo>
                  <a:pt x="346" y="969"/>
                </a:lnTo>
                <a:lnTo>
                  <a:pt x="264" y="1031"/>
                </a:lnTo>
                <a:lnTo>
                  <a:pt x="180" y="1090"/>
                </a:lnTo>
                <a:lnTo>
                  <a:pt x="92" y="1145"/>
                </a:lnTo>
                <a:lnTo>
                  <a:pt x="0" y="1194"/>
                </a:lnTo>
              </a:path>
            </a:pathLst>
          </a:custGeom>
          <a:noFill/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0769" name="Freeform 50"/>
          <p:cNvSpPr>
            <a:spLocks/>
          </p:cNvSpPr>
          <p:nvPr/>
        </p:nvSpPr>
        <p:spPr bwMode="auto">
          <a:xfrm>
            <a:off x="5160818" y="5936316"/>
            <a:ext cx="191944" cy="224118"/>
          </a:xfrm>
          <a:custGeom>
            <a:avLst/>
            <a:gdLst>
              <a:gd name="T0" fmla="*/ 132 w 133"/>
              <a:gd name="T1" fmla="*/ 25 h 160"/>
              <a:gd name="T2" fmla="*/ 101 w 133"/>
              <a:gd name="T3" fmla="*/ 159 h 160"/>
              <a:gd name="T4" fmla="*/ 0 w 133"/>
              <a:gd name="T5" fmla="*/ 0 h 160"/>
              <a:gd name="T6" fmla="*/ 132 w 133"/>
              <a:gd name="T7" fmla="*/ 18 h 160"/>
              <a:gd name="T8" fmla="*/ 132 w 133"/>
              <a:gd name="T9" fmla="*/ 25 h 160"/>
              <a:gd name="T10" fmla="*/ 132 w 133"/>
              <a:gd name="T11" fmla="*/ 25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"/>
              <a:gd name="T19" fmla="*/ 0 h 160"/>
              <a:gd name="T20" fmla="*/ 133 w 133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" h="160">
                <a:moveTo>
                  <a:pt x="132" y="25"/>
                </a:moveTo>
                <a:lnTo>
                  <a:pt x="101" y="159"/>
                </a:lnTo>
                <a:lnTo>
                  <a:pt x="0" y="0"/>
                </a:lnTo>
                <a:lnTo>
                  <a:pt x="132" y="18"/>
                </a:lnTo>
                <a:lnTo>
                  <a:pt x="132" y="25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0770" name="Line 51"/>
          <p:cNvSpPr>
            <a:spLocks noChangeShapeType="1"/>
          </p:cNvSpPr>
          <p:nvPr/>
        </p:nvSpPr>
        <p:spPr bwMode="auto">
          <a:xfrm>
            <a:off x="4863523" y="4310064"/>
            <a:ext cx="0" cy="1340503"/>
          </a:xfrm>
          <a:prstGeom prst="line">
            <a:avLst/>
          </a:prstGeom>
          <a:noFill/>
          <a:ln w="4734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0771" name="Freeform 52"/>
          <p:cNvSpPr>
            <a:spLocks/>
          </p:cNvSpPr>
          <p:nvPr/>
        </p:nvSpPr>
        <p:spPr bwMode="auto">
          <a:xfrm>
            <a:off x="4720648" y="5644963"/>
            <a:ext cx="275647" cy="191901"/>
          </a:xfrm>
          <a:custGeom>
            <a:avLst/>
            <a:gdLst>
              <a:gd name="T0" fmla="*/ 98 w 191"/>
              <a:gd name="T1" fmla="*/ 4 h 137"/>
              <a:gd name="T2" fmla="*/ 0 w 191"/>
              <a:gd name="T3" fmla="*/ 136 h 137"/>
              <a:gd name="T4" fmla="*/ 190 w 191"/>
              <a:gd name="T5" fmla="*/ 136 h 137"/>
              <a:gd name="T6" fmla="*/ 103 w 191"/>
              <a:gd name="T7" fmla="*/ 0 h 137"/>
              <a:gd name="T8" fmla="*/ 98 w 191"/>
              <a:gd name="T9" fmla="*/ 4 h 137"/>
              <a:gd name="T10" fmla="*/ 98 w 191"/>
              <a:gd name="T11" fmla="*/ 4 h 1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37"/>
              <a:gd name="T20" fmla="*/ 191 w 191"/>
              <a:gd name="T21" fmla="*/ 137 h 1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37">
                <a:moveTo>
                  <a:pt x="98" y="4"/>
                </a:moveTo>
                <a:lnTo>
                  <a:pt x="0" y="136"/>
                </a:lnTo>
                <a:lnTo>
                  <a:pt x="190" y="136"/>
                </a:lnTo>
                <a:lnTo>
                  <a:pt x="103" y="0"/>
                </a:lnTo>
                <a:lnTo>
                  <a:pt x="98" y="4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0772" name="Line 53"/>
          <p:cNvSpPr>
            <a:spLocks noChangeShapeType="1"/>
          </p:cNvSpPr>
          <p:nvPr/>
        </p:nvSpPr>
        <p:spPr bwMode="auto">
          <a:xfrm>
            <a:off x="1900671" y="791416"/>
            <a:ext cx="4847647" cy="0"/>
          </a:xfrm>
          <a:prstGeom prst="line">
            <a:avLst/>
          </a:prstGeom>
          <a:noFill/>
          <a:ln w="4734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0773" name="Oval 54"/>
          <p:cNvSpPr>
            <a:spLocks noChangeArrowheads="1"/>
          </p:cNvSpPr>
          <p:nvPr/>
        </p:nvSpPr>
        <p:spPr bwMode="auto">
          <a:xfrm>
            <a:off x="3711864" y="1140199"/>
            <a:ext cx="539750" cy="523875"/>
          </a:xfrm>
          <a:prstGeom prst="ellipse">
            <a:avLst/>
          </a:prstGeom>
          <a:solidFill>
            <a:srgbClr val="600000"/>
          </a:solidFill>
          <a:ln w="18687">
            <a:solidFill>
              <a:srgbClr val="6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0774" name="Text Box 55"/>
          <p:cNvSpPr txBox="1">
            <a:spLocks noChangeArrowheads="1"/>
          </p:cNvSpPr>
          <p:nvPr/>
        </p:nvSpPr>
        <p:spPr bwMode="auto">
          <a:xfrm>
            <a:off x="2102717" y="368394"/>
            <a:ext cx="4238625" cy="8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the cell will not respond to </a:t>
            </a:r>
          </a:p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left to right movement</a:t>
            </a:r>
            <a:endParaRPr lang="en-US"/>
          </a:p>
        </p:txBody>
      </p:sp>
      <p:sp>
        <p:nvSpPr>
          <p:cNvPr id="30775" name="Text Box 56"/>
          <p:cNvSpPr txBox="1">
            <a:spLocks noChangeArrowheads="1"/>
          </p:cNvSpPr>
          <p:nvPr/>
        </p:nvSpPr>
        <p:spPr bwMode="auto">
          <a:xfrm>
            <a:off x="2822864" y="3957078"/>
            <a:ext cx="249671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X</a:t>
            </a:r>
            <a:endParaRPr lang="en-US"/>
          </a:p>
        </p:txBody>
      </p:sp>
      <p:sp>
        <p:nvSpPr>
          <p:cNvPr id="30776" name="Text Box 57"/>
          <p:cNvSpPr txBox="1">
            <a:spLocks noChangeArrowheads="1"/>
          </p:cNvSpPr>
          <p:nvPr/>
        </p:nvSpPr>
        <p:spPr bwMode="auto">
          <a:xfrm>
            <a:off x="5758296" y="5862078"/>
            <a:ext cx="3082636" cy="86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Direction Selective </a:t>
            </a:r>
          </a:p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Neuron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3650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4"/>
          <p:cNvSpPr>
            <a:spLocks noChangeArrowheads="1"/>
          </p:cNvSpPr>
          <p:nvPr/>
        </p:nvSpPr>
        <p:spPr bwMode="auto">
          <a:xfrm>
            <a:off x="1838613" y="1707497"/>
            <a:ext cx="405535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1747" name="Oval 5"/>
          <p:cNvSpPr>
            <a:spLocks noChangeArrowheads="1"/>
          </p:cNvSpPr>
          <p:nvPr/>
        </p:nvSpPr>
        <p:spPr bwMode="auto">
          <a:xfrm>
            <a:off x="2749262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1748" name="Oval 6"/>
          <p:cNvSpPr>
            <a:spLocks noChangeArrowheads="1"/>
          </p:cNvSpPr>
          <p:nvPr/>
        </p:nvSpPr>
        <p:spPr bwMode="auto">
          <a:xfrm>
            <a:off x="3765262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1749" name="Oval 7"/>
          <p:cNvSpPr>
            <a:spLocks noChangeArrowheads="1"/>
          </p:cNvSpPr>
          <p:nvPr/>
        </p:nvSpPr>
        <p:spPr bwMode="auto">
          <a:xfrm>
            <a:off x="4675909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1750" name="Oval 8"/>
          <p:cNvSpPr>
            <a:spLocks noChangeArrowheads="1"/>
          </p:cNvSpPr>
          <p:nvPr/>
        </p:nvSpPr>
        <p:spPr bwMode="auto">
          <a:xfrm>
            <a:off x="5586557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1751" name="Oval 9"/>
          <p:cNvSpPr>
            <a:spLocks noChangeArrowheads="1"/>
          </p:cNvSpPr>
          <p:nvPr/>
        </p:nvSpPr>
        <p:spPr bwMode="auto">
          <a:xfrm>
            <a:off x="6497205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17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85182" y="1994647"/>
            <a:ext cx="1508125" cy="404813"/>
          </a:xfrm>
        </p:spPr>
        <p:txBody>
          <a:bodyPr lIns="0" tIns="0" rIns="0" bIns="0"/>
          <a:lstStyle/>
          <a:p>
            <a:pPr marL="0" indent="0" defTabSz="403169">
              <a:spcBef>
                <a:spcPct val="0"/>
              </a:spcBef>
              <a:buClr>
                <a:srgbClr val="FFFF00"/>
              </a:buClr>
              <a:buSzPct val="90000"/>
              <a:buNone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receptors</a:t>
            </a:r>
            <a:endParaRPr lang="en-US">
              <a:latin typeface="Times New Roman" charset="0"/>
            </a:endParaRPr>
          </a:p>
        </p:txBody>
      </p:sp>
      <p:sp>
        <p:nvSpPr>
          <p:cNvPr id="31753" name="Line 10"/>
          <p:cNvSpPr>
            <a:spLocks noChangeShapeType="1"/>
          </p:cNvSpPr>
          <p:nvPr/>
        </p:nvSpPr>
        <p:spPr bwMode="auto">
          <a:xfrm>
            <a:off x="2050762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1754" name="Line 11"/>
          <p:cNvSpPr>
            <a:spLocks noChangeShapeType="1"/>
          </p:cNvSpPr>
          <p:nvPr/>
        </p:nvSpPr>
        <p:spPr bwMode="auto">
          <a:xfrm>
            <a:off x="2946977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1755" name="Line 12"/>
          <p:cNvSpPr>
            <a:spLocks noChangeShapeType="1"/>
          </p:cNvSpPr>
          <p:nvPr/>
        </p:nvSpPr>
        <p:spPr bwMode="auto">
          <a:xfrm>
            <a:off x="3971636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1756" name="Line 13"/>
          <p:cNvSpPr>
            <a:spLocks noChangeShapeType="1"/>
          </p:cNvSpPr>
          <p:nvPr/>
        </p:nvSpPr>
        <p:spPr bwMode="auto">
          <a:xfrm>
            <a:off x="4863523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1757" name="Line 14"/>
          <p:cNvSpPr>
            <a:spLocks noChangeShapeType="1"/>
          </p:cNvSpPr>
          <p:nvPr/>
        </p:nvSpPr>
        <p:spPr bwMode="auto">
          <a:xfrm>
            <a:off x="5759739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1758" name="Line 15"/>
          <p:cNvSpPr>
            <a:spLocks noChangeShapeType="1"/>
          </p:cNvSpPr>
          <p:nvPr/>
        </p:nvSpPr>
        <p:spPr bwMode="auto">
          <a:xfrm>
            <a:off x="6726671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1759" name="Text Box 16"/>
          <p:cNvSpPr txBox="1">
            <a:spLocks noChangeArrowheads="1"/>
          </p:cNvSpPr>
          <p:nvPr/>
        </p:nvSpPr>
        <p:spPr bwMode="auto">
          <a:xfrm>
            <a:off x="1941080" y="2066085"/>
            <a:ext cx="249670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A</a:t>
            </a:r>
            <a:endParaRPr lang="en-US"/>
          </a:p>
        </p:txBody>
      </p:sp>
      <p:sp>
        <p:nvSpPr>
          <p:cNvPr id="31760" name="Text Box 17"/>
          <p:cNvSpPr txBox="1">
            <a:spLocks noChangeArrowheads="1"/>
          </p:cNvSpPr>
          <p:nvPr/>
        </p:nvSpPr>
        <p:spPr bwMode="auto">
          <a:xfrm>
            <a:off x="2838740" y="2066085"/>
            <a:ext cx="249670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B</a:t>
            </a:r>
            <a:endParaRPr lang="en-US"/>
          </a:p>
        </p:txBody>
      </p:sp>
      <p:sp>
        <p:nvSpPr>
          <p:cNvPr id="31761" name="Text Box 18"/>
          <p:cNvSpPr txBox="1">
            <a:spLocks noChangeArrowheads="1"/>
          </p:cNvSpPr>
          <p:nvPr/>
        </p:nvSpPr>
        <p:spPr bwMode="auto">
          <a:xfrm>
            <a:off x="3856182" y="2080093"/>
            <a:ext cx="268432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C</a:t>
            </a:r>
            <a:endParaRPr lang="en-US"/>
          </a:p>
        </p:txBody>
      </p:sp>
      <p:sp>
        <p:nvSpPr>
          <p:cNvPr id="31762" name="Text Box 19"/>
          <p:cNvSpPr txBox="1">
            <a:spLocks noChangeArrowheads="1"/>
          </p:cNvSpPr>
          <p:nvPr/>
        </p:nvSpPr>
        <p:spPr bwMode="auto">
          <a:xfrm>
            <a:off x="4768273" y="2066085"/>
            <a:ext cx="268432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D</a:t>
            </a:r>
            <a:endParaRPr lang="en-US"/>
          </a:p>
        </p:txBody>
      </p:sp>
      <p:sp>
        <p:nvSpPr>
          <p:cNvPr id="31763" name="Text Box 20"/>
          <p:cNvSpPr txBox="1">
            <a:spLocks noChangeArrowheads="1"/>
          </p:cNvSpPr>
          <p:nvPr/>
        </p:nvSpPr>
        <p:spPr bwMode="auto">
          <a:xfrm>
            <a:off x="5665932" y="2066085"/>
            <a:ext cx="249671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E</a:t>
            </a:r>
            <a:endParaRPr lang="en-US"/>
          </a:p>
        </p:txBody>
      </p:sp>
      <p:sp>
        <p:nvSpPr>
          <p:cNvPr id="31764" name="Text Box 21"/>
          <p:cNvSpPr txBox="1">
            <a:spLocks noChangeArrowheads="1"/>
          </p:cNvSpPr>
          <p:nvPr/>
        </p:nvSpPr>
        <p:spPr bwMode="auto">
          <a:xfrm>
            <a:off x="6596785" y="2080093"/>
            <a:ext cx="228023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F</a:t>
            </a:r>
            <a:endParaRPr lang="en-US"/>
          </a:p>
        </p:txBody>
      </p:sp>
      <p:sp>
        <p:nvSpPr>
          <p:cNvPr id="31765" name="Freeform 22"/>
          <p:cNvSpPr>
            <a:spLocks/>
          </p:cNvSpPr>
          <p:nvPr/>
        </p:nvSpPr>
        <p:spPr bwMode="auto">
          <a:xfrm>
            <a:off x="2799773" y="3833813"/>
            <a:ext cx="274205" cy="144275"/>
          </a:xfrm>
          <a:custGeom>
            <a:avLst/>
            <a:gdLst>
              <a:gd name="T0" fmla="*/ 98 w 190"/>
              <a:gd name="T1" fmla="*/ 3 h 103"/>
              <a:gd name="T2" fmla="*/ 0 w 190"/>
              <a:gd name="T3" fmla="*/ 102 h 103"/>
              <a:gd name="T4" fmla="*/ 189 w 190"/>
              <a:gd name="T5" fmla="*/ 102 h 103"/>
              <a:gd name="T6" fmla="*/ 103 w 190"/>
              <a:gd name="T7" fmla="*/ 0 h 103"/>
              <a:gd name="T8" fmla="*/ 98 w 190"/>
              <a:gd name="T9" fmla="*/ 3 h 103"/>
              <a:gd name="T10" fmla="*/ 98 w 190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0"/>
              <a:gd name="T19" fmla="*/ 0 h 103"/>
              <a:gd name="T20" fmla="*/ 190 w 190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0" h="103">
                <a:moveTo>
                  <a:pt x="98" y="3"/>
                </a:moveTo>
                <a:lnTo>
                  <a:pt x="0" y="102"/>
                </a:lnTo>
                <a:lnTo>
                  <a:pt x="189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1766" name="Freeform 23"/>
          <p:cNvSpPr>
            <a:spLocks/>
          </p:cNvSpPr>
          <p:nvPr/>
        </p:nvSpPr>
        <p:spPr bwMode="auto">
          <a:xfrm>
            <a:off x="1900671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1767" name="Freeform 24"/>
          <p:cNvSpPr>
            <a:spLocks/>
          </p:cNvSpPr>
          <p:nvPr/>
        </p:nvSpPr>
        <p:spPr bwMode="auto">
          <a:xfrm>
            <a:off x="4720648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1768" name="Freeform 25"/>
          <p:cNvSpPr>
            <a:spLocks/>
          </p:cNvSpPr>
          <p:nvPr/>
        </p:nvSpPr>
        <p:spPr bwMode="auto">
          <a:xfrm>
            <a:off x="3822989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2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2" y="0"/>
                </a:lnTo>
                <a:lnTo>
                  <a:pt x="98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1769" name="Freeform 26"/>
          <p:cNvSpPr>
            <a:spLocks/>
          </p:cNvSpPr>
          <p:nvPr/>
        </p:nvSpPr>
        <p:spPr bwMode="auto">
          <a:xfrm>
            <a:off x="6560705" y="3833813"/>
            <a:ext cx="275648" cy="144275"/>
          </a:xfrm>
          <a:custGeom>
            <a:avLst/>
            <a:gdLst>
              <a:gd name="T0" fmla="*/ 97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2 w 191"/>
              <a:gd name="T7" fmla="*/ 0 h 103"/>
              <a:gd name="T8" fmla="*/ 97 w 191"/>
              <a:gd name="T9" fmla="*/ 3 h 103"/>
              <a:gd name="T10" fmla="*/ 97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7" y="3"/>
                </a:moveTo>
                <a:lnTo>
                  <a:pt x="0" y="102"/>
                </a:lnTo>
                <a:lnTo>
                  <a:pt x="190" y="102"/>
                </a:lnTo>
                <a:lnTo>
                  <a:pt x="102" y="0"/>
                </a:lnTo>
                <a:lnTo>
                  <a:pt x="97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1770" name="Freeform 27"/>
          <p:cNvSpPr>
            <a:spLocks/>
          </p:cNvSpPr>
          <p:nvPr/>
        </p:nvSpPr>
        <p:spPr bwMode="auto">
          <a:xfrm>
            <a:off x="5603876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1771" name="Oval 28"/>
          <p:cNvSpPr>
            <a:spLocks noChangeArrowheads="1"/>
          </p:cNvSpPr>
          <p:nvPr/>
        </p:nvSpPr>
        <p:spPr bwMode="auto">
          <a:xfrm>
            <a:off x="2729057" y="4020111"/>
            <a:ext cx="437284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1772" name="Oval 29"/>
          <p:cNvSpPr>
            <a:spLocks noChangeArrowheads="1"/>
          </p:cNvSpPr>
          <p:nvPr/>
        </p:nvSpPr>
        <p:spPr bwMode="auto">
          <a:xfrm>
            <a:off x="1834285" y="4020111"/>
            <a:ext cx="435841" cy="284350"/>
          </a:xfrm>
          <a:prstGeom prst="ellipse">
            <a:avLst/>
          </a:prstGeom>
          <a:solidFill>
            <a:srgbClr val="FF0000"/>
          </a:solidFill>
          <a:ln w="31144">
            <a:solidFill>
              <a:srgbClr val="FF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1773" name="Oval 30"/>
          <p:cNvSpPr>
            <a:spLocks noChangeArrowheads="1"/>
          </p:cNvSpPr>
          <p:nvPr/>
        </p:nvSpPr>
        <p:spPr bwMode="auto">
          <a:xfrm>
            <a:off x="4660034" y="4020111"/>
            <a:ext cx="437284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1774" name="Oval 31"/>
          <p:cNvSpPr>
            <a:spLocks noChangeArrowheads="1"/>
          </p:cNvSpPr>
          <p:nvPr/>
        </p:nvSpPr>
        <p:spPr bwMode="auto">
          <a:xfrm>
            <a:off x="3763818" y="4020111"/>
            <a:ext cx="437285" cy="284350"/>
          </a:xfrm>
          <a:prstGeom prst="ellipse">
            <a:avLst/>
          </a:prstGeom>
          <a:solidFill>
            <a:srgbClr val="E10000"/>
          </a:solidFill>
          <a:ln w="31144">
            <a:solidFill>
              <a:srgbClr val="E1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1775" name="Oval 32"/>
          <p:cNvSpPr>
            <a:spLocks noChangeArrowheads="1"/>
          </p:cNvSpPr>
          <p:nvPr/>
        </p:nvSpPr>
        <p:spPr bwMode="auto">
          <a:xfrm>
            <a:off x="6502978" y="4020111"/>
            <a:ext cx="437285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1776" name="Oval 33"/>
          <p:cNvSpPr>
            <a:spLocks noChangeArrowheads="1"/>
          </p:cNvSpPr>
          <p:nvPr/>
        </p:nvSpPr>
        <p:spPr bwMode="auto">
          <a:xfrm>
            <a:off x="5534603" y="4020111"/>
            <a:ext cx="437284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1777" name="Line 34"/>
          <p:cNvSpPr>
            <a:spLocks noChangeShapeType="1"/>
          </p:cNvSpPr>
          <p:nvPr/>
        </p:nvSpPr>
        <p:spPr bwMode="auto">
          <a:xfrm>
            <a:off x="2290331" y="4139174"/>
            <a:ext cx="279977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1778" name="Freeform 35"/>
          <p:cNvSpPr>
            <a:spLocks/>
          </p:cNvSpPr>
          <p:nvPr/>
        </p:nvSpPr>
        <p:spPr bwMode="auto">
          <a:xfrm>
            <a:off x="2537114" y="4021511"/>
            <a:ext cx="148648" cy="267540"/>
          </a:xfrm>
          <a:custGeom>
            <a:avLst/>
            <a:gdLst>
              <a:gd name="T0" fmla="*/ 4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4 w 103"/>
              <a:gd name="T9" fmla="*/ 92 h 191"/>
              <a:gd name="T10" fmla="*/ 4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4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006000"/>
          </a:solidFill>
          <a:ln w="31144" cap="flat" cmpd="sng">
            <a:solidFill>
              <a:srgbClr val="006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1779" name="Line 36"/>
          <p:cNvSpPr>
            <a:spLocks noChangeShapeType="1"/>
          </p:cNvSpPr>
          <p:nvPr/>
        </p:nvSpPr>
        <p:spPr bwMode="auto">
          <a:xfrm>
            <a:off x="4180899" y="4139174"/>
            <a:ext cx="330488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1780" name="Freeform 37"/>
          <p:cNvSpPr>
            <a:spLocks/>
          </p:cNvSpPr>
          <p:nvPr/>
        </p:nvSpPr>
        <p:spPr bwMode="auto">
          <a:xfrm>
            <a:off x="4473864" y="4021511"/>
            <a:ext cx="150091" cy="267540"/>
          </a:xfrm>
          <a:custGeom>
            <a:avLst/>
            <a:gdLst>
              <a:gd name="T0" fmla="*/ 4 w 104"/>
              <a:gd name="T1" fmla="*/ 92 h 191"/>
              <a:gd name="T2" fmla="*/ 103 w 104"/>
              <a:gd name="T3" fmla="*/ 190 h 191"/>
              <a:gd name="T4" fmla="*/ 103 w 104"/>
              <a:gd name="T5" fmla="*/ 0 h 191"/>
              <a:gd name="T6" fmla="*/ 0 w 104"/>
              <a:gd name="T7" fmla="*/ 87 h 191"/>
              <a:gd name="T8" fmla="*/ 4 w 104"/>
              <a:gd name="T9" fmla="*/ 92 h 191"/>
              <a:gd name="T10" fmla="*/ 4 w 104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4"/>
              <a:gd name="T19" fmla="*/ 0 h 191"/>
              <a:gd name="T20" fmla="*/ 104 w 104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4" h="191">
                <a:moveTo>
                  <a:pt x="4" y="92"/>
                </a:moveTo>
                <a:lnTo>
                  <a:pt x="103" y="190"/>
                </a:lnTo>
                <a:lnTo>
                  <a:pt x="103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006000"/>
          </a:solidFill>
          <a:ln w="31144" cap="flat" cmpd="sng">
            <a:solidFill>
              <a:srgbClr val="006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1781" name="Line 38"/>
          <p:cNvSpPr>
            <a:spLocks noChangeShapeType="1"/>
          </p:cNvSpPr>
          <p:nvPr/>
        </p:nvSpPr>
        <p:spPr bwMode="auto">
          <a:xfrm>
            <a:off x="5967557" y="4139174"/>
            <a:ext cx="362238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1782" name="Freeform 39"/>
          <p:cNvSpPr>
            <a:spLocks/>
          </p:cNvSpPr>
          <p:nvPr/>
        </p:nvSpPr>
        <p:spPr bwMode="auto">
          <a:xfrm>
            <a:off x="6303819" y="4021511"/>
            <a:ext cx="148648" cy="267540"/>
          </a:xfrm>
          <a:custGeom>
            <a:avLst/>
            <a:gdLst>
              <a:gd name="T0" fmla="*/ 4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4 w 103"/>
              <a:gd name="T9" fmla="*/ 92 h 191"/>
              <a:gd name="T10" fmla="*/ 4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4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1783" name="Line 40"/>
          <p:cNvSpPr>
            <a:spLocks noChangeShapeType="1"/>
          </p:cNvSpPr>
          <p:nvPr/>
        </p:nvSpPr>
        <p:spPr bwMode="auto">
          <a:xfrm>
            <a:off x="688398" y="2976563"/>
            <a:ext cx="278534" cy="4202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1784" name="Freeform 41"/>
          <p:cNvSpPr>
            <a:spLocks/>
          </p:cNvSpPr>
          <p:nvPr/>
        </p:nvSpPr>
        <p:spPr bwMode="auto">
          <a:xfrm>
            <a:off x="935182" y="2860302"/>
            <a:ext cx="148648" cy="266140"/>
          </a:xfrm>
          <a:custGeom>
            <a:avLst/>
            <a:gdLst>
              <a:gd name="T0" fmla="*/ 3 w 103"/>
              <a:gd name="T1" fmla="*/ 91 h 190"/>
              <a:gd name="T2" fmla="*/ 102 w 103"/>
              <a:gd name="T3" fmla="*/ 189 h 190"/>
              <a:gd name="T4" fmla="*/ 102 w 103"/>
              <a:gd name="T5" fmla="*/ 0 h 190"/>
              <a:gd name="T6" fmla="*/ 0 w 103"/>
              <a:gd name="T7" fmla="*/ 87 h 190"/>
              <a:gd name="T8" fmla="*/ 3 w 103"/>
              <a:gd name="T9" fmla="*/ 91 h 190"/>
              <a:gd name="T10" fmla="*/ 3 w 103"/>
              <a:gd name="T11" fmla="*/ 91 h 1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0"/>
              <a:gd name="T20" fmla="*/ 103 w 103"/>
              <a:gd name="T21" fmla="*/ 190 h 1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0">
                <a:moveTo>
                  <a:pt x="3" y="91"/>
                </a:moveTo>
                <a:lnTo>
                  <a:pt x="102" y="189"/>
                </a:lnTo>
                <a:lnTo>
                  <a:pt x="102" y="0"/>
                </a:lnTo>
                <a:lnTo>
                  <a:pt x="0" y="87"/>
                </a:lnTo>
                <a:lnTo>
                  <a:pt x="3" y="91"/>
                </a:lnTo>
              </a:path>
            </a:pathLst>
          </a:custGeom>
          <a:solidFill>
            <a:srgbClr val="000000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1785" name="Line 42"/>
          <p:cNvSpPr>
            <a:spLocks noChangeShapeType="1"/>
          </p:cNvSpPr>
          <p:nvPr/>
        </p:nvSpPr>
        <p:spPr bwMode="auto">
          <a:xfrm>
            <a:off x="688398" y="3903850"/>
            <a:ext cx="278534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1786" name="Freeform 43"/>
          <p:cNvSpPr>
            <a:spLocks/>
          </p:cNvSpPr>
          <p:nvPr/>
        </p:nvSpPr>
        <p:spPr bwMode="auto">
          <a:xfrm>
            <a:off x="935182" y="3784787"/>
            <a:ext cx="148648" cy="267541"/>
          </a:xfrm>
          <a:custGeom>
            <a:avLst/>
            <a:gdLst>
              <a:gd name="T0" fmla="*/ 3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3 w 103"/>
              <a:gd name="T9" fmla="*/ 92 h 191"/>
              <a:gd name="T10" fmla="*/ 3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3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3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1787" name="Text Box 44"/>
          <p:cNvSpPr txBox="1">
            <a:spLocks noChangeArrowheads="1"/>
          </p:cNvSpPr>
          <p:nvPr/>
        </p:nvSpPr>
        <p:spPr bwMode="auto">
          <a:xfrm>
            <a:off x="206376" y="3146051"/>
            <a:ext cx="1526886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excitation</a:t>
            </a:r>
            <a:endParaRPr lang="en-US"/>
          </a:p>
        </p:txBody>
      </p:sp>
      <p:sp>
        <p:nvSpPr>
          <p:cNvPr id="31788" name="Text Box 45"/>
          <p:cNvSpPr txBox="1">
            <a:spLocks noChangeArrowheads="1"/>
          </p:cNvSpPr>
          <p:nvPr/>
        </p:nvSpPr>
        <p:spPr bwMode="auto">
          <a:xfrm>
            <a:off x="206376" y="4084545"/>
            <a:ext cx="1428750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inhibition</a:t>
            </a:r>
            <a:endParaRPr lang="en-US"/>
          </a:p>
        </p:txBody>
      </p:sp>
      <p:sp>
        <p:nvSpPr>
          <p:cNvPr id="31789" name="Oval 46"/>
          <p:cNvSpPr>
            <a:spLocks noChangeArrowheads="1"/>
          </p:cNvSpPr>
          <p:nvPr/>
        </p:nvSpPr>
        <p:spPr bwMode="auto">
          <a:xfrm>
            <a:off x="4508500" y="5895696"/>
            <a:ext cx="718705" cy="696165"/>
          </a:xfrm>
          <a:prstGeom prst="ellipse">
            <a:avLst/>
          </a:prstGeom>
          <a:solidFill>
            <a:srgbClr val="FFFFFF"/>
          </a:solidFill>
          <a:ln w="4734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1790" name="Freeform 47"/>
          <p:cNvSpPr>
            <a:spLocks/>
          </p:cNvSpPr>
          <p:nvPr/>
        </p:nvSpPr>
        <p:spPr bwMode="auto">
          <a:xfrm>
            <a:off x="2939762" y="4311464"/>
            <a:ext cx="1448955" cy="1657070"/>
          </a:xfrm>
          <a:custGeom>
            <a:avLst/>
            <a:gdLst>
              <a:gd name="T0" fmla="*/ 0 w 1004"/>
              <a:gd name="T1" fmla="*/ 0 h 1183"/>
              <a:gd name="T2" fmla="*/ 21 w 1004"/>
              <a:gd name="T3" fmla="*/ 92 h 1183"/>
              <a:gd name="T4" fmla="*/ 49 w 1004"/>
              <a:gd name="T5" fmla="*/ 182 h 1183"/>
              <a:gd name="T6" fmla="*/ 83 w 1004"/>
              <a:gd name="T7" fmla="*/ 270 h 1183"/>
              <a:gd name="T8" fmla="*/ 123 w 1004"/>
              <a:gd name="T9" fmla="*/ 356 h 1183"/>
              <a:gd name="T10" fmla="*/ 168 w 1004"/>
              <a:gd name="T11" fmla="*/ 441 h 1183"/>
              <a:gd name="T12" fmla="*/ 219 w 1004"/>
              <a:gd name="T13" fmla="*/ 523 h 1183"/>
              <a:gd name="T14" fmla="*/ 276 w 1004"/>
              <a:gd name="T15" fmla="*/ 603 h 1183"/>
              <a:gd name="T16" fmla="*/ 338 w 1004"/>
              <a:gd name="T17" fmla="*/ 679 h 1183"/>
              <a:gd name="T18" fmla="*/ 404 w 1004"/>
              <a:gd name="T19" fmla="*/ 755 h 1183"/>
              <a:gd name="T20" fmla="*/ 476 w 1004"/>
              <a:gd name="T21" fmla="*/ 826 h 1183"/>
              <a:gd name="T22" fmla="*/ 552 w 1004"/>
              <a:gd name="T23" fmla="*/ 894 h 1183"/>
              <a:gd name="T24" fmla="*/ 633 w 1004"/>
              <a:gd name="T25" fmla="*/ 958 h 1183"/>
              <a:gd name="T26" fmla="*/ 719 w 1004"/>
              <a:gd name="T27" fmla="*/ 1021 h 1183"/>
              <a:gd name="T28" fmla="*/ 809 w 1004"/>
              <a:gd name="T29" fmla="*/ 1078 h 1183"/>
              <a:gd name="T30" fmla="*/ 903 w 1004"/>
              <a:gd name="T31" fmla="*/ 1133 h 1183"/>
              <a:gd name="T32" fmla="*/ 1003 w 1004"/>
              <a:gd name="T33" fmla="*/ 1182 h 118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04"/>
              <a:gd name="T52" fmla="*/ 0 h 1183"/>
              <a:gd name="T53" fmla="*/ 1004 w 1004"/>
              <a:gd name="T54" fmla="*/ 1183 h 118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04" h="1183">
                <a:moveTo>
                  <a:pt x="0" y="0"/>
                </a:moveTo>
                <a:lnTo>
                  <a:pt x="21" y="92"/>
                </a:lnTo>
                <a:lnTo>
                  <a:pt x="49" y="182"/>
                </a:lnTo>
                <a:lnTo>
                  <a:pt x="83" y="270"/>
                </a:lnTo>
                <a:lnTo>
                  <a:pt x="123" y="356"/>
                </a:lnTo>
                <a:lnTo>
                  <a:pt x="168" y="441"/>
                </a:lnTo>
                <a:lnTo>
                  <a:pt x="219" y="523"/>
                </a:lnTo>
                <a:lnTo>
                  <a:pt x="276" y="603"/>
                </a:lnTo>
                <a:lnTo>
                  <a:pt x="338" y="679"/>
                </a:lnTo>
                <a:lnTo>
                  <a:pt x="404" y="755"/>
                </a:lnTo>
                <a:lnTo>
                  <a:pt x="476" y="826"/>
                </a:lnTo>
                <a:lnTo>
                  <a:pt x="552" y="894"/>
                </a:lnTo>
                <a:lnTo>
                  <a:pt x="633" y="958"/>
                </a:lnTo>
                <a:lnTo>
                  <a:pt x="719" y="1021"/>
                </a:lnTo>
                <a:lnTo>
                  <a:pt x="809" y="1078"/>
                </a:lnTo>
                <a:lnTo>
                  <a:pt x="903" y="1133"/>
                </a:lnTo>
                <a:lnTo>
                  <a:pt x="1003" y="1182"/>
                </a:lnTo>
              </a:path>
            </a:pathLst>
          </a:custGeom>
          <a:noFill/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1791" name="Freeform 48"/>
          <p:cNvSpPr>
            <a:spLocks/>
          </p:cNvSpPr>
          <p:nvPr/>
        </p:nvSpPr>
        <p:spPr bwMode="auto">
          <a:xfrm>
            <a:off x="4382944" y="5936316"/>
            <a:ext cx="191943" cy="224118"/>
          </a:xfrm>
          <a:custGeom>
            <a:avLst/>
            <a:gdLst>
              <a:gd name="T0" fmla="*/ 0 w 133"/>
              <a:gd name="T1" fmla="*/ 25 h 160"/>
              <a:gd name="T2" fmla="*/ 31 w 133"/>
              <a:gd name="T3" fmla="*/ 159 h 160"/>
              <a:gd name="T4" fmla="*/ 132 w 133"/>
              <a:gd name="T5" fmla="*/ 0 h 160"/>
              <a:gd name="T6" fmla="*/ 0 w 133"/>
              <a:gd name="T7" fmla="*/ 18 h 160"/>
              <a:gd name="T8" fmla="*/ 0 w 133"/>
              <a:gd name="T9" fmla="*/ 25 h 160"/>
              <a:gd name="T10" fmla="*/ 0 w 133"/>
              <a:gd name="T11" fmla="*/ 25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"/>
              <a:gd name="T19" fmla="*/ 0 h 160"/>
              <a:gd name="T20" fmla="*/ 133 w 133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" h="160">
                <a:moveTo>
                  <a:pt x="0" y="25"/>
                </a:moveTo>
                <a:lnTo>
                  <a:pt x="31" y="159"/>
                </a:lnTo>
                <a:lnTo>
                  <a:pt x="132" y="0"/>
                </a:lnTo>
                <a:lnTo>
                  <a:pt x="0" y="18"/>
                </a:lnTo>
                <a:lnTo>
                  <a:pt x="0" y="25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1792" name="Freeform 49"/>
          <p:cNvSpPr>
            <a:spLocks/>
          </p:cNvSpPr>
          <p:nvPr/>
        </p:nvSpPr>
        <p:spPr bwMode="auto">
          <a:xfrm>
            <a:off x="5345545" y="4294655"/>
            <a:ext cx="1362364" cy="1673879"/>
          </a:xfrm>
          <a:custGeom>
            <a:avLst/>
            <a:gdLst>
              <a:gd name="T0" fmla="*/ 943 w 944"/>
              <a:gd name="T1" fmla="*/ 0 h 1195"/>
              <a:gd name="T2" fmla="*/ 922 w 944"/>
              <a:gd name="T3" fmla="*/ 93 h 1195"/>
              <a:gd name="T4" fmla="*/ 895 w 944"/>
              <a:gd name="T5" fmla="*/ 183 h 1195"/>
              <a:gd name="T6" fmla="*/ 864 w 944"/>
              <a:gd name="T7" fmla="*/ 273 h 1195"/>
              <a:gd name="T8" fmla="*/ 826 w 944"/>
              <a:gd name="T9" fmla="*/ 359 h 1195"/>
              <a:gd name="T10" fmla="*/ 783 w 944"/>
              <a:gd name="T11" fmla="*/ 445 h 1195"/>
              <a:gd name="T12" fmla="*/ 735 w 944"/>
              <a:gd name="T13" fmla="*/ 529 h 1195"/>
              <a:gd name="T14" fmla="*/ 682 w 944"/>
              <a:gd name="T15" fmla="*/ 609 h 1195"/>
              <a:gd name="T16" fmla="*/ 625 w 944"/>
              <a:gd name="T17" fmla="*/ 686 h 1195"/>
              <a:gd name="T18" fmla="*/ 561 w 944"/>
              <a:gd name="T19" fmla="*/ 763 h 1195"/>
              <a:gd name="T20" fmla="*/ 494 w 944"/>
              <a:gd name="T21" fmla="*/ 835 h 1195"/>
              <a:gd name="T22" fmla="*/ 421 w 944"/>
              <a:gd name="T23" fmla="*/ 904 h 1195"/>
              <a:gd name="T24" fmla="*/ 346 w 944"/>
              <a:gd name="T25" fmla="*/ 969 h 1195"/>
              <a:gd name="T26" fmla="*/ 264 w 944"/>
              <a:gd name="T27" fmla="*/ 1031 h 1195"/>
              <a:gd name="T28" fmla="*/ 180 w 944"/>
              <a:gd name="T29" fmla="*/ 1090 h 1195"/>
              <a:gd name="T30" fmla="*/ 92 w 944"/>
              <a:gd name="T31" fmla="*/ 1145 h 1195"/>
              <a:gd name="T32" fmla="*/ 0 w 944"/>
              <a:gd name="T33" fmla="*/ 1194 h 119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944"/>
              <a:gd name="T52" fmla="*/ 0 h 1195"/>
              <a:gd name="T53" fmla="*/ 944 w 944"/>
              <a:gd name="T54" fmla="*/ 1195 h 119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944" h="1195">
                <a:moveTo>
                  <a:pt x="943" y="0"/>
                </a:moveTo>
                <a:lnTo>
                  <a:pt x="922" y="93"/>
                </a:lnTo>
                <a:lnTo>
                  <a:pt x="895" y="183"/>
                </a:lnTo>
                <a:lnTo>
                  <a:pt x="864" y="273"/>
                </a:lnTo>
                <a:lnTo>
                  <a:pt x="826" y="359"/>
                </a:lnTo>
                <a:lnTo>
                  <a:pt x="783" y="445"/>
                </a:lnTo>
                <a:lnTo>
                  <a:pt x="735" y="529"/>
                </a:lnTo>
                <a:lnTo>
                  <a:pt x="682" y="609"/>
                </a:lnTo>
                <a:lnTo>
                  <a:pt x="625" y="686"/>
                </a:lnTo>
                <a:lnTo>
                  <a:pt x="561" y="763"/>
                </a:lnTo>
                <a:lnTo>
                  <a:pt x="494" y="835"/>
                </a:lnTo>
                <a:lnTo>
                  <a:pt x="421" y="904"/>
                </a:lnTo>
                <a:lnTo>
                  <a:pt x="346" y="969"/>
                </a:lnTo>
                <a:lnTo>
                  <a:pt x="264" y="1031"/>
                </a:lnTo>
                <a:lnTo>
                  <a:pt x="180" y="1090"/>
                </a:lnTo>
                <a:lnTo>
                  <a:pt x="92" y="1145"/>
                </a:lnTo>
                <a:lnTo>
                  <a:pt x="0" y="1194"/>
                </a:lnTo>
              </a:path>
            </a:pathLst>
          </a:custGeom>
          <a:noFill/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1793" name="Freeform 50"/>
          <p:cNvSpPr>
            <a:spLocks/>
          </p:cNvSpPr>
          <p:nvPr/>
        </p:nvSpPr>
        <p:spPr bwMode="auto">
          <a:xfrm>
            <a:off x="5160818" y="5936316"/>
            <a:ext cx="191944" cy="224118"/>
          </a:xfrm>
          <a:custGeom>
            <a:avLst/>
            <a:gdLst>
              <a:gd name="T0" fmla="*/ 132 w 133"/>
              <a:gd name="T1" fmla="*/ 25 h 160"/>
              <a:gd name="T2" fmla="*/ 101 w 133"/>
              <a:gd name="T3" fmla="*/ 159 h 160"/>
              <a:gd name="T4" fmla="*/ 0 w 133"/>
              <a:gd name="T5" fmla="*/ 0 h 160"/>
              <a:gd name="T6" fmla="*/ 132 w 133"/>
              <a:gd name="T7" fmla="*/ 18 h 160"/>
              <a:gd name="T8" fmla="*/ 132 w 133"/>
              <a:gd name="T9" fmla="*/ 25 h 160"/>
              <a:gd name="T10" fmla="*/ 132 w 133"/>
              <a:gd name="T11" fmla="*/ 25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"/>
              <a:gd name="T19" fmla="*/ 0 h 160"/>
              <a:gd name="T20" fmla="*/ 133 w 133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" h="160">
                <a:moveTo>
                  <a:pt x="132" y="25"/>
                </a:moveTo>
                <a:lnTo>
                  <a:pt x="101" y="159"/>
                </a:lnTo>
                <a:lnTo>
                  <a:pt x="0" y="0"/>
                </a:lnTo>
                <a:lnTo>
                  <a:pt x="132" y="18"/>
                </a:lnTo>
                <a:lnTo>
                  <a:pt x="132" y="25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1794" name="Line 51"/>
          <p:cNvSpPr>
            <a:spLocks noChangeShapeType="1"/>
          </p:cNvSpPr>
          <p:nvPr/>
        </p:nvSpPr>
        <p:spPr bwMode="auto">
          <a:xfrm>
            <a:off x="4863523" y="4310064"/>
            <a:ext cx="0" cy="1340503"/>
          </a:xfrm>
          <a:prstGeom prst="line">
            <a:avLst/>
          </a:prstGeom>
          <a:noFill/>
          <a:ln w="4734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1795" name="Freeform 52"/>
          <p:cNvSpPr>
            <a:spLocks/>
          </p:cNvSpPr>
          <p:nvPr/>
        </p:nvSpPr>
        <p:spPr bwMode="auto">
          <a:xfrm>
            <a:off x="4720648" y="5644963"/>
            <a:ext cx="275647" cy="191901"/>
          </a:xfrm>
          <a:custGeom>
            <a:avLst/>
            <a:gdLst>
              <a:gd name="T0" fmla="*/ 98 w 191"/>
              <a:gd name="T1" fmla="*/ 4 h 137"/>
              <a:gd name="T2" fmla="*/ 0 w 191"/>
              <a:gd name="T3" fmla="*/ 136 h 137"/>
              <a:gd name="T4" fmla="*/ 190 w 191"/>
              <a:gd name="T5" fmla="*/ 136 h 137"/>
              <a:gd name="T6" fmla="*/ 103 w 191"/>
              <a:gd name="T7" fmla="*/ 0 h 137"/>
              <a:gd name="T8" fmla="*/ 98 w 191"/>
              <a:gd name="T9" fmla="*/ 4 h 137"/>
              <a:gd name="T10" fmla="*/ 98 w 191"/>
              <a:gd name="T11" fmla="*/ 4 h 1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37"/>
              <a:gd name="T20" fmla="*/ 191 w 191"/>
              <a:gd name="T21" fmla="*/ 137 h 1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37">
                <a:moveTo>
                  <a:pt x="98" y="4"/>
                </a:moveTo>
                <a:lnTo>
                  <a:pt x="0" y="136"/>
                </a:lnTo>
                <a:lnTo>
                  <a:pt x="190" y="136"/>
                </a:lnTo>
                <a:lnTo>
                  <a:pt x="103" y="0"/>
                </a:lnTo>
                <a:lnTo>
                  <a:pt x="98" y="4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1796" name="Line 53"/>
          <p:cNvSpPr>
            <a:spLocks noChangeShapeType="1"/>
          </p:cNvSpPr>
          <p:nvPr/>
        </p:nvSpPr>
        <p:spPr bwMode="auto">
          <a:xfrm>
            <a:off x="1900671" y="791416"/>
            <a:ext cx="4847647" cy="0"/>
          </a:xfrm>
          <a:prstGeom prst="line">
            <a:avLst/>
          </a:prstGeom>
          <a:noFill/>
          <a:ln w="4734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1797" name="Oval 54"/>
          <p:cNvSpPr>
            <a:spLocks noChangeArrowheads="1"/>
          </p:cNvSpPr>
          <p:nvPr/>
        </p:nvSpPr>
        <p:spPr bwMode="auto">
          <a:xfrm>
            <a:off x="4579217" y="1154206"/>
            <a:ext cx="539750" cy="523875"/>
          </a:xfrm>
          <a:prstGeom prst="ellipse">
            <a:avLst/>
          </a:prstGeom>
          <a:solidFill>
            <a:srgbClr val="600000"/>
          </a:solidFill>
          <a:ln w="18687">
            <a:solidFill>
              <a:srgbClr val="6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1798" name="Text Box 55"/>
          <p:cNvSpPr txBox="1">
            <a:spLocks noChangeArrowheads="1"/>
          </p:cNvSpPr>
          <p:nvPr/>
        </p:nvSpPr>
        <p:spPr bwMode="auto">
          <a:xfrm>
            <a:off x="2102717" y="368394"/>
            <a:ext cx="4238625" cy="8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the cell will not respond to </a:t>
            </a:r>
          </a:p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left to right movement</a:t>
            </a:r>
            <a:endParaRPr lang="en-US"/>
          </a:p>
        </p:txBody>
      </p:sp>
      <p:sp>
        <p:nvSpPr>
          <p:cNvPr id="31799" name="Text Box 56"/>
          <p:cNvSpPr txBox="1">
            <a:spLocks noChangeArrowheads="1"/>
          </p:cNvSpPr>
          <p:nvPr/>
        </p:nvSpPr>
        <p:spPr bwMode="auto">
          <a:xfrm>
            <a:off x="2822864" y="3957078"/>
            <a:ext cx="249671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X</a:t>
            </a:r>
            <a:endParaRPr lang="en-US"/>
          </a:p>
        </p:txBody>
      </p:sp>
      <p:sp>
        <p:nvSpPr>
          <p:cNvPr id="31800" name="Text Box 57"/>
          <p:cNvSpPr txBox="1">
            <a:spLocks noChangeArrowheads="1"/>
          </p:cNvSpPr>
          <p:nvPr/>
        </p:nvSpPr>
        <p:spPr bwMode="auto">
          <a:xfrm>
            <a:off x="4768273" y="3957078"/>
            <a:ext cx="249671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X</a:t>
            </a:r>
            <a:endParaRPr lang="en-US"/>
          </a:p>
        </p:txBody>
      </p:sp>
      <p:sp>
        <p:nvSpPr>
          <p:cNvPr id="31801" name="Text Box 58"/>
          <p:cNvSpPr txBox="1">
            <a:spLocks noChangeArrowheads="1"/>
          </p:cNvSpPr>
          <p:nvPr/>
        </p:nvSpPr>
        <p:spPr bwMode="auto">
          <a:xfrm>
            <a:off x="5758296" y="5862078"/>
            <a:ext cx="3082636" cy="86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Direction Selective </a:t>
            </a:r>
          </a:p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Neuron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5839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Ventral pathway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78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Oval 4"/>
          <p:cNvSpPr>
            <a:spLocks noChangeArrowheads="1"/>
          </p:cNvSpPr>
          <p:nvPr/>
        </p:nvSpPr>
        <p:spPr bwMode="auto">
          <a:xfrm>
            <a:off x="1838613" y="1707497"/>
            <a:ext cx="405535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2771" name="Oval 5"/>
          <p:cNvSpPr>
            <a:spLocks noChangeArrowheads="1"/>
          </p:cNvSpPr>
          <p:nvPr/>
        </p:nvSpPr>
        <p:spPr bwMode="auto">
          <a:xfrm>
            <a:off x="2749262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2772" name="Oval 6"/>
          <p:cNvSpPr>
            <a:spLocks noChangeArrowheads="1"/>
          </p:cNvSpPr>
          <p:nvPr/>
        </p:nvSpPr>
        <p:spPr bwMode="auto">
          <a:xfrm>
            <a:off x="3765262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2773" name="Oval 7"/>
          <p:cNvSpPr>
            <a:spLocks noChangeArrowheads="1"/>
          </p:cNvSpPr>
          <p:nvPr/>
        </p:nvSpPr>
        <p:spPr bwMode="auto">
          <a:xfrm>
            <a:off x="4675909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2774" name="Oval 8"/>
          <p:cNvSpPr>
            <a:spLocks noChangeArrowheads="1"/>
          </p:cNvSpPr>
          <p:nvPr/>
        </p:nvSpPr>
        <p:spPr bwMode="auto">
          <a:xfrm>
            <a:off x="5586557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2775" name="Oval 9"/>
          <p:cNvSpPr>
            <a:spLocks noChangeArrowheads="1"/>
          </p:cNvSpPr>
          <p:nvPr/>
        </p:nvSpPr>
        <p:spPr bwMode="auto">
          <a:xfrm>
            <a:off x="6497205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27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85182" y="1994647"/>
            <a:ext cx="1508125" cy="404813"/>
          </a:xfrm>
        </p:spPr>
        <p:txBody>
          <a:bodyPr lIns="0" tIns="0" rIns="0" bIns="0"/>
          <a:lstStyle/>
          <a:p>
            <a:pPr marL="0" indent="0" defTabSz="403169">
              <a:spcBef>
                <a:spcPct val="0"/>
              </a:spcBef>
              <a:buClr>
                <a:srgbClr val="FFFF00"/>
              </a:buClr>
              <a:buSzPct val="90000"/>
              <a:buNone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receptors</a:t>
            </a:r>
            <a:endParaRPr lang="en-US">
              <a:latin typeface="Times New Roman" charset="0"/>
            </a:endParaRPr>
          </a:p>
        </p:txBody>
      </p:sp>
      <p:sp>
        <p:nvSpPr>
          <p:cNvPr id="32777" name="Line 10"/>
          <p:cNvSpPr>
            <a:spLocks noChangeShapeType="1"/>
          </p:cNvSpPr>
          <p:nvPr/>
        </p:nvSpPr>
        <p:spPr bwMode="auto">
          <a:xfrm>
            <a:off x="2050762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2778" name="Line 11"/>
          <p:cNvSpPr>
            <a:spLocks noChangeShapeType="1"/>
          </p:cNvSpPr>
          <p:nvPr/>
        </p:nvSpPr>
        <p:spPr bwMode="auto">
          <a:xfrm>
            <a:off x="2946977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2779" name="Line 12"/>
          <p:cNvSpPr>
            <a:spLocks noChangeShapeType="1"/>
          </p:cNvSpPr>
          <p:nvPr/>
        </p:nvSpPr>
        <p:spPr bwMode="auto">
          <a:xfrm>
            <a:off x="3971636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2780" name="Line 13"/>
          <p:cNvSpPr>
            <a:spLocks noChangeShapeType="1"/>
          </p:cNvSpPr>
          <p:nvPr/>
        </p:nvSpPr>
        <p:spPr bwMode="auto">
          <a:xfrm>
            <a:off x="4863523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2781" name="Line 14"/>
          <p:cNvSpPr>
            <a:spLocks noChangeShapeType="1"/>
          </p:cNvSpPr>
          <p:nvPr/>
        </p:nvSpPr>
        <p:spPr bwMode="auto">
          <a:xfrm>
            <a:off x="5759739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2782" name="Line 15"/>
          <p:cNvSpPr>
            <a:spLocks noChangeShapeType="1"/>
          </p:cNvSpPr>
          <p:nvPr/>
        </p:nvSpPr>
        <p:spPr bwMode="auto">
          <a:xfrm>
            <a:off x="6726671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2783" name="Text Box 16"/>
          <p:cNvSpPr txBox="1">
            <a:spLocks noChangeArrowheads="1"/>
          </p:cNvSpPr>
          <p:nvPr/>
        </p:nvSpPr>
        <p:spPr bwMode="auto">
          <a:xfrm>
            <a:off x="1941080" y="2066085"/>
            <a:ext cx="249670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A</a:t>
            </a:r>
            <a:endParaRPr lang="en-US"/>
          </a:p>
        </p:txBody>
      </p:sp>
      <p:sp>
        <p:nvSpPr>
          <p:cNvPr id="32784" name="Text Box 17"/>
          <p:cNvSpPr txBox="1">
            <a:spLocks noChangeArrowheads="1"/>
          </p:cNvSpPr>
          <p:nvPr/>
        </p:nvSpPr>
        <p:spPr bwMode="auto">
          <a:xfrm>
            <a:off x="2838740" y="2066085"/>
            <a:ext cx="249670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B</a:t>
            </a:r>
            <a:endParaRPr lang="en-US"/>
          </a:p>
        </p:txBody>
      </p:sp>
      <p:sp>
        <p:nvSpPr>
          <p:cNvPr id="32785" name="Text Box 18"/>
          <p:cNvSpPr txBox="1">
            <a:spLocks noChangeArrowheads="1"/>
          </p:cNvSpPr>
          <p:nvPr/>
        </p:nvSpPr>
        <p:spPr bwMode="auto">
          <a:xfrm>
            <a:off x="3856182" y="2080093"/>
            <a:ext cx="268432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C</a:t>
            </a:r>
            <a:endParaRPr lang="en-US"/>
          </a:p>
        </p:txBody>
      </p:sp>
      <p:sp>
        <p:nvSpPr>
          <p:cNvPr id="32786" name="Text Box 19"/>
          <p:cNvSpPr txBox="1">
            <a:spLocks noChangeArrowheads="1"/>
          </p:cNvSpPr>
          <p:nvPr/>
        </p:nvSpPr>
        <p:spPr bwMode="auto">
          <a:xfrm>
            <a:off x="4768273" y="2066085"/>
            <a:ext cx="268432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D</a:t>
            </a:r>
            <a:endParaRPr lang="en-US"/>
          </a:p>
        </p:txBody>
      </p:sp>
      <p:sp>
        <p:nvSpPr>
          <p:cNvPr id="32787" name="Text Box 20"/>
          <p:cNvSpPr txBox="1">
            <a:spLocks noChangeArrowheads="1"/>
          </p:cNvSpPr>
          <p:nvPr/>
        </p:nvSpPr>
        <p:spPr bwMode="auto">
          <a:xfrm>
            <a:off x="5665932" y="2066085"/>
            <a:ext cx="249671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E</a:t>
            </a:r>
            <a:endParaRPr lang="en-US"/>
          </a:p>
        </p:txBody>
      </p:sp>
      <p:sp>
        <p:nvSpPr>
          <p:cNvPr id="32788" name="Text Box 21"/>
          <p:cNvSpPr txBox="1">
            <a:spLocks noChangeArrowheads="1"/>
          </p:cNvSpPr>
          <p:nvPr/>
        </p:nvSpPr>
        <p:spPr bwMode="auto">
          <a:xfrm>
            <a:off x="6596785" y="2080093"/>
            <a:ext cx="228023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F</a:t>
            </a:r>
            <a:endParaRPr lang="en-US"/>
          </a:p>
        </p:txBody>
      </p:sp>
      <p:sp>
        <p:nvSpPr>
          <p:cNvPr id="32789" name="Freeform 22"/>
          <p:cNvSpPr>
            <a:spLocks/>
          </p:cNvSpPr>
          <p:nvPr/>
        </p:nvSpPr>
        <p:spPr bwMode="auto">
          <a:xfrm>
            <a:off x="2799773" y="3833813"/>
            <a:ext cx="274205" cy="144275"/>
          </a:xfrm>
          <a:custGeom>
            <a:avLst/>
            <a:gdLst>
              <a:gd name="T0" fmla="*/ 98 w 190"/>
              <a:gd name="T1" fmla="*/ 3 h 103"/>
              <a:gd name="T2" fmla="*/ 0 w 190"/>
              <a:gd name="T3" fmla="*/ 102 h 103"/>
              <a:gd name="T4" fmla="*/ 189 w 190"/>
              <a:gd name="T5" fmla="*/ 102 h 103"/>
              <a:gd name="T6" fmla="*/ 103 w 190"/>
              <a:gd name="T7" fmla="*/ 0 h 103"/>
              <a:gd name="T8" fmla="*/ 98 w 190"/>
              <a:gd name="T9" fmla="*/ 3 h 103"/>
              <a:gd name="T10" fmla="*/ 98 w 190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0"/>
              <a:gd name="T19" fmla="*/ 0 h 103"/>
              <a:gd name="T20" fmla="*/ 190 w 190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0" h="103">
                <a:moveTo>
                  <a:pt x="98" y="3"/>
                </a:moveTo>
                <a:lnTo>
                  <a:pt x="0" y="102"/>
                </a:lnTo>
                <a:lnTo>
                  <a:pt x="189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2790" name="Freeform 23"/>
          <p:cNvSpPr>
            <a:spLocks/>
          </p:cNvSpPr>
          <p:nvPr/>
        </p:nvSpPr>
        <p:spPr bwMode="auto">
          <a:xfrm>
            <a:off x="1900671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2791" name="Freeform 24"/>
          <p:cNvSpPr>
            <a:spLocks/>
          </p:cNvSpPr>
          <p:nvPr/>
        </p:nvSpPr>
        <p:spPr bwMode="auto">
          <a:xfrm>
            <a:off x="4720648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2792" name="Freeform 25"/>
          <p:cNvSpPr>
            <a:spLocks/>
          </p:cNvSpPr>
          <p:nvPr/>
        </p:nvSpPr>
        <p:spPr bwMode="auto">
          <a:xfrm>
            <a:off x="3822989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2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2" y="0"/>
                </a:lnTo>
                <a:lnTo>
                  <a:pt x="98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2793" name="Freeform 26"/>
          <p:cNvSpPr>
            <a:spLocks/>
          </p:cNvSpPr>
          <p:nvPr/>
        </p:nvSpPr>
        <p:spPr bwMode="auto">
          <a:xfrm>
            <a:off x="6560705" y="3833813"/>
            <a:ext cx="275648" cy="144275"/>
          </a:xfrm>
          <a:custGeom>
            <a:avLst/>
            <a:gdLst>
              <a:gd name="T0" fmla="*/ 97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2 w 191"/>
              <a:gd name="T7" fmla="*/ 0 h 103"/>
              <a:gd name="T8" fmla="*/ 97 w 191"/>
              <a:gd name="T9" fmla="*/ 3 h 103"/>
              <a:gd name="T10" fmla="*/ 97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7" y="3"/>
                </a:moveTo>
                <a:lnTo>
                  <a:pt x="0" y="102"/>
                </a:lnTo>
                <a:lnTo>
                  <a:pt x="190" y="102"/>
                </a:lnTo>
                <a:lnTo>
                  <a:pt x="102" y="0"/>
                </a:lnTo>
                <a:lnTo>
                  <a:pt x="97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2794" name="Freeform 27"/>
          <p:cNvSpPr>
            <a:spLocks/>
          </p:cNvSpPr>
          <p:nvPr/>
        </p:nvSpPr>
        <p:spPr bwMode="auto">
          <a:xfrm>
            <a:off x="5603876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2795" name="Oval 28"/>
          <p:cNvSpPr>
            <a:spLocks noChangeArrowheads="1"/>
          </p:cNvSpPr>
          <p:nvPr/>
        </p:nvSpPr>
        <p:spPr bwMode="auto">
          <a:xfrm>
            <a:off x="2729057" y="4020111"/>
            <a:ext cx="437284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2796" name="Oval 29"/>
          <p:cNvSpPr>
            <a:spLocks noChangeArrowheads="1"/>
          </p:cNvSpPr>
          <p:nvPr/>
        </p:nvSpPr>
        <p:spPr bwMode="auto">
          <a:xfrm>
            <a:off x="1834285" y="4020111"/>
            <a:ext cx="435841" cy="284350"/>
          </a:xfrm>
          <a:prstGeom prst="ellipse">
            <a:avLst/>
          </a:prstGeom>
          <a:solidFill>
            <a:srgbClr val="FF0000"/>
          </a:solidFill>
          <a:ln w="31144">
            <a:solidFill>
              <a:srgbClr val="FF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2797" name="Oval 30"/>
          <p:cNvSpPr>
            <a:spLocks noChangeArrowheads="1"/>
          </p:cNvSpPr>
          <p:nvPr/>
        </p:nvSpPr>
        <p:spPr bwMode="auto">
          <a:xfrm>
            <a:off x="4660034" y="4020111"/>
            <a:ext cx="437284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2798" name="Oval 31"/>
          <p:cNvSpPr>
            <a:spLocks noChangeArrowheads="1"/>
          </p:cNvSpPr>
          <p:nvPr/>
        </p:nvSpPr>
        <p:spPr bwMode="auto">
          <a:xfrm>
            <a:off x="3763818" y="4020111"/>
            <a:ext cx="437285" cy="284350"/>
          </a:xfrm>
          <a:prstGeom prst="ellipse">
            <a:avLst/>
          </a:prstGeom>
          <a:solidFill>
            <a:srgbClr val="E10000"/>
          </a:solidFill>
          <a:ln w="31144">
            <a:solidFill>
              <a:srgbClr val="E1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2799" name="Oval 32"/>
          <p:cNvSpPr>
            <a:spLocks noChangeArrowheads="1"/>
          </p:cNvSpPr>
          <p:nvPr/>
        </p:nvSpPr>
        <p:spPr bwMode="auto">
          <a:xfrm>
            <a:off x="6502978" y="4020111"/>
            <a:ext cx="437285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2800" name="Oval 33"/>
          <p:cNvSpPr>
            <a:spLocks noChangeArrowheads="1"/>
          </p:cNvSpPr>
          <p:nvPr/>
        </p:nvSpPr>
        <p:spPr bwMode="auto">
          <a:xfrm>
            <a:off x="5534603" y="4020111"/>
            <a:ext cx="437284" cy="284350"/>
          </a:xfrm>
          <a:prstGeom prst="ellipse">
            <a:avLst/>
          </a:prstGeom>
          <a:solidFill>
            <a:srgbClr val="E10000"/>
          </a:solidFill>
          <a:ln w="31144">
            <a:solidFill>
              <a:srgbClr val="E1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2801" name="Line 34"/>
          <p:cNvSpPr>
            <a:spLocks noChangeShapeType="1"/>
          </p:cNvSpPr>
          <p:nvPr/>
        </p:nvSpPr>
        <p:spPr bwMode="auto">
          <a:xfrm>
            <a:off x="2290331" y="4139174"/>
            <a:ext cx="279977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2802" name="Freeform 35"/>
          <p:cNvSpPr>
            <a:spLocks/>
          </p:cNvSpPr>
          <p:nvPr/>
        </p:nvSpPr>
        <p:spPr bwMode="auto">
          <a:xfrm>
            <a:off x="2537114" y="4021511"/>
            <a:ext cx="148648" cy="267540"/>
          </a:xfrm>
          <a:custGeom>
            <a:avLst/>
            <a:gdLst>
              <a:gd name="T0" fmla="*/ 4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4 w 103"/>
              <a:gd name="T9" fmla="*/ 92 h 191"/>
              <a:gd name="T10" fmla="*/ 4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4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006000"/>
          </a:solidFill>
          <a:ln w="31144" cap="flat" cmpd="sng">
            <a:solidFill>
              <a:srgbClr val="006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2803" name="Line 36"/>
          <p:cNvSpPr>
            <a:spLocks noChangeShapeType="1"/>
          </p:cNvSpPr>
          <p:nvPr/>
        </p:nvSpPr>
        <p:spPr bwMode="auto">
          <a:xfrm>
            <a:off x="4180899" y="4139174"/>
            <a:ext cx="330488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2804" name="Freeform 37"/>
          <p:cNvSpPr>
            <a:spLocks/>
          </p:cNvSpPr>
          <p:nvPr/>
        </p:nvSpPr>
        <p:spPr bwMode="auto">
          <a:xfrm>
            <a:off x="4473864" y="4021511"/>
            <a:ext cx="150091" cy="267540"/>
          </a:xfrm>
          <a:custGeom>
            <a:avLst/>
            <a:gdLst>
              <a:gd name="T0" fmla="*/ 4 w 104"/>
              <a:gd name="T1" fmla="*/ 92 h 191"/>
              <a:gd name="T2" fmla="*/ 103 w 104"/>
              <a:gd name="T3" fmla="*/ 190 h 191"/>
              <a:gd name="T4" fmla="*/ 103 w 104"/>
              <a:gd name="T5" fmla="*/ 0 h 191"/>
              <a:gd name="T6" fmla="*/ 0 w 104"/>
              <a:gd name="T7" fmla="*/ 87 h 191"/>
              <a:gd name="T8" fmla="*/ 4 w 104"/>
              <a:gd name="T9" fmla="*/ 92 h 191"/>
              <a:gd name="T10" fmla="*/ 4 w 104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4"/>
              <a:gd name="T19" fmla="*/ 0 h 191"/>
              <a:gd name="T20" fmla="*/ 104 w 104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4" h="191">
                <a:moveTo>
                  <a:pt x="4" y="92"/>
                </a:moveTo>
                <a:lnTo>
                  <a:pt x="103" y="190"/>
                </a:lnTo>
                <a:lnTo>
                  <a:pt x="103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006000"/>
          </a:solidFill>
          <a:ln w="31144" cap="flat" cmpd="sng">
            <a:solidFill>
              <a:srgbClr val="006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2805" name="Line 38"/>
          <p:cNvSpPr>
            <a:spLocks noChangeShapeType="1"/>
          </p:cNvSpPr>
          <p:nvPr/>
        </p:nvSpPr>
        <p:spPr bwMode="auto">
          <a:xfrm>
            <a:off x="5967557" y="4139174"/>
            <a:ext cx="362238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2806" name="Freeform 39"/>
          <p:cNvSpPr>
            <a:spLocks/>
          </p:cNvSpPr>
          <p:nvPr/>
        </p:nvSpPr>
        <p:spPr bwMode="auto">
          <a:xfrm>
            <a:off x="6303819" y="4021511"/>
            <a:ext cx="148648" cy="267540"/>
          </a:xfrm>
          <a:custGeom>
            <a:avLst/>
            <a:gdLst>
              <a:gd name="T0" fmla="*/ 4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4 w 103"/>
              <a:gd name="T9" fmla="*/ 92 h 191"/>
              <a:gd name="T10" fmla="*/ 4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4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006000"/>
          </a:solidFill>
          <a:ln w="31144" cap="flat" cmpd="sng">
            <a:solidFill>
              <a:srgbClr val="006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2807" name="Line 40"/>
          <p:cNvSpPr>
            <a:spLocks noChangeShapeType="1"/>
          </p:cNvSpPr>
          <p:nvPr/>
        </p:nvSpPr>
        <p:spPr bwMode="auto">
          <a:xfrm>
            <a:off x="688398" y="2976563"/>
            <a:ext cx="278534" cy="4202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2808" name="Freeform 41"/>
          <p:cNvSpPr>
            <a:spLocks/>
          </p:cNvSpPr>
          <p:nvPr/>
        </p:nvSpPr>
        <p:spPr bwMode="auto">
          <a:xfrm>
            <a:off x="935182" y="2860302"/>
            <a:ext cx="148648" cy="266140"/>
          </a:xfrm>
          <a:custGeom>
            <a:avLst/>
            <a:gdLst>
              <a:gd name="T0" fmla="*/ 3 w 103"/>
              <a:gd name="T1" fmla="*/ 91 h 190"/>
              <a:gd name="T2" fmla="*/ 102 w 103"/>
              <a:gd name="T3" fmla="*/ 189 h 190"/>
              <a:gd name="T4" fmla="*/ 102 w 103"/>
              <a:gd name="T5" fmla="*/ 0 h 190"/>
              <a:gd name="T6" fmla="*/ 0 w 103"/>
              <a:gd name="T7" fmla="*/ 87 h 190"/>
              <a:gd name="T8" fmla="*/ 3 w 103"/>
              <a:gd name="T9" fmla="*/ 91 h 190"/>
              <a:gd name="T10" fmla="*/ 3 w 103"/>
              <a:gd name="T11" fmla="*/ 91 h 1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0"/>
              <a:gd name="T20" fmla="*/ 103 w 103"/>
              <a:gd name="T21" fmla="*/ 190 h 1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0">
                <a:moveTo>
                  <a:pt x="3" y="91"/>
                </a:moveTo>
                <a:lnTo>
                  <a:pt x="102" y="189"/>
                </a:lnTo>
                <a:lnTo>
                  <a:pt x="102" y="0"/>
                </a:lnTo>
                <a:lnTo>
                  <a:pt x="0" y="87"/>
                </a:lnTo>
                <a:lnTo>
                  <a:pt x="3" y="91"/>
                </a:lnTo>
              </a:path>
            </a:pathLst>
          </a:custGeom>
          <a:solidFill>
            <a:srgbClr val="000000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2809" name="Line 42"/>
          <p:cNvSpPr>
            <a:spLocks noChangeShapeType="1"/>
          </p:cNvSpPr>
          <p:nvPr/>
        </p:nvSpPr>
        <p:spPr bwMode="auto">
          <a:xfrm>
            <a:off x="688398" y="3903850"/>
            <a:ext cx="278534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2810" name="Freeform 43"/>
          <p:cNvSpPr>
            <a:spLocks/>
          </p:cNvSpPr>
          <p:nvPr/>
        </p:nvSpPr>
        <p:spPr bwMode="auto">
          <a:xfrm>
            <a:off x="935182" y="3784787"/>
            <a:ext cx="148648" cy="267541"/>
          </a:xfrm>
          <a:custGeom>
            <a:avLst/>
            <a:gdLst>
              <a:gd name="T0" fmla="*/ 3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3 w 103"/>
              <a:gd name="T9" fmla="*/ 92 h 191"/>
              <a:gd name="T10" fmla="*/ 3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3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3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2811" name="Text Box 44"/>
          <p:cNvSpPr txBox="1">
            <a:spLocks noChangeArrowheads="1"/>
          </p:cNvSpPr>
          <p:nvPr/>
        </p:nvSpPr>
        <p:spPr bwMode="auto">
          <a:xfrm>
            <a:off x="206376" y="3146051"/>
            <a:ext cx="1526886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excitation</a:t>
            </a:r>
            <a:endParaRPr lang="en-US"/>
          </a:p>
        </p:txBody>
      </p:sp>
      <p:sp>
        <p:nvSpPr>
          <p:cNvPr id="32812" name="Text Box 45"/>
          <p:cNvSpPr txBox="1">
            <a:spLocks noChangeArrowheads="1"/>
          </p:cNvSpPr>
          <p:nvPr/>
        </p:nvSpPr>
        <p:spPr bwMode="auto">
          <a:xfrm>
            <a:off x="206376" y="4084545"/>
            <a:ext cx="1428750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inhibition</a:t>
            </a:r>
            <a:endParaRPr lang="en-US"/>
          </a:p>
        </p:txBody>
      </p:sp>
      <p:sp>
        <p:nvSpPr>
          <p:cNvPr id="32813" name="Oval 46"/>
          <p:cNvSpPr>
            <a:spLocks noChangeArrowheads="1"/>
          </p:cNvSpPr>
          <p:nvPr/>
        </p:nvSpPr>
        <p:spPr bwMode="auto">
          <a:xfrm>
            <a:off x="4508500" y="5895696"/>
            <a:ext cx="718705" cy="696165"/>
          </a:xfrm>
          <a:prstGeom prst="ellipse">
            <a:avLst/>
          </a:prstGeom>
          <a:solidFill>
            <a:srgbClr val="FFFFFF"/>
          </a:solidFill>
          <a:ln w="4734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2814" name="Freeform 47"/>
          <p:cNvSpPr>
            <a:spLocks/>
          </p:cNvSpPr>
          <p:nvPr/>
        </p:nvSpPr>
        <p:spPr bwMode="auto">
          <a:xfrm>
            <a:off x="2939762" y="4311464"/>
            <a:ext cx="1448955" cy="1657070"/>
          </a:xfrm>
          <a:custGeom>
            <a:avLst/>
            <a:gdLst>
              <a:gd name="T0" fmla="*/ 0 w 1004"/>
              <a:gd name="T1" fmla="*/ 0 h 1183"/>
              <a:gd name="T2" fmla="*/ 21 w 1004"/>
              <a:gd name="T3" fmla="*/ 92 h 1183"/>
              <a:gd name="T4" fmla="*/ 49 w 1004"/>
              <a:gd name="T5" fmla="*/ 182 h 1183"/>
              <a:gd name="T6" fmla="*/ 83 w 1004"/>
              <a:gd name="T7" fmla="*/ 270 h 1183"/>
              <a:gd name="T8" fmla="*/ 123 w 1004"/>
              <a:gd name="T9" fmla="*/ 356 h 1183"/>
              <a:gd name="T10" fmla="*/ 168 w 1004"/>
              <a:gd name="T11" fmla="*/ 441 h 1183"/>
              <a:gd name="T12" fmla="*/ 219 w 1004"/>
              <a:gd name="T13" fmla="*/ 523 h 1183"/>
              <a:gd name="T14" fmla="*/ 276 w 1004"/>
              <a:gd name="T15" fmla="*/ 603 h 1183"/>
              <a:gd name="T16" fmla="*/ 338 w 1004"/>
              <a:gd name="T17" fmla="*/ 679 h 1183"/>
              <a:gd name="T18" fmla="*/ 404 w 1004"/>
              <a:gd name="T19" fmla="*/ 755 h 1183"/>
              <a:gd name="T20" fmla="*/ 476 w 1004"/>
              <a:gd name="T21" fmla="*/ 826 h 1183"/>
              <a:gd name="T22" fmla="*/ 552 w 1004"/>
              <a:gd name="T23" fmla="*/ 894 h 1183"/>
              <a:gd name="T24" fmla="*/ 633 w 1004"/>
              <a:gd name="T25" fmla="*/ 958 h 1183"/>
              <a:gd name="T26" fmla="*/ 719 w 1004"/>
              <a:gd name="T27" fmla="*/ 1021 h 1183"/>
              <a:gd name="T28" fmla="*/ 809 w 1004"/>
              <a:gd name="T29" fmla="*/ 1078 h 1183"/>
              <a:gd name="T30" fmla="*/ 903 w 1004"/>
              <a:gd name="T31" fmla="*/ 1133 h 1183"/>
              <a:gd name="T32" fmla="*/ 1003 w 1004"/>
              <a:gd name="T33" fmla="*/ 1182 h 118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04"/>
              <a:gd name="T52" fmla="*/ 0 h 1183"/>
              <a:gd name="T53" fmla="*/ 1004 w 1004"/>
              <a:gd name="T54" fmla="*/ 1183 h 118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04" h="1183">
                <a:moveTo>
                  <a:pt x="0" y="0"/>
                </a:moveTo>
                <a:lnTo>
                  <a:pt x="21" y="92"/>
                </a:lnTo>
                <a:lnTo>
                  <a:pt x="49" y="182"/>
                </a:lnTo>
                <a:lnTo>
                  <a:pt x="83" y="270"/>
                </a:lnTo>
                <a:lnTo>
                  <a:pt x="123" y="356"/>
                </a:lnTo>
                <a:lnTo>
                  <a:pt x="168" y="441"/>
                </a:lnTo>
                <a:lnTo>
                  <a:pt x="219" y="523"/>
                </a:lnTo>
                <a:lnTo>
                  <a:pt x="276" y="603"/>
                </a:lnTo>
                <a:lnTo>
                  <a:pt x="338" y="679"/>
                </a:lnTo>
                <a:lnTo>
                  <a:pt x="404" y="755"/>
                </a:lnTo>
                <a:lnTo>
                  <a:pt x="476" y="826"/>
                </a:lnTo>
                <a:lnTo>
                  <a:pt x="552" y="894"/>
                </a:lnTo>
                <a:lnTo>
                  <a:pt x="633" y="958"/>
                </a:lnTo>
                <a:lnTo>
                  <a:pt x="719" y="1021"/>
                </a:lnTo>
                <a:lnTo>
                  <a:pt x="809" y="1078"/>
                </a:lnTo>
                <a:lnTo>
                  <a:pt x="903" y="1133"/>
                </a:lnTo>
                <a:lnTo>
                  <a:pt x="1003" y="1182"/>
                </a:lnTo>
              </a:path>
            </a:pathLst>
          </a:custGeom>
          <a:noFill/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2815" name="Freeform 48"/>
          <p:cNvSpPr>
            <a:spLocks/>
          </p:cNvSpPr>
          <p:nvPr/>
        </p:nvSpPr>
        <p:spPr bwMode="auto">
          <a:xfrm>
            <a:off x="4382944" y="5936316"/>
            <a:ext cx="191943" cy="224118"/>
          </a:xfrm>
          <a:custGeom>
            <a:avLst/>
            <a:gdLst>
              <a:gd name="T0" fmla="*/ 0 w 133"/>
              <a:gd name="T1" fmla="*/ 25 h 160"/>
              <a:gd name="T2" fmla="*/ 31 w 133"/>
              <a:gd name="T3" fmla="*/ 159 h 160"/>
              <a:gd name="T4" fmla="*/ 132 w 133"/>
              <a:gd name="T5" fmla="*/ 0 h 160"/>
              <a:gd name="T6" fmla="*/ 0 w 133"/>
              <a:gd name="T7" fmla="*/ 18 h 160"/>
              <a:gd name="T8" fmla="*/ 0 w 133"/>
              <a:gd name="T9" fmla="*/ 25 h 160"/>
              <a:gd name="T10" fmla="*/ 0 w 133"/>
              <a:gd name="T11" fmla="*/ 25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"/>
              <a:gd name="T19" fmla="*/ 0 h 160"/>
              <a:gd name="T20" fmla="*/ 133 w 133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" h="160">
                <a:moveTo>
                  <a:pt x="0" y="25"/>
                </a:moveTo>
                <a:lnTo>
                  <a:pt x="31" y="159"/>
                </a:lnTo>
                <a:lnTo>
                  <a:pt x="132" y="0"/>
                </a:lnTo>
                <a:lnTo>
                  <a:pt x="0" y="18"/>
                </a:lnTo>
                <a:lnTo>
                  <a:pt x="0" y="25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2816" name="Freeform 49"/>
          <p:cNvSpPr>
            <a:spLocks/>
          </p:cNvSpPr>
          <p:nvPr/>
        </p:nvSpPr>
        <p:spPr bwMode="auto">
          <a:xfrm>
            <a:off x="5345545" y="4294655"/>
            <a:ext cx="1362364" cy="1673879"/>
          </a:xfrm>
          <a:custGeom>
            <a:avLst/>
            <a:gdLst>
              <a:gd name="T0" fmla="*/ 943 w 944"/>
              <a:gd name="T1" fmla="*/ 0 h 1195"/>
              <a:gd name="T2" fmla="*/ 922 w 944"/>
              <a:gd name="T3" fmla="*/ 93 h 1195"/>
              <a:gd name="T4" fmla="*/ 895 w 944"/>
              <a:gd name="T5" fmla="*/ 183 h 1195"/>
              <a:gd name="T6" fmla="*/ 864 w 944"/>
              <a:gd name="T7" fmla="*/ 273 h 1195"/>
              <a:gd name="T8" fmla="*/ 826 w 944"/>
              <a:gd name="T9" fmla="*/ 359 h 1195"/>
              <a:gd name="T10" fmla="*/ 783 w 944"/>
              <a:gd name="T11" fmla="*/ 445 h 1195"/>
              <a:gd name="T12" fmla="*/ 735 w 944"/>
              <a:gd name="T13" fmla="*/ 529 h 1195"/>
              <a:gd name="T14" fmla="*/ 682 w 944"/>
              <a:gd name="T15" fmla="*/ 609 h 1195"/>
              <a:gd name="T16" fmla="*/ 625 w 944"/>
              <a:gd name="T17" fmla="*/ 686 h 1195"/>
              <a:gd name="T18" fmla="*/ 561 w 944"/>
              <a:gd name="T19" fmla="*/ 763 h 1195"/>
              <a:gd name="T20" fmla="*/ 494 w 944"/>
              <a:gd name="T21" fmla="*/ 835 h 1195"/>
              <a:gd name="T22" fmla="*/ 421 w 944"/>
              <a:gd name="T23" fmla="*/ 904 h 1195"/>
              <a:gd name="T24" fmla="*/ 346 w 944"/>
              <a:gd name="T25" fmla="*/ 969 h 1195"/>
              <a:gd name="T26" fmla="*/ 264 w 944"/>
              <a:gd name="T27" fmla="*/ 1031 h 1195"/>
              <a:gd name="T28" fmla="*/ 180 w 944"/>
              <a:gd name="T29" fmla="*/ 1090 h 1195"/>
              <a:gd name="T30" fmla="*/ 92 w 944"/>
              <a:gd name="T31" fmla="*/ 1145 h 1195"/>
              <a:gd name="T32" fmla="*/ 0 w 944"/>
              <a:gd name="T33" fmla="*/ 1194 h 119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944"/>
              <a:gd name="T52" fmla="*/ 0 h 1195"/>
              <a:gd name="T53" fmla="*/ 944 w 944"/>
              <a:gd name="T54" fmla="*/ 1195 h 119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944" h="1195">
                <a:moveTo>
                  <a:pt x="943" y="0"/>
                </a:moveTo>
                <a:lnTo>
                  <a:pt x="922" y="93"/>
                </a:lnTo>
                <a:lnTo>
                  <a:pt x="895" y="183"/>
                </a:lnTo>
                <a:lnTo>
                  <a:pt x="864" y="273"/>
                </a:lnTo>
                <a:lnTo>
                  <a:pt x="826" y="359"/>
                </a:lnTo>
                <a:lnTo>
                  <a:pt x="783" y="445"/>
                </a:lnTo>
                <a:lnTo>
                  <a:pt x="735" y="529"/>
                </a:lnTo>
                <a:lnTo>
                  <a:pt x="682" y="609"/>
                </a:lnTo>
                <a:lnTo>
                  <a:pt x="625" y="686"/>
                </a:lnTo>
                <a:lnTo>
                  <a:pt x="561" y="763"/>
                </a:lnTo>
                <a:lnTo>
                  <a:pt x="494" y="835"/>
                </a:lnTo>
                <a:lnTo>
                  <a:pt x="421" y="904"/>
                </a:lnTo>
                <a:lnTo>
                  <a:pt x="346" y="969"/>
                </a:lnTo>
                <a:lnTo>
                  <a:pt x="264" y="1031"/>
                </a:lnTo>
                <a:lnTo>
                  <a:pt x="180" y="1090"/>
                </a:lnTo>
                <a:lnTo>
                  <a:pt x="92" y="1145"/>
                </a:lnTo>
                <a:lnTo>
                  <a:pt x="0" y="1194"/>
                </a:lnTo>
              </a:path>
            </a:pathLst>
          </a:custGeom>
          <a:noFill/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2817" name="Freeform 50"/>
          <p:cNvSpPr>
            <a:spLocks/>
          </p:cNvSpPr>
          <p:nvPr/>
        </p:nvSpPr>
        <p:spPr bwMode="auto">
          <a:xfrm>
            <a:off x="5160818" y="5936316"/>
            <a:ext cx="191944" cy="224118"/>
          </a:xfrm>
          <a:custGeom>
            <a:avLst/>
            <a:gdLst>
              <a:gd name="T0" fmla="*/ 132 w 133"/>
              <a:gd name="T1" fmla="*/ 25 h 160"/>
              <a:gd name="T2" fmla="*/ 101 w 133"/>
              <a:gd name="T3" fmla="*/ 159 h 160"/>
              <a:gd name="T4" fmla="*/ 0 w 133"/>
              <a:gd name="T5" fmla="*/ 0 h 160"/>
              <a:gd name="T6" fmla="*/ 132 w 133"/>
              <a:gd name="T7" fmla="*/ 18 h 160"/>
              <a:gd name="T8" fmla="*/ 132 w 133"/>
              <a:gd name="T9" fmla="*/ 25 h 160"/>
              <a:gd name="T10" fmla="*/ 132 w 133"/>
              <a:gd name="T11" fmla="*/ 25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"/>
              <a:gd name="T19" fmla="*/ 0 h 160"/>
              <a:gd name="T20" fmla="*/ 133 w 133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" h="160">
                <a:moveTo>
                  <a:pt x="132" y="25"/>
                </a:moveTo>
                <a:lnTo>
                  <a:pt x="101" y="159"/>
                </a:lnTo>
                <a:lnTo>
                  <a:pt x="0" y="0"/>
                </a:lnTo>
                <a:lnTo>
                  <a:pt x="132" y="18"/>
                </a:lnTo>
                <a:lnTo>
                  <a:pt x="132" y="25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2818" name="Line 51"/>
          <p:cNvSpPr>
            <a:spLocks noChangeShapeType="1"/>
          </p:cNvSpPr>
          <p:nvPr/>
        </p:nvSpPr>
        <p:spPr bwMode="auto">
          <a:xfrm>
            <a:off x="4863523" y="4310064"/>
            <a:ext cx="0" cy="1340503"/>
          </a:xfrm>
          <a:prstGeom prst="line">
            <a:avLst/>
          </a:prstGeom>
          <a:noFill/>
          <a:ln w="4734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2819" name="Freeform 52"/>
          <p:cNvSpPr>
            <a:spLocks/>
          </p:cNvSpPr>
          <p:nvPr/>
        </p:nvSpPr>
        <p:spPr bwMode="auto">
          <a:xfrm>
            <a:off x="4720648" y="5644963"/>
            <a:ext cx="275647" cy="191901"/>
          </a:xfrm>
          <a:custGeom>
            <a:avLst/>
            <a:gdLst>
              <a:gd name="T0" fmla="*/ 98 w 191"/>
              <a:gd name="T1" fmla="*/ 4 h 137"/>
              <a:gd name="T2" fmla="*/ 0 w 191"/>
              <a:gd name="T3" fmla="*/ 136 h 137"/>
              <a:gd name="T4" fmla="*/ 190 w 191"/>
              <a:gd name="T5" fmla="*/ 136 h 137"/>
              <a:gd name="T6" fmla="*/ 103 w 191"/>
              <a:gd name="T7" fmla="*/ 0 h 137"/>
              <a:gd name="T8" fmla="*/ 98 w 191"/>
              <a:gd name="T9" fmla="*/ 4 h 137"/>
              <a:gd name="T10" fmla="*/ 98 w 191"/>
              <a:gd name="T11" fmla="*/ 4 h 1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37"/>
              <a:gd name="T20" fmla="*/ 191 w 191"/>
              <a:gd name="T21" fmla="*/ 137 h 1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37">
                <a:moveTo>
                  <a:pt x="98" y="4"/>
                </a:moveTo>
                <a:lnTo>
                  <a:pt x="0" y="136"/>
                </a:lnTo>
                <a:lnTo>
                  <a:pt x="190" y="136"/>
                </a:lnTo>
                <a:lnTo>
                  <a:pt x="103" y="0"/>
                </a:lnTo>
                <a:lnTo>
                  <a:pt x="98" y="4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2820" name="Line 53"/>
          <p:cNvSpPr>
            <a:spLocks noChangeShapeType="1"/>
          </p:cNvSpPr>
          <p:nvPr/>
        </p:nvSpPr>
        <p:spPr bwMode="auto">
          <a:xfrm>
            <a:off x="1900671" y="791416"/>
            <a:ext cx="4847647" cy="0"/>
          </a:xfrm>
          <a:prstGeom prst="line">
            <a:avLst/>
          </a:prstGeom>
          <a:noFill/>
          <a:ln w="4734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2821" name="Oval 54"/>
          <p:cNvSpPr>
            <a:spLocks noChangeArrowheads="1"/>
          </p:cNvSpPr>
          <p:nvPr/>
        </p:nvSpPr>
        <p:spPr bwMode="auto">
          <a:xfrm>
            <a:off x="6451023" y="1154206"/>
            <a:ext cx="539750" cy="523875"/>
          </a:xfrm>
          <a:prstGeom prst="ellipse">
            <a:avLst/>
          </a:prstGeom>
          <a:solidFill>
            <a:srgbClr val="600000"/>
          </a:solidFill>
          <a:ln w="18687">
            <a:solidFill>
              <a:srgbClr val="6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2822" name="Text Box 55"/>
          <p:cNvSpPr txBox="1">
            <a:spLocks noChangeArrowheads="1"/>
          </p:cNvSpPr>
          <p:nvPr/>
        </p:nvSpPr>
        <p:spPr bwMode="auto">
          <a:xfrm>
            <a:off x="2102717" y="368394"/>
            <a:ext cx="4238625" cy="8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the cell will not respond to </a:t>
            </a:r>
          </a:p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left to right movement</a:t>
            </a:r>
            <a:endParaRPr lang="en-US"/>
          </a:p>
        </p:txBody>
      </p:sp>
      <p:sp>
        <p:nvSpPr>
          <p:cNvPr id="32823" name="Text Box 56"/>
          <p:cNvSpPr txBox="1">
            <a:spLocks noChangeArrowheads="1"/>
          </p:cNvSpPr>
          <p:nvPr/>
        </p:nvSpPr>
        <p:spPr bwMode="auto">
          <a:xfrm>
            <a:off x="2822864" y="3957078"/>
            <a:ext cx="249671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X</a:t>
            </a:r>
            <a:endParaRPr lang="en-US"/>
          </a:p>
        </p:txBody>
      </p:sp>
      <p:sp>
        <p:nvSpPr>
          <p:cNvPr id="32824" name="Text Box 57"/>
          <p:cNvSpPr txBox="1">
            <a:spLocks noChangeArrowheads="1"/>
          </p:cNvSpPr>
          <p:nvPr/>
        </p:nvSpPr>
        <p:spPr bwMode="auto">
          <a:xfrm>
            <a:off x="4768273" y="3957078"/>
            <a:ext cx="249671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X</a:t>
            </a:r>
            <a:endParaRPr lang="en-US"/>
          </a:p>
        </p:txBody>
      </p:sp>
      <p:sp>
        <p:nvSpPr>
          <p:cNvPr id="32825" name="Text Box 58"/>
          <p:cNvSpPr txBox="1">
            <a:spLocks noChangeArrowheads="1"/>
          </p:cNvSpPr>
          <p:nvPr/>
        </p:nvSpPr>
        <p:spPr bwMode="auto">
          <a:xfrm>
            <a:off x="6604000" y="3957078"/>
            <a:ext cx="248227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X</a:t>
            </a:r>
            <a:endParaRPr lang="en-US"/>
          </a:p>
        </p:txBody>
      </p:sp>
      <p:sp>
        <p:nvSpPr>
          <p:cNvPr id="32826" name="Text Box 59"/>
          <p:cNvSpPr txBox="1">
            <a:spLocks noChangeArrowheads="1"/>
          </p:cNvSpPr>
          <p:nvPr/>
        </p:nvSpPr>
        <p:spPr bwMode="auto">
          <a:xfrm>
            <a:off x="4768273" y="6030166"/>
            <a:ext cx="249671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X</a:t>
            </a:r>
            <a:endParaRPr lang="en-US"/>
          </a:p>
        </p:txBody>
      </p:sp>
      <p:sp>
        <p:nvSpPr>
          <p:cNvPr id="32827" name="Text Box 60"/>
          <p:cNvSpPr txBox="1">
            <a:spLocks noChangeArrowheads="1"/>
          </p:cNvSpPr>
          <p:nvPr/>
        </p:nvSpPr>
        <p:spPr bwMode="auto">
          <a:xfrm>
            <a:off x="5758296" y="5862078"/>
            <a:ext cx="3082636" cy="86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Direction Selective </a:t>
            </a:r>
          </a:p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Neuron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1925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val 4"/>
          <p:cNvSpPr>
            <a:spLocks noChangeArrowheads="1"/>
          </p:cNvSpPr>
          <p:nvPr/>
        </p:nvSpPr>
        <p:spPr bwMode="auto">
          <a:xfrm>
            <a:off x="1838613" y="1707497"/>
            <a:ext cx="405535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3795" name="Oval 5"/>
          <p:cNvSpPr>
            <a:spLocks noChangeArrowheads="1"/>
          </p:cNvSpPr>
          <p:nvPr/>
        </p:nvSpPr>
        <p:spPr bwMode="auto">
          <a:xfrm>
            <a:off x="2749262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3796" name="Oval 6"/>
          <p:cNvSpPr>
            <a:spLocks noChangeArrowheads="1"/>
          </p:cNvSpPr>
          <p:nvPr/>
        </p:nvSpPr>
        <p:spPr bwMode="auto">
          <a:xfrm>
            <a:off x="3765262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3797" name="Oval 7"/>
          <p:cNvSpPr>
            <a:spLocks noChangeArrowheads="1"/>
          </p:cNvSpPr>
          <p:nvPr/>
        </p:nvSpPr>
        <p:spPr bwMode="auto">
          <a:xfrm>
            <a:off x="4675909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3798" name="Oval 8"/>
          <p:cNvSpPr>
            <a:spLocks noChangeArrowheads="1"/>
          </p:cNvSpPr>
          <p:nvPr/>
        </p:nvSpPr>
        <p:spPr bwMode="auto">
          <a:xfrm>
            <a:off x="5586557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3799" name="Oval 9"/>
          <p:cNvSpPr>
            <a:spLocks noChangeArrowheads="1"/>
          </p:cNvSpPr>
          <p:nvPr/>
        </p:nvSpPr>
        <p:spPr bwMode="auto">
          <a:xfrm>
            <a:off x="6497205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38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85182" y="1994647"/>
            <a:ext cx="1508125" cy="404813"/>
          </a:xfrm>
        </p:spPr>
        <p:txBody>
          <a:bodyPr lIns="0" tIns="0" rIns="0" bIns="0"/>
          <a:lstStyle/>
          <a:p>
            <a:pPr marL="0" indent="0" defTabSz="403169">
              <a:spcBef>
                <a:spcPct val="0"/>
              </a:spcBef>
              <a:buClr>
                <a:srgbClr val="FFFF00"/>
              </a:buClr>
              <a:buSzPct val="90000"/>
              <a:buNone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receptors</a:t>
            </a:r>
            <a:endParaRPr lang="en-US">
              <a:latin typeface="Times New Roman" charset="0"/>
            </a:endParaRPr>
          </a:p>
        </p:txBody>
      </p:sp>
      <p:sp>
        <p:nvSpPr>
          <p:cNvPr id="33801" name="Line 10"/>
          <p:cNvSpPr>
            <a:spLocks noChangeShapeType="1"/>
          </p:cNvSpPr>
          <p:nvPr/>
        </p:nvSpPr>
        <p:spPr bwMode="auto">
          <a:xfrm>
            <a:off x="2050762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3802" name="Line 11"/>
          <p:cNvSpPr>
            <a:spLocks noChangeShapeType="1"/>
          </p:cNvSpPr>
          <p:nvPr/>
        </p:nvSpPr>
        <p:spPr bwMode="auto">
          <a:xfrm>
            <a:off x="2946977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3803" name="Line 12"/>
          <p:cNvSpPr>
            <a:spLocks noChangeShapeType="1"/>
          </p:cNvSpPr>
          <p:nvPr/>
        </p:nvSpPr>
        <p:spPr bwMode="auto">
          <a:xfrm>
            <a:off x="3971636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3804" name="Line 13"/>
          <p:cNvSpPr>
            <a:spLocks noChangeShapeType="1"/>
          </p:cNvSpPr>
          <p:nvPr/>
        </p:nvSpPr>
        <p:spPr bwMode="auto">
          <a:xfrm>
            <a:off x="4863523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3805" name="Line 14"/>
          <p:cNvSpPr>
            <a:spLocks noChangeShapeType="1"/>
          </p:cNvSpPr>
          <p:nvPr/>
        </p:nvSpPr>
        <p:spPr bwMode="auto">
          <a:xfrm>
            <a:off x="5759739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3806" name="Line 15"/>
          <p:cNvSpPr>
            <a:spLocks noChangeShapeType="1"/>
          </p:cNvSpPr>
          <p:nvPr/>
        </p:nvSpPr>
        <p:spPr bwMode="auto">
          <a:xfrm>
            <a:off x="6726671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3807" name="Text Box 16"/>
          <p:cNvSpPr txBox="1">
            <a:spLocks noChangeArrowheads="1"/>
          </p:cNvSpPr>
          <p:nvPr/>
        </p:nvSpPr>
        <p:spPr bwMode="auto">
          <a:xfrm>
            <a:off x="1941080" y="2066085"/>
            <a:ext cx="249670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A</a:t>
            </a:r>
            <a:endParaRPr lang="en-US"/>
          </a:p>
        </p:txBody>
      </p:sp>
      <p:sp>
        <p:nvSpPr>
          <p:cNvPr id="33808" name="Text Box 17"/>
          <p:cNvSpPr txBox="1">
            <a:spLocks noChangeArrowheads="1"/>
          </p:cNvSpPr>
          <p:nvPr/>
        </p:nvSpPr>
        <p:spPr bwMode="auto">
          <a:xfrm>
            <a:off x="2838740" y="2066085"/>
            <a:ext cx="249670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B</a:t>
            </a:r>
            <a:endParaRPr lang="en-US"/>
          </a:p>
        </p:txBody>
      </p:sp>
      <p:sp>
        <p:nvSpPr>
          <p:cNvPr id="33809" name="Text Box 18"/>
          <p:cNvSpPr txBox="1">
            <a:spLocks noChangeArrowheads="1"/>
          </p:cNvSpPr>
          <p:nvPr/>
        </p:nvSpPr>
        <p:spPr bwMode="auto">
          <a:xfrm>
            <a:off x="3856182" y="2080093"/>
            <a:ext cx="268432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C</a:t>
            </a:r>
            <a:endParaRPr lang="en-US"/>
          </a:p>
        </p:txBody>
      </p:sp>
      <p:sp>
        <p:nvSpPr>
          <p:cNvPr id="33810" name="Text Box 19"/>
          <p:cNvSpPr txBox="1">
            <a:spLocks noChangeArrowheads="1"/>
          </p:cNvSpPr>
          <p:nvPr/>
        </p:nvSpPr>
        <p:spPr bwMode="auto">
          <a:xfrm>
            <a:off x="4768273" y="2066085"/>
            <a:ext cx="268432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D</a:t>
            </a:r>
            <a:endParaRPr lang="en-US"/>
          </a:p>
        </p:txBody>
      </p:sp>
      <p:sp>
        <p:nvSpPr>
          <p:cNvPr id="33811" name="Text Box 20"/>
          <p:cNvSpPr txBox="1">
            <a:spLocks noChangeArrowheads="1"/>
          </p:cNvSpPr>
          <p:nvPr/>
        </p:nvSpPr>
        <p:spPr bwMode="auto">
          <a:xfrm>
            <a:off x="5665932" y="2066085"/>
            <a:ext cx="249671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E</a:t>
            </a:r>
            <a:endParaRPr lang="en-US"/>
          </a:p>
        </p:txBody>
      </p:sp>
      <p:sp>
        <p:nvSpPr>
          <p:cNvPr id="33812" name="Text Box 21"/>
          <p:cNvSpPr txBox="1">
            <a:spLocks noChangeArrowheads="1"/>
          </p:cNvSpPr>
          <p:nvPr/>
        </p:nvSpPr>
        <p:spPr bwMode="auto">
          <a:xfrm>
            <a:off x="6596785" y="2080093"/>
            <a:ext cx="228023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F</a:t>
            </a:r>
            <a:endParaRPr lang="en-US"/>
          </a:p>
        </p:txBody>
      </p:sp>
      <p:sp>
        <p:nvSpPr>
          <p:cNvPr id="33813" name="Freeform 22"/>
          <p:cNvSpPr>
            <a:spLocks/>
          </p:cNvSpPr>
          <p:nvPr/>
        </p:nvSpPr>
        <p:spPr bwMode="auto">
          <a:xfrm>
            <a:off x="2799773" y="3833813"/>
            <a:ext cx="274205" cy="144275"/>
          </a:xfrm>
          <a:custGeom>
            <a:avLst/>
            <a:gdLst>
              <a:gd name="T0" fmla="*/ 98 w 190"/>
              <a:gd name="T1" fmla="*/ 3 h 103"/>
              <a:gd name="T2" fmla="*/ 0 w 190"/>
              <a:gd name="T3" fmla="*/ 102 h 103"/>
              <a:gd name="T4" fmla="*/ 189 w 190"/>
              <a:gd name="T5" fmla="*/ 102 h 103"/>
              <a:gd name="T6" fmla="*/ 103 w 190"/>
              <a:gd name="T7" fmla="*/ 0 h 103"/>
              <a:gd name="T8" fmla="*/ 98 w 190"/>
              <a:gd name="T9" fmla="*/ 3 h 103"/>
              <a:gd name="T10" fmla="*/ 98 w 190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0"/>
              <a:gd name="T19" fmla="*/ 0 h 103"/>
              <a:gd name="T20" fmla="*/ 190 w 190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0" h="103">
                <a:moveTo>
                  <a:pt x="98" y="3"/>
                </a:moveTo>
                <a:lnTo>
                  <a:pt x="0" y="102"/>
                </a:lnTo>
                <a:lnTo>
                  <a:pt x="189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3814" name="Freeform 23"/>
          <p:cNvSpPr>
            <a:spLocks/>
          </p:cNvSpPr>
          <p:nvPr/>
        </p:nvSpPr>
        <p:spPr bwMode="auto">
          <a:xfrm>
            <a:off x="1900671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3815" name="Freeform 24"/>
          <p:cNvSpPr>
            <a:spLocks/>
          </p:cNvSpPr>
          <p:nvPr/>
        </p:nvSpPr>
        <p:spPr bwMode="auto">
          <a:xfrm>
            <a:off x="4720648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3816" name="Freeform 25"/>
          <p:cNvSpPr>
            <a:spLocks/>
          </p:cNvSpPr>
          <p:nvPr/>
        </p:nvSpPr>
        <p:spPr bwMode="auto">
          <a:xfrm>
            <a:off x="3822989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2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2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3817" name="Freeform 26"/>
          <p:cNvSpPr>
            <a:spLocks/>
          </p:cNvSpPr>
          <p:nvPr/>
        </p:nvSpPr>
        <p:spPr bwMode="auto">
          <a:xfrm>
            <a:off x="6560705" y="3833813"/>
            <a:ext cx="275648" cy="144275"/>
          </a:xfrm>
          <a:custGeom>
            <a:avLst/>
            <a:gdLst>
              <a:gd name="T0" fmla="*/ 97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2 w 191"/>
              <a:gd name="T7" fmla="*/ 0 h 103"/>
              <a:gd name="T8" fmla="*/ 97 w 191"/>
              <a:gd name="T9" fmla="*/ 3 h 103"/>
              <a:gd name="T10" fmla="*/ 97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7" y="3"/>
                </a:moveTo>
                <a:lnTo>
                  <a:pt x="0" y="102"/>
                </a:lnTo>
                <a:lnTo>
                  <a:pt x="190" y="102"/>
                </a:lnTo>
                <a:lnTo>
                  <a:pt x="102" y="0"/>
                </a:lnTo>
                <a:lnTo>
                  <a:pt x="97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3818" name="Freeform 27"/>
          <p:cNvSpPr>
            <a:spLocks/>
          </p:cNvSpPr>
          <p:nvPr/>
        </p:nvSpPr>
        <p:spPr bwMode="auto">
          <a:xfrm>
            <a:off x="5603876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3819" name="Oval 28"/>
          <p:cNvSpPr>
            <a:spLocks noChangeArrowheads="1"/>
          </p:cNvSpPr>
          <p:nvPr/>
        </p:nvSpPr>
        <p:spPr bwMode="auto">
          <a:xfrm>
            <a:off x="2729057" y="4020111"/>
            <a:ext cx="437284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3820" name="Oval 29"/>
          <p:cNvSpPr>
            <a:spLocks noChangeArrowheads="1"/>
          </p:cNvSpPr>
          <p:nvPr/>
        </p:nvSpPr>
        <p:spPr bwMode="auto">
          <a:xfrm>
            <a:off x="1834285" y="4020111"/>
            <a:ext cx="435841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3821" name="Oval 30"/>
          <p:cNvSpPr>
            <a:spLocks noChangeArrowheads="1"/>
          </p:cNvSpPr>
          <p:nvPr/>
        </p:nvSpPr>
        <p:spPr bwMode="auto">
          <a:xfrm>
            <a:off x="4660034" y="4020111"/>
            <a:ext cx="437284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3822" name="Oval 31"/>
          <p:cNvSpPr>
            <a:spLocks noChangeArrowheads="1"/>
          </p:cNvSpPr>
          <p:nvPr/>
        </p:nvSpPr>
        <p:spPr bwMode="auto">
          <a:xfrm>
            <a:off x="3763818" y="4020111"/>
            <a:ext cx="437285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3823" name="Oval 32"/>
          <p:cNvSpPr>
            <a:spLocks noChangeArrowheads="1"/>
          </p:cNvSpPr>
          <p:nvPr/>
        </p:nvSpPr>
        <p:spPr bwMode="auto">
          <a:xfrm>
            <a:off x="6502978" y="4020111"/>
            <a:ext cx="437285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3824" name="Oval 33"/>
          <p:cNvSpPr>
            <a:spLocks noChangeArrowheads="1"/>
          </p:cNvSpPr>
          <p:nvPr/>
        </p:nvSpPr>
        <p:spPr bwMode="auto">
          <a:xfrm>
            <a:off x="5534603" y="4020111"/>
            <a:ext cx="437284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3825" name="Line 34"/>
          <p:cNvSpPr>
            <a:spLocks noChangeShapeType="1"/>
          </p:cNvSpPr>
          <p:nvPr/>
        </p:nvSpPr>
        <p:spPr bwMode="auto">
          <a:xfrm>
            <a:off x="2290331" y="4139174"/>
            <a:ext cx="279977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3826" name="Freeform 35"/>
          <p:cNvSpPr>
            <a:spLocks/>
          </p:cNvSpPr>
          <p:nvPr/>
        </p:nvSpPr>
        <p:spPr bwMode="auto">
          <a:xfrm>
            <a:off x="2537114" y="4021511"/>
            <a:ext cx="148648" cy="267540"/>
          </a:xfrm>
          <a:custGeom>
            <a:avLst/>
            <a:gdLst>
              <a:gd name="T0" fmla="*/ 4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4 w 103"/>
              <a:gd name="T9" fmla="*/ 92 h 191"/>
              <a:gd name="T10" fmla="*/ 4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4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3827" name="Line 36"/>
          <p:cNvSpPr>
            <a:spLocks noChangeShapeType="1"/>
          </p:cNvSpPr>
          <p:nvPr/>
        </p:nvSpPr>
        <p:spPr bwMode="auto">
          <a:xfrm>
            <a:off x="4180899" y="4139174"/>
            <a:ext cx="330488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3828" name="Freeform 37"/>
          <p:cNvSpPr>
            <a:spLocks/>
          </p:cNvSpPr>
          <p:nvPr/>
        </p:nvSpPr>
        <p:spPr bwMode="auto">
          <a:xfrm>
            <a:off x="4473864" y="4021511"/>
            <a:ext cx="150091" cy="267540"/>
          </a:xfrm>
          <a:custGeom>
            <a:avLst/>
            <a:gdLst>
              <a:gd name="T0" fmla="*/ 4 w 104"/>
              <a:gd name="T1" fmla="*/ 92 h 191"/>
              <a:gd name="T2" fmla="*/ 103 w 104"/>
              <a:gd name="T3" fmla="*/ 190 h 191"/>
              <a:gd name="T4" fmla="*/ 103 w 104"/>
              <a:gd name="T5" fmla="*/ 0 h 191"/>
              <a:gd name="T6" fmla="*/ 0 w 104"/>
              <a:gd name="T7" fmla="*/ 87 h 191"/>
              <a:gd name="T8" fmla="*/ 4 w 104"/>
              <a:gd name="T9" fmla="*/ 92 h 191"/>
              <a:gd name="T10" fmla="*/ 4 w 104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4"/>
              <a:gd name="T19" fmla="*/ 0 h 191"/>
              <a:gd name="T20" fmla="*/ 104 w 104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4" h="191">
                <a:moveTo>
                  <a:pt x="4" y="92"/>
                </a:moveTo>
                <a:lnTo>
                  <a:pt x="103" y="190"/>
                </a:lnTo>
                <a:lnTo>
                  <a:pt x="103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3829" name="Line 38"/>
          <p:cNvSpPr>
            <a:spLocks noChangeShapeType="1"/>
          </p:cNvSpPr>
          <p:nvPr/>
        </p:nvSpPr>
        <p:spPr bwMode="auto">
          <a:xfrm>
            <a:off x="5967557" y="4139174"/>
            <a:ext cx="362238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3830" name="Freeform 39"/>
          <p:cNvSpPr>
            <a:spLocks/>
          </p:cNvSpPr>
          <p:nvPr/>
        </p:nvSpPr>
        <p:spPr bwMode="auto">
          <a:xfrm>
            <a:off x="6303819" y="4021511"/>
            <a:ext cx="148648" cy="267540"/>
          </a:xfrm>
          <a:custGeom>
            <a:avLst/>
            <a:gdLst>
              <a:gd name="T0" fmla="*/ 4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4 w 103"/>
              <a:gd name="T9" fmla="*/ 92 h 191"/>
              <a:gd name="T10" fmla="*/ 4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4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3831" name="Line 40"/>
          <p:cNvSpPr>
            <a:spLocks noChangeShapeType="1"/>
          </p:cNvSpPr>
          <p:nvPr/>
        </p:nvSpPr>
        <p:spPr bwMode="auto">
          <a:xfrm>
            <a:off x="688398" y="2976563"/>
            <a:ext cx="278534" cy="4202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3832" name="Freeform 41"/>
          <p:cNvSpPr>
            <a:spLocks/>
          </p:cNvSpPr>
          <p:nvPr/>
        </p:nvSpPr>
        <p:spPr bwMode="auto">
          <a:xfrm>
            <a:off x="935182" y="2860302"/>
            <a:ext cx="148648" cy="266140"/>
          </a:xfrm>
          <a:custGeom>
            <a:avLst/>
            <a:gdLst>
              <a:gd name="T0" fmla="*/ 3 w 103"/>
              <a:gd name="T1" fmla="*/ 91 h 190"/>
              <a:gd name="T2" fmla="*/ 102 w 103"/>
              <a:gd name="T3" fmla="*/ 189 h 190"/>
              <a:gd name="T4" fmla="*/ 102 w 103"/>
              <a:gd name="T5" fmla="*/ 0 h 190"/>
              <a:gd name="T6" fmla="*/ 0 w 103"/>
              <a:gd name="T7" fmla="*/ 87 h 190"/>
              <a:gd name="T8" fmla="*/ 3 w 103"/>
              <a:gd name="T9" fmla="*/ 91 h 190"/>
              <a:gd name="T10" fmla="*/ 3 w 103"/>
              <a:gd name="T11" fmla="*/ 91 h 1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0"/>
              <a:gd name="T20" fmla="*/ 103 w 103"/>
              <a:gd name="T21" fmla="*/ 190 h 1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0">
                <a:moveTo>
                  <a:pt x="3" y="91"/>
                </a:moveTo>
                <a:lnTo>
                  <a:pt x="102" y="189"/>
                </a:lnTo>
                <a:lnTo>
                  <a:pt x="102" y="0"/>
                </a:lnTo>
                <a:lnTo>
                  <a:pt x="0" y="87"/>
                </a:lnTo>
                <a:lnTo>
                  <a:pt x="3" y="91"/>
                </a:lnTo>
              </a:path>
            </a:pathLst>
          </a:custGeom>
          <a:solidFill>
            <a:srgbClr val="000000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3833" name="Line 42"/>
          <p:cNvSpPr>
            <a:spLocks noChangeShapeType="1"/>
          </p:cNvSpPr>
          <p:nvPr/>
        </p:nvSpPr>
        <p:spPr bwMode="auto">
          <a:xfrm>
            <a:off x="688398" y="3903850"/>
            <a:ext cx="278534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3834" name="Freeform 43"/>
          <p:cNvSpPr>
            <a:spLocks/>
          </p:cNvSpPr>
          <p:nvPr/>
        </p:nvSpPr>
        <p:spPr bwMode="auto">
          <a:xfrm>
            <a:off x="935182" y="3784787"/>
            <a:ext cx="148648" cy="267541"/>
          </a:xfrm>
          <a:custGeom>
            <a:avLst/>
            <a:gdLst>
              <a:gd name="T0" fmla="*/ 3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3 w 103"/>
              <a:gd name="T9" fmla="*/ 92 h 191"/>
              <a:gd name="T10" fmla="*/ 3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3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3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3835" name="Text Box 44"/>
          <p:cNvSpPr txBox="1">
            <a:spLocks noChangeArrowheads="1"/>
          </p:cNvSpPr>
          <p:nvPr/>
        </p:nvSpPr>
        <p:spPr bwMode="auto">
          <a:xfrm>
            <a:off x="206376" y="3146051"/>
            <a:ext cx="1526886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excitation</a:t>
            </a:r>
            <a:endParaRPr lang="en-US"/>
          </a:p>
        </p:txBody>
      </p:sp>
      <p:sp>
        <p:nvSpPr>
          <p:cNvPr id="33836" name="Text Box 45"/>
          <p:cNvSpPr txBox="1">
            <a:spLocks noChangeArrowheads="1"/>
          </p:cNvSpPr>
          <p:nvPr/>
        </p:nvSpPr>
        <p:spPr bwMode="auto">
          <a:xfrm>
            <a:off x="206376" y="4084545"/>
            <a:ext cx="1428750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inhibition</a:t>
            </a:r>
            <a:endParaRPr lang="en-US"/>
          </a:p>
        </p:txBody>
      </p:sp>
      <p:sp>
        <p:nvSpPr>
          <p:cNvPr id="33837" name="Oval 46"/>
          <p:cNvSpPr>
            <a:spLocks noChangeArrowheads="1"/>
          </p:cNvSpPr>
          <p:nvPr/>
        </p:nvSpPr>
        <p:spPr bwMode="auto">
          <a:xfrm>
            <a:off x="4508500" y="5895696"/>
            <a:ext cx="718705" cy="696165"/>
          </a:xfrm>
          <a:prstGeom prst="ellipse">
            <a:avLst/>
          </a:prstGeom>
          <a:solidFill>
            <a:srgbClr val="FFFFFF"/>
          </a:solidFill>
          <a:ln w="4734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3838" name="Freeform 47"/>
          <p:cNvSpPr>
            <a:spLocks/>
          </p:cNvSpPr>
          <p:nvPr/>
        </p:nvSpPr>
        <p:spPr bwMode="auto">
          <a:xfrm>
            <a:off x="2939762" y="4311464"/>
            <a:ext cx="1448955" cy="1657070"/>
          </a:xfrm>
          <a:custGeom>
            <a:avLst/>
            <a:gdLst>
              <a:gd name="T0" fmla="*/ 0 w 1004"/>
              <a:gd name="T1" fmla="*/ 0 h 1183"/>
              <a:gd name="T2" fmla="*/ 21 w 1004"/>
              <a:gd name="T3" fmla="*/ 92 h 1183"/>
              <a:gd name="T4" fmla="*/ 49 w 1004"/>
              <a:gd name="T5" fmla="*/ 182 h 1183"/>
              <a:gd name="T6" fmla="*/ 83 w 1004"/>
              <a:gd name="T7" fmla="*/ 270 h 1183"/>
              <a:gd name="T8" fmla="*/ 123 w 1004"/>
              <a:gd name="T9" fmla="*/ 356 h 1183"/>
              <a:gd name="T10" fmla="*/ 168 w 1004"/>
              <a:gd name="T11" fmla="*/ 441 h 1183"/>
              <a:gd name="T12" fmla="*/ 219 w 1004"/>
              <a:gd name="T13" fmla="*/ 523 h 1183"/>
              <a:gd name="T14" fmla="*/ 276 w 1004"/>
              <a:gd name="T15" fmla="*/ 603 h 1183"/>
              <a:gd name="T16" fmla="*/ 338 w 1004"/>
              <a:gd name="T17" fmla="*/ 679 h 1183"/>
              <a:gd name="T18" fmla="*/ 404 w 1004"/>
              <a:gd name="T19" fmla="*/ 755 h 1183"/>
              <a:gd name="T20" fmla="*/ 476 w 1004"/>
              <a:gd name="T21" fmla="*/ 826 h 1183"/>
              <a:gd name="T22" fmla="*/ 552 w 1004"/>
              <a:gd name="T23" fmla="*/ 894 h 1183"/>
              <a:gd name="T24" fmla="*/ 633 w 1004"/>
              <a:gd name="T25" fmla="*/ 958 h 1183"/>
              <a:gd name="T26" fmla="*/ 719 w 1004"/>
              <a:gd name="T27" fmla="*/ 1021 h 1183"/>
              <a:gd name="T28" fmla="*/ 809 w 1004"/>
              <a:gd name="T29" fmla="*/ 1078 h 1183"/>
              <a:gd name="T30" fmla="*/ 903 w 1004"/>
              <a:gd name="T31" fmla="*/ 1133 h 1183"/>
              <a:gd name="T32" fmla="*/ 1003 w 1004"/>
              <a:gd name="T33" fmla="*/ 1182 h 118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04"/>
              <a:gd name="T52" fmla="*/ 0 h 1183"/>
              <a:gd name="T53" fmla="*/ 1004 w 1004"/>
              <a:gd name="T54" fmla="*/ 1183 h 118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04" h="1183">
                <a:moveTo>
                  <a:pt x="0" y="0"/>
                </a:moveTo>
                <a:lnTo>
                  <a:pt x="21" y="92"/>
                </a:lnTo>
                <a:lnTo>
                  <a:pt x="49" y="182"/>
                </a:lnTo>
                <a:lnTo>
                  <a:pt x="83" y="270"/>
                </a:lnTo>
                <a:lnTo>
                  <a:pt x="123" y="356"/>
                </a:lnTo>
                <a:lnTo>
                  <a:pt x="168" y="441"/>
                </a:lnTo>
                <a:lnTo>
                  <a:pt x="219" y="523"/>
                </a:lnTo>
                <a:lnTo>
                  <a:pt x="276" y="603"/>
                </a:lnTo>
                <a:lnTo>
                  <a:pt x="338" y="679"/>
                </a:lnTo>
                <a:lnTo>
                  <a:pt x="404" y="755"/>
                </a:lnTo>
                <a:lnTo>
                  <a:pt x="476" y="826"/>
                </a:lnTo>
                <a:lnTo>
                  <a:pt x="552" y="894"/>
                </a:lnTo>
                <a:lnTo>
                  <a:pt x="633" y="958"/>
                </a:lnTo>
                <a:lnTo>
                  <a:pt x="719" y="1021"/>
                </a:lnTo>
                <a:lnTo>
                  <a:pt x="809" y="1078"/>
                </a:lnTo>
                <a:lnTo>
                  <a:pt x="903" y="1133"/>
                </a:lnTo>
                <a:lnTo>
                  <a:pt x="1003" y="1182"/>
                </a:lnTo>
              </a:path>
            </a:pathLst>
          </a:custGeom>
          <a:noFill/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3839" name="Freeform 48"/>
          <p:cNvSpPr>
            <a:spLocks/>
          </p:cNvSpPr>
          <p:nvPr/>
        </p:nvSpPr>
        <p:spPr bwMode="auto">
          <a:xfrm>
            <a:off x="4382944" y="5936316"/>
            <a:ext cx="191943" cy="224118"/>
          </a:xfrm>
          <a:custGeom>
            <a:avLst/>
            <a:gdLst>
              <a:gd name="T0" fmla="*/ 0 w 133"/>
              <a:gd name="T1" fmla="*/ 25 h 160"/>
              <a:gd name="T2" fmla="*/ 31 w 133"/>
              <a:gd name="T3" fmla="*/ 159 h 160"/>
              <a:gd name="T4" fmla="*/ 132 w 133"/>
              <a:gd name="T5" fmla="*/ 0 h 160"/>
              <a:gd name="T6" fmla="*/ 0 w 133"/>
              <a:gd name="T7" fmla="*/ 18 h 160"/>
              <a:gd name="T8" fmla="*/ 0 w 133"/>
              <a:gd name="T9" fmla="*/ 25 h 160"/>
              <a:gd name="T10" fmla="*/ 0 w 133"/>
              <a:gd name="T11" fmla="*/ 25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"/>
              <a:gd name="T19" fmla="*/ 0 h 160"/>
              <a:gd name="T20" fmla="*/ 133 w 133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" h="160">
                <a:moveTo>
                  <a:pt x="0" y="25"/>
                </a:moveTo>
                <a:lnTo>
                  <a:pt x="31" y="159"/>
                </a:lnTo>
                <a:lnTo>
                  <a:pt x="132" y="0"/>
                </a:lnTo>
                <a:lnTo>
                  <a:pt x="0" y="18"/>
                </a:lnTo>
                <a:lnTo>
                  <a:pt x="0" y="25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3840" name="Freeform 49"/>
          <p:cNvSpPr>
            <a:spLocks/>
          </p:cNvSpPr>
          <p:nvPr/>
        </p:nvSpPr>
        <p:spPr bwMode="auto">
          <a:xfrm>
            <a:off x="5345545" y="4294655"/>
            <a:ext cx="1362364" cy="1673879"/>
          </a:xfrm>
          <a:custGeom>
            <a:avLst/>
            <a:gdLst>
              <a:gd name="T0" fmla="*/ 943 w 944"/>
              <a:gd name="T1" fmla="*/ 0 h 1195"/>
              <a:gd name="T2" fmla="*/ 922 w 944"/>
              <a:gd name="T3" fmla="*/ 93 h 1195"/>
              <a:gd name="T4" fmla="*/ 895 w 944"/>
              <a:gd name="T5" fmla="*/ 183 h 1195"/>
              <a:gd name="T6" fmla="*/ 864 w 944"/>
              <a:gd name="T7" fmla="*/ 273 h 1195"/>
              <a:gd name="T8" fmla="*/ 826 w 944"/>
              <a:gd name="T9" fmla="*/ 359 h 1195"/>
              <a:gd name="T10" fmla="*/ 783 w 944"/>
              <a:gd name="T11" fmla="*/ 445 h 1195"/>
              <a:gd name="T12" fmla="*/ 735 w 944"/>
              <a:gd name="T13" fmla="*/ 529 h 1195"/>
              <a:gd name="T14" fmla="*/ 682 w 944"/>
              <a:gd name="T15" fmla="*/ 609 h 1195"/>
              <a:gd name="T16" fmla="*/ 625 w 944"/>
              <a:gd name="T17" fmla="*/ 686 h 1195"/>
              <a:gd name="T18" fmla="*/ 561 w 944"/>
              <a:gd name="T19" fmla="*/ 763 h 1195"/>
              <a:gd name="T20" fmla="*/ 494 w 944"/>
              <a:gd name="T21" fmla="*/ 835 h 1195"/>
              <a:gd name="T22" fmla="*/ 421 w 944"/>
              <a:gd name="T23" fmla="*/ 904 h 1195"/>
              <a:gd name="T24" fmla="*/ 346 w 944"/>
              <a:gd name="T25" fmla="*/ 969 h 1195"/>
              <a:gd name="T26" fmla="*/ 264 w 944"/>
              <a:gd name="T27" fmla="*/ 1031 h 1195"/>
              <a:gd name="T28" fmla="*/ 180 w 944"/>
              <a:gd name="T29" fmla="*/ 1090 h 1195"/>
              <a:gd name="T30" fmla="*/ 92 w 944"/>
              <a:gd name="T31" fmla="*/ 1145 h 1195"/>
              <a:gd name="T32" fmla="*/ 0 w 944"/>
              <a:gd name="T33" fmla="*/ 1194 h 119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944"/>
              <a:gd name="T52" fmla="*/ 0 h 1195"/>
              <a:gd name="T53" fmla="*/ 944 w 944"/>
              <a:gd name="T54" fmla="*/ 1195 h 119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944" h="1195">
                <a:moveTo>
                  <a:pt x="943" y="0"/>
                </a:moveTo>
                <a:lnTo>
                  <a:pt x="922" y="93"/>
                </a:lnTo>
                <a:lnTo>
                  <a:pt x="895" y="183"/>
                </a:lnTo>
                <a:lnTo>
                  <a:pt x="864" y="273"/>
                </a:lnTo>
                <a:lnTo>
                  <a:pt x="826" y="359"/>
                </a:lnTo>
                <a:lnTo>
                  <a:pt x="783" y="445"/>
                </a:lnTo>
                <a:lnTo>
                  <a:pt x="735" y="529"/>
                </a:lnTo>
                <a:lnTo>
                  <a:pt x="682" y="609"/>
                </a:lnTo>
                <a:lnTo>
                  <a:pt x="625" y="686"/>
                </a:lnTo>
                <a:lnTo>
                  <a:pt x="561" y="763"/>
                </a:lnTo>
                <a:lnTo>
                  <a:pt x="494" y="835"/>
                </a:lnTo>
                <a:lnTo>
                  <a:pt x="421" y="904"/>
                </a:lnTo>
                <a:lnTo>
                  <a:pt x="346" y="969"/>
                </a:lnTo>
                <a:lnTo>
                  <a:pt x="264" y="1031"/>
                </a:lnTo>
                <a:lnTo>
                  <a:pt x="180" y="1090"/>
                </a:lnTo>
                <a:lnTo>
                  <a:pt x="92" y="1145"/>
                </a:lnTo>
                <a:lnTo>
                  <a:pt x="0" y="1194"/>
                </a:lnTo>
              </a:path>
            </a:pathLst>
          </a:custGeom>
          <a:noFill/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3841" name="Freeform 50"/>
          <p:cNvSpPr>
            <a:spLocks/>
          </p:cNvSpPr>
          <p:nvPr/>
        </p:nvSpPr>
        <p:spPr bwMode="auto">
          <a:xfrm>
            <a:off x="5160818" y="5936316"/>
            <a:ext cx="191944" cy="224118"/>
          </a:xfrm>
          <a:custGeom>
            <a:avLst/>
            <a:gdLst>
              <a:gd name="T0" fmla="*/ 132 w 133"/>
              <a:gd name="T1" fmla="*/ 25 h 160"/>
              <a:gd name="T2" fmla="*/ 101 w 133"/>
              <a:gd name="T3" fmla="*/ 159 h 160"/>
              <a:gd name="T4" fmla="*/ 0 w 133"/>
              <a:gd name="T5" fmla="*/ 0 h 160"/>
              <a:gd name="T6" fmla="*/ 132 w 133"/>
              <a:gd name="T7" fmla="*/ 18 h 160"/>
              <a:gd name="T8" fmla="*/ 132 w 133"/>
              <a:gd name="T9" fmla="*/ 25 h 160"/>
              <a:gd name="T10" fmla="*/ 132 w 133"/>
              <a:gd name="T11" fmla="*/ 25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"/>
              <a:gd name="T19" fmla="*/ 0 h 160"/>
              <a:gd name="T20" fmla="*/ 133 w 133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" h="160">
                <a:moveTo>
                  <a:pt x="132" y="25"/>
                </a:moveTo>
                <a:lnTo>
                  <a:pt x="101" y="159"/>
                </a:lnTo>
                <a:lnTo>
                  <a:pt x="0" y="0"/>
                </a:lnTo>
                <a:lnTo>
                  <a:pt x="132" y="18"/>
                </a:lnTo>
                <a:lnTo>
                  <a:pt x="132" y="25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3842" name="Line 51"/>
          <p:cNvSpPr>
            <a:spLocks noChangeShapeType="1"/>
          </p:cNvSpPr>
          <p:nvPr/>
        </p:nvSpPr>
        <p:spPr bwMode="auto">
          <a:xfrm>
            <a:off x="4863523" y="4310064"/>
            <a:ext cx="0" cy="1340503"/>
          </a:xfrm>
          <a:prstGeom prst="line">
            <a:avLst/>
          </a:prstGeom>
          <a:noFill/>
          <a:ln w="4734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3843" name="Freeform 52"/>
          <p:cNvSpPr>
            <a:spLocks/>
          </p:cNvSpPr>
          <p:nvPr/>
        </p:nvSpPr>
        <p:spPr bwMode="auto">
          <a:xfrm>
            <a:off x="4720648" y="5644963"/>
            <a:ext cx="275647" cy="191901"/>
          </a:xfrm>
          <a:custGeom>
            <a:avLst/>
            <a:gdLst>
              <a:gd name="T0" fmla="*/ 98 w 191"/>
              <a:gd name="T1" fmla="*/ 4 h 137"/>
              <a:gd name="T2" fmla="*/ 0 w 191"/>
              <a:gd name="T3" fmla="*/ 136 h 137"/>
              <a:gd name="T4" fmla="*/ 190 w 191"/>
              <a:gd name="T5" fmla="*/ 136 h 137"/>
              <a:gd name="T6" fmla="*/ 103 w 191"/>
              <a:gd name="T7" fmla="*/ 0 h 137"/>
              <a:gd name="T8" fmla="*/ 98 w 191"/>
              <a:gd name="T9" fmla="*/ 4 h 137"/>
              <a:gd name="T10" fmla="*/ 98 w 191"/>
              <a:gd name="T11" fmla="*/ 4 h 1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37"/>
              <a:gd name="T20" fmla="*/ 191 w 191"/>
              <a:gd name="T21" fmla="*/ 137 h 1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37">
                <a:moveTo>
                  <a:pt x="98" y="4"/>
                </a:moveTo>
                <a:lnTo>
                  <a:pt x="0" y="136"/>
                </a:lnTo>
                <a:lnTo>
                  <a:pt x="190" y="136"/>
                </a:lnTo>
                <a:lnTo>
                  <a:pt x="103" y="0"/>
                </a:lnTo>
                <a:lnTo>
                  <a:pt x="98" y="4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3844" name="Line 53"/>
          <p:cNvSpPr>
            <a:spLocks noChangeShapeType="1"/>
          </p:cNvSpPr>
          <p:nvPr/>
        </p:nvSpPr>
        <p:spPr bwMode="auto">
          <a:xfrm flipH="1">
            <a:off x="2001694" y="791416"/>
            <a:ext cx="4847647" cy="0"/>
          </a:xfrm>
          <a:prstGeom prst="line">
            <a:avLst/>
          </a:prstGeom>
          <a:noFill/>
          <a:ln w="4734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3845" name="Oval 54"/>
          <p:cNvSpPr>
            <a:spLocks noChangeArrowheads="1"/>
          </p:cNvSpPr>
          <p:nvPr/>
        </p:nvSpPr>
        <p:spPr bwMode="auto">
          <a:xfrm>
            <a:off x="6451023" y="1154206"/>
            <a:ext cx="539750" cy="523875"/>
          </a:xfrm>
          <a:prstGeom prst="ellipse">
            <a:avLst/>
          </a:prstGeom>
          <a:solidFill>
            <a:srgbClr val="600000"/>
          </a:solidFill>
          <a:ln w="18687">
            <a:solidFill>
              <a:srgbClr val="6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3846" name="Text Box 55"/>
          <p:cNvSpPr txBox="1">
            <a:spLocks noChangeArrowheads="1"/>
          </p:cNvSpPr>
          <p:nvPr/>
        </p:nvSpPr>
        <p:spPr bwMode="auto">
          <a:xfrm>
            <a:off x="2684318" y="368394"/>
            <a:ext cx="3639705" cy="8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the cell will respond to </a:t>
            </a:r>
          </a:p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left to right movement</a:t>
            </a:r>
            <a:endParaRPr lang="en-US"/>
          </a:p>
        </p:txBody>
      </p:sp>
      <p:sp>
        <p:nvSpPr>
          <p:cNvPr id="33847" name="Text Box 56"/>
          <p:cNvSpPr txBox="1">
            <a:spLocks noChangeArrowheads="1"/>
          </p:cNvSpPr>
          <p:nvPr/>
        </p:nvSpPr>
        <p:spPr bwMode="auto">
          <a:xfrm>
            <a:off x="4768273" y="6030166"/>
            <a:ext cx="249671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X</a:t>
            </a:r>
            <a:endParaRPr lang="en-US"/>
          </a:p>
        </p:txBody>
      </p:sp>
      <p:sp>
        <p:nvSpPr>
          <p:cNvPr id="33848" name="Text Box 57"/>
          <p:cNvSpPr txBox="1">
            <a:spLocks noChangeArrowheads="1"/>
          </p:cNvSpPr>
          <p:nvPr/>
        </p:nvSpPr>
        <p:spPr bwMode="auto">
          <a:xfrm>
            <a:off x="5758296" y="5862078"/>
            <a:ext cx="3082636" cy="86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Direction Selective </a:t>
            </a:r>
          </a:p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Neuron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2029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val 4"/>
          <p:cNvSpPr>
            <a:spLocks noChangeArrowheads="1"/>
          </p:cNvSpPr>
          <p:nvPr/>
        </p:nvSpPr>
        <p:spPr bwMode="auto">
          <a:xfrm>
            <a:off x="1838613" y="1707497"/>
            <a:ext cx="405535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4819" name="Oval 5"/>
          <p:cNvSpPr>
            <a:spLocks noChangeArrowheads="1"/>
          </p:cNvSpPr>
          <p:nvPr/>
        </p:nvSpPr>
        <p:spPr bwMode="auto">
          <a:xfrm>
            <a:off x="2749262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4820" name="Oval 6"/>
          <p:cNvSpPr>
            <a:spLocks noChangeArrowheads="1"/>
          </p:cNvSpPr>
          <p:nvPr/>
        </p:nvSpPr>
        <p:spPr bwMode="auto">
          <a:xfrm>
            <a:off x="3765262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4821" name="Oval 7"/>
          <p:cNvSpPr>
            <a:spLocks noChangeArrowheads="1"/>
          </p:cNvSpPr>
          <p:nvPr/>
        </p:nvSpPr>
        <p:spPr bwMode="auto">
          <a:xfrm>
            <a:off x="4675909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4822" name="Oval 8"/>
          <p:cNvSpPr>
            <a:spLocks noChangeArrowheads="1"/>
          </p:cNvSpPr>
          <p:nvPr/>
        </p:nvSpPr>
        <p:spPr bwMode="auto">
          <a:xfrm>
            <a:off x="5586557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4823" name="Oval 9"/>
          <p:cNvSpPr>
            <a:spLocks noChangeArrowheads="1"/>
          </p:cNvSpPr>
          <p:nvPr/>
        </p:nvSpPr>
        <p:spPr bwMode="auto">
          <a:xfrm>
            <a:off x="6497205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48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85182" y="1994647"/>
            <a:ext cx="1508125" cy="404813"/>
          </a:xfrm>
        </p:spPr>
        <p:txBody>
          <a:bodyPr lIns="0" tIns="0" rIns="0" bIns="0"/>
          <a:lstStyle/>
          <a:p>
            <a:pPr marL="0" indent="0" defTabSz="403169">
              <a:spcBef>
                <a:spcPct val="0"/>
              </a:spcBef>
              <a:buClr>
                <a:srgbClr val="FFFF00"/>
              </a:buClr>
              <a:buSzPct val="90000"/>
              <a:buNone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receptors</a:t>
            </a:r>
            <a:endParaRPr lang="en-US">
              <a:latin typeface="Times New Roman" charset="0"/>
            </a:endParaRPr>
          </a:p>
        </p:txBody>
      </p:sp>
      <p:sp>
        <p:nvSpPr>
          <p:cNvPr id="34825" name="Line 10"/>
          <p:cNvSpPr>
            <a:spLocks noChangeShapeType="1"/>
          </p:cNvSpPr>
          <p:nvPr/>
        </p:nvSpPr>
        <p:spPr bwMode="auto">
          <a:xfrm>
            <a:off x="2050762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26" name="Line 11"/>
          <p:cNvSpPr>
            <a:spLocks noChangeShapeType="1"/>
          </p:cNvSpPr>
          <p:nvPr/>
        </p:nvSpPr>
        <p:spPr bwMode="auto">
          <a:xfrm>
            <a:off x="2946977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27" name="Line 12"/>
          <p:cNvSpPr>
            <a:spLocks noChangeShapeType="1"/>
          </p:cNvSpPr>
          <p:nvPr/>
        </p:nvSpPr>
        <p:spPr bwMode="auto">
          <a:xfrm>
            <a:off x="3971636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28" name="Line 13"/>
          <p:cNvSpPr>
            <a:spLocks noChangeShapeType="1"/>
          </p:cNvSpPr>
          <p:nvPr/>
        </p:nvSpPr>
        <p:spPr bwMode="auto">
          <a:xfrm>
            <a:off x="4863523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29" name="Line 14"/>
          <p:cNvSpPr>
            <a:spLocks noChangeShapeType="1"/>
          </p:cNvSpPr>
          <p:nvPr/>
        </p:nvSpPr>
        <p:spPr bwMode="auto">
          <a:xfrm>
            <a:off x="5759739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30" name="Line 15"/>
          <p:cNvSpPr>
            <a:spLocks noChangeShapeType="1"/>
          </p:cNvSpPr>
          <p:nvPr/>
        </p:nvSpPr>
        <p:spPr bwMode="auto">
          <a:xfrm>
            <a:off x="6726671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31" name="Text Box 16"/>
          <p:cNvSpPr txBox="1">
            <a:spLocks noChangeArrowheads="1"/>
          </p:cNvSpPr>
          <p:nvPr/>
        </p:nvSpPr>
        <p:spPr bwMode="auto">
          <a:xfrm>
            <a:off x="1941080" y="2066085"/>
            <a:ext cx="249670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A</a:t>
            </a:r>
            <a:endParaRPr lang="en-US"/>
          </a:p>
        </p:txBody>
      </p:sp>
      <p:sp>
        <p:nvSpPr>
          <p:cNvPr id="34832" name="Text Box 17"/>
          <p:cNvSpPr txBox="1">
            <a:spLocks noChangeArrowheads="1"/>
          </p:cNvSpPr>
          <p:nvPr/>
        </p:nvSpPr>
        <p:spPr bwMode="auto">
          <a:xfrm>
            <a:off x="2838740" y="2066085"/>
            <a:ext cx="249670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B</a:t>
            </a:r>
            <a:endParaRPr lang="en-US"/>
          </a:p>
        </p:txBody>
      </p:sp>
      <p:sp>
        <p:nvSpPr>
          <p:cNvPr id="34833" name="Text Box 18"/>
          <p:cNvSpPr txBox="1">
            <a:spLocks noChangeArrowheads="1"/>
          </p:cNvSpPr>
          <p:nvPr/>
        </p:nvSpPr>
        <p:spPr bwMode="auto">
          <a:xfrm>
            <a:off x="3856182" y="2080093"/>
            <a:ext cx="268432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C</a:t>
            </a:r>
            <a:endParaRPr lang="en-US"/>
          </a:p>
        </p:txBody>
      </p:sp>
      <p:sp>
        <p:nvSpPr>
          <p:cNvPr id="34834" name="Text Box 19"/>
          <p:cNvSpPr txBox="1">
            <a:spLocks noChangeArrowheads="1"/>
          </p:cNvSpPr>
          <p:nvPr/>
        </p:nvSpPr>
        <p:spPr bwMode="auto">
          <a:xfrm>
            <a:off x="4768273" y="2066085"/>
            <a:ext cx="268432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D</a:t>
            </a:r>
            <a:endParaRPr lang="en-US"/>
          </a:p>
        </p:txBody>
      </p:sp>
      <p:sp>
        <p:nvSpPr>
          <p:cNvPr id="34835" name="Text Box 20"/>
          <p:cNvSpPr txBox="1">
            <a:spLocks noChangeArrowheads="1"/>
          </p:cNvSpPr>
          <p:nvPr/>
        </p:nvSpPr>
        <p:spPr bwMode="auto">
          <a:xfrm>
            <a:off x="5665932" y="2066085"/>
            <a:ext cx="249671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E</a:t>
            </a:r>
            <a:endParaRPr lang="en-US"/>
          </a:p>
        </p:txBody>
      </p:sp>
      <p:sp>
        <p:nvSpPr>
          <p:cNvPr id="34836" name="Text Box 21"/>
          <p:cNvSpPr txBox="1">
            <a:spLocks noChangeArrowheads="1"/>
          </p:cNvSpPr>
          <p:nvPr/>
        </p:nvSpPr>
        <p:spPr bwMode="auto">
          <a:xfrm>
            <a:off x="6596785" y="2080093"/>
            <a:ext cx="228023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F</a:t>
            </a:r>
            <a:endParaRPr lang="en-US"/>
          </a:p>
        </p:txBody>
      </p:sp>
      <p:sp>
        <p:nvSpPr>
          <p:cNvPr id="34837" name="Freeform 22"/>
          <p:cNvSpPr>
            <a:spLocks/>
          </p:cNvSpPr>
          <p:nvPr/>
        </p:nvSpPr>
        <p:spPr bwMode="auto">
          <a:xfrm>
            <a:off x="2799773" y="3833813"/>
            <a:ext cx="274205" cy="144275"/>
          </a:xfrm>
          <a:custGeom>
            <a:avLst/>
            <a:gdLst>
              <a:gd name="T0" fmla="*/ 98 w 190"/>
              <a:gd name="T1" fmla="*/ 3 h 103"/>
              <a:gd name="T2" fmla="*/ 0 w 190"/>
              <a:gd name="T3" fmla="*/ 102 h 103"/>
              <a:gd name="T4" fmla="*/ 189 w 190"/>
              <a:gd name="T5" fmla="*/ 102 h 103"/>
              <a:gd name="T6" fmla="*/ 103 w 190"/>
              <a:gd name="T7" fmla="*/ 0 h 103"/>
              <a:gd name="T8" fmla="*/ 98 w 190"/>
              <a:gd name="T9" fmla="*/ 3 h 103"/>
              <a:gd name="T10" fmla="*/ 98 w 190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0"/>
              <a:gd name="T19" fmla="*/ 0 h 103"/>
              <a:gd name="T20" fmla="*/ 190 w 190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0" h="103">
                <a:moveTo>
                  <a:pt x="98" y="3"/>
                </a:moveTo>
                <a:lnTo>
                  <a:pt x="0" y="102"/>
                </a:lnTo>
                <a:lnTo>
                  <a:pt x="189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38" name="Freeform 23"/>
          <p:cNvSpPr>
            <a:spLocks/>
          </p:cNvSpPr>
          <p:nvPr/>
        </p:nvSpPr>
        <p:spPr bwMode="auto">
          <a:xfrm>
            <a:off x="1900671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39" name="Freeform 24"/>
          <p:cNvSpPr>
            <a:spLocks/>
          </p:cNvSpPr>
          <p:nvPr/>
        </p:nvSpPr>
        <p:spPr bwMode="auto">
          <a:xfrm>
            <a:off x="4720648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40" name="Freeform 25"/>
          <p:cNvSpPr>
            <a:spLocks/>
          </p:cNvSpPr>
          <p:nvPr/>
        </p:nvSpPr>
        <p:spPr bwMode="auto">
          <a:xfrm>
            <a:off x="3822989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2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2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41" name="Freeform 26"/>
          <p:cNvSpPr>
            <a:spLocks/>
          </p:cNvSpPr>
          <p:nvPr/>
        </p:nvSpPr>
        <p:spPr bwMode="auto">
          <a:xfrm>
            <a:off x="6560705" y="3833813"/>
            <a:ext cx="275648" cy="144275"/>
          </a:xfrm>
          <a:custGeom>
            <a:avLst/>
            <a:gdLst>
              <a:gd name="T0" fmla="*/ 97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2 w 191"/>
              <a:gd name="T7" fmla="*/ 0 h 103"/>
              <a:gd name="T8" fmla="*/ 97 w 191"/>
              <a:gd name="T9" fmla="*/ 3 h 103"/>
              <a:gd name="T10" fmla="*/ 97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7" y="3"/>
                </a:moveTo>
                <a:lnTo>
                  <a:pt x="0" y="102"/>
                </a:lnTo>
                <a:lnTo>
                  <a:pt x="190" y="102"/>
                </a:lnTo>
                <a:lnTo>
                  <a:pt x="102" y="0"/>
                </a:lnTo>
                <a:lnTo>
                  <a:pt x="97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42" name="Freeform 27"/>
          <p:cNvSpPr>
            <a:spLocks/>
          </p:cNvSpPr>
          <p:nvPr/>
        </p:nvSpPr>
        <p:spPr bwMode="auto">
          <a:xfrm>
            <a:off x="5603876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43" name="Oval 28"/>
          <p:cNvSpPr>
            <a:spLocks noChangeArrowheads="1"/>
          </p:cNvSpPr>
          <p:nvPr/>
        </p:nvSpPr>
        <p:spPr bwMode="auto">
          <a:xfrm>
            <a:off x="2729057" y="4020111"/>
            <a:ext cx="437284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4844" name="Oval 29"/>
          <p:cNvSpPr>
            <a:spLocks noChangeArrowheads="1"/>
          </p:cNvSpPr>
          <p:nvPr/>
        </p:nvSpPr>
        <p:spPr bwMode="auto">
          <a:xfrm>
            <a:off x="1834285" y="4020111"/>
            <a:ext cx="435841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4845" name="Oval 30"/>
          <p:cNvSpPr>
            <a:spLocks noChangeArrowheads="1"/>
          </p:cNvSpPr>
          <p:nvPr/>
        </p:nvSpPr>
        <p:spPr bwMode="auto">
          <a:xfrm>
            <a:off x="4660034" y="4020111"/>
            <a:ext cx="437284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4846" name="Oval 31"/>
          <p:cNvSpPr>
            <a:spLocks noChangeArrowheads="1"/>
          </p:cNvSpPr>
          <p:nvPr/>
        </p:nvSpPr>
        <p:spPr bwMode="auto">
          <a:xfrm>
            <a:off x="3763818" y="4020111"/>
            <a:ext cx="437285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4847" name="Oval 32"/>
          <p:cNvSpPr>
            <a:spLocks noChangeArrowheads="1"/>
          </p:cNvSpPr>
          <p:nvPr/>
        </p:nvSpPr>
        <p:spPr bwMode="auto">
          <a:xfrm>
            <a:off x="6502978" y="4020111"/>
            <a:ext cx="437285" cy="284350"/>
          </a:xfrm>
          <a:prstGeom prst="ellipse">
            <a:avLst/>
          </a:prstGeom>
          <a:solidFill>
            <a:srgbClr val="E10000"/>
          </a:solidFill>
          <a:ln w="31144">
            <a:solidFill>
              <a:srgbClr val="E1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4848" name="Oval 33"/>
          <p:cNvSpPr>
            <a:spLocks noChangeArrowheads="1"/>
          </p:cNvSpPr>
          <p:nvPr/>
        </p:nvSpPr>
        <p:spPr bwMode="auto">
          <a:xfrm>
            <a:off x="5534603" y="4020111"/>
            <a:ext cx="437284" cy="284350"/>
          </a:xfrm>
          <a:prstGeom prst="ellipse">
            <a:avLst/>
          </a:prstGeom>
          <a:solidFill>
            <a:srgbClr val="E10000"/>
          </a:solidFill>
          <a:ln w="31144">
            <a:solidFill>
              <a:srgbClr val="E1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4849" name="Line 34"/>
          <p:cNvSpPr>
            <a:spLocks noChangeShapeType="1"/>
          </p:cNvSpPr>
          <p:nvPr/>
        </p:nvSpPr>
        <p:spPr bwMode="auto">
          <a:xfrm>
            <a:off x="2290331" y="4139174"/>
            <a:ext cx="279977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50" name="Freeform 35"/>
          <p:cNvSpPr>
            <a:spLocks/>
          </p:cNvSpPr>
          <p:nvPr/>
        </p:nvSpPr>
        <p:spPr bwMode="auto">
          <a:xfrm>
            <a:off x="2537114" y="4021511"/>
            <a:ext cx="148648" cy="267540"/>
          </a:xfrm>
          <a:custGeom>
            <a:avLst/>
            <a:gdLst>
              <a:gd name="T0" fmla="*/ 4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4 w 103"/>
              <a:gd name="T9" fmla="*/ 92 h 191"/>
              <a:gd name="T10" fmla="*/ 4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4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51" name="Line 36"/>
          <p:cNvSpPr>
            <a:spLocks noChangeShapeType="1"/>
          </p:cNvSpPr>
          <p:nvPr/>
        </p:nvSpPr>
        <p:spPr bwMode="auto">
          <a:xfrm>
            <a:off x="4180899" y="4139174"/>
            <a:ext cx="330488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52" name="Freeform 37"/>
          <p:cNvSpPr>
            <a:spLocks/>
          </p:cNvSpPr>
          <p:nvPr/>
        </p:nvSpPr>
        <p:spPr bwMode="auto">
          <a:xfrm>
            <a:off x="4473864" y="4021511"/>
            <a:ext cx="150091" cy="267540"/>
          </a:xfrm>
          <a:custGeom>
            <a:avLst/>
            <a:gdLst>
              <a:gd name="T0" fmla="*/ 4 w 104"/>
              <a:gd name="T1" fmla="*/ 92 h 191"/>
              <a:gd name="T2" fmla="*/ 103 w 104"/>
              <a:gd name="T3" fmla="*/ 190 h 191"/>
              <a:gd name="T4" fmla="*/ 103 w 104"/>
              <a:gd name="T5" fmla="*/ 0 h 191"/>
              <a:gd name="T6" fmla="*/ 0 w 104"/>
              <a:gd name="T7" fmla="*/ 87 h 191"/>
              <a:gd name="T8" fmla="*/ 4 w 104"/>
              <a:gd name="T9" fmla="*/ 92 h 191"/>
              <a:gd name="T10" fmla="*/ 4 w 104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4"/>
              <a:gd name="T19" fmla="*/ 0 h 191"/>
              <a:gd name="T20" fmla="*/ 104 w 104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4" h="191">
                <a:moveTo>
                  <a:pt x="4" y="92"/>
                </a:moveTo>
                <a:lnTo>
                  <a:pt x="103" y="190"/>
                </a:lnTo>
                <a:lnTo>
                  <a:pt x="103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53" name="Line 38"/>
          <p:cNvSpPr>
            <a:spLocks noChangeShapeType="1"/>
          </p:cNvSpPr>
          <p:nvPr/>
        </p:nvSpPr>
        <p:spPr bwMode="auto">
          <a:xfrm>
            <a:off x="5967557" y="4139174"/>
            <a:ext cx="362238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54" name="Freeform 39"/>
          <p:cNvSpPr>
            <a:spLocks/>
          </p:cNvSpPr>
          <p:nvPr/>
        </p:nvSpPr>
        <p:spPr bwMode="auto">
          <a:xfrm>
            <a:off x="6303819" y="4021511"/>
            <a:ext cx="148648" cy="267540"/>
          </a:xfrm>
          <a:custGeom>
            <a:avLst/>
            <a:gdLst>
              <a:gd name="T0" fmla="*/ 4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4 w 103"/>
              <a:gd name="T9" fmla="*/ 92 h 191"/>
              <a:gd name="T10" fmla="*/ 4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4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55" name="Line 40"/>
          <p:cNvSpPr>
            <a:spLocks noChangeShapeType="1"/>
          </p:cNvSpPr>
          <p:nvPr/>
        </p:nvSpPr>
        <p:spPr bwMode="auto">
          <a:xfrm>
            <a:off x="688398" y="2976563"/>
            <a:ext cx="278534" cy="4202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56" name="Freeform 41"/>
          <p:cNvSpPr>
            <a:spLocks/>
          </p:cNvSpPr>
          <p:nvPr/>
        </p:nvSpPr>
        <p:spPr bwMode="auto">
          <a:xfrm>
            <a:off x="935182" y="2860302"/>
            <a:ext cx="148648" cy="266140"/>
          </a:xfrm>
          <a:custGeom>
            <a:avLst/>
            <a:gdLst>
              <a:gd name="T0" fmla="*/ 3 w 103"/>
              <a:gd name="T1" fmla="*/ 91 h 190"/>
              <a:gd name="T2" fmla="*/ 102 w 103"/>
              <a:gd name="T3" fmla="*/ 189 h 190"/>
              <a:gd name="T4" fmla="*/ 102 w 103"/>
              <a:gd name="T5" fmla="*/ 0 h 190"/>
              <a:gd name="T6" fmla="*/ 0 w 103"/>
              <a:gd name="T7" fmla="*/ 87 h 190"/>
              <a:gd name="T8" fmla="*/ 3 w 103"/>
              <a:gd name="T9" fmla="*/ 91 h 190"/>
              <a:gd name="T10" fmla="*/ 3 w 103"/>
              <a:gd name="T11" fmla="*/ 91 h 1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0"/>
              <a:gd name="T20" fmla="*/ 103 w 103"/>
              <a:gd name="T21" fmla="*/ 190 h 1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0">
                <a:moveTo>
                  <a:pt x="3" y="91"/>
                </a:moveTo>
                <a:lnTo>
                  <a:pt x="102" y="189"/>
                </a:lnTo>
                <a:lnTo>
                  <a:pt x="102" y="0"/>
                </a:lnTo>
                <a:lnTo>
                  <a:pt x="0" y="87"/>
                </a:lnTo>
                <a:lnTo>
                  <a:pt x="3" y="91"/>
                </a:lnTo>
              </a:path>
            </a:pathLst>
          </a:custGeom>
          <a:solidFill>
            <a:srgbClr val="000000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57" name="Line 42"/>
          <p:cNvSpPr>
            <a:spLocks noChangeShapeType="1"/>
          </p:cNvSpPr>
          <p:nvPr/>
        </p:nvSpPr>
        <p:spPr bwMode="auto">
          <a:xfrm>
            <a:off x="688398" y="3903850"/>
            <a:ext cx="278534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58" name="Freeform 43"/>
          <p:cNvSpPr>
            <a:spLocks/>
          </p:cNvSpPr>
          <p:nvPr/>
        </p:nvSpPr>
        <p:spPr bwMode="auto">
          <a:xfrm>
            <a:off x="935182" y="3784787"/>
            <a:ext cx="148648" cy="267541"/>
          </a:xfrm>
          <a:custGeom>
            <a:avLst/>
            <a:gdLst>
              <a:gd name="T0" fmla="*/ 3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3 w 103"/>
              <a:gd name="T9" fmla="*/ 92 h 191"/>
              <a:gd name="T10" fmla="*/ 3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3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3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59" name="Text Box 44"/>
          <p:cNvSpPr txBox="1">
            <a:spLocks noChangeArrowheads="1"/>
          </p:cNvSpPr>
          <p:nvPr/>
        </p:nvSpPr>
        <p:spPr bwMode="auto">
          <a:xfrm>
            <a:off x="206376" y="3146051"/>
            <a:ext cx="1526886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excitation</a:t>
            </a:r>
            <a:endParaRPr lang="en-US"/>
          </a:p>
        </p:txBody>
      </p:sp>
      <p:sp>
        <p:nvSpPr>
          <p:cNvPr id="34860" name="Text Box 45"/>
          <p:cNvSpPr txBox="1">
            <a:spLocks noChangeArrowheads="1"/>
          </p:cNvSpPr>
          <p:nvPr/>
        </p:nvSpPr>
        <p:spPr bwMode="auto">
          <a:xfrm>
            <a:off x="206376" y="4084545"/>
            <a:ext cx="1428750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inhibition</a:t>
            </a:r>
            <a:endParaRPr lang="en-US"/>
          </a:p>
        </p:txBody>
      </p:sp>
      <p:sp>
        <p:nvSpPr>
          <p:cNvPr id="34861" name="Oval 46"/>
          <p:cNvSpPr>
            <a:spLocks noChangeArrowheads="1"/>
          </p:cNvSpPr>
          <p:nvPr/>
        </p:nvSpPr>
        <p:spPr bwMode="auto">
          <a:xfrm>
            <a:off x="4508500" y="5895696"/>
            <a:ext cx="718705" cy="696165"/>
          </a:xfrm>
          <a:prstGeom prst="ellipse">
            <a:avLst/>
          </a:prstGeom>
          <a:solidFill>
            <a:srgbClr val="FFFFFF"/>
          </a:solidFill>
          <a:ln w="4734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4862" name="Freeform 47"/>
          <p:cNvSpPr>
            <a:spLocks/>
          </p:cNvSpPr>
          <p:nvPr/>
        </p:nvSpPr>
        <p:spPr bwMode="auto">
          <a:xfrm>
            <a:off x="2939762" y="4311464"/>
            <a:ext cx="1448955" cy="1657070"/>
          </a:xfrm>
          <a:custGeom>
            <a:avLst/>
            <a:gdLst>
              <a:gd name="T0" fmla="*/ 0 w 1004"/>
              <a:gd name="T1" fmla="*/ 0 h 1183"/>
              <a:gd name="T2" fmla="*/ 21 w 1004"/>
              <a:gd name="T3" fmla="*/ 92 h 1183"/>
              <a:gd name="T4" fmla="*/ 49 w 1004"/>
              <a:gd name="T5" fmla="*/ 182 h 1183"/>
              <a:gd name="T6" fmla="*/ 83 w 1004"/>
              <a:gd name="T7" fmla="*/ 270 h 1183"/>
              <a:gd name="T8" fmla="*/ 123 w 1004"/>
              <a:gd name="T9" fmla="*/ 356 h 1183"/>
              <a:gd name="T10" fmla="*/ 168 w 1004"/>
              <a:gd name="T11" fmla="*/ 441 h 1183"/>
              <a:gd name="T12" fmla="*/ 219 w 1004"/>
              <a:gd name="T13" fmla="*/ 523 h 1183"/>
              <a:gd name="T14" fmla="*/ 276 w 1004"/>
              <a:gd name="T15" fmla="*/ 603 h 1183"/>
              <a:gd name="T16" fmla="*/ 338 w 1004"/>
              <a:gd name="T17" fmla="*/ 679 h 1183"/>
              <a:gd name="T18" fmla="*/ 404 w 1004"/>
              <a:gd name="T19" fmla="*/ 755 h 1183"/>
              <a:gd name="T20" fmla="*/ 476 w 1004"/>
              <a:gd name="T21" fmla="*/ 826 h 1183"/>
              <a:gd name="T22" fmla="*/ 552 w 1004"/>
              <a:gd name="T23" fmla="*/ 894 h 1183"/>
              <a:gd name="T24" fmla="*/ 633 w 1004"/>
              <a:gd name="T25" fmla="*/ 958 h 1183"/>
              <a:gd name="T26" fmla="*/ 719 w 1004"/>
              <a:gd name="T27" fmla="*/ 1021 h 1183"/>
              <a:gd name="T28" fmla="*/ 809 w 1004"/>
              <a:gd name="T29" fmla="*/ 1078 h 1183"/>
              <a:gd name="T30" fmla="*/ 903 w 1004"/>
              <a:gd name="T31" fmla="*/ 1133 h 1183"/>
              <a:gd name="T32" fmla="*/ 1003 w 1004"/>
              <a:gd name="T33" fmla="*/ 1182 h 118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04"/>
              <a:gd name="T52" fmla="*/ 0 h 1183"/>
              <a:gd name="T53" fmla="*/ 1004 w 1004"/>
              <a:gd name="T54" fmla="*/ 1183 h 118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04" h="1183">
                <a:moveTo>
                  <a:pt x="0" y="0"/>
                </a:moveTo>
                <a:lnTo>
                  <a:pt x="21" y="92"/>
                </a:lnTo>
                <a:lnTo>
                  <a:pt x="49" y="182"/>
                </a:lnTo>
                <a:lnTo>
                  <a:pt x="83" y="270"/>
                </a:lnTo>
                <a:lnTo>
                  <a:pt x="123" y="356"/>
                </a:lnTo>
                <a:lnTo>
                  <a:pt x="168" y="441"/>
                </a:lnTo>
                <a:lnTo>
                  <a:pt x="219" y="523"/>
                </a:lnTo>
                <a:lnTo>
                  <a:pt x="276" y="603"/>
                </a:lnTo>
                <a:lnTo>
                  <a:pt x="338" y="679"/>
                </a:lnTo>
                <a:lnTo>
                  <a:pt x="404" y="755"/>
                </a:lnTo>
                <a:lnTo>
                  <a:pt x="476" y="826"/>
                </a:lnTo>
                <a:lnTo>
                  <a:pt x="552" y="894"/>
                </a:lnTo>
                <a:lnTo>
                  <a:pt x="633" y="958"/>
                </a:lnTo>
                <a:lnTo>
                  <a:pt x="719" y="1021"/>
                </a:lnTo>
                <a:lnTo>
                  <a:pt x="809" y="1078"/>
                </a:lnTo>
                <a:lnTo>
                  <a:pt x="903" y="1133"/>
                </a:lnTo>
                <a:lnTo>
                  <a:pt x="1003" y="1182"/>
                </a:lnTo>
              </a:path>
            </a:pathLst>
          </a:custGeom>
          <a:noFill/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63" name="Freeform 48"/>
          <p:cNvSpPr>
            <a:spLocks/>
          </p:cNvSpPr>
          <p:nvPr/>
        </p:nvSpPr>
        <p:spPr bwMode="auto">
          <a:xfrm>
            <a:off x="4382944" y="5936316"/>
            <a:ext cx="191943" cy="224118"/>
          </a:xfrm>
          <a:custGeom>
            <a:avLst/>
            <a:gdLst>
              <a:gd name="T0" fmla="*/ 0 w 133"/>
              <a:gd name="T1" fmla="*/ 25 h 160"/>
              <a:gd name="T2" fmla="*/ 31 w 133"/>
              <a:gd name="T3" fmla="*/ 159 h 160"/>
              <a:gd name="T4" fmla="*/ 132 w 133"/>
              <a:gd name="T5" fmla="*/ 0 h 160"/>
              <a:gd name="T6" fmla="*/ 0 w 133"/>
              <a:gd name="T7" fmla="*/ 18 h 160"/>
              <a:gd name="T8" fmla="*/ 0 w 133"/>
              <a:gd name="T9" fmla="*/ 25 h 160"/>
              <a:gd name="T10" fmla="*/ 0 w 133"/>
              <a:gd name="T11" fmla="*/ 25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"/>
              <a:gd name="T19" fmla="*/ 0 h 160"/>
              <a:gd name="T20" fmla="*/ 133 w 133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" h="160">
                <a:moveTo>
                  <a:pt x="0" y="25"/>
                </a:moveTo>
                <a:lnTo>
                  <a:pt x="31" y="159"/>
                </a:lnTo>
                <a:lnTo>
                  <a:pt x="132" y="0"/>
                </a:lnTo>
                <a:lnTo>
                  <a:pt x="0" y="18"/>
                </a:lnTo>
                <a:lnTo>
                  <a:pt x="0" y="25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64" name="Freeform 49"/>
          <p:cNvSpPr>
            <a:spLocks/>
          </p:cNvSpPr>
          <p:nvPr/>
        </p:nvSpPr>
        <p:spPr bwMode="auto">
          <a:xfrm>
            <a:off x="5345545" y="4294655"/>
            <a:ext cx="1362364" cy="1673879"/>
          </a:xfrm>
          <a:custGeom>
            <a:avLst/>
            <a:gdLst>
              <a:gd name="T0" fmla="*/ 943 w 944"/>
              <a:gd name="T1" fmla="*/ 0 h 1195"/>
              <a:gd name="T2" fmla="*/ 922 w 944"/>
              <a:gd name="T3" fmla="*/ 93 h 1195"/>
              <a:gd name="T4" fmla="*/ 895 w 944"/>
              <a:gd name="T5" fmla="*/ 183 h 1195"/>
              <a:gd name="T6" fmla="*/ 864 w 944"/>
              <a:gd name="T7" fmla="*/ 273 h 1195"/>
              <a:gd name="T8" fmla="*/ 826 w 944"/>
              <a:gd name="T9" fmla="*/ 359 h 1195"/>
              <a:gd name="T10" fmla="*/ 783 w 944"/>
              <a:gd name="T11" fmla="*/ 445 h 1195"/>
              <a:gd name="T12" fmla="*/ 735 w 944"/>
              <a:gd name="T13" fmla="*/ 529 h 1195"/>
              <a:gd name="T14" fmla="*/ 682 w 944"/>
              <a:gd name="T15" fmla="*/ 609 h 1195"/>
              <a:gd name="T16" fmla="*/ 625 w 944"/>
              <a:gd name="T17" fmla="*/ 686 h 1195"/>
              <a:gd name="T18" fmla="*/ 561 w 944"/>
              <a:gd name="T19" fmla="*/ 763 h 1195"/>
              <a:gd name="T20" fmla="*/ 494 w 944"/>
              <a:gd name="T21" fmla="*/ 835 h 1195"/>
              <a:gd name="T22" fmla="*/ 421 w 944"/>
              <a:gd name="T23" fmla="*/ 904 h 1195"/>
              <a:gd name="T24" fmla="*/ 346 w 944"/>
              <a:gd name="T25" fmla="*/ 969 h 1195"/>
              <a:gd name="T26" fmla="*/ 264 w 944"/>
              <a:gd name="T27" fmla="*/ 1031 h 1195"/>
              <a:gd name="T28" fmla="*/ 180 w 944"/>
              <a:gd name="T29" fmla="*/ 1090 h 1195"/>
              <a:gd name="T30" fmla="*/ 92 w 944"/>
              <a:gd name="T31" fmla="*/ 1145 h 1195"/>
              <a:gd name="T32" fmla="*/ 0 w 944"/>
              <a:gd name="T33" fmla="*/ 1194 h 119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944"/>
              <a:gd name="T52" fmla="*/ 0 h 1195"/>
              <a:gd name="T53" fmla="*/ 944 w 944"/>
              <a:gd name="T54" fmla="*/ 1195 h 119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944" h="1195">
                <a:moveTo>
                  <a:pt x="943" y="0"/>
                </a:moveTo>
                <a:lnTo>
                  <a:pt x="922" y="93"/>
                </a:lnTo>
                <a:lnTo>
                  <a:pt x="895" y="183"/>
                </a:lnTo>
                <a:lnTo>
                  <a:pt x="864" y="273"/>
                </a:lnTo>
                <a:lnTo>
                  <a:pt x="826" y="359"/>
                </a:lnTo>
                <a:lnTo>
                  <a:pt x="783" y="445"/>
                </a:lnTo>
                <a:lnTo>
                  <a:pt x="735" y="529"/>
                </a:lnTo>
                <a:lnTo>
                  <a:pt x="682" y="609"/>
                </a:lnTo>
                <a:lnTo>
                  <a:pt x="625" y="686"/>
                </a:lnTo>
                <a:lnTo>
                  <a:pt x="561" y="763"/>
                </a:lnTo>
                <a:lnTo>
                  <a:pt x="494" y="835"/>
                </a:lnTo>
                <a:lnTo>
                  <a:pt x="421" y="904"/>
                </a:lnTo>
                <a:lnTo>
                  <a:pt x="346" y="969"/>
                </a:lnTo>
                <a:lnTo>
                  <a:pt x="264" y="1031"/>
                </a:lnTo>
                <a:lnTo>
                  <a:pt x="180" y="1090"/>
                </a:lnTo>
                <a:lnTo>
                  <a:pt x="92" y="1145"/>
                </a:lnTo>
                <a:lnTo>
                  <a:pt x="0" y="1194"/>
                </a:lnTo>
              </a:path>
            </a:pathLst>
          </a:custGeom>
          <a:noFill/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65" name="Freeform 50"/>
          <p:cNvSpPr>
            <a:spLocks/>
          </p:cNvSpPr>
          <p:nvPr/>
        </p:nvSpPr>
        <p:spPr bwMode="auto">
          <a:xfrm>
            <a:off x="5160818" y="5936316"/>
            <a:ext cx="191944" cy="224118"/>
          </a:xfrm>
          <a:custGeom>
            <a:avLst/>
            <a:gdLst>
              <a:gd name="T0" fmla="*/ 132 w 133"/>
              <a:gd name="T1" fmla="*/ 25 h 160"/>
              <a:gd name="T2" fmla="*/ 101 w 133"/>
              <a:gd name="T3" fmla="*/ 159 h 160"/>
              <a:gd name="T4" fmla="*/ 0 w 133"/>
              <a:gd name="T5" fmla="*/ 0 h 160"/>
              <a:gd name="T6" fmla="*/ 132 w 133"/>
              <a:gd name="T7" fmla="*/ 18 h 160"/>
              <a:gd name="T8" fmla="*/ 132 w 133"/>
              <a:gd name="T9" fmla="*/ 25 h 160"/>
              <a:gd name="T10" fmla="*/ 132 w 133"/>
              <a:gd name="T11" fmla="*/ 25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"/>
              <a:gd name="T19" fmla="*/ 0 h 160"/>
              <a:gd name="T20" fmla="*/ 133 w 133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" h="160">
                <a:moveTo>
                  <a:pt x="132" y="25"/>
                </a:moveTo>
                <a:lnTo>
                  <a:pt x="101" y="159"/>
                </a:lnTo>
                <a:lnTo>
                  <a:pt x="0" y="0"/>
                </a:lnTo>
                <a:lnTo>
                  <a:pt x="132" y="18"/>
                </a:lnTo>
                <a:lnTo>
                  <a:pt x="132" y="25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66" name="Line 51"/>
          <p:cNvSpPr>
            <a:spLocks noChangeShapeType="1"/>
          </p:cNvSpPr>
          <p:nvPr/>
        </p:nvSpPr>
        <p:spPr bwMode="auto">
          <a:xfrm>
            <a:off x="4863523" y="4310064"/>
            <a:ext cx="0" cy="1340503"/>
          </a:xfrm>
          <a:prstGeom prst="line">
            <a:avLst/>
          </a:prstGeom>
          <a:noFill/>
          <a:ln w="4734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67" name="Freeform 52"/>
          <p:cNvSpPr>
            <a:spLocks/>
          </p:cNvSpPr>
          <p:nvPr/>
        </p:nvSpPr>
        <p:spPr bwMode="auto">
          <a:xfrm>
            <a:off x="4720648" y="5644963"/>
            <a:ext cx="275647" cy="191901"/>
          </a:xfrm>
          <a:custGeom>
            <a:avLst/>
            <a:gdLst>
              <a:gd name="T0" fmla="*/ 98 w 191"/>
              <a:gd name="T1" fmla="*/ 4 h 137"/>
              <a:gd name="T2" fmla="*/ 0 w 191"/>
              <a:gd name="T3" fmla="*/ 136 h 137"/>
              <a:gd name="T4" fmla="*/ 190 w 191"/>
              <a:gd name="T5" fmla="*/ 136 h 137"/>
              <a:gd name="T6" fmla="*/ 103 w 191"/>
              <a:gd name="T7" fmla="*/ 0 h 137"/>
              <a:gd name="T8" fmla="*/ 98 w 191"/>
              <a:gd name="T9" fmla="*/ 4 h 137"/>
              <a:gd name="T10" fmla="*/ 98 w 191"/>
              <a:gd name="T11" fmla="*/ 4 h 1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37"/>
              <a:gd name="T20" fmla="*/ 191 w 191"/>
              <a:gd name="T21" fmla="*/ 137 h 1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37">
                <a:moveTo>
                  <a:pt x="98" y="4"/>
                </a:moveTo>
                <a:lnTo>
                  <a:pt x="0" y="136"/>
                </a:lnTo>
                <a:lnTo>
                  <a:pt x="190" y="136"/>
                </a:lnTo>
                <a:lnTo>
                  <a:pt x="103" y="0"/>
                </a:lnTo>
                <a:lnTo>
                  <a:pt x="98" y="4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68" name="Line 53"/>
          <p:cNvSpPr>
            <a:spLocks noChangeShapeType="1"/>
          </p:cNvSpPr>
          <p:nvPr/>
        </p:nvSpPr>
        <p:spPr bwMode="auto">
          <a:xfrm flipH="1">
            <a:off x="2001694" y="791416"/>
            <a:ext cx="4847647" cy="0"/>
          </a:xfrm>
          <a:prstGeom prst="line">
            <a:avLst/>
          </a:prstGeom>
          <a:noFill/>
          <a:ln w="4734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869" name="Oval 54"/>
          <p:cNvSpPr>
            <a:spLocks noChangeArrowheads="1"/>
          </p:cNvSpPr>
          <p:nvPr/>
        </p:nvSpPr>
        <p:spPr bwMode="auto">
          <a:xfrm>
            <a:off x="5508626" y="1169615"/>
            <a:ext cx="539750" cy="522474"/>
          </a:xfrm>
          <a:prstGeom prst="ellipse">
            <a:avLst/>
          </a:prstGeom>
          <a:solidFill>
            <a:srgbClr val="600000"/>
          </a:solidFill>
          <a:ln w="18687">
            <a:solidFill>
              <a:srgbClr val="6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4870" name="Text Box 55"/>
          <p:cNvSpPr txBox="1">
            <a:spLocks noChangeArrowheads="1"/>
          </p:cNvSpPr>
          <p:nvPr/>
        </p:nvSpPr>
        <p:spPr bwMode="auto">
          <a:xfrm>
            <a:off x="2684318" y="368394"/>
            <a:ext cx="3639705" cy="8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the cell will respond to </a:t>
            </a:r>
          </a:p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left to right movement</a:t>
            </a:r>
            <a:endParaRPr lang="en-US"/>
          </a:p>
        </p:txBody>
      </p:sp>
      <p:sp>
        <p:nvSpPr>
          <p:cNvPr id="34871" name="Text Box 56"/>
          <p:cNvSpPr txBox="1">
            <a:spLocks noChangeArrowheads="1"/>
          </p:cNvSpPr>
          <p:nvPr/>
        </p:nvSpPr>
        <p:spPr bwMode="auto">
          <a:xfrm>
            <a:off x="5758296" y="5862078"/>
            <a:ext cx="3082636" cy="86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Direction Selective </a:t>
            </a:r>
          </a:p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Neuron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435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val 4"/>
          <p:cNvSpPr>
            <a:spLocks noChangeArrowheads="1"/>
          </p:cNvSpPr>
          <p:nvPr/>
        </p:nvSpPr>
        <p:spPr bwMode="auto">
          <a:xfrm>
            <a:off x="1838613" y="1707497"/>
            <a:ext cx="405535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5843" name="Oval 5"/>
          <p:cNvSpPr>
            <a:spLocks noChangeArrowheads="1"/>
          </p:cNvSpPr>
          <p:nvPr/>
        </p:nvSpPr>
        <p:spPr bwMode="auto">
          <a:xfrm>
            <a:off x="2749262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5844" name="Oval 6"/>
          <p:cNvSpPr>
            <a:spLocks noChangeArrowheads="1"/>
          </p:cNvSpPr>
          <p:nvPr/>
        </p:nvSpPr>
        <p:spPr bwMode="auto">
          <a:xfrm>
            <a:off x="3765262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5845" name="Oval 7"/>
          <p:cNvSpPr>
            <a:spLocks noChangeArrowheads="1"/>
          </p:cNvSpPr>
          <p:nvPr/>
        </p:nvSpPr>
        <p:spPr bwMode="auto">
          <a:xfrm>
            <a:off x="4675909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5846" name="Oval 8"/>
          <p:cNvSpPr>
            <a:spLocks noChangeArrowheads="1"/>
          </p:cNvSpPr>
          <p:nvPr/>
        </p:nvSpPr>
        <p:spPr bwMode="auto">
          <a:xfrm>
            <a:off x="5586557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5847" name="Oval 9"/>
          <p:cNvSpPr>
            <a:spLocks noChangeArrowheads="1"/>
          </p:cNvSpPr>
          <p:nvPr/>
        </p:nvSpPr>
        <p:spPr bwMode="auto">
          <a:xfrm>
            <a:off x="6497205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58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85182" y="1994647"/>
            <a:ext cx="1508125" cy="404813"/>
          </a:xfrm>
        </p:spPr>
        <p:txBody>
          <a:bodyPr lIns="0" tIns="0" rIns="0" bIns="0"/>
          <a:lstStyle/>
          <a:p>
            <a:pPr marL="0" indent="0" defTabSz="403169">
              <a:spcBef>
                <a:spcPct val="0"/>
              </a:spcBef>
              <a:buClr>
                <a:srgbClr val="FFFF00"/>
              </a:buClr>
              <a:buSzPct val="90000"/>
              <a:buNone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receptors</a:t>
            </a:r>
            <a:endParaRPr lang="en-US">
              <a:latin typeface="Times New Roman" charset="0"/>
            </a:endParaRPr>
          </a:p>
        </p:txBody>
      </p:sp>
      <p:sp>
        <p:nvSpPr>
          <p:cNvPr id="35849" name="Line 10"/>
          <p:cNvSpPr>
            <a:spLocks noChangeShapeType="1"/>
          </p:cNvSpPr>
          <p:nvPr/>
        </p:nvSpPr>
        <p:spPr bwMode="auto">
          <a:xfrm>
            <a:off x="2050762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5850" name="Line 11"/>
          <p:cNvSpPr>
            <a:spLocks noChangeShapeType="1"/>
          </p:cNvSpPr>
          <p:nvPr/>
        </p:nvSpPr>
        <p:spPr bwMode="auto">
          <a:xfrm>
            <a:off x="2946977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5851" name="Line 12"/>
          <p:cNvSpPr>
            <a:spLocks noChangeShapeType="1"/>
          </p:cNvSpPr>
          <p:nvPr/>
        </p:nvSpPr>
        <p:spPr bwMode="auto">
          <a:xfrm>
            <a:off x="3971636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5852" name="Line 13"/>
          <p:cNvSpPr>
            <a:spLocks noChangeShapeType="1"/>
          </p:cNvSpPr>
          <p:nvPr/>
        </p:nvSpPr>
        <p:spPr bwMode="auto">
          <a:xfrm>
            <a:off x="4863523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5853" name="Line 14"/>
          <p:cNvSpPr>
            <a:spLocks noChangeShapeType="1"/>
          </p:cNvSpPr>
          <p:nvPr/>
        </p:nvSpPr>
        <p:spPr bwMode="auto">
          <a:xfrm>
            <a:off x="5759739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5854" name="Line 15"/>
          <p:cNvSpPr>
            <a:spLocks noChangeShapeType="1"/>
          </p:cNvSpPr>
          <p:nvPr/>
        </p:nvSpPr>
        <p:spPr bwMode="auto">
          <a:xfrm>
            <a:off x="6726671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5855" name="Text Box 16"/>
          <p:cNvSpPr txBox="1">
            <a:spLocks noChangeArrowheads="1"/>
          </p:cNvSpPr>
          <p:nvPr/>
        </p:nvSpPr>
        <p:spPr bwMode="auto">
          <a:xfrm>
            <a:off x="1941080" y="2066085"/>
            <a:ext cx="249670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A</a:t>
            </a:r>
            <a:endParaRPr lang="en-US"/>
          </a:p>
        </p:txBody>
      </p:sp>
      <p:sp>
        <p:nvSpPr>
          <p:cNvPr id="35856" name="Text Box 17"/>
          <p:cNvSpPr txBox="1">
            <a:spLocks noChangeArrowheads="1"/>
          </p:cNvSpPr>
          <p:nvPr/>
        </p:nvSpPr>
        <p:spPr bwMode="auto">
          <a:xfrm>
            <a:off x="2838740" y="2066085"/>
            <a:ext cx="249670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B</a:t>
            </a:r>
            <a:endParaRPr lang="en-US"/>
          </a:p>
        </p:txBody>
      </p:sp>
      <p:sp>
        <p:nvSpPr>
          <p:cNvPr id="35857" name="Text Box 18"/>
          <p:cNvSpPr txBox="1">
            <a:spLocks noChangeArrowheads="1"/>
          </p:cNvSpPr>
          <p:nvPr/>
        </p:nvSpPr>
        <p:spPr bwMode="auto">
          <a:xfrm>
            <a:off x="3856182" y="2080093"/>
            <a:ext cx="268432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C</a:t>
            </a:r>
            <a:endParaRPr lang="en-US"/>
          </a:p>
        </p:txBody>
      </p:sp>
      <p:sp>
        <p:nvSpPr>
          <p:cNvPr id="35858" name="Text Box 19"/>
          <p:cNvSpPr txBox="1">
            <a:spLocks noChangeArrowheads="1"/>
          </p:cNvSpPr>
          <p:nvPr/>
        </p:nvSpPr>
        <p:spPr bwMode="auto">
          <a:xfrm>
            <a:off x="4768273" y="2066085"/>
            <a:ext cx="268432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D</a:t>
            </a:r>
            <a:endParaRPr lang="en-US"/>
          </a:p>
        </p:txBody>
      </p:sp>
      <p:sp>
        <p:nvSpPr>
          <p:cNvPr id="35859" name="Text Box 20"/>
          <p:cNvSpPr txBox="1">
            <a:spLocks noChangeArrowheads="1"/>
          </p:cNvSpPr>
          <p:nvPr/>
        </p:nvSpPr>
        <p:spPr bwMode="auto">
          <a:xfrm>
            <a:off x="5665932" y="2066085"/>
            <a:ext cx="249671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E</a:t>
            </a:r>
            <a:endParaRPr lang="en-US"/>
          </a:p>
        </p:txBody>
      </p:sp>
      <p:sp>
        <p:nvSpPr>
          <p:cNvPr id="35860" name="Text Box 21"/>
          <p:cNvSpPr txBox="1">
            <a:spLocks noChangeArrowheads="1"/>
          </p:cNvSpPr>
          <p:nvPr/>
        </p:nvSpPr>
        <p:spPr bwMode="auto">
          <a:xfrm>
            <a:off x="6596785" y="2080093"/>
            <a:ext cx="228023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F</a:t>
            </a:r>
            <a:endParaRPr lang="en-US"/>
          </a:p>
        </p:txBody>
      </p:sp>
      <p:sp>
        <p:nvSpPr>
          <p:cNvPr id="35861" name="Freeform 22"/>
          <p:cNvSpPr>
            <a:spLocks/>
          </p:cNvSpPr>
          <p:nvPr/>
        </p:nvSpPr>
        <p:spPr bwMode="auto">
          <a:xfrm>
            <a:off x="2799773" y="3833813"/>
            <a:ext cx="274205" cy="144275"/>
          </a:xfrm>
          <a:custGeom>
            <a:avLst/>
            <a:gdLst>
              <a:gd name="T0" fmla="*/ 98 w 190"/>
              <a:gd name="T1" fmla="*/ 3 h 103"/>
              <a:gd name="T2" fmla="*/ 0 w 190"/>
              <a:gd name="T3" fmla="*/ 102 h 103"/>
              <a:gd name="T4" fmla="*/ 189 w 190"/>
              <a:gd name="T5" fmla="*/ 102 h 103"/>
              <a:gd name="T6" fmla="*/ 103 w 190"/>
              <a:gd name="T7" fmla="*/ 0 h 103"/>
              <a:gd name="T8" fmla="*/ 98 w 190"/>
              <a:gd name="T9" fmla="*/ 3 h 103"/>
              <a:gd name="T10" fmla="*/ 98 w 190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0"/>
              <a:gd name="T19" fmla="*/ 0 h 103"/>
              <a:gd name="T20" fmla="*/ 190 w 190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0" h="103">
                <a:moveTo>
                  <a:pt x="98" y="3"/>
                </a:moveTo>
                <a:lnTo>
                  <a:pt x="0" y="102"/>
                </a:lnTo>
                <a:lnTo>
                  <a:pt x="189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5862" name="Freeform 23"/>
          <p:cNvSpPr>
            <a:spLocks/>
          </p:cNvSpPr>
          <p:nvPr/>
        </p:nvSpPr>
        <p:spPr bwMode="auto">
          <a:xfrm>
            <a:off x="1900671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5863" name="Freeform 24"/>
          <p:cNvSpPr>
            <a:spLocks/>
          </p:cNvSpPr>
          <p:nvPr/>
        </p:nvSpPr>
        <p:spPr bwMode="auto">
          <a:xfrm>
            <a:off x="4720648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5864" name="Freeform 25"/>
          <p:cNvSpPr>
            <a:spLocks/>
          </p:cNvSpPr>
          <p:nvPr/>
        </p:nvSpPr>
        <p:spPr bwMode="auto">
          <a:xfrm>
            <a:off x="3822989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2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2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5865" name="Freeform 26"/>
          <p:cNvSpPr>
            <a:spLocks/>
          </p:cNvSpPr>
          <p:nvPr/>
        </p:nvSpPr>
        <p:spPr bwMode="auto">
          <a:xfrm>
            <a:off x="6560705" y="3833813"/>
            <a:ext cx="275648" cy="144275"/>
          </a:xfrm>
          <a:custGeom>
            <a:avLst/>
            <a:gdLst>
              <a:gd name="T0" fmla="*/ 97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2 w 191"/>
              <a:gd name="T7" fmla="*/ 0 h 103"/>
              <a:gd name="T8" fmla="*/ 97 w 191"/>
              <a:gd name="T9" fmla="*/ 3 h 103"/>
              <a:gd name="T10" fmla="*/ 97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7" y="3"/>
                </a:moveTo>
                <a:lnTo>
                  <a:pt x="0" y="102"/>
                </a:lnTo>
                <a:lnTo>
                  <a:pt x="190" y="102"/>
                </a:lnTo>
                <a:lnTo>
                  <a:pt x="102" y="0"/>
                </a:lnTo>
                <a:lnTo>
                  <a:pt x="97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5866" name="Freeform 27"/>
          <p:cNvSpPr>
            <a:spLocks/>
          </p:cNvSpPr>
          <p:nvPr/>
        </p:nvSpPr>
        <p:spPr bwMode="auto">
          <a:xfrm>
            <a:off x="5603876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5867" name="Oval 28"/>
          <p:cNvSpPr>
            <a:spLocks noChangeArrowheads="1"/>
          </p:cNvSpPr>
          <p:nvPr/>
        </p:nvSpPr>
        <p:spPr bwMode="auto">
          <a:xfrm>
            <a:off x="2729057" y="4020111"/>
            <a:ext cx="437284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5868" name="Oval 29"/>
          <p:cNvSpPr>
            <a:spLocks noChangeArrowheads="1"/>
          </p:cNvSpPr>
          <p:nvPr/>
        </p:nvSpPr>
        <p:spPr bwMode="auto">
          <a:xfrm>
            <a:off x="1834285" y="4020111"/>
            <a:ext cx="435841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5869" name="Oval 30"/>
          <p:cNvSpPr>
            <a:spLocks noChangeArrowheads="1"/>
          </p:cNvSpPr>
          <p:nvPr/>
        </p:nvSpPr>
        <p:spPr bwMode="auto">
          <a:xfrm>
            <a:off x="4660034" y="4020111"/>
            <a:ext cx="437284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5870" name="Oval 31"/>
          <p:cNvSpPr>
            <a:spLocks noChangeArrowheads="1"/>
          </p:cNvSpPr>
          <p:nvPr/>
        </p:nvSpPr>
        <p:spPr bwMode="auto">
          <a:xfrm>
            <a:off x="3763818" y="4020111"/>
            <a:ext cx="437285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5871" name="Oval 32"/>
          <p:cNvSpPr>
            <a:spLocks noChangeArrowheads="1"/>
          </p:cNvSpPr>
          <p:nvPr/>
        </p:nvSpPr>
        <p:spPr bwMode="auto">
          <a:xfrm>
            <a:off x="6502978" y="4020111"/>
            <a:ext cx="437285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5872" name="Oval 33"/>
          <p:cNvSpPr>
            <a:spLocks noChangeArrowheads="1"/>
          </p:cNvSpPr>
          <p:nvPr/>
        </p:nvSpPr>
        <p:spPr bwMode="auto">
          <a:xfrm>
            <a:off x="5534603" y="4020111"/>
            <a:ext cx="437284" cy="284350"/>
          </a:xfrm>
          <a:prstGeom prst="ellipse">
            <a:avLst/>
          </a:prstGeom>
          <a:solidFill>
            <a:srgbClr val="E10000"/>
          </a:solidFill>
          <a:ln w="31144">
            <a:solidFill>
              <a:srgbClr val="E1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5873" name="Line 34"/>
          <p:cNvSpPr>
            <a:spLocks noChangeShapeType="1"/>
          </p:cNvSpPr>
          <p:nvPr/>
        </p:nvSpPr>
        <p:spPr bwMode="auto">
          <a:xfrm>
            <a:off x="2290331" y="4139174"/>
            <a:ext cx="279977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5874" name="Freeform 35"/>
          <p:cNvSpPr>
            <a:spLocks/>
          </p:cNvSpPr>
          <p:nvPr/>
        </p:nvSpPr>
        <p:spPr bwMode="auto">
          <a:xfrm>
            <a:off x="2537114" y="4021511"/>
            <a:ext cx="148648" cy="267540"/>
          </a:xfrm>
          <a:custGeom>
            <a:avLst/>
            <a:gdLst>
              <a:gd name="T0" fmla="*/ 4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4 w 103"/>
              <a:gd name="T9" fmla="*/ 92 h 191"/>
              <a:gd name="T10" fmla="*/ 4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4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5875" name="Line 36"/>
          <p:cNvSpPr>
            <a:spLocks noChangeShapeType="1"/>
          </p:cNvSpPr>
          <p:nvPr/>
        </p:nvSpPr>
        <p:spPr bwMode="auto">
          <a:xfrm>
            <a:off x="4180899" y="4139174"/>
            <a:ext cx="330488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5876" name="Freeform 37"/>
          <p:cNvSpPr>
            <a:spLocks/>
          </p:cNvSpPr>
          <p:nvPr/>
        </p:nvSpPr>
        <p:spPr bwMode="auto">
          <a:xfrm>
            <a:off x="4473864" y="4021511"/>
            <a:ext cx="150091" cy="267540"/>
          </a:xfrm>
          <a:custGeom>
            <a:avLst/>
            <a:gdLst>
              <a:gd name="T0" fmla="*/ 4 w 104"/>
              <a:gd name="T1" fmla="*/ 92 h 191"/>
              <a:gd name="T2" fmla="*/ 103 w 104"/>
              <a:gd name="T3" fmla="*/ 190 h 191"/>
              <a:gd name="T4" fmla="*/ 103 w 104"/>
              <a:gd name="T5" fmla="*/ 0 h 191"/>
              <a:gd name="T6" fmla="*/ 0 w 104"/>
              <a:gd name="T7" fmla="*/ 87 h 191"/>
              <a:gd name="T8" fmla="*/ 4 w 104"/>
              <a:gd name="T9" fmla="*/ 92 h 191"/>
              <a:gd name="T10" fmla="*/ 4 w 104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4"/>
              <a:gd name="T19" fmla="*/ 0 h 191"/>
              <a:gd name="T20" fmla="*/ 104 w 104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4" h="191">
                <a:moveTo>
                  <a:pt x="4" y="92"/>
                </a:moveTo>
                <a:lnTo>
                  <a:pt x="103" y="190"/>
                </a:lnTo>
                <a:lnTo>
                  <a:pt x="103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5877" name="Line 38"/>
          <p:cNvSpPr>
            <a:spLocks noChangeShapeType="1"/>
          </p:cNvSpPr>
          <p:nvPr/>
        </p:nvSpPr>
        <p:spPr bwMode="auto">
          <a:xfrm>
            <a:off x="5967557" y="4139174"/>
            <a:ext cx="362238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5878" name="Freeform 39"/>
          <p:cNvSpPr>
            <a:spLocks/>
          </p:cNvSpPr>
          <p:nvPr/>
        </p:nvSpPr>
        <p:spPr bwMode="auto">
          <a:xfrm>
            <a:off x="6303819" y="4021511"/>
            <a:ext cx="148648" cy="267540"/>
          </a:xfrm>
          <a:custGeom>
            <a:avLst/>
            <a:gdLst>
              <a:gd name="T0" fmla="*/ 4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4 w 103"/>
              <a:gd name="T9" fmla="*/ 92 h 191"/>
              <a:gd name="T10" fmla="*/ 4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4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006000"/>
          </a:solidFill>
          <a:ln w="31144" cap="flat" cmpd="sng">
            <a:solidFill>
              <a:srgbClr val="006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5879" name="Line 40"/>
          <p:cNvSpPr>
            <a:spLocks noChangeShapeType="1"/>
          </p:cNvSpPr>
          <p:nvPr/>
        </p:nvSpPr>
        <p:spPr bwMode="auto">
          <a:xfrm>
            <a:off x="688398" y="2976563"/>
            <a:ext cx="278534" cy="4202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5880" name="Freeform 41"/>
          <p:cNvSpPr>
            <a:spLocks/>
          </p:cNvSpPr>
          <p:nvPr/>
        </p:nvSpPr>
        <p:spPr bwMode="auto">
          <a:xfrm>
            <a:off x="935182" y="2860302"/>
            <a:ext cx="148648" cy="266140"/>
          </a:xfrm>
          <a:custGeom>
            <a:avLst/>
            <a:gdLst>
              <a:gd name="T0" fmla="*/ 3 w 103"/>
              <a:gd name="T1" fmla="*/ 91 h 190"/>
              <a:gd name="T2" fmla="*/ 102 w 103"/>
              <a:gd name="T3" fmla="*/ 189 h 190"/>
              <a:gd name="T4" fmla="*/ 102 w 103"/>
              <a:gd name="T5" fmla="*/ 0 h 190"/>
              <a:gd name="T6" fmla="*/ 0 w 103"/>
              <a:gd name="T7" fmla="*/ 87 h 190"/>
              <a:gd name="T8" fmla="*/ 3 w 103"/>
              <a:gd name="T9" fmla="*/ 91 h 190"/>
              <a:gd name="T10" fmla="*/ 3 w 103"/>
              <a:gd name="T11" fmla="*/ 91 h 1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0"/>
              <a:gd name="T20" fmla="*/ 103 w 103"/>
              <a:gd name="T21" fmla="*/ 190 h 1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0">
                <a:moveTo>
                  <a:pt x="3" y="91"/>
                </a:moveTo>
                <a:lnTo>
                  <a:pt x="102" y="189"/>
                </a:lnTo>
                <a:lnTo>
                  <a:pt x="102" y="0"/>
                </a:lnTo>
                <a:lnTo>
                  <a:pt x="0" y="87"/>
                </a:lnTo>
                <a:lnTo>
                  <a:pt x="3" y="91"/>
                </a:lnTo>
              </a:path>
            </a:pathLst>
          </a:custGeom>
          <a:solidFill>
            <a:srgbClr val="000000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5881" name="Line 42"/>
          <p:cNvSpPr>
            <a:spLocks noChangeShapeType="1"/>
          </p:cNvSpPr>
          <p:nvPr/>
        </p:nvSpPr>
        <p:spPr bwMode="auto">
          <a:xfrm>
            <a:off x="688398" y="3903850"/>
            <a:ext cx="278534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5882" name="Freeform 43"/>
          <p:cNvSpPr>
            <a:spLocks/>
          </p:cNvSpPr>
          <p:nvPr/>
        </p:nvSpPr>
        <p:spPr bwMode="auto">
          <a:xfrm>
            <a:off x="935182" y="3784787"/>
            <a:ext cx="148648" cy="267541"/>
          </a:xfrm>
          <a:custGeom>
            <a:avLst/>
            <a:gdLst>
              <a:gd name="T0" fmla="*/ 3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3 w 103"/>
              <a:gd name="T9" fmla="*/ 92 h 191"/>
              <a:gd name="T10" fmla="*/ 3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3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3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5883" name="Text Box 44"/>
          <p:cNvSpPr txBox="1">
            <a:spLocks noChangeArrowheads="1"/>
          </p:cNvSpPr>
          <p:nvPr/>
        </p:nvSpPr>
        <p:spPr bwMode="auto">
          <a:xfrm>
            <a:off x="206376" y="3146051"/>
            <a:ext cx="1526886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excitation</a:t>
            </a:r>
            <a:endParaRPr lang="en-US"/>
          </a:p>
        </p:txBody>
      </p:sp>
      <p:sp>
        <p:nvSpPr>
          <p:cNvPr id="35884" name="Text Box 45"/>
          <p:cNvSpPr txBox="1">
            <a:spLocks noChangeArrowheads="1"/>
          </p:cNvSpPr>
          <p:nvPr/>
        </p:nvSpPr>
        <p:spPr bwMode="auto">
          <a:xfrm>
            <a:off x="206376" y="4084545"/>
            <a:ext cx="1428750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inhibition</a:t>
            </a:r>
            <a:endParaRPr lang="en-US"/>
          </a:p>
        </p:txBody>
      </p:sp>
      <p:sp>
        <p:nvSpPr>
          <p:cNvPr id="35885" name="Oval 46"/>
          <p:cNvSpPr>
            <a:spLocks noChangeArrowheads="1"/>
          </p:cNvSpPr>
          <p:nvPr/>
        </p:nvSpPr>
        <p:spPr bwMode="auto">
          <a:xfrm>
            <a:off x="4508500" y="5895696"/>
            <a:ext cx="718705" cy="696165"/>
          </a:xfrm>
          <a:prstGeom prst="ellipse">
            <a:avLst/>
          </a:prstGeom>
          <a:solidFill>
            <a:srgbClr val="FF1F10"/>
          </a:solidFill>
          <a:ln w="47340">
            <a:solidFill>
              <a:srgbClr val="FF1F1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5886" name="Freeform 47"/>
          <p:cNvSpPr>
            <a:spLocks/>
          </p:cNvSpPr>
          <p:nvPr/>
        </p:nvSpPr>
        <p:spPr bwMode="auto">
          <a:xfrm>
            <a:off x="2939762" y="4311464"/>
            <a:ext cx="1448955" cy="1657070"/>
          </a:xfrm>
          <a:custGeom>
            <a:avLst/>
            <a:gdLst>
              <a:gd name="T0" fmla="*/ 0 w 1004"/>
              <a:gd name="T1" fmla="*/ 0 h 1183"/>
              <a:gd name="T2" fmla="*/ 21 w 1004"/>
              <a:gd name="T3" fmla="*/ 92 h 1183"/>
              <a:gd name="T4" fmla="*/ 49 w 1004"/>
              <a:gd name="T5" fmla="*/ 182 h 1183"/>
              <a:gd name="T6" fmla="*/ 83 w 1004"/>
              <a:gd name="T7" fmla="*/ 270 h 1183"/>
              <a:gd name="T8" fmla="*/ 123 w 1004"/>
              <a:gd name="T9" fmla="*/ 356 h 1183"/>
              <a:gd name="T10" fmla="*/ 168 w 1004"/>
              <a:gd name="T11" fmla="*/ 441 h 1183"/>
              <a:gd name="T12" fmla="*/ 219 w 1004"/>
              <a:gd name="T13" fmla="*/ 523 h 1183"/>
              <a:gd name="T14" fmla="*/ 276 w 1004"/>
              <a:gd name="T15" fmla="*/ 603 h 1183"/>
              <a:gd name="T16" fmla="*/ 338 w 1004"/>
              <a:gd name="T17" fmla="*/ 679 h 1183"/>
              <a:gd name="T18" fmla="*/ 404 w 1004"/>
              <a:gd name="T19" fmla="*/ 755 h 1183"/>
              <a:gd name="T20" fmla="*/ 476 w 1004"/>
              <a:gd name="T21" fmla="*/ 826 h 1183"/>
              <a:gd name="T22" fmla="*/ 552 w 1004"/>
              <a:gd name="T23" fmla="*/ 894 h 1183"/>
              <a:gd name="T24" fmla="*/ 633 w 1004"/>
              <a:gd name="T25" fmla="*/ 958 h 1183"/>
              <a:gd name="T26" fmla="*/ 719 w 1004"/>
              <a:gd name="T27" fmla="*/ 1021 h 1183"/>
              <a:gd name="T28" fmla="*/ 809 w 1004"/>
              <a:gd name="T29" fmla="*/ 1078 h 1183"/>
              <a:gd name="T30" fmla="*/ 903 w 1004"/>
              <a:gd name="T31" fmla="*/ 1133 h 1183"/>
              <a:gd name="T32" fmla="*/ 1003 w 1004"/>
              <a:gd name="T33" fmla="*/ 1182 h 118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04"/>
              <a:gd name="T52" fmla="*/ 0 h 1183"/>
              <a:gd name="T53" fmla="*/ 1004 w 1004"/>
              <a:gd name="T54" fmla="*/ 1183 h 118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04" h="1183">
                <a:moveTo>
                  <a:pt x="0" y="0"/>
                </a:moveTo>
                <a:lnTo>
                  <a:pt x="21" y="92"/>
                </a:lnTo>
                <a:lnTo>
                  <a:pt x="49" y="182"/>
                </a:lnTo>
                <a:lnTo>
                  <a:pt x="83" y="270"/>
                </a:lnTo>
                <a:lnTo>
                  <a:pt x="123" y="356"/>
                </a:lnTo>
                <a:lnTo>
                  <a:pt x="168" y="441"/>
                </a:lnTo>
                <a:lnTo>
                  <a:pt x="219" y="523"/>
                </a:lnTo>
                <a:lnTo>
                  <a:pt x="276" y="603"/>
                </a:lnTo>
                <a:lnTo>
                  <a:pt x="338" y="679"/>
                </a:lnTo>
                <a:lnTo>
                  <a:pt x="404" y="755"/>
                </a:lnTo>
                <a:lnTo>
                  <a:pt x="476" y="826"/>
                </a:lnTo>
                <a:lnTo>
                  <a:pt x="552" y="894"/>
                </a:lnTo>
                <a:lnTo>
                  <a:pt x="633" y="958"/>
                </a:lnTo>
                <a:lnTo>
                  <a:pt x="719" y="1021"/>
                </a:lnTo>
                <a:lnTo>
                  <a:pt x="809" y="1078"/>
                </a:lnTo>
                <a:lnTo>
                  <a:pt x="903" y="1133"/>
                </a:lnTo>
                <a:lnTo>
                  <a:pt x="1003" y="1182"/>
                </a:lnTo>
              </a:path>
            </a:pathLst>
          </a:custGeom>
          <a:noFill/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5887" name="Freeform 48"/>
          <p:cNvSpPr>
            <a:spLocks/>
          </p:cNvSpPr>
          <p:nvPr/>
        </p:nvSpPr>
        <p:spPr bwMode="auto">
          <a:xfrm>
            <a:off x="4382944" y="5936316"/>
            <a:ext cx="191943" cy="224118"/>
          </a:xfrm>
          <a:custGeom>
            <a:avLst/>
            <a:gdLst>
              <a:gd name="T0" fmla="*/ 0 w 133"/>
              <a:gd name="T1" fmla="*/ 25 h 160"/>
              <a:gd name="T2" fmla="*/ 31 w 133"/>
              <a:gd name="T3" fmla="*/ 159 h 160"/>
              <a:gd name="T4" fmla="*/ 132 w 133"/>
              <a:gd name="T5" fmla="*/ 0 h 160"/>
              <a:gd name="T6" fmla="*/ 0 w 133"/>
              <a:gd name="T7" fmla="*/ 18 h 160"/>
              <a:gd name="T8" fmla="*/ 0 w 133"/>
              <a:gd name="T9" fmla="*/ 25 h 160"/>
              <a:gd name="T10" fmla="*/ 0 w 133"/>
              <a:gd name="T11" fmla="*/ 25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"/>
              <a:gd name="T19" fmla="*/ 0 h 160"/>
              <a:gd name="T20" fmla="*/ 133 w 133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" h="160">
                <a:moveTo>
                  <a:pt x="0" y="25"/>
                </a:moveTo>
                <a:lnTo>
                  <a:pt x="31" y="159"/>
                </a:lnTo>
                <a:lnTo>
                  <a:pt x="132" y="0"/>
                </a:lnTo>
                <a:lnTo>
                  <a:pt x="0" y="18"/>
                </a:lnTo>
                <a:lnTo>
                  <a:pt x="0" y="25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5888" name="Freeform 49"/>
          <p:cNvSpPr>
            <a:spLocks/>
          </p:cNvSpPr>
          <p:nvPr/>
        </p:nvSpPr>
        <p:spPr bwMode="auto">
          <a:xfrm>
            <a:off x="5345545" y="4294655"/>
            <a:ext cx="1362364" cy="1673879"/>
          </a:xfrm>
          <a:custGeom>
            <a:avLst/>
            <a:gdLst>
              <a:gd name="T0" fmla="*/ 943 w 944"/>
              <a:gd name="T1" fmla="*/ 0 h 1195"/>
              <a:gd name="T2" fmla="*/ 922 w 944"/>
              <a:gd name="T3" fmla="*/ 93 h 1195"/>
              <a:gd name="T4" fmla="*/ 895 w 944"/>
              <a:gd name="T5" fmla="*/ 183 h 1195"/>
              <a:gd name="T6" fmla="*/ 864 w 944"/>
              <a:gd name="T7" fmla="*/ 273 h 1195"/>
              <a:gd name="T8" fmla="*/ 826 w 944"/>
              <a:gd name="T9" fmla="*/ 359 h 1195"/>
              <a:gd name="T10" fmla="*/ 783 w 944"/>
              <a:gd name="T11" fmla="*/ 445 h 1195"/>
              <a:gd name="T12" fmla="*/ 735 w 944"/>
              <a:gd name="T13" fmla="*/ 529 h 1195"/>
              <a:gd name="T14" fmla="*/ 682 w 944"/>
              <a:gd name="T15" fmla="*/ 609 h 1195"/>
              <a:gd name="T16" fmla="*/ 625 w 944"/>
              <a:gd name="T17" fmla="*/ 686 h 1195"/>
              <a:gd name="T18" fmla="*/ 561 w 944"/>
              <a:gd name="T19" fmla="*/ 763 h 1195"/>
              <a:gd name="T20" fmla="*/ 494 w 944"/>
              <a:gd name="T21" fmla="*/ 835 h 1195"/>
              <a:gd name="T22" fmla="*/ 421 w 944"/>
              <a:gd name="T23" fmla="*/ 904 h 1195"/>
              <a:gd name="T24" fmla="*/ 346 w 944"/>
              <a:gd name="T25" fmla="*/ 969 h 1195"/>
              <a:gd name="T26" fmla="*/ 264 w 944"/>
              <a:gd name="T27" fmla="*/ 1031 h 1195"/>
              <a:gd name="T28" fmla="*/ 180 w 944"/>
              <a:gd name="T29" fmla="*/ 1090 h 1195"/>
              <a:gd name="T30" fmla="*/ 92 w 944"/>
              <a:gd name="T31" fmla="*/ 1145 h 1195"/>
              <a:gd name="T32" fmla="*/ 0 w 944"/>
              <a:gd name="T33" fmla="*/ 1194 h 119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944"/>
              <a:gd name="T52" fmla="*/ 0 h 1195"/>
              <a:gd name="T53" fmla="*/ 944 w 944"/>
              <a:gd name="T54" fmla="*/ 1195 h 119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944" h="1195">
                <a:moveTo>
                  <a:pt x="943" y="0"/>
                </a:moveTo>
                <a:lnTo>
                  <a:pt x="922" y="93"/>
                </a:lnTo>
                <a:lnTo>
                  <a:pt x="895" y="183"/>
                </a:lnTo>
                <a:lnTo>
                  <a:pt x="864" y="273"/>
                </a:lnTo>
                <a:lnTo>
                  <a:pt x="826" y="359"/>
                </a:lnTo>
                <a:lnTo>
                  <a:pt x="783" y="445"/>
                </a:lnTo>
                <a:lnTo>
                  <a:pt x="735" y="529"/>
                </a:lnTo>
                <a:lnTo>
                  <a:pt x="682" y="609"/>
                </a:lnTo>
                <a:lnTo>
                  <a:pt x="625" y="686"/>
                </a:lnTo>
                <a:lnTo>
                  <a:pt x="561" y="763"/>
                </a:lnTo>
                <a:lnTo>
                  <a:pt x="494" y="835"/>
                </a:lnTo>
                <a:lnTo>
                  <a:pt x="421" y="904"/>
                </a:lnTo>
                <a:lnTo>
                  <a:pt x="346" y="969"/>
                </a:lnTo>
                <a:lnTo>
                  <a:pt x="264" y="1031"/>
                </a:lnTo>
                <a:lnTo>
                  <a:pt x="180" y="1090"/>
                </a:lnTo>
                <a:lnTo>
                  <a:pt x="92" y="1145"/>
                </a:lnTo>
                <a:lnTo>
                  <a:pt x="0" y="1194"/>
                </a:lnTo>
              </a:path>
            </a:pathLst>
          </a:custGeom>
          <a:noFill/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5889" name="Freeform 50"/>
          <p:cNvSpPr>
            <a:spLocks/>
          </p:cNvSpPr>
          <p:nvPr/>
        </p:nvSpPr>
        <p:spPr bwMode="auto">
          <a:xfrm>
            <a:off x="5160818" y="5936316"/>
            <a:ext cx="191944" cy="224118"/>
          </a:xfrm>
          <a:custGeom>
            <a:avLst/>
            <a:gdLst>
              <a:gd name="T0" fmla="*/ 132 w 133"/>
              <a:gd name="T1" fmla="*/ 25 h 160"/>
              <a:gd name="T2" fmla="*/ 101 w 133"/>
              <a:gd name="T3" fmla="*/ 159 h 160"/>
              <a:gd name="T4" fmla="*/ 0 w 133"/>
              <a:gd name="T5" fmla="*/ 0 h 160"/>
              <a:gd name="T6" fmla="*/ 132 w 133"/>
              <a:gd name="T7" fmla="*/ 18 h 160"/>
              <a:gd name="T8" fmla="*/ 132 w 133"/>
              <a:gd name="T9" fmla="*/ 25 h 160"/>
              <a:gd name="T10" fmla="*/ 132 w 133"/>
              <a:gd name="T11" fmla="*/ 25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"/>
              <a:gd name="T19" fmla="*/ 0 h 160"/>
              <a:gd name="T20" fmla="*/ 133 w 133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" h="160">
                <a:moveTo>
                  <a:pt x="132" y="25"/>
                </a:moveTo>
                <a:lnTo>
                  <a:pt x="101" y="159"/>
                </a:lnTo>
                <a:lnTo>
                  <a:pt x="0" y="0"/>
                </a:lnTo>
                <a:lnTo>
                  <a:pt x="132" y="18"/>
                </a:lnTo>
                <a:lnTo>
                  <a:pt x="132" y="25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5890" name="Line 51"/>
          <p:cNvSpPr>
            <a:spLocks noChangeShapeType="1"/>
          </p:cNvSpPr>
          <p:nvPr/>
        </p:nvSpPr>
        <p:spPr bwMode="auto">
          <a:xfrm>
            <a:off x="4863523" y="4310064"/>
            <a:ext cx="0" cy="1340503"/>
          </a:xfrm>
          <a:prstGeom prst="line">
            <a:avLst/>
          </a:prstGeom>
          <a:noFill/>
          <a:ln w="4734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5891" name="Freeform 52"/>
          <p:cNvSpPr>
            <a:spLocks/>
          </p:cNvSpPr>
          <p:nvPr/>
        </p:nvSpPr>
        <p:spPr bwMode="auto">
          <a:xfrm>
            <a:off x="4720648" y="5644963"/>
            <a:ext cx="275647" cy="191901"/>
          </a:xfrm>
          <a:custGeom>
            <a:avLst/>
            <a:gdLst>
              <a:gd name="T0" fmla="*/ 98 w 191"/>
              <a:gd name="T1" fmla="*/ 4 h 137"/>
              <a:gd name="T2" fmla="*/ 0 w 191"/>
              <a:gd name="T3" fmla="*/ 136 h 137"/>
              <a:gd name="T4" fmla="*/ 190 w 191"/>
              <a:gd name="T5" fmla="*/ 136 h 137"/>
              <a:gd name="T6" fmla="*/ 103 w 191"/>
              <a:gd name="T7" fmla="*/ 0 h 137"/>
              <a:gd name="T8" fmla="*/ 98 w 191"/>
              <a:gd name="T9" fmla="*/ 4 h 137"/>
              <a:gd name="T10" fmla="*/ 98 w 191"/>
              <a:gd name="T11" fmla="*/ 4 h 1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37"/>
              <a:gd name="T20" fmla="*/ 191 w 191"/>
              <a:gd name="T21" fmla="*/ 137 h 1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37">
                <a:moveTo>
                  <a:pt x="98" y="4"/>
                </a:moveTo>
                <a:lnTo>
                  <a:pt x="0" y="136"/>
                </a:lnTo>
                <a:lnTo>
                  <a:pt x="190" y="136"/>
                </a:lnTo>
                <a:lnTo>
                  <a:pt x="103" y="0"/>
                </a:lnTo>
                <a:lnTo>
                  <a:pt x="98" y="4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5892" name="Line 53"/>
          <p:cNvSpPr>
            <a:spLocks noChangeShapeType="1"/>
          </p:cNvSpPr>
          <p:nvPr/>
        </p:nvSpPr>
        <p:spPr bwMode="auto">
          <a:xfrm flipH="1">
            <a:off x="2001694" y="791416"/>
            <a:ext cx="4847647" cy="0"/>
          </a:xfrm>
          <a:prstGeom prst="line">
            <a:avLst/>
          </a:prstGeom>
          <a:noFill/>
          <a:ln w="4734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5893" name="Oval 54"/>
          <p:cNvSpPr>
            <a:spLocks noChangeArrowheads="1"/>
          </p:cNvSpPr>
          <p:nvPr/>
        </p:nvSpPr>
        <p:spPr bwMode="auto">
          <a:xfrm>
            <a:off x="5088660" y="1182221"/>
            <a:ext cx="539750" cy="523875"/>
          </a:xfrm>
          <a:prstGeom prst="ellipse">
            <a:avLst/>
          </a:prstGeom>
          <a:solidFill>
            <a:srgbClr val="600000"/>
          </a:solidFill>
          <a:ln w="18687">
            <a:solidFill>
              <a:srgbClr val="6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5894" name="Text Box 55"/>
          <p:cNvSpPr txBox="1">
            <a:spLocks noChangeArrowheads="1"/>
          </p:cNvSpPr>
          <p:nvPr/>
        </p:nvSpPr>
        <p:spPr bwMode="auto">
          <a:xfrm>
            <a:off x="2684318" y="368394"/>
            <a:ext cx="3639705" cy="8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the cell will respond to </a:t>
            </a:r>
          </a:p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left to right movement</a:t>
            </a:r>
            <a:endParaRPr lang="en-US"/>
          </a:p>
        </p:txBody>
      </p:sp>
      <p:sp>
        <p:nvSpPr>
          <p:cNvPr id="35895" name="Text Box 56"/>
          <p:cNvSpPr txBox="1">
            <a:spLocks noChangeArrowheads="1"/>
          </p:cNvSpPr>
          <p:nvPr/>
        </p:nvSpPr>
        <p:spPr bwMode="auto">
          <a:xfrm>
            <a:off x="5758296" y="5862078"/>
            <a:ext cx="3082636" cy="86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Direction Selective </a:t>
            </a:r>
          </a:p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Neuron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1284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val 4"/>
          <p:cNvSpPr>
            <a:spLocks noChangeArrowheads="1"/>
          </p:cNvSpPr>
          <p:nvPr/>
        </p:nvSpPr>
        <p:spPr bwMode="auto">
          <a:xfrm>
            <a:off x="1838613" y="1707497"/>
            <a:ext cx="405535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6867" name="Oval 5"/>
          <p:cNvSpPr>
            <a:spLocks noChangeArrowheads="1"/>
          </p:cNvSpPr>
          <p:nvPr/>
        </p:nvSpPr>
        <p:spPr bwMode="auto">
          <a:xfrm>
            <a:off x="2749262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6868" name="Oval 6"/>
          <p:cNvSpPr>
            <a:spLocks noChangeArrowheads="1"/>
          </p:cNvSpPr>
          <p:nvPr/>
        </p:nvSpPr>
        <p:spPr bwMode="auto">
          <a:xfrm>
            <a:off x="3765262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6869" name="Oval 7"/>
          <p:cNvSpPr>
            <a:spLocks noChangeArrowheads="1"/>
          </p:cNvSpPr>
          <p:nvPr/>
        </p:nvSpPr>
        <p:spPr bwMode="auto">
          <a:xfrm>
            <a:off x="4675909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6870" name="Oval 8"/>
          <p:cNvSpPr>
            <a:spLocks noChangeArrowheads="1"/>
          </p:cNvSpPr>
          <p:nvPr/>
        </p:nvSpPr>
        <p:spPr bwMode="auto">
          <a:xfrm>
            <a:off x="5586557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6871" name="Oval 9"/>
          <p:cNvSpPr>
            <a:spLocks noChangeArrowheads="1"/>
          </p:cNvSpPr>
          <p:nvPr/>
        </p:nvSpPr>
        <p:spPr bwMode="auto">
          <a:xfrm>
            <a:off x="6497205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68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85182" y="1994647"/>
            <a:ext cx="1508125" cy="404813"/>
          </a:xfrm>
        </p:spPr>
        <p:txBody>
          <a:bodyPr lIns="0" tIns="0" rIns="0" bIns="0"/>
          <a:lstStyle/>
          <a:p>
            <a:pPr marL="0" indent="0" defTabSz="403169">
              <a:spcBef>
                <a:spcPct val="0"/>
              </a:spcBef>
              <a:buClr>
                <a:srgbClr val="FFFF00"/>
              </a:buClr>
              <a:buSzPct val="90000"/>
              <a:buNone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receptors</a:t>
            </a:r>
            <a:endParaRPr lang="en-US">
              <a:latin typeface="Times New Roman" charset="0"/>
            </a:endParaRPr>
          </a:p>
        </p:txBody>
      </p:sp>
      <p:sp>
        <p:nvSpPr>
          <p:cNvPr id="36873" name="Line 10"/>
          <p:cNvSpPr>
            <a:spLocks noChangeShapeType="1"/>
          </p:cNvSpPr>
          <p:nvPr/>
        </p:nvSpPr>
        <p:spPr bwMode="auto">
          <a:xfrm>
            <a:off x="2050762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6874" name="Line 11"/>
          <p:cNvSpPr>
            <a:spLocks noChangeShapeType="1"/>
          </p:cNvSpPr>
          <p:nvPr/>
        </p:nvSpPr>
        <p:spPr bwMode="auto">
          <a:xfrm>
            <a:off x="2946977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6875" name="Line 12"/>
          <p:cNvSpPr>
            <a:spLocks noChangeShapeType="1"/>
          </p:cNvSpPr>
          <p:nvPr/>
        </p:nvSpPr>
        <p:spPr bwMode="auto">
          <a:xfrm>
            <a:off x="3971636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6876" name="Line 13"/>
          <p:cNvSpPr>
            <a:spLocks noChangeShapeType="1"/>
          </p:cNvSpPr>
          <p:nvPr/>
        </p:nvSpPr>
        <p:spPr bwMode="auto">
          <a:xfrm>
            <a:off x="4863523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6877" name="Line 14"/>
          <p:cNvSpPr>
            <a:spLocks noChangeShapeType="1"/>
          </p:cNvSpPr>
          <p:nvPr/>
        </p:nvSpPr>
        <p:spPr bwMode="auto">
          <a:xfrm>
            <a:off x="5759739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6878" name="Line 15"/>
          <p:cNvSpPr>
            <a:spLocks noChangeShapeType="1"/>
          </p:cNvSpPr>
          <p:nvPr/>
        </p:nvSpPr>
        <p:spPr bwMode="auto">
          <a:xfrm>
            <a:off x="6726671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6879" name="Text Box 16"/>
          <p:cNvSpPr txBox="1">
            <a:spLocks noChangeArrowheads="1"/>
          </p:cNvSpPr>
          <p:nvPr/>
        </p:nvSpPr>
        <p:spPr bwMode="auto">
          <a:xfrm>
            <a:off x="1941080" y="2066085"/>
            <a:ext cx="249670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A</a:t>
            </a:r>
            <a:endParaRPr lang="en-US"/>
          </a:p>
        </p:txBody>
      </p:sp>
      <p:sp>
        <p:nvSpPr>
          <p:cNvPr id="36880" name="Text Box 17"/>
          <p:cNvSpPr txBox="1">
            <a:spLocks noChangeArrowheads="1"/>
          </p:cNvSpPr>
          <p:nvPr/>
        </p:nvSpPr>
        <p:spPr bwMode="auto">
          <a:xfrm>
            <a:off x="2838740" y="2066085"/>
            <a:ext cx="249670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B</a:t>
            </a:r>
            <a:endParaRPr lang="en-US"/>
          </a:p>
        </p:txBody>
      </p:sp>
      <p:sp>
        <p:nvSpPr>
          <p:cNvPr id="36881" name="Text Box 18"/>
          <p:cNvSpPr txBox="1">
            <a:spLocks noChangeArrowheads="1"/>
          </p:cNvSpPr>
          <p:nvPr/>
        </p:nvSpPr>
        <p:spPr bwMode="auto">
          <a:xfrm>
            <a:off x="3856182" y="2080093"/>
            <a:ext cx="268432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C</a:t>
            </a:r>
            <a:endParaRPr lang="en-US"/>
          </a:p>
        </p:txBody>
      </p:sp>
      <p:sp>
        <p:nvSpPr>
          <p:cNvPr id="36882" name="Text Box 19"/>
          <p:cNvSpPr txBox="1">
            <a:spLocks noChangeArrowheads="1"/>
          </p:cNvSpPr>
          <p:nvPr/>
        </p:nvSpPr>
        <p:spPr bwMode="auto">
          <a:xfrm>
            <a:off x="4768273" y="2066085"/>
            <a:ext cx="268432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D</a:t>
            </a:r>
            <a:endParaRPr lang="en-US"/>
          </a:p>
        </p:txBody>
      </p:sp>
      <p:sp>
        <p:nvSpPr>
          <p:cNvPr id="36883" name="Text Box 20"/>
          <p:cNvSpPr txBox="1">
            <a:spLocks noChangeArrowheads="1"/>
          </p:cNvSpPr>
          <p:nvPr/>
        </p:nvSpPr>
        <p:spPr bwMode="auto">
          <a:xfrm>
            <a:off x="5665932" y="2066085"/>
            <a:ext cx="249671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E</a:t>
            </a:r>
            <a:endParaRPr lang="en-US"/>
          </a:p>
        </p:txBody>
      </p:sp>
      <p:sp>
        <p:nvSpPr>
          <p:cNvPr id="36884" name="Text Box 21"/>
          <p:cNvSpPr txBox="1">
            <a:spLocks noChangeArrowheads="1"/>
          </p:cNvSpPr>
          <p:nvPr/>
        </p:nvSpPr>
        <p:spPr bwMode="auto">
          <a:xfrm>
            <a:off x="6596785" y="2080093"/>
            <a:ext cx="228023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F</a:t>
            </a:r>
            <a:endParaRPr lang="en-US"/>
          </a:p>
        </p:txBody>
      </p:sp>
      <p:sp>
        <p:nvSpPr>
          <p:cNvPr id="36885" name="Freeform 22"/>
          <p:cNvSpPr>
            <a:spLocks/>
          </p:cNvSpPr>
          <p:nvPr/>
        </p:nvSpPr>
        <p:spPr bwMode="auto">
          <a:xfrm>
            <a:off x="2799773" y="3833813"/>
            <a:ext cx="274205" cy="144275"/>
          </a:xfrm>
          <a:custGeom>
            <a:avLst/>
            <a:gdLst>
              <a:gd name="T0" fmla="*/ 98 w 190"/>
              <a:gd name="T1" fmla="*/ 3 h 103"/>
              <a:gd name="T2" fmla="*/ 0 w 190"/>
              <a:gd name="T3" fmla="*/ 102 h 103"/>
              <a:gd name="T4" fmla="*/ 189 w 190"/>
              <a:gd name="T5" fmla="*/ 102 h 103"/>
              <a:gd name="T6" fmla="*/ 103 w 190"/>
              <a:gd name="T7" fmla="*/ 0 h 103"/>
              <a:gd name="T8" fmla="*/ 98 w 190"/>
              <a:gd name="T9" fmla="*/ 3 h 103"/>
              <a:gd name="T10" fmla="*/ 98 w 190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0"/>
              <a:gd name="T19" fmla="*/ 0 h 103"/>
              <a:gd name="T20" fmla="*/ 190 w 190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0" h="103">
                <a:moveTo>
                  <a:pt x="98" y="3"/>
                </a:moveTo>
                <a:lnTo>
                  <a:pt x="0" y="102"/>
                </a:lnTo>
                <a:lnTo>
                  <a:pt x="189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6886" name="Freeform 23"/>
          <p:cNvSpPr>
            <a:spLocks/>
          </p:cNvSpPr>
          <p:nvPr/>
        </p:nvSpPr>
        <p:spPr bwMode="auto">
          <a:xfrm>
            <a:off x="1900671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6887" name="Freeform 24"/>
          <p:cNvSpPr>
            <a:spLocks/>
          </p:cNvSpPr>
          <p:nvPr/>
        </p:nvSpPr>
        <p:spPr bwMode="auto">
          <a:xfrm>
            <a:off x="4720648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6888" name="Freeform 25"/>
          <p:cNvSpPr>
            <a:spLocks/>
          </p:cNvSpPr>
          <p:nvPr/>
        </p:nvSpPr>
        <p:spPr bwMode="auto">
          <a:xfrm>
            <a:off x="3822989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2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2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6889" name="Freeform 26"/>
          <p:cNvSpPr>
            <a:spLocks/>
          </p:cNvSpPr>
          <p:nvPr/>
        </p:nvSpPr>
        <p:spPr bwMode="auto">
          <a:xfrm>
            <a:off x="6560705" y="3833813"/>
            <a:ext cx="275648" cy="144275"/>
          </a:xfrm>
          <a:custGeom>
            <a:avLst/>
            <a:gdLst>
              <a:gd name="T0" fmla="*/ 97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2 w 191"/>
              <a:gd name="T7" fmla="*/ 0 h 103"/>
              <a:gd name="T8" fmla="*/ 97 w 191"/>
              <a:gd name="T9" fmla="*/ 3 h 103"/>
              <a:gd name="T10" fmla="*/ 97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7" y="3"/>
                </a:moveTo>
                <a:lnTo>
                  <a:pt x="0" y="102"/>
                </a:lnTo>
                <a:lnTo>
                  <a:pt x="190" y="102"/>
                </a:lnTo>
                <a:lnTo>
                  <a:pt x="102" y="0"/>
                </a:lnTo>
                <a:lnTo>
                  <a:pt x="97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6890" name="Freeform 27"/>
          <p:cNvSpPr>
            <a:spLocks/>
          </p:cNvSpPr>
          <p:nvPr/>
        </p:nvSpPr>
        <p:spPr bwMode="auto">
          <a:xfrm>
            <a:off x="5603876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6891" name="Oval 28"/>
          <p:cNvSpPr>
            <a:spLocks noChangeArrowheads="1"/>
          </p:cNvSpPr>
          <p:nvPr/>
        </p:nvSpPr>
        <p:spPr bwMode="auto">
          <a:xfrm>
            <a:off x="2729057" y="4020111"/>
            <a:ext cx="437284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6892" name="Oval 29"/>
          <p:cNvSpPr>
            <a:spLocks noChangeArrowheads="1"/>
          </p:cNvSpPr>
          <p:nvPr/>
        </p:nvSpPr>
        <p:spPr bwMode="auto">
          <a:xfrm>
            <a:off x="1834285" y="4020111"/>
            <a:ext cx="435841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6893" name="Oval 30"/>
          <p:cNvSpPr>
            <a:spLocks noChangeArrowheads="1"/>
          </p:cNvSpPr>
          <p:nvPr/>
        </p:nvSpPr>
        <p:spPr bwMode="auto">
          <a:xfrm>
            <a:off x="4660034" y="4020111"/>
            <a:ext cx="437284" cy="284350"/>
          </a:xfrm>
          <a:prstGeom prst="ellipse">
            <a:avLst/>
          </a:prstGeom>
          <a:solidFill>
            <a:srgbClr val="E10000"/>
          </a:solidFill>
          <a:ln w="31144">
            <a:solidFill>
              <a:srgbClr val="E1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6894" name="Oval 31"/>
          <p:cNvSpPr>
            <a:spLocks noChangeArrowheads="1"/>
          </p:cNvSpPr>
          <p:nvPr/>
        </p:nvSpPr>
        <p:spPr bwMode="auto">
          <a:xfrm>
            <a:off x="3763818" y="4020111"/>
            <a:ext cx="437285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6895" name="Oval 32"/>
          <p:cNvSpPr>
            <a:spLocks noChangeArrowheads="1"/>
          </p:cNvSpPr>
          <p:nvPr/>
        </p:nvSpPr>
        <p:spPr bwMode="auto">
          <a:xfrm>
            <a:off x="6502978" y="4020111"/>
            <a:ext cx="437285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6896" name="Oval 33"/>
          <p:cNvSpPr>
            <a:spLocks noChangeArrowheads="1"/>
          </p:cNvSpPr>
          <p:nvPr/>
        </p:nvSpPr>
        <p:spPr bwMode="auto">
          <a:xfrm>
            <a:off x="5534603" y="4020111"/>
            <a:ext cx="437284" cy="284350"/>
          </a:xfrm>
          <a:prstGeom prst="ellipse">
            <a:avLst/>
          </a:prstGeom>
          <a:solidFill>
            <a:srgbClr val="E10000"/>
          </a:solidFill>
          <a:ln w="31144">
            <a:solidFill>
              <a:srgbClr val="E1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6897" name="Line 34"/>
          <p:cNvSpPr>
            <a:spLocks noChangeShapeType="1"/>
          </p:cNvSpPr>
          <p:nvPr/>
        </p:nvSpPr>
        <p:spPr bwMode="auto">
          <a:xfrm>
            <a:off x="2290331" y="4139174"/>
            <a:ext cx="279977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6898" name="Freeform 35"/>
          <p:cNvSpPr>
            <a:spLocks/>
          </p:cNvSpPr>
          <p:nvPr/>
        </p:nvSpPr>
        <p:spPr bwMode="auto">
          <a:xfrm>
            <a:off x="2537114" y="4021511"/>
            <a:ext cx="148648" cy="267540"/>
          </a:xfrm>
          <a:custGeom>
            <a:avLst/>
            <a:gdLst>
              <a:gd name="T0" fmla="*/ 4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4 w 103"/>
              <a:gd name="T9" fmla="*/ 92 h 191"/>
              <a:gd name="T10" fmla="*/ 4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4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6899" name="Line 36"/>
          <p:cNvSpPr>
            <a:spLocks noChangeShapeType="1"/>
          </p:cNvSpPr>
          <p:nvPr/>
        </p:nvSpPr>
        <p:spPr bwMode="auto">
          <a:xfrm>
            <a:off x="4180899" y="4139174"/>
            <a:ext cx="330488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6900" name="Freeform 37"/>
          <p:cNvSpPr>
            <a:spLocks/>
          </p:cNvSpPr>
          <p:nvPr/>
        </p:nvSpPr>
        <p:spPr bwMode="auto">
          <a:xfrm>
            <a:off x="4473864" y="4021511"/>
            <a:ext cx="150091" cy="267540"/>
          </a:xfrm>
          <a:custGeom>
            <a:avLst/>
            <a:gdLst>
              <a:gd name="T0" fmla="*/ 4 w 104"/>
              <a:gd name="T1" fmla="*/ 92 h 191"/>
              <a:gd name="T2" fmla="*/ 103 w 104"/>
              <a:gd name="T3" fmla="*/ 190 h 191"/>
              <a:gd name="T4" fmla="*/ 103 w 104"/>
              <a:gd name="T5" fmla="*/ 0 h 191"/>
              <a:gd name="T6" fmla="*/ 0 w 104"/>
              <a:gd name="T7" fmla="*/ 87 h 191"/>
              <a:gd name="T8" fmla="*/ 4 w 104"/>
              <a:gd name="T9" fmla="*/ 92 h 191"/>
              <a:gd name="T10" fmla="*/ 4 w 104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4"/>
              <a:gd name="T19" fmla="*/ 0 h 191"/>
              <a:gd name="T20" fmla="*/ 104 w 104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4" h="191">
                <a:moveTo>
                  <a:pt x="4" y="92"/>
                </a:moveTo>
                <a:lnTo>
                  <a:pt x="103" y="190"/>
                </a:lnTo>
                <a:lnTo>
                  <a:pt x="103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6901" name="Line 38"/>
          <p:cNvSpPr>
            <a:spLocks noChangeShapeType="1"/>
          </p:cNvSpPr>
          <p:nvPr/>
        </p:nvSpPr>
        <p:spPr bwMode="auto">
          <a:xfrm>
            <a:off x="5967557" y="4139174"/>
            <a:ext cx="362238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6902" name="Freeform 39"/>
          <p:cNvSpPr>
            <a:spLocks/>
          </p:cNvSpPr>
          <p:nvPr/>
        </p:nvSpPr>
        <p:spPr bwMode="auto">
          <a:xfrm>
            <a:off x="6303819" y="4021511"/>
            <a:ext cx="148648" cy="267540"/>
          </a:xfrm>
          <a:custGeom>
            <a:avLst/>
            <a:gdLst>
              <a:gd name="T0" fmla="*/ 4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4 w 103"/>
              <a:gd name="T9" fmla="*/ 92 h 191"/>
              <a:gd name="T10" fmla="*/ 4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4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006000"/>
          </a:solidFill>
          <a:ln w="31144" cap="flat" cmpd="sng">
            <a:solidFill>
              <a:srgbClr val="006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6903" name="Line 40"/>
          <p:cNvSpPr>
            <a:spLocks noChangeShapeType="1"/>
          </p:cNvSpPr>
          <p:nvPr/>
        </p:nvSpPr>
        <p:spPr bwMode="auto">
          <a:xfrm>
            <a:off x="688398" y="2976563"/>
            <a:ext cx="278534" cy="4202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6904" name="Freeform 41"/>
          <p:cNvSpPr>
            <a:spLocks/>
          </p:cNvSpPr>
          <p:nvPr/>
        </p:nvSpPr>
        <p:spPr bwMode="auto">
          <a:xfrm>
            <a:off x="935182" y="2860302"/>
            <a:ext cx="148648" cy="266140"/>
          </a:xfrm>
          <a:custGeom>
            <a:avLst/>
            <a:gdLst>
              <a:gd name="T0" fmla="*/ 3 w 103"/>
              <a:gd name="T1" fmla="*/ 91 h 190"/>
              <a:gd name="T2" fmla="*/ 102 w 103"/>
              <a:gd name="T3" fmla="*/ 189 h 190"/>
              <a:gd name="T4" fmla="*/ 102 w 103"/>
              <a:gd name="T5" fmla="*/ 0 h 190"/>
              <a:gd name="T6" fmla="*/ 0 w 103"/>
              <a:gd name="T7" fmla="*/ 87 h 190"/>
              <a:gd name="T8" fmla="*/ 3 w 103"/>
              <a:gd name="T9" fmla="*/ 91 h 190"/>
              <a:gd name="T10" fmla="*/ 3 w 103"/>
              <a:gd name="T11" fmla="*/ 91 h 1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0"/>
              <a:gd name="T20" fmla="*/ 103 w 103"/>
              <a:gd name="T21" fmla="*/ 190 h 1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0">
                <a:moveTo>
                  <a:pt x="3" y="91"/>
                </a:moveTo>
                <a:lnTo>
                  <a:pt x="102" y="189"/>
                </a:lnTo>
                <a:lnTo>
                  <a:pt x="102" y="0"/>
                </a:lnTo>
                <a:lnTo>
                  <a:pt x="0" y="87"/>
                </a:lnTo>
                <a:lnTo>
                  <a:pt x="3" y="91"/>
                </a:lnTo>
              </a:path>
            </a:pathLst>
          </a:custGeom>
          <a:solidFill>
            <a:srgbClr val="000000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6905" name="Line 42"/>
          <p:cNvSpPr>
            <a:spLocks noChangeShapeType="1"/>
          </p:cNvSpPr>
          <p:nvPr/>
        </p:nvSpPr>
        <p:spPr bwMode="auto">
          <a:xfrm>
            <a:off x="688398" y="3903850"/>
            <a:ext cx="278534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6906" name="Freeform 43"/>
          <p:cNvSpPr>
            <a:spLocks/>
          </p:cNvSpPr>
          <p:nvPr/>
        </p:nvSpPr>
        <p:spPr bwMode="auto">
          <a:xfrm>
            <a:off x="935182" y="3784787"/>
            <a:ext cx="148648" cy="267541"/>
          </a:xfrm>
          <a:custGeom>
            <a:avLst/>
            <a:gdLst>
              <a:gd name="T0" fmla="*/ 3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3 w 103"/>
              <a:gd name="T9" fmla="*/ 92 h 191"/>
              <a:gd name="T10" fmla="*/ 3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3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3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6907" name="Text Box 44"/>
          <p:cNvSpPr txBox="1">
            <a:spLocks noChangeArrowheads="1"/>
          </p:cNvSpPr>
          <p:nvPr/>
        </p:nvSpPr>
        <p:spPr bwMode="auto">
          <a:xfrm>
            <a:off x="206376" y="3146051"/>
            <a:ext cx="1526886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excitation</a:t>
            </a:r>
            <a:endParaRPr lang="en-US"/>
          </a:p>
        </p:txBody>
      </p:sp>
      <p:sp>
        <p:nvSpPr>
          <p:cNvPr id="36908" name="Text Box 45"/>
          <p:cNvSpPr txBox="1">
            <a:spLocks noChangeArrowheads="1"/>
          </p:cNvSpPr>
          <p:nvPr/>
        </p:nvSpPr>
        <p:spPr bwMode="auto">
          <a:xfrm>
            <a:off x="206376" y="4084545"/>
            <a:ext cx="1428750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inhibition</a:t>
            </a:r>
            <a:endParaRPr lang="en-US"/>
          </a:p>
        </p:txBody>
      </p:sp>
      <p:sp>
        <p:nvSpPr>
          <p:cNvPr id="36909" name="Oval 46"/>
          <p:cNvSpPr>
            <a:spLocks noChangeArrowheads="1"/>
          </p:cNvSpPr>
          <p:nvPr/>
        </p:nvSpPr>
        <p:spPr bwMode="auto">
          <a:xfrm>
            <a:off x="4508500" y="5895696"/>
            <a:ext cx="718705" cy="696165"/>
          </a:xfrm>
          <a:prstGeom prst="ellipse">
            <a:avLst/>
          </a:prstGeom>
          <a:solidFill>
            <a:srgbClr val="FF1F10"/>
          </a:solidFill>
          <a:ln w="47340">
            <a:solidFill>
              <a:srgbClr val="FF1F1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6910" name="Freeform 47"/>
          <p:cNvSpPr>
            <a:spLocks/>
          </p:cNvSpPr>
          <p:nvPr/>
        </p:nvSpPr>
        <p:spPr bwMode="auto">
          <a:xfrm>
            <a:off x="2939762" y="4311464"/>
            <a:ext cx="1448955" cy="1657070"/>
          </a:xfrm>
          <a:custGeom>
            <a:avLst/>
            <a:gdLst>
              <a:gd name="T0" fmla="*/ 0 w 1004"/>
              <a:gd name="T1" fmla="*/ 0 h 1183"/>
              <a:gd name="T2" fmla="*/ 21 w 1004"/>
              <a:gd name="T3" fmla="*/ 92 h 1183"/>
              <a:gd name="T4" fmla="*/ 49 w 1004"/>
              <a:gd name="T5" fmla="*/ 182 h 1183"/>
              <a:gd name="T6" fmla="*/ 83 w 1004"/>
              <a:gd name="T7" fmla="*/ 270 h 1183"/>
              <a:gd name="T8" fmla="*/ 123 w 1004"/>
              <a:gd name="T9" fmla="*/ 356 h 1183"/>
              <a:gd name="T10" fmla="*/ 168 w 1004"/>
              <a:gd name="T11" fmla="*/ 441 h 1183"/>
              <a:gd name="T12" fmla="*/ 219 w 1004"/>
              <a:gd name="T13" fmla="*/ 523 h 1183"/>
              <a:gd name="T14" fmla="*/ 276 w 1004"/>
              <a:gd name="T15" fmla="*/ 603 h 1183"/>
              <a:gd name="T16" fmla="*/ 338 w 1004"/>
              <a:gd name="T17" fmla="*/ 679 h 1183"/>
              <a:gd name="T18" fmla="*/ 404 w 1004"/>
              <a:gd name="T19" fmla="*/ 755 h 1183"/>
              <a:gd name="T20" fmla="*/ 476 w 1004"/>
              <a:gd name="T21" fmla="*/ 826 h 1183"/>
              <a:gd name="T22" fmla="*/ 552 w 1004"/>
              <a:gd name="T23" fmla="*/ 894 h 1183"/>
              <a:gd name="T24" fmla="*/ 633 w 1004"/>
              <a:gd name="T25" fmla="*/ 958 h 1183"/>
              <a:gd name="T26" fmla="*/ 719 w 1004"/>
              <a:gd name="T27" fmla="*/ 1021 h 1183"/>
              <a:gd name="T28" fmla="*/ 809 w 1004"/>
              <a:gd name="T29" fmla="*/ 1078 h 1183"/>
              <a:gd name="T30" fmla="*/ 903 w 1004"/>
              <a:gd name="T31" fmla="*/ 1133 h 1183"/>
              <a:gd name="T32" fmla="*/ 1003 w 1004"/>
              <a:gd name="T33" fmla="*/ 1182 h 118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04"/>
              <a:gd name="T52" fmla="*/ 0 h 1183"/>
              <a:gd name="T53" fmla="*/ 1004 w 1004"/>
              <a:gd name="T54" fmla="*/ 1183 h 118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04" h="1183">
                <a:moveTo>
                  <a:pt x="0" y="0"/>
                </a:moveTo>
                <a:lnTo>
                  <a:pt x="21" y="92"/>
                </a:lnTo>
                <a:lnTo>
                  <a:pt x="49" y="182"/>
                </a:lnTo>
                <a:lnTo>
                  <a:pt x="83" y="270"/>
                </a:lnTo>
                <a:lnTo>
                  <a:pt x="123" y="356"/>
                </a:lnTo>
                <a:lnTo>
                  <a:pt x="168" y="441"/>
                </a:lnTo>
                <a:lnTo>
                  <a:pt x="219" y="523"/>
                </a:lnTo>
                <a:lnTo>
                  <a:pt x="276" y="603"/>
                </a:lnTo>
                <a:lnTo>
                  <a:pt x="338" y="679"/>
                </a:lnTo>
                <a:lnTo>
                  <a:pt x="404" y="755"/>
                </a:lnTo>
                <a:lnTo>
                  <a:pt x="476" y="826"/>
                </a:lnTo>
                <a:lnTo>
                  <a:pt x="552" y="894"/>
                </a:lnTo>
                <a:lnTo>
                  <a:pt x="633" y="958"/>
                </a:lnTo>
                <a:lnTo>
                  <a:pt x="719" y="1021"/>
                </a:lnTo>
                <a:lnTo>
                  <a:pt x="809" y="1078"/>
                </a:lnTo>
                <a:lnTo>
                  <a:pt x="903" y="1133"/>
                </a:lnTo>
                <a:lnTo>
                  <a:pt x="1003" y="1182"/>
                </a:lnTo>
              </a:path>
            </a:pathLst>
          </a:custGeom>
          <a:noFill/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6911" name="Freeform 48"/>
          <p:cNvSpPr>
            <a:spLocks/>
          </p:cNvSpPr>
          <p:nvPr/>
        </p:nvSpPr>
        <p:spPr bwMode="auto">
          <a:xfrm>
            <a:off x="4382944" y="5936316"/>
            <a:ext cx="191943" cy="224118"/>
          </a:xfrm>
          <a:custGeom>
            <a:avLst/>
            <a:gdLst>
              <a:gd name="T0" fmla="*/ 0 w 133"/>
              <a:gd name="T1" fmla="*/ 25 h 160"/>
              <a:gd name="T2" fmla="*/ 31 w 133"/>
              <a:gd name="T3" fmla="*/ 159 h 160"/>
              <a:gd name="T4" fmla="*/ 132 w 133"/>
              <a:gd name="T5" fmla="*/ 0 h 160"/>
              <a:gd name="T6" fmla="*/ 0 w 133"/>
              <a:gd name="T7" fmla="*/ 18 h 160"/>
              <a:gd name="T8" fmla="*/ 0 w 133"/>
              <a:gd name="T9" fmla="*/ 25 h 160"/>
              <a:gd name="T10" fmla="*/ 0 w 133"/>
              <a:gd name="T11" fmla="*/ 25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"/>
              <a:gd name="T19" fmla="*/ 0 h 160"/>
              <a:gd name="T20" fmla="*/ 133 w 133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" h="160">
                <a:moveTo>
                  <a:pt x="0" y="25"/>
                </a:moveTo>
                <a:lnTo>
                  <a:pt x="31" y="159"/>
                </a:lnTo>
                <a:lnTo>
                  <a:pt x="132" y="0"/>
                </a:lnTo>
                <a:lnTo>
                  <a:pt x="0" y="18"/>
                </a:lnTo>
                <a:lnTo>
                  <a:pt x="0" y="25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6912" name="Freeform 49"/>
          <p:cNvSpPr>
            <a:spLocks/>
          </p:cNvSpPr>
          <p:nvPr/>
        </p:nvSpPr>
        <p:spPr bwMode="auto">
          <a:xfrm>
            <a:off x="5345545" y="4294655"/>
            <a:ext cx="1362364" cy="1673879"/>
          </a:xfrm>
          <a:custGeom>
            <a:avLst/>
            <a:gdLst>
              <a:gd name="T0" fmla="*/ 943 w 944"/>
              <a:gd name="T1" fmla="*/ 0 h 1195"/>
              <a:gd name="T2" fmla="*/ 922 w 944"/>
              <a:gd name="T3" fmla="*/ 93 h 1195"/>
              <a:gd name="T4" fmla="*/ 895 w 944"/>
              <a:gd name="T5" fmla="*/ 183 h 1195"/>
              <a:gd name="T6" fmla="*/ 864 w 944"/>
              <a:gd name="T7" fmla="*/ 273 h 1195"/>
              <a:gd name="T8" fmla="*/ 826 w 944"/>
              <a:gd name="T9" fmla="*/ 359 h 1195"/>
              <a:gd name="T10" fmla="*/ 783 w 944"/>
              <a:gd name="T11" fmla="*/ 445 h 1195"/>
              <a:gd name="T12" fmla="*/ 735 w 944"/>
              <a:gd name="T13" fmla="*/ 529 h 1195"/>
              <a:gd name="T14" fmla="*/ 682 w 944"/>
              <a:gd name="T15" fmla="*/ 609 h 1195"/>
              <a:gd name="T16" fmla="*/ 625 w 944"/>
              <a:gd name="T17" fmla="*/ 686 h 1195"/>
              <a:gd name="T18" fmla="*/ 561 w 944"/>
              <a:gd name="T19" fmla="*/ 763 h 1195"/>
              <a:gd name="T20" fmla="*/ 494 w 944"/>
              <a:gd name="T21" fmla="*/ 835 h 1195"/>
              <a:gd name="T22" fmla="*/ 421 w 944"/>
              <a:gd name="T23" fmla="*/ 904 h 1195"/>
              <a:gd name="T24" fmla="*/ 346 w 944"/>
              <a:gd name="T25" fmla="*/ 969 h 1195"/>
              <a:gd name="T26" fmla="*/ 264 w 944"/>
              <a:gd name="T27" fmla="*/ 1031 h 1195"/>
              <a:gd name="T28" fmla="*/ 180 w 944"/>
              <a:gd name="T29" fmla="*/ 1090 h 1195"/>
              <a:gd name="T30" fmla="*/ 92 w 944"/>
              <a:gd name="T31" fmla="*/ 1145 h 1195"/>
              <a:gd name="T32" fmla="*/ 0 w 944"/>
              <a:gd name="T33" fmla="*/ 1194 h 119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944"/>
              <a:gd name="T52" fmla="*/ 0 h 1195"/>
              <a:gd name="T53" fmla="*/ 944 w 944"/>
              <a:gd name="T54" fmla="*/ 1195 h 119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944" h="1195">
                <a:moveTo>
                  <a:pt x="943" y="0"/>
                </a:moveTo>
                <a:lnTo>
                  <a:pt x="922" y="93"/>
                </a:lnTo>
                <a:lnTo>
                  <a:pt x="895" y="183"/>
                </a:lnTo>
                <a:lnTo>
                  <a:pt x="864" y="273"/>
                </a:lnTo>
                <a:lnTo>
                  <a:pt x="826" y="359"/>
                </a:lnTo>
                <a:lnTo>
                  <a:pt x="783" y="445"/>
                </a:lnTo>
                <a:lnTo>
                  <a:pt x="735" y="529"/>
                </a:lnTo>
                <a:lnTo>
                  <a:pt x="682" y="609"/>
                </a:lnTo>
                <a:lnTo>
                  <a:pt x="625" y="686"/>
                </a:lnTo>
                <a:lnTo>
                  <a:pt x="561" y="763"/>
                </a:lnTo>
                <a:lnTo>
                  <a:pt x="494" y="835"/>
                </a:lnTo>
                <a:lnTo>
                  <a:pt x="421" y="904"/>
                </a:lnTo>
                <a:lnTo>
                  <a:pt x="346" y="969"/>
                </a:lnTo>
                <a:lnTo>
                  <a:pt x="264" y="1031"/>
                </a:lnTo>
                <a:lnTo>
                  <a:pt x="180" y="1090"/>
                </a:lnTo>
                <a:lnTo>
                  <a:pt x="92" y="1145"/>
                </a:lnTo>
                <a:lnTo>
                  <a:pt x="0" y="1194"/>
                </a:lnTo>
              </a:path>
            </a:pathLst>
          </a:custGeom>
          <a:noFill/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6913" name="Freeform 50"/>
          <p:cNvSpPr>
            <a:spLocks/>
          </p:cNvSpPr>
          <p:nvPr/>
        </p:nvSpPr>
        <p:spPr bwMode="auto">
          <a:xfrm>
            <a:off x="5160818" y="5936316"/>
            <a:ext cx="191944" cy="224118"/>
          </a:xfrm>
          <a:custGeom>
            <a:avLst/>
            <a:gdLst>
              <a:gd name="T0" fmla="*/ 132 w 133"/>
              <a:gd name="T1" fmla="*/ 25 h 160"/>
              <a:gd name="T2" fmla="*/ 101 w 133"/>
              <a:gd name="T3" fmla="*/ 159 h 160"/>
              <a:gd name="T4" fmla="*/ 0 w 133"/>
              <a:gd name="T5" fmla="*/ 0 h 160"/>
              <a:gd name="T6" fmla="*/ 132 w 133"/>
              <a:gd name="T7" fmla="*/ 18 h 160"/>
              <a:gd name="T8" fmla="*/ 132 w 133"/>
              <a:gd name="T9" fmla="*/ 25 h 160"/>
              <a:gd name="T10" fmla="*/ 132 w 133"/>
              <a:gd name="T11" fmla="*/ 25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"/>
              <a:gd name="T19" fmla="*/ 0 h 160"/>
              <a:gd name="T20" fmla="*/ 133 w 133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" h="160">
                <a:moveTo>
                  <a:pt x="132" y="25"/>
                </a:moveTo>
                <a:lnTo>
                  <a:pt x="101" y="159"/>
                </a:lnTo>
                <a:lnTo>
                  <a:pt x="0" y="0"/>
                </a:lnTo>
                <a:lnTo>
                  <a:pt x="132" y="18"/>
                </a:lnTo>
                <a:lnTo>
                  <a:pt x="132" y="25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6914" name="Line 51"/>
          <p:cNvSpPr>
            <a:spLocks noChangeShapeType="1"/>
          </p:cNvSpPr>
          <p:nvPr/>
        </p:nvSpPr>
        <p:spPr bwMode="auto">
          <a:xfrm>
            <a:off x="4863523" y="4310064"/>
            <a:ext cx="0" cy="1340503"/>
          </a:xfrm>
          <a:prstGeom prst="line">
            <a:avLst/>
          </a:prstGeom>
          <a:noFill/>
          <a:ln w="4734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6915" name="Freeform 52"/>
          <p:cNvSpPr>
            <a:spLocks/>
          </p:cNvSpPr>
          <p:nvPr/>
        </p:nvSpPr>
        <p:spPr bwMode="auto">
          <a:xfrm>
            <a:off x="4720648" y="5644963"/>
            <a:ext cx="275647" cy="191901"/>
          </a:xfrm>
          <a:custGeom>
            <a:avLst/>
            <a:gdLst>
              <a:gd name="T0" fmla="*/ 98 w 191"/>
              <a:gd name="T1" fmla="*/ 4 h 137"/>
              <a:gd name="T2" fmla="*/ 0 w 191"/>
              <a:gd name="T3" fmla="*/ 136 h 137"/>
              <a:gd name="T4" fmla="*/ 190 w 191"/>
              <a:gd name="T5" fmla="*/ 136 h 137"/>
              <a:gd name="T6" fmla="*/ 103 w 191"/>
              <a:gd name="T7" fmla="*/ 0 h 137"/>
              <a:gd name="T8" fmla="*/ 98 w 191"/>
              <a:gd name="T9" fmla="*/ 4 h 137"/>
              <a:gd name="T10" fmla="*/ 98 w 191"/>
              <a:gd name="T11" fmla="*/ 4 h 1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37"/>
              <a:gd name="T20" fmla="*/ 191 w 191"/>
              <a:gd name="T21" fmla="*/ 137 h 1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37">
                <a:moveTo>
                  <a:pt x="98" y="4"/>
                </a:moveTo>
                <a:lnTo>
                  <a:pt x="0" y="136"/>
                </a:lnTo>
                <a:lnTo>
                  <a:pt x="190" y="136"/>
                </a:lnTo>
                <a:lnTo>
                  <a:pt x="103" y="0"/>
                </a:lnTo>
                <a:lnTo>
                  <a:pt x="98" y="4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6916" name="Line 53"/>
          <p:cNvSpPr>
            <a:spLocks noChangeShapeType="1"/>
          </p:cNvSpPr>
          <p:nvPr/>
        </p:nvSpPr>
        <p:spPr bwMode="auto">
          <a:xfrm flipH="1">
            <a:off x="2001694" y="791416"/>
            <a:ext cx="4847647" cy="0"/>
          </a:xfrm>
          <a:prstGeom prst="line">
            <a:avLst/>
          </a:prstGeom>
          <a:noFill/>
          <a:ln w="4734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6917" name="Oval 54"/>
          <p:cNvSpPr>
            <a:spLocks noChangeArrowheads="1"/>
          </p:cNvSpPr>
          <p:nvPr/>
        </p:nvSpPr>
        <p:spPr bwMode="auto">
          <a:xfrm>
            <a:off x="4595091" y="1154206"/>
            <a:ext cx="539750" cy="523875"/>
          </a:xfrm>
          <a:prstGeom prst="ellipse">
            <a:avLst/>
          </a:prstGeom>
          <a:solidFill>
            <a:srgbClr val="600000"/>
          </a:solidFill>
          <a:ln w="18687">
            <a:solidFill>
              <a:srgbClr val="6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6918" name="Text Box 55"/>
          <p:cNvSpPr txBox="1">
            <a:spLocks noChangeArrowheads="1"/>
          </p:cNvSpPr>
          <p:nvPr/>
        </p:nvSpPr>
        <p:spPr bwMode="auto">
          <a:xfrm>
            <a:off x="2684318" y="368394"/>
            <a:ext cx="3639705" cy="8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the cell will respond to </a:t>
            </a:r>
          </a:p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left to right movement</a:t>
            </a:r>
            <a:endParaRPr lang="en-US"/>
          </a:p>
        </p:txBody>
      </p:sp>
      <p:sp>
        <p:nvSpPr>
          <p:cNvPr id="36919" name="Text Box 56"/>
          <p:cNvSpPr txBox="1">
            <a:spLocks noChangeArrowheads="1"/>
          </p:cNvSpPr>
          <p:nvPr/>
        </p:nvSpPr>
        <p:spPr bwMode="auto">
          <a:xfrm>
            <a:off x="5758296" y="5862078"/>
            <a:ext cx="3082636" cy="86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Direction Selective </a:t>
            </a:r>
          </a:p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Neuron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9647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Oval 4"/>
          <p:cNvSpPr>
            <a:spLocks noChangeArrowheads="1"/>
          </p:cNvSpPr>
          <p:nvPr/>
        </p:nvSpPr>
        <p:spPr bwMode="auto">
          <a:xfrm>
            <a:off x="1838613" y="1707497"/>
            <a:ext cx="405535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7891" name="Oval 5"/>
          <p:cNvSpPr>
            <a:spLocks noChangeArrowheads="1"/>
          </p:cNvSpPr>
          <p:nvPr/>
        </p:nvSpPr>
        <p:spPr bwMode="auto">
          <a:xfrm>
            <a:off x="2749262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7892" name="Oval 6"/>
          <p:cNvSpPr>
            <a:spLocks noChangeArrowheads="1"/>
          </p:cNvSpPr>
          <p:nvPr/>
        </p:nvSpPr>
        <p:spPr bwMode="auto">
          <a:xfrm>
            <a:off x="3765262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7893" name="Oval 7"/>
          <p:cNvSpPr>
            <a:spLocks noChangeArrowheads="1"/>
          </p:cNvSpPr>
          <p:nvPr/>
        </p:nvSpPr>
        <p:spPr bwMode="auto">
          <a:xfrm>
            <a:off x="4675909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7894" name="Oval 8"/>
          <p:cNvSpPr>
            <a:spLocks noChangeArrowheads="1"/>
          </p:cNvSpPr>
          <p:nvPr/>
        </p:nvSpPr>
        <p:spPr bwMode="auto">
          <a:xfrm>
            <a:off x="5586557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7895" name="Oval 9"/>
          <p:cNvSpPr>
            <a:spLocks noChangeArrowheads="1"/>
          </p:cNvSpPr>
          <p:nvPr/>
        </p:nvSpPr>
        <p:spPr bwMode="auto">
          <a:xfrm>
            <a:off x="6497205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78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85182" y="1994647"/>
            <a:ext cx="1508125" cy="404813"/>
          </a:xfrm>
        </p:spPr>
        <p:txBody>
          <a:bodyPr lIns="0" tIns="0" rIns="0" bIns="0"/>
          <a:lstStyle/>
          <a:p>
            <a:pPr marL="0" indent="0" defTabSz="403169">
              <a:spcBef>
                <a:spcPct val="0"/>
              </a:spcBef>
              <a:buClr>
                <a:srgbClr val="FFFF00"/>
              </a:buClr>
              <a:buSzPct val="90000"/>
              <a:buNone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receptors</a:t>
            </a:r>
            <a:endParaRPr lang="en-US">
              <a:latin typeface="Times New Roman" charset="0"/>
            </a:endParaRPr>
          </a:p>
        </p:txBody>
      </p:sp>
      <p:sp>
        <p:nvSpPr>
          <p:cNvPr id="37897" name="Line 10"/>
          <p:cNvSpPr>
            <a:spLocks noChangeShapeType="1"/>
          </p:cNvSpPr>
          <p:nvPr/>
        </p:nvSpPr>
        <p:spPr bwMode="auto">
          <a:xfrm>
            <a:off x="2050762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7898" name="Line 11"/>
          <p:cNvSpPr>
            <a:spLocks noChangeShapeType="1"/>
          </p:cNvSpPr>
          <p:nvPr/>
        </p:nvSpPr>
        <p:spPr bwMode="auto">
          <a:xfrm>
            <a:off x="2946977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7899" name="Line 12"/>
          <p:cNvSpPr>
            <a:spLocks noChangeShapeType="1"/>
          </p:cNvSpPr>
          <p:nvPr/>
        </p:nvSpPr>
        <p:spPr bwMode="auto">
          <a:xfrm>
            <a:off x="3971636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7900" name="Line 13"/>
          <p:cNvSpPr>
            <a:spLocks noChangeShapeType="1"/>
          </p:cNvSpPr>
          <p:nvPr/>
        </p:nvSpPr>
        <p:spPr bwMode="auto">
          <a:xfrm>
            <a:off x="4863523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7901" name="Line 14"/>
          <p:cNvSpPr>
            <a:spLocks noChangeShapeType="1"/>
          </p:cNvSpPr>
          <p:nvPr/>
        </p:nvSpPr>
        <p:spPr bwMode="auto">
          <a:xfrm>
            <a:off x="5759739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7902" name="Line 15"/>
          <p:cNvSpPr>
            <a:spLocks noChangeShapeType="1"/>
          </p:cNvSpPr>
          <p:nvPr/>
        </p:nvSpPr>
        <p:spPr bwMode="auto">
          <a:xfrm>
            <a:off x="6726671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7903" name="Text Box 16"/>
          <p:cNvSpPr txBox="1">
            <a:spLocks noChangeArrowheads="1"/>
          </p:cNvSpPr>
          <p:nvPr/>
        </p:nvSpPr>
        <p:spPr bwMode="auto">
          <a:xfrm>
            <a:off x="1941080" y="2066085"/>
            <a:ext cx="249670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A</a:t>
            </a:r>
            <a:endParaRPr lang="en-US"/>
          </a:p>
        </p:txBody>
      </p:sp>
      <p:sp>
        <p:nvSpPr>
          <p:cNvPr id="37904" name="Text Box 17"/>
          <p:cNvSpPr txBox="1">
            <a:spLocks noChangeArrowheads="1"/>
          </p:cNvSpPr>
          <p:nvPr/>
        </p:nvSpPr>
        <p:spPr bwMode="auto">
          <a:xfrm>
            <a:off x="2838740" y="2066085"/>
            <a:ext cx="249670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B</a:t>
            </a:r>
            <a:endParaRPr lang="en-US"/>
          </a:p>
        </p:txBody>
      </p:sp>
      <p:sp>
        <p:nvSpPr>
          <p:cNvPr id="37905" name="Text Box 18"/>
          <p:cNvSpPr txBox="1">
            <a:spLocks noChangeArrowheads="1"/>
          </p:cNvSpPr>
          <p:nvPr/>
        </p:nvSpPr>
        <p:spPr bwMode="auto">
          <a:xfrm>
            <a:off x="3856182" y="2080093"/>
            <a:ext cx="268432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C</a:t>
            </a:r>
            <a:endParaRPr lang="en-US"/>
          </a:p>
        </p:txBody>
      </p:sp>
      <p:sp>
        <p:nvSpPr>
          <p:cNvPr id="37906" name="Text Box 19"/>
          <p:cNvSpPr txBox="1">
            <a:spLocks noChangeArrowheads="1"/>
          </p:cNvSpPr>
          <p:nvPr/>
        </p:nvSpPr>
        <p:spPr bwMode="auto">
          <a:xfrm>
            <a:off x="4768273" y="2066085"/>
            <a:ext cx="268432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D</a:t>
            </a:r>
            <a:endParaRPr lang="en-US"/>
          </a:p>
        </p:txBody>
      </p:sp>
      <p:sp>
        <p:nvSpPr>
          <p:cNvPr id="37907" name="Text Box 20"/>
          <p:cNvSpPr txBox="1">
            <a:spLocks noChangeArrowheads="1"/>
          </p:cNvSpPr>
          <p:nvPr/>
        </p:nvSpPr>
        <p:spPr bwMode="auto">
          <a:xfrm>
            <a:off x="5665932" y="2066085"/>
            <a:ext cx="249671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E</a:t>
            </a:r>
            <a:endParaRPr lang="en-US"/>
          </a:p>
        </p:txBody>
      </p:sp>
      <p:sp>
        <p:nvSpPr>
          <p:cNvPr id="37908" name="Text Box 21"/>
          <p:cNvSpPr txBox="1">
            <a:spLocks noChangeArrowheads="1"/>
          </p:cNvSpPr>
          <p:nvPr/>
        </p:nvSpPr>
        <p:spPr bwMode="auto">
          <a:xfrm>
            <a:off x="6596785" y="2080093"/>
            <a:ext cx="228023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F</a:t>
            </a:r>
            <a:endParaRPr lang="en-US"/>
          </a:p>
        </p:txBody>
      </p:sp>
      <p:sp>
        <p:nvSpPr>
          <p:cNvPr id="37909" name="Freeform 22"/>
          <p:cNvSpPr>
            <a:spLocks/>
          </p:cNvSpPr>
          <p:nvPr/>
        </p:nvSpPr>
        <p:spPr bwMode="auto">
          <a:xfrm>
            <a:off x="2799773" y="3833813"/>
            <a:ext cx="274205" cy="144275"/>
          </a:xfrm>
          <a:custGeom>
            <a:avLst/>
            <a:gdLst>
              <a:gd name="T0" fmla="*/ 98 w 190"/>
              <a:gd name="T1" fmla="*/ 3 h 103"/>
              <a:gd name="T2" fmla="*/ 0 w 190"/>
              <a:gd name="T3" fmla="*/ 102 h 103"/>
              <a:gd name="T4" fmla="*/ 189 w 190"/>
              <a:gd name="T5" fmla="*/ 102 h 103"/>
              <a:gd name="T6" fmla="*/ 103 w 190"/>
              <a:gd name="T7" fmla="*/ 0 h 103"/>
              <a:gd name="T8" fmla="*/ 98 w 190"/>
              <a:gd name="T9" fmla="*/ 3 h 103"/>
              <a:gd name="T10" fmla="*/ 98 w 190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0"/>
              <a:gd name="T19" fmla="*/ 0 h 103"/>
              <a:gd name="T20" fmla="*/ 190 w 190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0" h="103">
                <a:moveTo>
                  <a:pt x="98" y="3"/>
                </a:moveTo>
                <a:lnTo>
                  <a:pt x="0" y="102"/>
                </a:lnTo>
                <a:lnTo>
                  <a:pt x="189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7910" name="Freeform 23"/>
          <p:cNvSpPr>
            <a:spLocks/>
          </p:cNvSpPr>
          <p:nvPr/>
        </p:nvSpPr>
        <p:spPr bwMode="auto">
          <a:xfrm>
            <a:off x="1900671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7911" name="Freeform 24"/>
          <p:cNvSpPr>
            <a:spLocks/>
          </p:cNvSpPr>
          <p:nvPr/>
        </p:nvSpPr>
        <p:spPr bwMode="auto">
          <a:xfrm>
            <a:off x="4720648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7912" name="Freeform 25"/>
          <p:cNvSpPr>
            <a:spLocks/>
          </p:cNvSpPr>
          <p:nvPr/>
        </p:nvSpPr>
        <p:spPr bwMode="auto">
          <a:xfrm>
            <a:off x="3822989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2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2" y="0"/>
                </a:lnTo>
                <a:lnTo>
                  <a:pt x="98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7913" name="Freeform 26"/>
          <p:cNvSpPr>
            <a:spLocks/>
          </p:cNvSpPr>
          <p:nvPr/>
        </p:nvSpPr>
        <p:spPr bwMode="auto">
          <a:xfrm>
            <a:off x="6560705" y="3833813"/>
            <a:ext cx="275648" cy="144275"/>
          </a:xfrm>
          <a:custGeom>
            <a:avLst/>
            <a:gdLst>
              <a:gd name="T0" fmla="*/ 97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2 w 191"/>
              <a:gd name="T7" fmla="*/ 0 h 103"/>
              <a:gd name="T8" fmla="*/ 97 w 191"/>
              <a:gd name="T9" fmla="*/ 3 h 103"/>
              <a:gd name="T10" fmla="*/ 97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7" y="3"/>
                </a:moveTo>
                <a:lnTo>
                  <a:pt x="0" y="102"/>
                </a:lnTo>
                <a:lnTo>
                  <a:pt x="190" y="102"/>
                </a:lnTo>
                <a:lnTo>
                  <a:pt x="102" y="0"/>
                </a:lnTo>
                <a:lnTo>
                  <a:pt x="97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7914" name="Freeform 27"/>
          <p:cNvSpPr>
            <a:spLocks/>
          </p:cNvSpPr>
          <p:nvPr/>
        </p:nvSpPr>
        <p:spPr bwMode="auto">
          <a:xfrm>
            <a:off x="5603876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7915" name="Oval 28"/>
          <p:cNvSpPr>
            <a:spLocks noChangeArrowheads="1"/>
          </p:cNvSpPr>
          <p:nvPr/>
        </p:nvSpPr>
        <p:spPr bwMode="auto">
          <a:xfrm>
            <a:off x="2729057" y="4020111"/>
            <a:ext cx="437284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7916" name="Oval 29"/>
          <p:cNvSpPr>
            <a:spLocks noChangeArrowheads="1"/>
          </p:cNvSpPr>
          <p:nvPr/>
        </p:nvSpPr>
        <p:spPr bwMode="auto">
          <a:xfrm>
            <a:off x="1834285" y="4020111"/>
            <a:ext cx="435841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7917" name="Oval 30"/>
          <p:cNvSpPr>
            <a:spLocks noChangeArrowheads="1"/>
          </p:cNvSpPr>
          <p:nvPr/>
        </p:nvSpPr>
        <p:spPr bwMode="auto">
          <a:xfrm>
            <a:off x="4660034" y="4020111"/>
            <a:ext cx="437284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7918" name="Oval 31"/>
          <p:cNvSpPr>
            <a:spLocks noChangeArrowheads="1"/>
          </p:cNvSpPr>
          <p:nvPr/>
        </p:nvSpPr>
        <p:spPr bwMode="auto">
          <a:xfrm>
            <a:off x="3763818" y="4020111"/>
            <a:ext cx="437285" cy="284350"/>
          </a:xfrm>
          <a:prstGeom prst="ellipse">
            <a:avLst/>
          </a:prstGeom>
          <a:solidFill>
            <a:srgbClr val="E10000"/>
          </a:solidFill>
          <a:ln w="31144">
            <a:solidFill>
              <a:srgbClr val="E1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7919" name="Oval 32"/>
          <p:cNvSpPr>
            <a:spLocks noChangeArrowheads="1"/>
          </p:cNvSpPr>
          <p:nvPr/>
        </p:nvSpPr>
        <p:spPr bwMode="auto">
          <a:xfrm>
            <a:off x="6502978" y="4020111"/>
            <a:ext cx="437285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7920" name="Oval 33"/>
          <p:cNvSpPr>
            <a:spLocks noChangeArrowheads="1"/>
          </p:cNvSpPr>
          <p:nvPr/>
        </p:nvSpPr>
        <p:spPr bwMode="auto">
          <a:xfrm>
            <a:off x="5534603" y="4020111"/>
            <a:ext cx="437284" cy="284350"/>
          </a:xfrm>
          <a:prstGeom prst="ellipse">
            <a:avLst/>
          </a:prstGeom>
          <a:solidFill>
            <a:srgbClr val="E10000"/>
          </a:solidFill>
          <a:ln w="31144">
            <a:solidFill>
              <a:srgbClr val="E1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7921" name="Line 34"/>
          <p:cNvSpPr>
            <a:spLocks noChangeShapeType="1"/>
          </p:cNvSpPr>
          <p:nvPr/>
        </p:nvSpPr>
        <p:spPr bwMode="auto">
          <a:xfrm>
            <a:off x="2290331" y="4139174"/>
            <a:ext cx="279977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7922" name="Freeform 35"/>
          <p:cNvSpPr>
            <a:spLocks/>
          </p:cNvSpPr>
          <p:nvPr/>
        </p:nvSpPr>
        <p:spPr bwMode="auto">
          <a:xfrm>
            <a:off x="2537114" y="4021511"/>
            <a:ext cx="148648" cy="267540"/>
          </a:xfrm>
          <a:custGeom>
            <a:avLst/>
            <a:gdLst>
              <a:gd name="T0" fmla="*/ 4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4 w 103"/>
              <a:gd name="T9" fmla="*/ 92 h 191"/>
              <a:gd name="T10" fmla="*/ 4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4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7923" name="Line 36"/>
          <p:cNvSpPr>
            <a:spLocks noChangeShapeType="1"/>
          </p:cNvSpPr>
          <p:nvPr/>
        </p:nvSpPr>
        <p:spPr bwMode="auto">
          <a:xfrm>
            <a:off x="4180899" y="4139174"/>
            <a:ext cx="330488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7924" name="Freeform 37"/>
          <p:cNvSpPr>
            <a:spLocks/>
          </p:cNvSpPr>
          <p:nvPr/>
        </p:nvSpPr>
        <p:spPr bwMode="auto">
          <a:xfrm>
            <a:off x="4473864" y="4021511"/>
            <a:ext cx="150091" cy="267540"/>
          </a:xfrm>
          <a:custGeom>
            <a:avLst/>
            <a:gdLst>
              <a:gd name="T0" fmla="*/ 4 w 104"/>
              <a:gd name="T1" fmla="*/ 92 h 191"/>
              <a:gd name="T2" fmla="*/ 103 w 104"/>
              <a:gd name="T3" fmla="*/ 190 h 191"/>
              <a:gd name="T4" fmla="*/ 103 w 104"/>
              <a:gd name="T5" fmla="*/ 0 h 191"/>
              <a:gd name="T6" fmla="*/ 0 w 104"/>
              <a:gd name="T7" fmla="*/ 87 h 191"/>
              <a:gd name="T8" fmla="*/ 4 w 104"/>
              <a:gd name="T9" fmla="*/ 92 h 191"/>
              <a:gd name="T10" fmla="*/ 4 w 104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4"/>
              <a:gd name="T19" fmla="*/ 0 h 191"/>
              <a:gd name="T20" fmla="*/ 104 w 104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4" h="191">
                <a:moveTo>
                  <a:pt x="4" y="92"/>
                </a:moveTo>
                <a:lnTo>
                  <a:pt x="103" y="190"/>
                </a:lnTo>
                <a:lnTo>
                  <a:pt x="103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006000"/>
          </a:solidFill>
          <a:ln w="31144" cap="flat" cmpd="sng">
            <a:solidFill>
              <a:srgbClr val="006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7925" name="Line 38"/>
          <p:cNvSpPr>
            <a:spLocks noChangeShapeType="1"/>
          </p:cNvSpPr>
          <p:nvPr/>
        </p:nvSpPr>
        <p:spPr bwMode="auto">
          <a:xfrm>
            <a:off x="5967557" y="4139174"/>
            <a:ext cx="362238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7926" name="Freeform 39"/>
          <p:cNvSpPr>
            <a:spLocks/>
          </p:cNvSpPr>
          <p:nvPr/>
        </p:nvSpPr>
        <p:spPr bwMode="auto">
          <a:xfrm>
            <a:off x="6303819" y="4021511"/>
            <a:ext cx="148648" cy="267540"/>
          </a:xfrm>
          <a:custGeom>
            <a:avLst/>
            <a:gdLst>
              <a:gd name="T0" fmla="*/ 4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4 w 103"/>
              <a:gd name="T9" fmla="*/ 92 h 191"/>
              <a:gd name="T10" fmla="*/ 4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4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006000"/>
          </a:solidFill>
          <a:ln w="31144" cap="flat" cmpd="sng">
            <a:solidFill>
              <a:srgbClr val="006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7927" name="Line 40"/>
          <p:cNvSpPr>
            <a:spLocks noChangeShapeType="1"/>
          </p:cNvSpPr>
          <p:nvPr/>
        </p:nvSpPr>
        <p:spPr bwMode="auto">
          <a:xfrm>
            <a:off x="688398" y="2976563"/>
            <a:ext cx="278534" cy="4202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7928" name="Freeform 41"/>
          <p:cNvSpPr>
            <a:spLocks/>
          </p:cNvSpPr>
          <p:nvPr/>
        </p:nvSpPr>
        <p:spPr bwMode="auto">
          <a:xfrm>
            <a:off x="935182" y="2860302"/>
            <a:ext cx="148648" cy="266140"/>
          </a:xfrm>
          <a:custGeom>
            <a:avLst/>
            <a:gdLst>
              <a:gd name="T0" fmla="*/ 3 w 103"/>
              <a:gd name="T1" fmla="*/ 91 h 190"/>
              <a:gd name="T2" fmla="*/ 102 w 103"/>
              <a:gd name="T3" fmla="*/ 189 h 190"/>
              <a:gd name="T4" fmla="*/ 102 w 103"/>
              <a:gd name="T5" fmla="*/ 0 h 190"/>
              <a:gd name="T6" fmla="*/ 0 w 103"/>
              <a:gd name="T7" fmla="*/ 87 h 190"/>
              <a:gd name="T8" fmla="*/ 3 w 103"/>
              <a:gd name="T9" fmla="*/ 91 h 190"/>
              <a:gd name="T10" fmla="*/ 3 w 103"/>
              <a:gd name="T11" fmla="*/ 91 h 1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0"/>
              <a:gd name="T20" fmla="*/ 103 w 103"/>
              <a:gd name="T21" fmla="*/ 190 h 1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0">
                <a:moveTo>
                  <a:pt x="3" y="91"/>
                </a:moveTo>
                <a:lnTo>
                  <a:pt x="102" y="189"/>
                </a:lnTo>
                <a:lnTo>
                  <a:pt x="102" y="0"/>
                </a:lnTo>
                <a:lnTo>
                  <a:pt x="0" y="87"/>
                </a:lnTo>
                <a:lnTo>
                  <a:pt x="3" y="91"/>
                </a:lnTo>
              </a:path>
            </a:pathLst>
          </a:custGeom>
          <a:solidFill>
            <a:srgbClr val="000000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7929" name="Line 42"/>
          <p:cNvSpPr>
            <a:spLocks noChangeShapeType="1"/>
          </p:cNvSpPr>
          <p:nvPr/>
        </p:nvSpPr>
        <p:spPr bwMode="auto">
          <a:xfrm>
            <a:off x="688398" y="3903850"/>
            <a:ext cx="278534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7930" name="Freeform 43"/>
          <p:cNvSpPr>
            <a:spLocks/>
          </p:cNvSpPr>
          <p:nvPr/>
        </p:nvSpPr>
        <p:spPr bwMode="auto">
          <a:xfrm>
            <a:off x="935182" y="3784787"/>
            <a:ext cx="148648" cy="267541"/>
          </a:xfrm>
          <a:custGeom>
            <a:avLst/>
            <a:gdLst>
              <a:gd name="T0" fmla="*/ 3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3 w 103"/>
              <a:gd name="T9" fmla="*/ 92 h 191"/>
              <a:gd name="T10" fmla="*/ 3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3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3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7931" name="Text Box 44"/>
          <p:cNvSpPr txBox="1">
            <a:spLocks noChangeArrowheads="1"/>
          </p:cNvSpPr>
          <p:nvPr/>
        </p:nvSpPr>
        <p:spPr bwMode="auto">
          <a:xfrm>
            <a:off x="206376" y="3146051"/>
            <a:ext cx="1526886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excitation</a:t>
            </a:r>
            <a:endParaRPr lang="en-US"/>
          </a:p>
        </p:txBody>
      </p:sp>
      <p:sp>
        <p:nvSpPr>
          <p:cNvPr id="37932" name="Text Box 45"/>
          <p:cNvSpPr txBox="1">
            <a:spLocks noChangeArrowheads="1"/>
          </p:cNvSpPr>
          <p:nvPr/>
        </p:nvSpPr>
        <p:spPr bwMode="auto">
          <a:xfrm>
            <a:off x="206376" y="4084545"/>
            <a:ext cx="1428750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inhibition</a:t>
            </a:r>
            <a:endParaRPr lang="en-US"/>
          </a:p>
        </p:txBody>
      </p:sp>
      <p:sp>
        <p:nvSpPr>
          <p:cNvPr id="37933" name="Oval 46"/>
          <p:cNvSpPr>
            <a:spLocks noChangeArrowheads="1"/>
          </p:cNvSpPr>
          <p:nvPr/>
        </p:nvSpPr>
        <p:spPr bwMode="auto">
          <a:xfrm>
            <a:off x="4508500" y="5895696"/>
            <a:ext cx="718705" cy="696165"/>
          </a:xfrm>
          <a:prstGeom prst="ellipse">
            <a:avLst/>
          </a:prstGeom>
          <a:solidFill>
            <a:srgbClr val="E01F25"/>
          </a:solidFill>
          <a:ln w="47340">
            <a:solidFill>
              <a:srgbClr val="E01F25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7934" name="Freeform 47"/>
          <p:cNvSpPr>
            <a:spLocks/>
          </p:cNvSpPr>
          <p:nvPr/>
        </p:nvSpPr>
        <p:spPr bwMode="auto">
          <a:xfrm>
            <a:off x="2939762" y="4311464"/>
            <a:ext cx="1448955" cy="1657070"/>
          </a:xfrm>
          <a:custGeom>
            <a:avLst/>
            <a:gdLst>
              <a:gd name="T0" fmla="*/ 0 w 1004"/>
              <a:gd name="T1" fmla="*/ 0 h 1183"/>
              <a:gd name="T2" fmla="*/ 21 w 1004"/>
              <a:gd name="T3" fmla="*/ 92 h 1183"/>
              <a:gd name="T4" fmla="*/ 49 w 1004"/>
              <a:gd name="T5" fmla="*/ 182 h 1183"/>
              <a:gd name="T6" fmla="*/ 83 w 1004"/>
              <a:gd name="T7" fmla="*/ 270 h 1183"/>
              <a:gd name="T8" fmla="*/ 123 w 1004"/>
              <a:gd name="T9" fmla="*/ 356 h 1183"/>
              <a:gd name="T10" fmla="*/ 168 w 1004"/>
              <a:gd name="T11" fmla="*/ 441 h 1183"/>
              <a:gd name="T12" fmla="*/ 219 w 1004"/>
              <a:gd name="T13" fmla="*/ 523 h 1183"/>
              <a:gd name="T14" fmla="*/ 276 w 1004"/>
              <a:gd name="T15" fmla="*/ 603 h 1183"/>
              <a:gd name="T16" fmla="*/ 338 w 1004"/>
              <a:gd name="T17" fmla="*/ 679 h 1183"/>
              <a:gd name="T18" fmla="*/ 404 w 1004"/>
              <a:gd name="T19" fmla="*/ 755 h 1183"/>
              <a:gd name="T20" fmla="*/ 476 w 1004"/>
              <a:gd name="T21" fmla="*/ 826 h 1183"/>
              <a:gd name="T22" fmla="*/ 552 w 1004"/>
              <a:gd name="T23" fmla="*/ 894 h 1183"/>
              <a:gd name="T24" fmla="*/ 633 w 1004"/>
              <a:gd name="T25" fmla="*/ 958 h 1183"/>
              <a:gd name="T26" fmla="*/ 719 w 1004"/>
              <a:gd name="T27" fmla="*/ 1021 h 1183"/>
              <a:gd name="T28" fmla="*/ 809 w 1004"/>
              <a:gd name="T29" fmla="*/ 1078 h 1183"/>
              <a:gd name="T30" fmla="*/ 903 w 1004"/>
              <a:gd name="T31" fmla="*/ 1133 h 1183"/>
              <a:gd name="T32" fmla="*/ 1003 w 1004"/>
              <a:gd name="T33" fmla="*/ 1182 h 118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04"/>
              <a:gd name="T52" fmla="*/ 0 h 1183"/>
              <a:gd name="T53" fmla="*/ 1004 w 1004"/>
              <a:gd name="T54" fmla="*/ 1183 h 118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04" h="1183">
                <a:moveTo>
                  <a:pt x="0" y="0"/>
                </a:moveTo>
                <a:lnTo>
                  <a:pt x="21" y="92"/>
                </a:lnTo>
                <a:lnTo>
                  <a:pt x="49" y="182"/>
                </a:lnTo>
                <a:lnTo>
                  <a:pt x="83" y="270"/>
                </a:lnTo>
                <a:lnTo>
                  <a:pt x="123" y="356"/>
                </a:lnTo>
                <a:lnTo>
                  <a:pt x="168" y="441"/>
                </a:lnTo>
                <a:lnTo>
                  <a:pt x="219" y="523"/>
                </a:lnTo>
                <a:lnTo>
                  <a:pt x="276" y="603"/>
                </a:lnTo>
                <a:lnTo>
                  <a:pt x="338" y="679"/>
                </a:lnTo>
                <a:lnTo>
                  <a:pt x="404" y="755"/>
                </a:lnTo>
                <a:lnTo>
                  <a:pt x="476" y="826"/>
                </a:lnTo>
                <a:lnTo>
                  <a:pt x="552" y="894"/>
                </a:lnTo>
                <a:lnTo>
                  <a:pt x="633" y="958"/>
                </a:lnTo>
                <a:lnTo>
                  <a:pt x="719" y="1021"/>
                </a:lnTo>
                <a:lnTo>
                  <a:pt x="809" y="1078"/>
                </a:lnTo>
                <a:lnTo>
                  <a:pt x="903" y="1133"/>
                </a:lnTo>
                <a:lnTo>
                  <a:pt x="1003" y="1182"/>
                </a:lnTo>
              </a:path>
            </a:pathLst>
          </a:custGeom>
          <a:noFill/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7935" name="Freeform 48"/>
          <p:cNvSpPr>
            <a:spLocks/>
          </p:cNvSpPr>
          <p:nvPr/>
        </p:nvSpPr>
        <p:spPr bwMode="auto">
          <a:xfrm>
            <a:off x="4382944" y="5936316"/>
            <a:ext cx="191943" cy="224118"/>
          </a:xfrm>
          <a:custGeom>
            <a:avLst/>
            <a:gdLst>
              <a:gd name="T0" fmla="*/ 0 w 133"/>
              <a:gd name="T1" fmla="*/ 25 h 160"/>
              <a:gd name="T2" fmla="*/ 31 w 133"/>
              <a:gd name="T3" fmla="*/ 159 h 160"/>
              <a:gd name="T4" fmla="*/ 132 w 133"/>
              <a:gd name="T5" fmla="*/ 0 h 160"/>
              <a:gd name="T6" fmla="*/ 0 w 133"/>
              <a:gd name="T7" fmla="*/ 18 h 160"/>
              <a:gd name="T8" fmla="*/ 0 w 133"/>
              <a:gd name="T9" fmla="*/ 25 h 160"/>
              <a:gd name="T10" fmla="*/ 0 w 133"/>
              <a:gd name="T11" fmla="*/ 25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"/>
              <a:gd name="T19" fmla="*/ 0 h 160"/>
              <a:gd name="T20" fmla="*/ 133 w 133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" h="160">
                <a:moveTo>
                  <a:pt x="0" y="25"/>
                </a:moveTo>
                <a:lnTo>
                  <a:pt x="31" y="159"/>
                </a:lnTo>
                <a:lnTo>
                  <a:pt x="132" y="0"/>
                </a:lnTo>
                <a:lnTo>
                  <a:pt x="0" y="18"/>
                </a:lnTo>
                <a:lnTo>
                  <a:pt x="0" y="25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7936" name="Freeform 49"/>
          <p:cNvSpPr>
            <a:spLocks/>
          </p:cNvSpPr>
          <p:nvPr/>
        </p:nvSpPr>
        <p:spPr bwMode="auto">
          <a:xfrm>
            <a:off x="5345545" y="4294655"/>
            <a:ext cx="1362364" cy="1673879"/>
          </a:xfrm>
          <a:custGeom>
            <a:avLst/>
            <a:gdLst>
              <a:gd name="T0" fmla="*/ 943 w 944"/>
              <a:gd name="T1" fmla="*/ 0 h 1195"/>
              <a:gd name="T2" fmla="*/ 922 w 944"/>
              <a:gd name="T3" fmla="*/ 93 h 1195"/>
              <a:gd name="T4" fmla="*/ 895 w 944"/>
              <a:gd name="T5" fmla="*/ 183 h 1195"/>
              <a:gd name="T6" fmla="*/ 864 w 944"/>
              <a:gd name="T7" fmla="*/ 273 h 1195"/>
              <a:gd name="T8" fmla="*/ 826 w 944"/>
              <a:gd name="T9" fmla="*/ 359 h 1195"/>
              <a:gd name="T10" fmla="*/ 783 w 944"/>
              <a:gd name="T11" fmla="*/ 445 h 1195"/>
              <a:gd name="T12" fmla="*/ 735 w 944"/>
              <a:gd name="T13" fmla="*/ 529 h 1195"/>
              <a:gd name="T14" fmla="*/ 682 w 944"/>
              <a:gd name="T15" fmla="*/ 609 h 1195"/>
              <a:gd name="T16" fmla="*/ 625 w 944"/>
              <a:gd name="T17" fmla="*/ 686 h 1195"/>
              <a:gd name="T18" fmla="*/ 561 w 944"/>
              <a:gd name="T19" fmla="*/ 763 h 1195"/>
              <a:gd name="T20" fmla="*/ 494 w 944"/>
              <a:gd name="T21" fmla="*/ 835 h 1195"/>
              <a:gd name="T22" fmla="*/ 421 w 944"/>
              <a:gd name="T23" fmla="*/ 904 h 1195"/>
              <a:gd name="T24" fmla="*/ 346 w 944"/>
              <a:gd name="T25" fmla="*/ 969 h 1195"/>
              <a:gd name="T26" fmla="*/ 264 w 944"/>
              <a:gd name="T27" fmla="*/ 1031 h 1195"/>
              <a:gd name="T28" fmla="*/ 180 w 944"/>
              <a:gd name="T29" fmla="*/ 1090 h 1195"/>
              <a:gd name="T30" fmla="*/ 92 w 944"/>
              <a:gd name="T31" fmla="*/ 1145 h 1195"/>
              <a:gd name="T32" fmla="*/ 0 w 944"/>
              <a:gd name="T33" fmla="*/ 1194 h 119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944"/>
              <a:gd name="T52" fmla="*/ 0 h 1195"/>
              <a:gd name="T53" fmla="*/ 944 w 944"/>
              <a:gd name="T54" fmla="*/ 1195 h 119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944" h="1195">
                <a:moveTo>
                  <a:pt x="943" y="0"/>
                </a:moveTo>
                <a:lnTo>
                  <a:pt x="922" y="93"/>
                </a:lnTo>
                <a:lnTo>
                  <a:pt x="895" y="183"/>
                </a:lnTo>
                <a:lnTo>
                  <a:pt x="864" y="273"/>
                </a:lnTo>
                <a:lnTo>
                  <a:pt x="826" y="359"/>
                </a:lnTo>
                <a:lnTo>
                  <a:pt x="783" y="445"/>
                </a:lnTo>
                <a:lnTo>
                  <a:pt x="735" y="529"/>
                </a:lnTo>
                <a:lnTo>
                  <a:pt x="682" y="609"/>
                </a:lnTo>
                <a:lnTo>
                  <a:pt x="625" y="686"/>
                </a:lnTo>
                <a:lnTo>
                  <a:pt x="561" y="763"/>
                </a:lnTo>
                <a:lnTo>
                  <a:pt x="494" y="835"/>
                </a:lnTo>
                <a:lnTo>
                  <a:pt x="421" y="904"/>
                </a:lnTo>
                <a:lnTo>
                  <a:pt x="346" y="969"/>
                </a:lnTo>
                <a:lnTo>
                  <a:pt x="264" y="1031"/>
                </a:lnTo>
                <a:lnTo>
                  <a:pt x="180" y="1090"/>
                </a:lnTo>
                <a:lnTo>
                  <a:pt x="92" y="1145"/>
                </a:lnTo>
                <a:lnTo>
                  <a:pt x="0" y="1194"/>
                </a:lnTo>
              </a:path>
            </a:pathLst>
          </a:custGeom>
          <a:noFill/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7937" name="Freeform 50"/>
          <p:cNvSpPr>
            <a:spLocks/>
          </p:cNvSpPr>
          <p:nvPr/>
        </p:nvSpPr>
        <p:spPr bwMode="auto">
          <a:xfrm>
            <a:off x="5160818" y="5936316"/>
            <a:ext cx="191944" cy="224118"/>
          </a:xfrm>
          <a:custGeom>
            <a:avLst/>
            <a:gdLst>
              <a:gd name="T0" fmla="*/ 132 w 133"/>
              <a:gd name="T1" fmla="*/ 25 h 160"/>
              <a:gd name="T2" fmla="*/ 101 w 133"/>
              <a:gd name="T3" fmla="*/ 159 h 160"/>
              <a:gd name="T4" fmla="*/ 0 w 133"/>
              <a:gd name="T5" fmla="*/ 0 h 160"/>
              <a:gd name="T6" fmla="*/ 132 w 133"/>
              <a:gd name="T7" fmla="*/ 18 h 160"/>
              <a:gd name="T8" fmla="*/ 132 w 133"/>
              <a:gd name="T9" fmla="*/ 25 h 160"/>
              <a:gd name="T10" fmla="*/ 132 w 133"/>
              <a:gd name="T11" fmla="*/ 25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"/>
              <a:gd name="T19" fmla="*/ 0 h 160"/>
              <a:gd name="T20" fmla="*/ 133 w 133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" h="160">
                <a:moveTo>
                  <a:pt x="132" y="25"/>
                </a:moveTo>
                <a:lnTo>
                  <a:pt x="101" y="159"/>
                </a:lnTo>
                <a:lnTo>
                  <a:pt x="0" y="0"/>
                </a:lnTo>
                <a:lnTo>
                  <a:pt x="132" y="18"/>
                </a:lnTo>
                <a:lnTo>
                  <a:pt x="132" y="25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7938" name="Line 51"/>
          <p:cNvSpPr>
            <a:spLocks noChangeShapeType="1"/>
          </p:cNvSpPr>
          <p:nvPr/>
        </p:nvSpPr>
        <p:spPr bwMode="auto">
          <a:xfrm>
            <a:off x="4863523" y="4310064"/>
            <a:ext cx="0" cy="1340503"/>
          </a:xfrm>
          <a:prstGeom prst="line">
            <a:avLst/>
          </a:prstGeom>
          <a:noFill/>
          <a:ln w="4734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7939" name="Freeform 52"/>
          <p:cNvSpPr>
            <a:spLocks/>
          </p:cNvSpPr>
          <p:nvPr/>
        </p:nvSpPr>
        <p:spPr bwMode="auto">
          <a:xfrm>
            <a:off x="4720648" y="5644963"/>
            <a:ext cx="275647" cy="191901"/>
          </a:xfrm>
          <a:custGeom>
            <a:avLst/>
            <a:gdLst>
              <a:gd name="T0" fmla="*/ 98 w 191"/>
              <a:gd name="T1" fmla="*/ 4 h 137"/>
              <a:gd name="T2" fmla="*/ 0 w 191"/>
              <a:gd name="T3" fmla="*/ 136 h 137"/>
              <a:gd name="T4" fmla="*/ 190 w 191"/>
              <a:gd name="T5" fmla="*/ 136 h 137"/>
              <a:gd name="T6" fmla="*/ 103 w 191"/>
              <a:gd name="T7" fmla="*/ 0 h 137"/>
              <a:gd name="T8" fmla="*/ 98 w 191"/>
              <a:gd name="T9" fmla="*/ 4 h 137"/>
              <a:gd name="T10" fmla="*/ 98 w 191"/>
              <a:gd name="T11" fmla="*/ 4 h 1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37"/>
              <a:gd name="T20" fmla="*/ 191 w 191"/>
              <a:gd name="T21" fmla="*/ 137 h 1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37">
                <a:moveTo>
                  <a:pt x="98" y="4"/>
                </a:moveTo>
                <a:lnTo>
                  <a:pt x="0" y="136"/>
                </a:lnTo>
                <a:lnTo>
                  <a:pt x="190" y="136"/>
                </a:lnTo>
                <a:lnTo>
                  <a:pt x="103" y="0"/>
                </a:lnTo>
                <a:lnTo>
                  <a:pt x="98" y="4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7940" name="Line 53"/>
          <p:cNvSpPr>
            <a:spLocks noChangeShapeType="1"/>
          </p:cNvSpPr>
          <p:nvPr/>
        </p:nvSpPr>
        <p:spPr bwMode="auto">
          <a:xfrm flipH="1">
            <a:off x="2001694" y="791416"/>
            <a:ext cx="4847647" cy="0"/>
          </a:xfrm>
          <a:prstGeom prst="line">
            <a:avLst/>
          </a:prstGeom>
          <a:noFill/>
          <a:ln w="4734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7941" name="Oval 54"/>
          <p:cNvSpPr>
            <a:spLocks noChangeArrowheads="1"/>
          </p:cNvSpPr>
          <p:nvPr/>
        </p:nvSpPr>
        <p:spPr bwMode="auto">
          <a:xfrm>
            <a:off x="3727740" y="1154206"/>
            <a:ext cx="538306" cy="523875"/>
          </a:xfrm>
          <a:prstGeom prst="ellipse">
            <a:avLst/>
          </a:prstGeom>
          <a:solidFill>
            <a:srgbClr val="600000"/>
          </a:solidFill>
          <a:ln w="18687">
            <a:solidFill>
              <a:srgbClr val="6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7942" name="Text Box 55"/>
          <p:cNvSpPr txBox="1">
            <a:spLocks noChangeArrowheads="1"/>
          </p:cNvSpPr>
          <p:nvPr/>
        </p:nvSpPr>
        <p:spPr bwMode="auto">
          <a:xfrm>
            <a:off x="2684318" y="368394"/>
            <a:ext cx="3639705" cy="8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the cell will respond to </a:t>
            </a:r>
          </a:p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left to right movement</a:t>
            </a:r>
            <a:endParaRPr lang="en-US"/>
          </a:p>
        </p:txBody>
      </p:sp>
      <p:sp>
        <p:nvSpPr>
          <p:cNvPr id="37943" name="Text Box 56"/>
          <p:cNvSpPr txBox="1">
            <a:spLocks noChangeArrowheads="1"/>
          </p:cNvSpPr>
          <p:nvPr/>
        </p:nvSpPr>
        <p:spPr bwMode="auto">
          <a:xfrm>
            <a:off x="5758296" y="5862078"/>
            <a:ext cx="3082636" cy="86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Direction Selective </a:t>
            </a:r>
          </a:p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Neuron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8380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val 4"/>
          <p:cNvSpPr>
            <a:spLocks noChangeArrowheads="1"/>
          </p:cNvSpPr>
          <p:nvPr/>
        </p:nvSpPr>
        <p:spPr bwMode="auto">
          <a:xfrm>
            <a:off x="1838613" y="1707497"/>
            <a:ext cx="405535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8915" name="Oval 5"/>
          <p:cNvSpPr>
            <a:spLocks noChangeArrowheads="1"/>
          </p:cNvSpPr>
          <p:nvPr/>
        </p:nvSpPr>
        <p:spPr bwMode="auto">
          <a:xfrm>
            <a:off x="2749262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8916" name="Oval 6"/>
          <p:cNvSpPr>
            <a:spLocks noChangeArrowheads="1"/>
          </p:cNvSpPr>
          <p:nvPr/>
        </p:nvSpPr>
        <p:spPr bwMode="auto">
          <a:xfrm>
            <a:off x="3765262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8917" name="Oval 7"/>
          <p:cNvSpPr>
            <a:spLocks noChangeArrowheads="1"/>
          </p:cNvSpPr>
          <p:nvPr/>
        </p:nvSpPr>
        <p:spPr bwMode="auto">
          <a:xfrm>
            <a:off x="4675909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8918" name="Oval 8"/>
          <p:cNvSpPr>
            <a:spLocks noChangeArrowheads="1"/>
          </p:cNvSpPr>
          <p:nvPr/>
        </p:nvSpPr>
        <p:spPr bwMode="auto">
          <a:xfrm>
            <a:off x="5586557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8919" name="Oval 9"/>
          <p:cNvSpPr>
            <a:spLocks noChangeArrowheads="1"/>
          </p:cNvSpPr>
          <p:nvPr/>
        </p:nvSpPr>
        <p:spPr bwMode="auto">
          <a:xfrm>
            <a:off x="6497205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89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85182" y="1994647"/>
            <a:ext cx="1508125" cy="404813"/>
          </a:xfrm>
        </p:spPr>
        <p:txBody>
          <a:bodyPr lIns="0" tIns="0" rIns="0" bIns="0"/>
          <a:lstStyle/>
          <a:p>
            <a:pPr marL="0" indent="0" defTabSz="403169">
              <a:spcBef>
                <a:spcPct val="0"/>
              </a:spcBef>
              <a:buClr>
                <a:srgbClr val="FFFF00"/>
              </a:buClr>
              <a:buSzPct val="90000"/>
              <a:buNone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receptors</a:t>
            </a:r>
            <a:endParaRPr lang="en-US">
              <a:latin typeface="Times New Roman" charset="0"/>
            </a:endParaRPr>
          </a:p>
        </p:txBody>
      </p:sp>
      <p:sp>
        <p:nvSpPr>
          <p:cNvPr id="38921" name="Line 10"/>
          <p:cNvSpPr>
            <a:spLocks noChangeShapeType="1"/>
          </p:cNvSpPr>
          <p:nvPr/>
        </p:nvSpPr>
        <p:spPr bwMode="auto">
          <a:xfrm>
            <a:off x="2050762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8922" name="Line 11"/>
          <p:cNvSpPr>
            <a:spLocks noChangeShapeType="1"/>
          </p:cNvSpPr>
          <p:nvPr/>
        </p:nvSpPr>
        <p:spPr bwMode="auto">
          <a:xfrm>
            <a:off x="2946977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8923" name="Line 12"/>
          <p:cNvSpPr>
            <a:spLocks noChangeShapeType="1"/>
          </p:cNvSpPr>
          <p:nvPr/>
        </p:nvSpPr>
        <p:spPr bwMode="auto">
          <a:xfrm>
            <a:off x="3971636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8924" name="Line 13"/>
          <p:cNvSpPr>
            <a:spLocks noChangeShapeType="1"/>
          </p:cNvSpPr>
          <p:nvPr/>
        </p:nvSpPr>
        <p:spPr bwMode="auto">
          <a:xfrm>
            <a:off x="4863523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8925" name="Line 14"/>
          <p:cNvSpPr>
            <a:spLocks noChangeShapeType="1"/>
          </p:cNvSpPr>
          <p:nvPr/>
        </p:nvSpPr>
        <p:spPr bwMode="auto">
          <a:xfrm>
            <a:off x="5759739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8926" name="Line 15"/>
          <p:cNvSpPr>
            <a:spLocks noChangeShapeType="1"/>
          </p:cNvSpPr>
          <p:nvPr/>
        </p:nvSpPr>
        <p:spPr bwMode="auto">
          <a:xfrm>
            <a:off x="6726671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8927" name="Text Box 16"/>
          <p:cNvSpPr txBox="1">
            <a:spLocks noChangeArrowheads="1"/>
          </p:cNvSpPr>
          <p:nvPr/>
        </p:nvSpPr>
        <p:spPr bwMode="auto">
          <a:xfrm>
            <a:off x="1941080" y="2066085"/>
            <a:ext cx="249670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A</a:t>
            </a:r>
            <a:endParaRPr lang="en-US"/>
          </a:p>
        </p:txBody>
      </p:sp>
      <p:sp>
        <p:nvSpPr>
          <p:cNvPr id="38928" name="Text Box 17"/>
          <p:cNvSpPr txBox="1">
            <a:spLocks noChangeArrowheads="1"/>
          </p:cNvSpPr>
          <p:nvPr/>
        </p:nvSpPr>
        <p:spPr bwMode="auto">
          <a:xfrm>
            <a:off x="2838740" y="2066085"/>
            <a:ext cx="249670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B</a:t>
            </a:r>
            <a:endParaRPr lang="en-US"/>
          </a:p>
        </p:txBody>
      </p:sp>
      <p:sp>
        <p:nvSpPr>
          <p:cNvPr id="38929" name="Text Box 18"/>
          <p:cNvSpPr txBox="1">
            <a:spLocks noChangeArrowheads="1"/>
          </p:cNvSpPr>
          <p:nvPr/>
        </p:nvSpPr>
        <p:spPr bwMode="auto">
          <a:xfrm>
            <a:off x="3856182" y="2080093"/>
            <a:ext cx="268432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C</a:t>
            </a:r>
            <a:endParaRPr lang="en-US"/>
          </a:p>
        </p:txBody>
      </p:sp>
      <p:sp>
        <p:nvSpPr>
          <p:cNvPr id="38930" name="Text Box 19"/>
          <p:cNvSpPr txBox="1">
            <a:spLocks noChangeArrowheads="1"/>
          </p:cNvSpPr>
          <p:nvPr/>
        </p:nvSpPr>
        <p:spPr bwMode="auto">
          <a:xfrm>
            <a:off x="4768273" y="2066085"/>
            <a:ext cx="268432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D</a:t>
            </a:r>
            <a:endParaRPr lang="en-US"/>
          </a:p>
        </p:txBody>
      </p:sp>
      <p:sp>
        <p:nvSpPr>
          <p:cNvPr id="38931" name="Text Box 20"/>
          <p:cNvSpPr txBox="1">
            <a:spLocks noChangeArrowheads="1"/>
          </p:cNvSpPr>
          <p:nvPr/>
        </p:nvSpPr>
        <p:spPr bwMode="auto">
          <a:xfrm>
            <a:off x="5665932" y="2066085"/>
            <a:ext cx="249671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E</a:t>
            </a:r>
            <a:endParaRPr lang="en-US"/>
          </a:p>
        </p:txBody>
      </p:sp>
      <p:sp>
        <p:nvSpPr>
          <p:cNvPr id="38932" name="Text Box 21"/>
          <p:cNvSpPr txBox="1">
            <a:spLocks noChangeArrowheads="1"/>
          </p:cNvSpPr>
          <p:nvPr/>
        </p:nvSpPr>
        <p:spPr bwMode="auto">
          <a:xfrm>
            <a:off x="6596785" y="2080093"/>
            <a:ext cx="228023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F</a:t>
            </a:r>
            <a:endParaRPr lang="en-US"/>
          </a:p>
        </p:txBody>
      </p:sp>
      <p:sp>
        <p:nvSpPr>
          <p:cNvPr id="38933" name="Freeform 22"/>
          <p:cNvSpPr>
            <a:spLocks/>
          </p:cNvSpPr>
          <p:nvPr/>
        </p:nvSpPr>
        <p:spPr bwMode="auto">
          <a:xfrm>
            <a:off x="2799773" y="3833813"/>
            <a:ext cx="274205" cy="144275"/>
          </a:xfrm>
          <a:custGeom>
            <a:avLst/>
            <a:gdLst>
              <a:gd name="T0" fmla="*/ 98 w 190"/>
              <a:gd name="T1" fmla="*/ 3 h 103"/>
              <a:gd name="T2" fmla="*/ 0 w 190"/>
              <a:gd name="T3" fmla="*/ 102 h 103"/>
              <a:gd name="T4" fmla="*/ 189 w 190"/>
              <a:gd name="T5" fmla="*/ 102 h 103"/>
              <a:gd name="T6" fmla="*/ 103 w 190"/>
              <a:gd name="T7" fmla="*/ 0 h 103"/>
              <a:gd name="T8" fmla="*/ 98 w 190"/>
              <a:gd name="T9" fmla="*/ 3 h 103"/>
              <a:gd name="T10" fmla="*/ 98 w 190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0"/>
              <a:gd name="T19" fmla="*/ 0 h 103"/>
              <a:gd name="T20" fmla="*/ 190 w 190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0" h="103">
                <a:moveTo>
                  <a:pt x="98" y="3"/>
                </a:moveTo>
                <a:lnTo>
                  <a:pt x="0" y="102"/>
                </a:lnTo>
                <a:lnTo>
                  <a:pt x="189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C21212"/>
          </a:solidFill>
          <a:ln w="18687" cap="flat" cmpd="sng">
            <a:solidFill>
              <a:srgbClr val="C2121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8934" name="Freeform 23"/>
          <p:cNvSpPr>
            <a:spLocks/>
          </p:cNvSpPr>
          <p:nvPr/>
        </p:nvSpPr>
        <p:spPr bwMode="auto">
          <a:xfrm>
            <a:off x="1900671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8935" name="Freeform 24"/>
          <p:cNvSpPr>
            <a:spLocks/>
          </p:cNvSpPr>
          <p:nvPr/>
        </p:nvSpPr>
        <p:spPr bwMode="auto">
          <a:xfrm>
            <a:off x="4720648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8936" name="Freeform 25"/>
          <p:cNvSpPr>
            <a:spLocks/>
          </p:cNvSpPr>
          <p:nvPr/>
        </p:nvSpPr>
        <p:spPr bwMode="auto">
          <a:xfrm>
            <a:off x="3822989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2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2" y="0"/>
                </a:lnTo>
                <a:lnTo>
                  <a:pt x="98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8937" name="Freeform 26"/>
          <p:cNvSpPr>
            <a:spLocks/>
          </p:cNvSpPr>
          <p:nvPr/>
        </p:nvSpPr>
        <p:spPr bwMode="auto">
          <a:xfrm>
            <a:off x="6560705" y="3833813"/>
            <a:ext cx="275648" cy="144275"/>
          </a:xfrm>
          <a:custGeom>
            <a:avLst/>
            <a:gdLst>
              <a:gd name="T0" fmla="*/ 97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2 w 191"/>
              <a:gd name="T7" fmla="*/ 0 h 103"/>
              <a:gd name="T8" fmla="*/ 97 w 191"/>
              <a:gd name="T9" fmla="*/ 3 h 103"/>
              <a:gd name="T10" fmla="*/ 97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7" y="3"/>
                </a:moveTo>
                <a:lnTo>
                  <a:pt x="0" y="102"/>
                </a:lnTo>
                <a:lnTo>
                  <a:pt x="190" y="102"/>
                </a:lnTo>
                <a:lnTo>
                  <a:pt x="102" y="0"/>
                </a:lnTo>
                <a:lnTo>
                  <a:pt x="97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8938" name="Freeform 27"/>
          <p:cNvSpPr>
            <a:spLocks/>
          </p:cNvSpPr>
          <p:nvPr/>
        </p:nvSpPr>
        <p:spPr bwMode="auto">
          <a:xfrm>
            <a:off x="5603876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8939" name="Oval 28"/>
          <p:cNvSpPr>
            <a:spLocks noChangeArrowheads="1"/>
          </p:cNvSpPr>
          <p:nvPr/>
        </p:nvSpPr>
        <p:spPr bwMode="auto">
          <a:xfrm>
            <a:off x="2729057" y="4020111"/>
            <a:ext cx="437284" cy="284350"/>
          </a:xfrm>
          <a:prstGeom prst="ellipse">
            <a:avLst/>
          </a:prstGeom>
          <a:solidFill>
            <a:srgbClr val="C21212"/>
          </a:solidFill>
          <a:ln w="31144">
            <a:solidFill>
              <a:srgbClr val="C212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8940" name="Oval 29"/>
          <p:cNvSpPr>
            <a:spLocks noChangeArrowheads="1"/>
          </p:cNvSpPr>
          <p:nvPr/>
        </p:nvSpPr>
        <p:spPr bwMode="auto">
          <a:xfrm>
            <a:off x="1834285" y="4020111"/>
            <a:ext cx="435841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8941" name="Oval 30"/>
          <p:cNvSpPr>
            <a:spLocks noChangeArrowheads="1"/>
          </p:cNvSpPr>
          <p:nvPr/>
        </p:nvSpPr>
        <p:spPr bwMode="auto">
          <a:xfrm>
            <a:off x="4660034" y="4020111"/>
            <a:ext cx="437284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8942" name="Oval 31"/>
          <p:cNvSpPr>
            <a:spLocks noChangeArrowheads="1"/>
          </p:cNvSpPr>
          <p:nvPr/>
        </p:nvSpPr>
        <p:spPr bwMode="auto">
          <a:xfrm>
            <a:off x="3763818" y="4020111"/>
            <a:ext cx="437285" cy="284350"/>
          </a:xfrm>
          <a:prstGeom prst="ellipse">
            <a:avLst/>
          </a:prstGeom>
          <a:solidFill>
            <a:srgbClr val="E10000"/>
          </a:solidFill>
          <a:ln w="31144">
            <a:solidFill>
              <a:srgbClr val="E1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8943" name="Oval 32"/>
          <p:cNvSpPr>
            <a:spLocks noChangeArrowheads="1"/>
          </p:cNvSpPr>
          <p:nvPr/>
        </p:nvSpPr>
        <p:spPr bwMode="auto">
          <a:xfrm>
            <a:off x="6502978" y="4020111"/>
            <a:ext cx="437285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8944" name="Oval 33"/>
          <p:cNvSpPr>
            <a:spLocks noChangeArrowheads="1"/>
          </p:cNvSpPr>
          <p:nvPr/>
        </p:nvSpPr>
        <p:spPr bwMode="auto">
          <a:xfrm>
            <a:off x="5534603" y="4020111"/>
            <a:ext cx="437284" cy="284350"/>
          </a:xfrm>
          <a:prstGeom prst="ellipse">
            <a:avLst/>
          </a:prstGeom>
          <a:solidFill>
            <a:srgbClr val="E10000"/>
          </a:solidFill>
          <a:ln w="31144">
            <a:solidFill>
              <a:srgbClr val="E1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8945" name="Line 34"/>
          <p:cNvSpPr>
            <a:spLocks noChangeShapeType="1"/>
          </p:cNvSpPr>
          <p:nvPr/>
        </p:nvSpPr>
        <p:spPr bwMode="auto">
          <a:xfrm>
            <a:off x="2290331" y="4139174"/>
            <a:ext cx="279977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8946" name="Freeform 35"/>
          <p:cNvSpPr>
            <a:spLocks/>
          </p:cNvSpPr>
          <p:nvPr/>
        </p:nvSpPr>
        <p:spPr bwMode="auto">
          <a:xfrm>
            <a:off x="2537114" y="4021511"/>
            <a:ext cx="148648" cy="267540"/>
          </a:xfrm>
          <a:custGeom>
            <a:avLst/>
            <a:gdLst>
              <a:gd name="T0" fmla="*/ 4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4 w 103"/>
              <a:gd name="T9" fmla="*/ 92 h 191"/>
              <a:gd name="T10" fmla="*/ 4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4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8947" name="Line 36"/>
          <p:cNvSpPr>
            <a:spLocks noChangeShapeType="1"/>
          </p:cNvSpPr>
          <p:nvPr/>
        </p:nvSpPr>
        <p:spPr bwMode="auto">
          <a:xfrm>
            <a:off x="4180899" y="4139174"/>
            <a:ext cx="330488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8948" name="Freeform 37"/>
          <p:cNvSpPr>
            <a:spLocks/>
          </p:cNvSpPr>
          <p:nvPr/>
        </p:nvSpPr>
        <p:spPr bwMode="auto">
          <a:xfrm>
            <a:off x="4473864" y="4021511"/>
            <a:ext cx="150091" cy="267540"/>
          </a:xfrm>
          <a:custGeom>
            <a:avLst/>
            <a:gdLst>
              <a:gd name="T0" fmla="*/ 4 w 104"/>
              <a:gd name="T1" fmla="*/ 92 h 191"/>
              <a:gd name="T2" fmla="*/ 103 w 104"/>
              <a:gd name="T3" fmla="*/ 190 h 191"/>
              <a:gd name="T4" fmla="*/ 103 w 104"/>
              <a:gd name="T5" fmla="*/ 0 h 191"/>
              <a:gd name="T6" fmla="*/ 0 w 104"/>
              <a:gd name="T7" fmla="*/ 87 h 191"/>
              <a:gd name="T8" fmla="*/ 4 w 104"/>
              <a:gd name="T9" fmla="*/ 92 h 191"/>
              <a:gd name="T10" fmla="*/ 4 w 104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4"/>
              <a:gd name="T19" fmla="*/ 0 h 191"/>
              <a:gd name="T20" fmla="*/ 104 w 104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4" h="191">
                <a:moveTo>
                  <a:pt x="4" y="92"/>
                </a:moveTo>
                <a:lnTo>
                  <a:pt x="103" y="190"/>
                </a:lnTo>
                <a:lnTo>
                  <a:pt x="103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006000"/>
          </a:solidFill>
          <a:ln w="31144" cap="flat" cmpd="sng">
            <a:solidFill>
              <a:srgbClr val="006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8949" name="Line 38"/>
          <p:cNvSpPr>
            <a:spLocks noChangeShapeType="1"/>
          </p:cNvSpPr>
          <p:nvPr/>
        </p:nvSpPr>
        <p:spPr bwMode="auto">
          <a:xfrm>
            <a:off x="5967557" y="4139174"/>
            <a:ext cx="362238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8950" name="Freeform 39"/>
          <p:cNvSpPr>
            <a:spLocks/>
          </p:cNvSpPr>
          <p:nvPr/>
        </p:nvSpPr>
        <p:spPr bwMode="auto">
          <a:xfrm>
            <a:off x="6303819" y="4021511"/>
            <a:ext cx="148648" cy="267540"/>
          </a:xfrm>
          <a:custGeom>
            <a:avLst/>
            <a:gdLst>
              <a:gd name="T0" fmla="*/ 4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4 w 103"/>
              <a:gd name="T9" fmla="*/ 92 h 191"/>
              <a:gd name="T10" fmla="*/ 4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4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006000"/>
          </a:solidFill>
          <a:ln w="31144" cap="flat" cmpd="sng">
            <a:solidFill>
              <a:srgbClr val="006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8951" name="Line 40"/>
          <p:cNvSpPr>
            <a:spLocks noChangeShapeType="1"/>
          </p:cNvSpPr>
          <p:nvPr/>
        </p:nvSpPr>
        <p:spPr bwMode="auto">
          <a:xfrm>
            <a:off x="688398" y="2976563"/>
            <a:ext cx="278534" cy="4202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8952" name="Freeform 41"/>
          <p:cNvSpPr>
            <a:spLocks/>
          </p:cNvSpPr>
          <p:nvPr/>
        </p:nvSpPr>
        <p:spPr bwMode="auto">
          <a:xfrm>
            <a:off x="935182" y="2860302"/>
            <a:ext cx="148648" cy="266140"/>
          </a:xfrm>
          <a:custGeom>
            <a:avLst/>
            <a:gdLst>
              <a:gd name="T0" fmla="*/ 3 w 103"/>
              <a:gd name="T1" fmla="*/ 91 h 190"/>
              <a:gd name="T2" fmla="*/ 102 w 103"/>
              <a:gd name="T3" fmla="*/ 189 h 190"/>
              <a:gd name="T4" fmla="*/ 102 w 103"/>
              <a:gd name="T5" fmla="*/ 0 h 190"/>
              <a:gd name="T6" fmla="*/ 0 w 103"/>
              <a:gd name="T7" fmla="*/ 87 h 190"/>
              <a:gd name="T8" fmla="*/ 3 w 103"/>
              <a:gd name="T9" fmla="*/ 91 h 190"/>
              <a:gd name="T10" fmla="*/ 3 w 103"/>
              <a:gd name="T11" fmla="*/ 91 h 1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0"/>
              <a:gd name="T20" fmla="*/ 103 w 103"/>
              <a:gd name="T21" fmla="*/ 190 h 1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0">
                <a:moveTo>
                  <a:pt x="3" y="91"/>
                </a:moveTo>
                <a:lnTo>
                  <a:pt x="102" y="189"/>
                </a:lnTo>
                <a:lnTo>
                  <a:pt x="102" y="0"/>
                </a:lnTo>
                <a:lnTo>
                  <a:pt x="0" y="87"/>
                </a:lnTo>
                <a:lnTo>
                  <a:pt x="3" y="91"/>
                </a:lnTo>
              </a:path>
            </a:pathLst>
          </a:custGeom>
          <a:solidFill>
            <a:srgbClr val="000000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8953" name="Line 42"/>
          <p:cNvSpPr>
            <a:spLocks noChangeShapeType="1"/>
          </p:cNvSpPr>
          <p:nvPr/>
        </p:nvSpPr>
        <p:spPr bwMode="auto">
          <a:xfrm>
            <a:off x="688398" y="3903850"/>
            <a:ext cx="278534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8954" name="Freeform 43"/>
          <p:cNvSpPr>
            <a:spLocks/>
          </p:cNvSpPr>
          <p:nvPr/>
        </p:nvSpPr>
        <p:spPr bwMode="auto">
          <a:xfrm>
            <a:off x="935182" y="3784787"/>
            <a:ext cx="148648" cy="267541"/>
          </a:xfrm>
          <a:custGeom>
            <a:avLst/>
            <a:gdLst>
              <a:gd name="T0" fmla="*/ 3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3 w 103"/>
              <a:gd name="T9" fmla="*/ 92 h 191"/>
              <a:gd name="T10" fmla="*/ 3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3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3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8955" name="Text Box 44"/>
          <p:cNvSpPr txBox="1">
            <a:spLocks noChangeArrowheads="1"/>
          </p:cNvSpPr>
          <p:nvPr/>
        </p:nvSpPr>
        <p:spPr bwMode="auto">
          <a:xfrm>
            <a:off x="206376" y="3146051"/>
            <a:ext cx="1526886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excitation</a:t>
            </a:r>
            <a:endParaRPr lang="en-US"/>
          </a:p>
        </p:txBody>
      </p:sp>
      <p:sp>
        <p:nvSpPr>
          <p:cNvPr id="38956" name="Text Box 45"/>
          <p:cNvSpPr txBox="1">
            <a:spLocks noChangeArrowheads="1"/>
          </p:cNvSpPr>
          <p:nvPr/>
        </p:nvSpPr>
        <p:spPr bwMode="auto">
          <a:xfrm>
            <a:off x="206376" y="4084545"/>
            <a:ext cx="1428750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inhibition</a:t>
            </a:r>
            <a:endParaRPr lang="en-US"/>
          </a:p>
        </p:txBody>
      </p:sp>
      <p:sp>
        <p:nvSpPr>
          <p:cNvPr id="38957" name="Oval 46"/>
          <p:cNvSpPr>
            <a:spLocks noChangeArrowheads="1"/>
          </p:cNvSpPr>
          <p:nvPr/>
        </p:nvSpPr>
        <p:spPr bwMode="auto">
          <a:xfrm>
            <a:off x="4508500" y="5895696"/>
            <a:ext cx="718705" cy="696165"/>
          </a:xfrm>
          <a:prstGeom prst="ellipse">
            <a:avLst/>
          </a:prstGeom>
          <a:solidFill>
            <a:srgbClr val="FF0000"/>
          </a:solidFill>
          <a:ln w="47340">
            <a:solidFill>
              <a:srgbClr val="FF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8958" name="Freeform 47"/>
          <p:cNvSpPr>
            <a:spLocks/>
          </p:cNvSpPr>
          <p:nvPr/>
        </p:nvSpPr>
        <p:spPr bwMode="auto">
          <a:xfrm>
            <a:off x="2939762" y="4311464"/>
            <a:ext cx="1448955" cy="1657070"/>
          </a:xfrm>
          <a:custGeom>
            <a:avLst/>
            <a:gdLst>
              <a:gd name="T0" fmla="*/ 0 w 1004"/>
              <a:gd name="T1" fmla="*/ 0 h 1183"/>
              <a:gd name="T2" fmla="*/ 21 w 1004"/>
              <a:gd name="T3" fmla="*/ 92 h 1183"/>
              <a:gd name="T4" fmla="*/ 49 w 1004"/>
              <a:gd name="T5" fmla="*/ 182 h 1183"/>
              <a:gd name="T6" fmla="*/ 83 w 1004"/>
              <a:gd name="T7" fmla="*/ 270 h 1183"/>
              <a:gd name="T8" fmla="*/ 123 w 1004"/>
              <a:gd name="T9" fmla="*/ 356 h 1183"/>
              <a:gd name="T10" fmla="*/ 168 w 1004"/>
              <a:gd name="T11" fmla="*/ 441 h 1183"/>
              <a:gd name="T12" fmla="*/ 219 w 1004"/>
              <a:gd name="T13" fmla="*/ 523 h 1183"/>
              <a:gd name="T14" fmla="*/ 276 w 1004"/>
              <a:gd name="T15" fmla="*/ 603 h 1183"/>
              <a:gd name="T16" fmla="*/ 338 w 1004"/>
              <a:gd name="T17" fmla="*/ 679 h 1183"/>
              <a:gd name="T18" fmla="*/ 404 w 1004"/>
              <a:gd name="T19" fmla="*/ 755 h 1183"/>
              <a:gd name="T20" fmla="*/ 476 w 1004"/>
              <a:gd name="T21" fmla="*/ 826 h 1183"/>
              <a:gd name="T22" fmla="*/ 552 w 1004"/>
              <a:gd name="T23" fmla="*/ 894 h 1183"/>
              <a:gd name="T24" fmla="*/ 633 w 1004"/>
              <a:gd name="T25" fmla="*/ 958 h 1183"/>
              <a:gd name="T26" fmla="*/ 719 w 1004"/>
              <a:gd name="T27" fmla="*/ 1021 h 1183"/>
              <a:gd name="T28" fmla="*/ 809 w 1004"/>
              <a:gd name="T29" fmla="*/ 1078 h 1183"/>
              <a:gd name="T30" fmla="*/ 903 w 1004"/>
              <a:gd name="T31" fmla="*/ 1133 h 1183"/>
              <a:gd name="T32" fmla="*/ 1003 w 1004"/>
              <a:gd name="T33" fmla="*/ 1182 h 118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04"/>
              <a:gd name="T52" fmla="*/ 0 h 1183"/>
              <a:gd name="T53" fmla="*/ 1004 w 1004"/>
              <a:gd name="T54" fmla="*/ 1183 h 118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04" h="1183">
                <a:moveTo>
                  <a:pt x="0" y="0"/>
                </a:moveTo>
                <a:lnTo>
                  <a:pt x="21" y="92"/>
                </a:lnTo>
                <a:lnTo>
                  <a:pt x="49" y="182"/>
                </a:lnTo>
                <a:lnTo>
                  <a:pt x="83" y="270"/>
                </a:lnTo>
                <a:lnTo>
                  <a:pt x="123" y="356"/>
                </a:lnTo>
                <a:lnTo>
                  <a:pt x="168" y="441"/>
                </a:lnTo>
                <a:lnTo>
                  <a:pt x="219" y="523"/>
                </a:lnTo>
                <a:lnTo>
                  <a:pt x="276" y="603"/>
                </a:lnTo>
                <a:lnTo>
                  <a:pt x="338" y="679"/>
                </a:lnTo>
                <a:lnTo>
                  <a:pt x="404" y="755"/>
                </a:lnTo>
                <a:lnTo>
                  <a:pt x="476" y="826"/>
                </a:lnTo>
                <a:lnTo>
                  <a:pt x="552" y="894"/>
                </a:lnTo>
                <a:lnTo>
                  <a:pt x="633" y="958"/>
                </a:lnTo>
                <a:lnTo>
                  <a:pt x="719" y="1021"/>
                </a:lnTo>
                <a:lnTo>
                  <a:pt x="809" y="1078"/>
                </a:lnTo>
                <a:lnTo>
                  <a:pt x="903" y="1133"/>
                </a:lnTo>
                <a:lnTo>
                  <a:pt x="1003" y="1182"/>
                </a:lnTo>
              </a:path>
            </a:pathLst>
          </a:custGeom>
          <a:noFill/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8959" name="Freeform 48"/>
          <p:cNvSpPr>
            <a:spLocks/>
          </p:cNvSpPr>
          <p:nvPr/>
        </p:nvSpPr>
        <p:spPr bwMode="auto">
          <a:xfrm>
            <a:off x="4382944" y="5936316"/>
            <a:ext cx="191943" cy="224118"/>
          </a:xfrm>
          <a:custGeom>
            <a:avLst/>
            <a:gdLst>
              <a:gd name="T0" fmla="*/ 0 w 133"/>
              <a:gd name="T1" fmla="*/ 25 h 160"/>
              <a:gd name="T2" fmla="*/ 31 w 133"/>
              <a:gd name="T3" fmla="*/ 159 h 160"/>
              <a:gd name="T4" fmla="*/ 132 w 133"/>
              <a:gd name="T5" fmla="*/ 0 h 160"/>
              <a:gd name="T6" fmla="*/ 0 w 133"/>
              <a:gd name="T7" fmla="*/ 18 h 160"/>
              <a:gd name="T8" fmla="*/ 0 w 133"/>
              <a:gd name="T9" fmla="*/ 25 h 160"/>
              <a:gd name="T10" fmla="*/ 0 w 133"/>
              <a:gd name="T11" fmla="*/ 25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"/>
              <a:gd name="T19" fmla="*/ 0 h 160"/>
              <a:gd name="T20" fmla="*/ 133 w 133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" h="160">
                <a:moveTo>
                  <a:pt x="0" y="25"/>
                </a:moveTo>
                <a:lnTo>
                  <a:pt x="31" y="159"/>
                </a:lnTo>
                <a:lnTo>
                  <a:pt x="132" y="0"/>
                </a:lnTo>
                <a:lnTo>
                  <a:pt x="0" y="18"/>
                </a:lnTo>
                <a:lnTo>
                  <a:pt x="0" y="25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8960" name="Freeform 49"/>
          <p:cNvSpPr>
            <a:spLocks/>
          </p:cNvSpPr>
          <p:nvPr/>
        </p:nvSpPr>
        <p:spPr bwMode="auto">
          <a:xfrm>
            <a:off x="5345545" y="4294655"/>
            <a:ext cx="1362364" cy="1673879"/>
          </a:xfrm>
          <a:custGeom>
            <a:avLst/>
            <a:gdLst>
              <a:gd name="T0" fmla="*/ 943 w 944"/>
              <a:gd name="T1" fmla="*/ 0 h 1195"/>
              <a:gd name="T2" fmla="*/ 922 w 944"/>
              <a:gd name="T3" fmla="*/ 93 h 1195"/>
              <a:gd name="T4" fmla="*/ 895 w 944"/>
              <a:gd name="T5" fmla="*/ 183 h 1195"/>
              <a:gd name="T6" fmla="*/ 864 w 944"/>
              <a:gd name="T7" fmla="*/ 273 h 1195"/>
              <a:gd name="T8" fmla="*/ 826 w 944"/>
              <a:gd name="T9" fmla="*/ 359 h 1195"/>
              <a:gd name="T10" fmla="*/ 783 w 944"/>
              <a:gd name="T11" fmla="*/ 445 h 1195"/>
              <a:gd name="T12" fmla="*/ 735 w 944"/>
              <a:gd name="T13" fmla="*/ 529 h 1195"/>
              <a:gd name="T14" fmla="*/ 682 w 944"/>
              <a:gd name="T15" fmla="*/ 609 h 1195"/>
              <a:gd name="T16" fmla="*/ 625 w 944"/>
              <a:gd name="T17" fmla="*/ 686 h 1195"/>
              <a:gd name="T18" fmla="*/ 561 w 944"/>
              <a:gd name="T19" fmla="*/ 763 h 1195"/>
              <a:gd name="T20" fmla="*/ 494 w 944"/>
              <a:gd name="T21" fmla="*/ 835 h 1195"/>
              <a:gd name="T22" fmla="*/ 421 w 944"/>
              <a:gd name="T23" fmla="*/ 904 h 1195"/>
              <a:gd name="T24" fmla="*/ 346 w 944"/>
              <a:gd name="T25" fmla="*/ 969 h 1195"/>
              <a:gd name="T26" fmla="*/ 264 w 944"/>
              <a:gd name="T27" fmla="*/ 1031 h 1195"/>
              <a:gd name="T28" fmla="*/ 180 w 944"/>
              <a:gd name="T29" fmla="*/ 1090 h 1195"/>
              <a:gd name="T30" fmla="*/ 92 w 944"/>
              <a:gd name="T31" fmla="*/ 1145 h 1195"/>
              <a:gd name="T32" fmla="*/ 0 w 944"/>
              <a:gd name="T33" fmla="*/ 1194 h 119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944"/>
              <a:gd name="T52" fmla="*/ 0 h 1195"/>
              <a:gd name="T53" fmla="*/ 944 w 944"/>
              <a:gd name="T54" fmla="*/ 1195 h 119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944" h="1195">
                <a:moveTo>
                  <a:pt x="943" y="0"/>
                </a:moveTo>
                <a:lnTo>
                  <a:pt x="922" y="93"/>
                </a:lnTo>
                <a:lnTo>
                  <a:pt x="895" y="183"/>
                </a:lnTo>
                <a:lnTo>
                  <a:pt x="864" y="273"/>
                </a:lnTo>
                <a:lnTo>
                  <a:pt x="826" y="359"/>
                </a:lnTo>
                <a:lnTo>
                  <a:pt x="783" y="445"/>
                </a:lnTo>
                <a:lnTo>
                  <a:pt x="735" y="529"/>
                </a:lnTo>
                <a:lnTo>
                  <a:pt x="682" y="609"/>
                </a:lnTo>
                <a:lnTo>
                  <a:pt x="625" y="686"/>
                </a:lnTo>
                <a:lnTo>
                  <a:pt x="561" y="763"/>
                </a:lnTo>
                <a:lnTo>
                  <a:pt x="494" y="835"/>
                </a:lnTo>
                <a:lnTo>
                  <a:pt x="421" y="904"/>
                </a:lnTo>
                <a:lnTo>
                  <a:pt x="346" y="969"/>
                </a:lnTo>
                <a:lnTo>
                  <a:pt x="264" y="1031"/>
                </a:lnTo>
                <a:lnTo>
                  <a:pt x="180" y="1090"/>
                </a:lnTo>
                <a:lnTo>
                  <a:pt x="92" y="1145"/>
                </a:lnTo>
                <a:lnTo>
                  <a:pt x="0" y="1194"/>
                </a:lnTo>
              </a:path>
            </a:pathLst>
          </a:custGeom>
          <a:noFill/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8961" name="Freeform 50"/>
          <p:cNvSpPr>
            <a:spLocks/>
          </p:cNvSpPr>
          <p:nvPr/>
        </p:nvSpPr>
        <p:spPr bwMode="auto">
          <a:xfrm>
            <a:off x="5160818" y="5936316"/>
            <a:ext cx="191944" cy="224118"/>
          </a:xfrm>
          <a:custGeom>
            <a:avLst/>
            <a:gdLst>
              <a:gd name="T0" fmla="*/ 132 w 133"/>
              <a:gd name="T1" fmla="*/ 25 h 160"/>
              <a:gd name="T2" fmla="*/ 101 w 133"/>
              <a:gd name="T3" fmla="*/ 159 h 160"/>
              <a:gd name="T4" fmla="*/ 0 w 133"/>
              <a:gd name="T5" fmla="*/ 0 h 160"/>
              <a:gd name="T6" fmla="*/ 132 w 133"/>
              <a:gd name="T7" fmla="*/ 18 h 160"/>
              <a:gd name="T8" fmla="*/ 132 w 133"/>
              <a:gd name="T9" fmla="*/ 25 h 160"/>
              <a:gd name="T10" fmla="*/ 132 w 133"/>
              <a:gd name="T11" fmla="*/ 25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"/>
              <a:gd name="T19" fmla="*/ 0 h 160"/>
              <a:gd name="T20" fmla="*/ 133 w 133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" h="160">
                <a:moveTo>
                  <a:pt x="132" y="25"/>
                </a:moveTo>
                <a:lnTo>
                  <a:pt x="101" y="159"/>
                </a:lnTo>
                <a:lnTo>
                  <a:pt x="0" y="0"/>
                </a:lnTo>
                <a:lnTo>
                  <a:pt x="132" y="18"/>
                </a:lnTo>
                <a:lnTo>
                  <a:pt x="132" y="25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8962" name="Line 51"/>
          <p:cNvSpPr>
            <a:spLocks noChangeShapeType="1"/>
          </p:cNvSpPr>
          <p:nvPr/>
        </p:nvSpPr>
        <p:spPr bwMode="auto">
          <a:xfrm>
            <a:off x="4863523" y="4310064"/>
            <a:ext cx="0" cy="1340503"/>
          </a:xfrm>
          <a:prstGeom prst="line">
            <a:avLst/>
          </a:prstGeom>
          <a:noFill/>
          <a:ln w="4734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8963" name="Freeform 52"/>
          <p:cNvSpPr>
            <a:spLocks/>
          </p:cNvSpPr>
          <p:nvPr/>
        </p:nvSpPr>
        <p:spPr bwMode="auto">
          <a:xfrm>
            <a:off x="4720648" y="5644963"/>
            <a:ext cx="275647" cy="191901"/>
          </a:xfrm>
          <a:custGeom>
            <a:avLst/>
            <a:gdLst>
              <a:gd name="T0" fmla="*/ 98 w 191"/>
              <a:gd name="T1" fmla="*/ 4 h 137"/>
              <a:gd name="T2" fmla="*/ 0 w 191"/>
              <a:gd name="T3" fmla="*/ 136 h 137"/>
              <a:gd name="T4" fmla="*/ 190 w 191"/>
              <a:gd name="T5" fmla="*/ 136 h 137"/>
              <a:gd name="T6" fmla="*/ 103 w 191"/>
              <a:gd name="T7" fmla="*/ 0 h 137"/>
              <a:gd name="T8" fmla="*/ 98 w 191"/>
              <a:gd name="T9" fmla="*/ 4 h 137"/>
              <a:gd name="T10" fmla="*/ 98 w 191"/>
              <a:gd name="T11" fmla="*/ 4 h 1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37"/>
              <a:gd name="T20" fmla="*/ 191 w 191"/>
              <a:gd name="T21" fmla="*/ 137 h 1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37">
                <a:moveTo>
                  <a:pt x="98" y="4"/>
                </a:moveTo>
                <a:lnTo>
                  <a:pt x="0" y="136"/>
                </a:lnTo>
                <a:lnTo>
                  <a:pt x="190" y="136"/>
                </a:lnTo>
                <a:lnTo>
                  <a:pt x="103" y="0"/>
                </a:lnTo>
                <a:lnTo>
                  <a:pt x="98" y="4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8964" name="Line 53"/>
          <p:cNvSpPr>
            <a:spLocks noChangeShapeType="1"/>
          </p:cNvSpPr>
          <p:nvPr/>
        </p:nvSpPr>
        <p:spPr bwMode="auto">
          <a:xfrm flipH="1">
            <a:off x="2001694" y="791416"/>
            <a:ext cx="4847647" cy="0"/>
          </a:xfrm>
          <a:prstGeom prst="line">
            <a:avLst/>
          </a:prstGeom>
          <a:noFill/>
          <a:ln w="4734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8965" name="Oval 54"/>
          <p:cNvSpPr>
            <a:spLocks noChangeArrowheads="1"/>
          </p:cNvSpPr>
          <p:nvPr/>
        </p:nvSpPr>
        <p:spPr bwMode="auto">
          <a:xfrm>
            <a:off x="2723285" y="1138799"/>
            <a:ext cx="538306" cy="523875"/>
          </a:xfrm>
          <a:prstGeom prst="ellipse">
            <a:avLst/>
          </a:prstGeom>
          <a:solidFill>
            <a:srgbClr val="600000"/>
          </a:solidFill>
          <a:ln w="18687">
            <a:solidFill>
              <a:srgbClr val="6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8966" name="Text Box 55"/>
          <p:cNvSpPr txBox="1">
            <a:spLocks noChangeArrowheads="1"/>
          </p:cNvSpPr>
          <p:nvPr/>
        </p:nvSpPr>
        <p:spPr bwMode="auto">
          <a:xfrm>
            <a:off x="2684318" y="368394"/>
            <a:ext cx="3639705" cy="8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the cell will respond to </a:t>
            </a:r>
          </a:p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left to right movement</a:t>
            </a:r>
            <a:endParaRPr lang="en-US"/>
          </a:p>
        </p:txBody>
      </p:sp>
      <p:sp>
        <p:nvSpPr>
          <p:cNvPr id="38967" name="Text Box 56"/>
          <p:cNvSpPr txBox="1">
            <a:spLocks noChangeArrowheads="1"/>
          </p:cNvSpPr>
          <p:nvPr/>
        </p:nvSpPr>
        <p:spPr bwMode="auto">
          <a:xfrm>
            <a:off x="5758296" y="5862078"/>
            <a:ext cx="3082636" cy="86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Direction Selective </a:t>
            </a:r>
          </a:p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Neuron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8340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val 4"/>
          <p:cNvSpPr>
            <a:spLocks noChangeArrowheads="1"/>
          </p:cNvSpPr>
          <p:nvPr/>
        </p:nvSpPr>
        <p:spPr bwMode="auto">
          <a:xfrm>
            <a:off x="1838613" y="1707497"/>
            <a:ext cx="405535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9939" name="Oval 5"/>
          <p:cNvSpPr>
            <a:spLocks noChangeArrowheads="1"/>
          </p:cNvSpPr>
          <p:nvPr/>
        </p:nvSpPr>
        <p:spPr bwMode="auto">
          <a:xfrm>
            <a:off x="2749262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9940" name="Oval 6"/>
          <p:cNvSpPr>
            <a:spLocks noChangeArrowheads="1"/>
          </p:cNvSpPr>
          <p:nvPr/>
        </p:nvSpPr>
        <p:spPr bwMode="auto">
          <a:xfrm>
            <a:off x="3765262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9941" name="Oval 7"/>
          <p:cNvSpPr>
            <a:spLocks noChangeArrowheads="1"/>
          </p:cNvSpPr>
          <p:nvPr/>
        </p:nvSpPr>
        <p:spPr bwMode="auto">
          <a:xfrm>
            <a:off x="4675909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9942" name="Oval 8"/>
          <p:cNvSpPr>
            <a:spLocks noChangeArrowheads="1"/>
          </p:cNvSpPr>
          <p:nvPr/>
        </p:nvSpPr>
        <p:spPr bwMode="auto">
          <a:xfrm>
            <a:off x="5586557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9943" name="Oval 9"/>
          <p:cNvSpPr>
            <a:spLocks noChangeArrowheads="1"/>
          </p:cNvSpPr>
          <p:nvPr/>
        </p:nvSpPr>
        <p:spPr bwMode="auto">
          <a:xfrm>
            <a:off x="6497205" y="1707497"/>
            <a:ext cx="404091" cy="1147202"/>
          </a:xfrm>
          <a:prstGeom prst="ellipse">
            <a:avLst/>
          </a:prstGeom>
          <a:solidFill>
            <a:srgbClr val="620012"/>
          </a:solidFill>
          <a:ln w="18687">
            <a:solidFill>
              <a:srgbClr val="6200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99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85182" y="1994647"/>
            <a:ext cx="1508125" cy="404813"/>
          </a:xfrm>
        </p:spPr>
        <p:txBody>
          <a:bodyPr lIns="0" tIns="0" rIns="0" bIns="0"/>
          <a:lstStyle/>
          <a:p>
            <a:pPr marL="0" indent="0" defTabSz="403169">
              <a:spcBef>
                <a:spcPct val="0"/>
              </a:spcBef>
              <a:buClr>
                <a:srgbClr val="FFFF00"/>
              </a:buClr>
              <a:buSzPct val="90000"/>
              <a:buNone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receptors</a:t>
            </a:r>
            <a:endParaRPr lang="en-US">
              <a:latin typeface="Times New Roman" charset="0"/>
            </a:endParaRPr>
          </a:p>
        </p:txBody>
      </p:sp>
      <p:sp>
        <p:nvSpPr>
          <p:cNvPr id="39945" name="Line 10"/>
          <p:cNvSpPr>
            <a:spLocks noChangeShapeType="1"/>
          </p:cNvSpPr>
          <p:nvPr/>
        </p:nvSpPr>
        <p:spPr bwMode="auto">
          <a:xfrm>
            <a:off x="2050762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9946" name="Line 11"/>
          <p:cNvSpPr>
            <a:spLocks noChangeShapeType="1"/>
          </p:cNvSpPr>
          <p:nvPr/>
        </p:nvSpPr>
        <p:spPr bwMode="auto">
          <a:xfrm>
            <a:off x="2946977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9947" name="Line 12"/>
          <p:cNvSpPr>
            <a:spLocks noChangeShapeType="1"/>
          </p:cNvSpPr>
          <p:nvPr/>
        </p:nvSpPr>
        <p:spPr bwMode="auto">
          <a:xfrm>
            <a:off x="3971636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9948" name="Line 13"/>
          <p:cNvSpPr>
            <a:spLocks noChangeShapeType="1"/>
          </p:cNvSpPr>
          <p:nvPr/>
        </p:nvSpPr>
        <p:spPr bwMode="auto">
          <a:xfrm>
            <a:off x="4863523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9949" name="Line 14"/>
          <p:cNvSpPr>
            <a:spLocks noChangeShapeType="1"/>
          </p:cNvSpPr>
          <p:nvPr/>
        </p:nvSpPr>
        <p:spPr bwMode="auto">
          <a:xfrm>
            <a:off x="5759739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9950" name="Line 15"/>
          <p:cNvSpPr>
            <a:spLocks noChangeShapeType="1"/>
          </p:cNvSpPr>
          <p:nvPr/>
        </p:nvSpPr>
        <p:spPr bwMode="auto">
          <a:xfrm>
            <a:off x="6726671" y="2835088"/>
            <a:ext cx="0" cy="1002926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9951" name="Text Box 16"/>
          <p:cNvSpPr txBox="1">
            <a:spLocks noChangeArrowheads="1"/>
          </p:cNvSpPr>
          <p:nvPr/>
        </p:nvSpPr>
        <p:spPr bwMode="auto">
          <a:xfrm>
            <a:off x="1941080" y="2066085"/>
            <a:ext cx="249670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A</a:t>
            </a:r>
            <a:endParaRPr lang="en-US"/>
          </a:p>
        </p:txBody>
      </p:sp>
      <p:sp>
        <p:nvSpPr>
          <p:cNvPr id="39952" name="Text Box 17"/>
          <p:cNvSpPr txBox="1">
            <a:spLocks noChangeArrowheads="1"/>
          </p:cNvSpPr>
          <p:nvPr/>
        </p:nvSpPr>
        <p:spPr bwMode="auto">
          <a:xfrm>
            <a:off x="2838740" y="2066085"/>
            <a:ext cx="249670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B</a:t>
            </a:r>
            <a:endParaRPr lang="en-US"/>
          </a:p>
        </p:txBody>
      </p:sp>
      <p:sp>
        <p:nvSpPr>
          <p:cNvPr id="39953" name="Text Box 18"/>
          <p:cNvSpPr txBox="1">
            <a:spLocks noChangeArrowheads="1"/>
          </p:cNvSpPr>
          <p:nvPr/>
        </p:nvSpPr>
        <p:spPr bwMode="auto">
          <a:xfrm>
            <a:off x="3856182" y="2080093"/>
            <a:ext cx="268432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C</a:t>
            </a:r>
            <a:endParaRPr lang="en-US"/>
          </a:p>
        </p:txBody>
      </p:sp>
      <p:sp>
        <p:nvSpPr>
          <p:cNvPr id="39954" name="Text Box 19"/>
          <p:cNvSpPr txBox="1">
            <a:spLocks noChangeArrowheads="1"/>
          </p:cNvSpPr>
          <p:nvPr/>
        </p:nvSpPr>
        <p:spPr bwMode="auto">
          <a:xfrm>
            <a:off x="4768273" y="2066085"/>
            <a:ext cx="268432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D</a:t>
            </a:r>
            <a:endParaRPr lang="en-US"/>
          </a:p>
        </p:txBody>
      </p:sp>
      <p:sp>
        <p:nvSpPr>
          <p:cNvPr id="39955" name="Text Box 20"/>
          <p:cNvSpPr txBox="1">
            <a:spLocks noChangeArrowheads="1"/>
          </p:cNvSpPr>
          <p:nvPr/>
        </p:nvSpPr>
        <p:spPr bwMode="auto">
          <a:xfrm>
            <a:off x="5665932" y="2066085"/>
            <a:ext cx="249671" cy="40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E</a:t>
            </a:r>
            <a:endParaRPr lang="en-US"/>
          </a:p>
        </p:txBody>
      </p:sp>
      <p:sp>
        <p:nvSpPr>
          <p:cNvPr id="39956" name="Text Box 21"/>
          <p:cNvSpPr txBox="1">
            <a:spLocks noChangeArrowheads="1"/>
          </p:cNvSpPr>
          <p:nvPr/>
        </p:nvSpPr>
        <p:spPr bwMode="auto">
          <a:xfrm>
            <a:off x="6596785" y="2080093"/>
            <a:ext cx="228023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F</a:t>
            </a:r>
            <a:endParaRPr lang="en-US"/>
          </a:p>
        </p:txBody>
      </p:sp>
      <p:sp>
        <p:nvSpPr>
          <p:cNvPr id="39957" name="Freeform 22"/>
          <p:cNvSpPr>
            <a:spLocks/>
          </p:cNvSpPr>
          <p:nvPr/>
        </p:nvSpPr>
        <p:spPr bwMode="auto">
          <a:xfrm>
            <a:off x="2799773" y="3833813"/>
            <a:ext cx="274205" cy="144275"/>
          </a:xfrm>
          <a:custGeom>
            <a:avLst/>
            <a:gdLst>
              <a:gd name="T0" fmla="*/ 98 w 190"/>
              <a:gd name="T1" fmla="*/ 3 h 103"/>
              <a:gd name="T2" fmla="*/ 0 w 190"/>
              <a:gd name="T3" fmla="*/ 102 h 103"/>
              <a:gd name="T4" fmla="*/ 189 w 190"/>
              <a:gd name="T5" fmla="*/ 102 h 103"/>
              <a:gd name="T6" fmla="*/ 103 w 190"/>
              <a:gd name="T7" fmla="*/ 0 h 103"/>
              <a:gd name="T8" fmla="*/ 98 w 190"/>
              <a:gd name="T9" fmla="*/ 3 h 103"/>
              <a:gd name="T10" fmla="*/ 98 w 190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0"/>
              <a:gd name="T19" fmla="*/ 0 h 103"/>
              <a:gd name="T20" fmla="*/ 190 w 190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0" h="103">
                <a:moveTo>
                  <a:pt x="98" y="3"/>
                </a:moveTo>
                <a:lnTo>
                  <a:pt x="0" y="102"/>
                </a:lnTo>
                <a:lnTo>
                  <a:pt x="189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C21212"/>
          </a:solidFill>
          <a:ln w="18687" cap="flat" cmpd="sng">
            <a:solidFill>
              <a:srgbClr val="C2121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9958" name="Freeform 23"/>
          <p:cNvSpPr>
            <a:spLocks/>
          </p:cNvSpPr>
          <p:nvPr/>
        </p:nvSpPr>
        <p:spPr bwMode="auto">
          <a:xfrm>
            <a:off x="1900671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000000"/>
          </a:solidFill>
          <a:ln w="18687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9959" name="Freeform 24"/>
          <p:cNvSpPr>
            <a:spLocks/>
          </p:cNvSpPr>
          <p:nvPr/>
        </p:nvSpPr>
        <p:spPr bwMode="auto">
          <a:xfrm>
            <a:off x="4720648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9960" name="Freeform 25"/>
          <p:cNvSpPr>
            <a:spLocks/>
          </p:cNvSpPr>
          <p:nvPr/>
        </p:nvSpPr>
        <p:spPr bwMode="auto">
          <a:xfrm>
            <a:off x="3822989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2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2" y="0"/>
                </a:lnTo>
                <a:lnTo>
                  <a:pt x="98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9961" name="Freeform 26"/>
          <p:cNvSpPr>
            <a:spLocks/>
          </p:cNvSpPr>
          <p:nvPr/>
        </p:nvSpPr>
        <p:spPr bwMode="auto">
          <a:xfrm>
            <a:off x="6560705" y="3833813"/>
            <a:ext cx="275648" cy="144275"/>
          </a:xfrm>
          <a:custGeom>
            <a:avLst/>
            <a:gdLst>
              <a:gd name="T0" fmla="*/ 97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2 w 191"/>
              <a:gd name="T7" fmla="*/ 0 h 103"/>
              <a:gd name="T8" fmla="*/ 97 w 191"/>
              <a:gd name="T9" fmla="*/ 3 h 103"/>
              <a:gd name="T10" fmla="*/ 97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7" y="3"/>
                </a:moveTo>
                <a:lnTo>
                  <a:pt x="0" y="102"/>
                </a:lnTo>
                <a:lnTo>
                  <a:pt x="190" y="102"/>
                </a:lnTo>
                <a:lnTo>
                  <a:pt x="102" y="0"/>
                </a:lnTo>
                <a:lnTo>
                  <a:pt x="97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9962" name="Freeform 27"/>
          <p:cNvSpPr>
            <a:spLocks/>
          </p:cNvSpPr>
          <p:nvPr/>
        </p:nvSpPr>
        <p:spPr bwMode="auto">
          <a:xfrm>
            <a:off x="5603876" y="3833813"/>
            <a:ext cx="275647" cy="144275"/>
          </a:xfrm>
          <a:custGeom>
            <a:avLst/>
            <a:gdLst>
              <a:gd name="T0" fmla="*/ 98 w 191"/>
              <a:gd name="T1" fmla="*/ 3 h 103"/>
              <a:gd name="T2" fmla="*/ 0 w 191"/>
              <a:gd name="T3" fmla="*/ 102 h 103"/>
              <a:gd name="T4" fmla="*/ 190 w 191"/>
              <a:gd name="T5" fmla="*/ 102 h 103"/>
              <a:gd name="T6" fmla="*/ 103 w 191"/>
              <a:gd name="T7" fmla="*/ 0 h 103"/>
              <a:gd name="T8" fmla="*/ 98 w 191"/>
              <a:gd name="T9" fmla="*/ 3 h 103"/>
              <a:gd name="T10" fmla="*/ 98 w 191"/>
              <a:gd name="T11" fmla="*/ 3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03"/>
              <a:gd name="T20" fmla="*/ 191 w 19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03">
                <a:moveTo>
                  <a:pt x="98" y="3"/>
                </a:moveTo>
                <a:lnTo>
                  <a:pt x="0" y="102"/>
                </a:lnTo>
                <a:lnTo>
                  <a:pt x="190" y="102"/>
                </a:lnTo>
                <a:lnTo>
                  <a:pt x="103" y="0"/>
                </a:lnTo>
                <a:lnTo>
                  <a:pt x="98" y="3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9963" name="Oval 28"/>
          <p:cNvSpPr>
            <a:spLocks noChangeArrowheads="1"/>
          </p:cNvSpPr>
          <p:nvPr/>
        </p:nvSpPr>
        <p:spPr bwMode="auto">
          <a:xfrm>
            <a:off x="2729057" y="4020111"/>
            <a:ext cx="437284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9964" name="Oval 29"/>
          <p:cNvSpPr>
            <a:spLocks noChangeArrowheads="1"/>
          </p:cNvSpPr>
          <p:nvPr/>
        </p:nvSpPr>
        <p:spPr bwMode="auto">
          <a:xfrm>
            <a:off x="1834285" y="4020111"/>
            <a:ext cx="435841" cy="284350"/>
          </a:xfrm>
          <a:prstGeom prst="ellipse">
            <a:avLst/>
          </a:prstGeom>
          <a:solidFill>
            <a:srgbClr val="E10000"/>
          </a:solidFill>
          <a:ln w="31144">
            <a:solidFill>
              <a:srgbClr val="E1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9965" name="Oval 30"/>
          <p:cNvSpPr>
            <a:spLocks noChangeArrowheads="1"/>
          </p:cNvSpPr>
          <p:nvPr/>
        </p:nvSpPr>
        <p:spPr bwMode="auto">
          <a:xfrm>
            <a:off x="4660034" y="4020111"/>
            <a:ext cx="437284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9966" name="Oval 31"/>
          <p:cNvSpPr>
            <a:spLocks noChangeArrowheads="1"/>
          </p:cNvSpPr>
          <p:nvPr/>
        </p:nvSpPr>
        <p:spPr bwMode="auto">
          <a:xfrm>
            <a:off x="3763818" y="4020111"/>
            <a:ext cx="437285" cy="284350"/>
          </a:xfrm>
          <a:prstGeom prst="ellipse">
            <a:avLst/>
          </a:prstGeom>
          <a:solidFill>
            <a:srgbClr val="E10000"/>
          </a:solidFill>
          <a:ln w="31144">
            <a:solidFill>
              <a:srgbClr val="E1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9967" name="Oval 32"/>
          <p:cNvSpPr>
            <a:spLocks noChangeArrowheads="1"/>
          </p:cNvSpPr>
          <p:nvPr/>
        </p:nvSpPr>
        <p:spPr bwMode="auto">
          <a:xfrm>
            <a:off x="6502978" y="4020111"/>
            <a:ext cx="437285" cy="284350"/>
          </a:xfrm>
          <a:prstGeom prst="ellipse">
            <a:avLst/>
          </a:prstGeom>
          <a:solidFill>
            <a:srgbClr val="FFFFFF"/>
          </a:solidFill>
          <a:ln w="31144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9968" name="Oval 33"/>
          <p:cNvSpPr>
            <a:spLocks noChangeArrowheads="1"/>
          </p:cNvSpPr>
          <p:nvPr/>
        </p:nvSpPr>
        <p:spPr bwMode="auto">
          <a:xfrm>
            <a:off x="5534603" y="4020111"/>
            <a:ext cx="437284" cy="284350"/>
          </a:xfrm>
          <a:prstGeom prst="ellipse">
            <a:avLst/>
          </a:prstGeom>
          <a:solidFill>
            <a:srgbClr val="E10000"/>
          </a:solidFill>
          <a:ln w="31144">
            <a:solidFill>
              <a:srgbClr val="E1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9969" name="Line 34"/>
          <p:cNvSpPr>
            <a:spLocks noChangeShapeType="1"/>
          </p:cNvSpPr>
          <p:nvPr/>
        </p:nvSpPr>
        <p:spPr bwMode="auto">
          <a:xfrm>
            <a:off x="2290331" y="4139174"/>
            <a:ext cx="279977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9970" name="Freeform 35"/>
          <p:cNvSpPr>
            <a:spLocks/>
          </p:cNvSpPr>
          <p:nvPr/>
        </p:nvSpPr>
        <p:spPr bwMode="auto">
          <a:xfrm>
            <a:off x="2537114" y="4021511"/>
            <a:ext cx="148648" cy="267540"/>
          </a:xfrm>
          <a:custGeom>
            <a:avLst/>
            <a:gdLst>
              <a:gd name="T0" fmla="*/ 4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4 w 103"/>
              <a:gd name="T9" fmla="*/ 92 h 191"/>
              <a:gd name="T10" fmla="*/ 4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4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E10000"/>
          </a:solidFill>
          <a:ln w="31144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9971" name="Line 36"/>
          <p:cNvSpPr>
            <a:spLocks noChangeShapeType="1"/>
          </p:cNvSpPr>
          <p:nvPr/>
        </p:nvSpPr>
        <p:spPr bwMode="auto">
          <a:xfrm>
            <a:off x="4180899" y="4139174"/>
            <a:ext cx="330488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9972" name="Freeform 37"/>
          <p:cNvSpPr>
            <a:spLocks/>
          </p:cNvSpPr>
          <p:nvPr/>
        </p:nvSpPr>
        <p:spPr bwMode="auto">
          <a:xfrm>
            <a:off x="4473864" y="4021511"/>
            <a:ext cx="150091" cy="267540"/>
          </a:xfrm>
          <a:custGeom>
            <a:avLst/>
            <a:gdLst>
              <a:gd name="T0" fmla="*/ 4 w 104"/>
              <a:gd name="T1" fmla="*/ 92 h 191"/>
              <a:gd name="T2" fmla="*/ 103 w 104"/>
              <a:gd name="T3" fmla="*/ 190 h 191"/>
              <a:gd name="T4" fmla="*/ 103 w 104"/>
              <a:gd name="T5" fmla="*/ 0 h 191"/>
              <a:gd name="T6" fmla="*/ 0 w 104"/>
              <a:gd name="T7" fmla="*/ 87 h 191"/>
              <a:gd name="T8" fmla="*/ 4 w 104"/>
              <a:gd name="T9" fmla="*/ 92 h 191"/>
              <a:gd name="T10" fmla="*/ 4 w 104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4"/>
              <a:gd name="T19" fmla="*/ 0 h 191"/>
              <a:gd name="T20" fmla="*/ 104 w 104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4" h="191">
                <a:moveTo>
                  <a:pt x="4" y="92"/>
                </a:moveTo>
                <a:lnTo>
                  <a:pt x="103" y="190"/>
                </a:lnTo>
                <a:lnTo>
                  <a:pt x="103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006000"/>
          </a:solidFill>
          <a:ln w="31144" cap="flat" cmpd="sng">
            <a:solidFill>
              <a:srgbClr val="006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9973" name="Line 38"/>
          <p:cNvSpPr>
            <a:spLocks noChangeShapeType="1"/>
          </p:cNvSpPr>
          <p:nvPr/>
        </p:nvSpPr>
        <p:spPr bwMode="auto">
          <a:xfrm>
            <a:off x="5967557" y="4139174"/>
            <a:ext cx="362238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9974" name="Freeform 39"/>
          <p:cNvSpPr>
            <a:spLocks/>
          </p:cNvSpPr>
          <p:nvPr/>
        </p:nvSpPr>
        <p:spPr bwMode="auto">
          <a:xfrm>
            <a:off x="6303819" y="4021511"/>
            <a:ext cx="148648" cy="267540"/>
          </a:xfrm>
          <a:custGeom>
            <a:avLst/>
            <a:gdLst>
              <a:gd name="T0" fmla="*/ 4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4 w 103"/>
              <a:gd name="T9" fmla="*/ 92 h 191"/>
              <a:gd name="T10" fmla="*/ 4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4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4" y="92"/>
                </a:lnTo>
              </a:path>
            </a:pathLst>
          </a:custGeom>
          <a:solidFill>
            <a:srgbClr val="006000"/>
          </a:solidFill>
          <a:ln w="31144" cap="flat" cmpd="sng">
            <a:solidFill>
              <a:srgbClr val="006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9975" name="Line 40"/>
          <p:cNvSpPr>
            <a:spLocks noChangeShapeType="1"/>
          </p:cNvSpPr>
          <p:nvPr/>
        </p:nvSpPr>
        <p:spPr bwMode="auto">
          <a:xfrm>
            <a:off x="688398" y="2976563"/>
            <a:ext cx="278534" cy="4202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9976" name="Freeform 41"/>
          <p:cNvSpPr>
            <a:spLocks/>
          </p:cNvSpPr>
          <p:nvPr/>
        </p:nvSpPr>
        <p:spPr bwMode="auto">
          <a:xfrm>
            <a:off x="935182" y="2860302"/>
            <a:ext cx="148648" cy="266140"/>
          </a:xfrm>
          <a:custGeom>
            <a:avLst/>
            <a:gdLst>
              <a:gd name="T0" fmla="*/ 3 w 103"/>
              <a:gd name="T1" fmla="*/ 91 h 190"/>
              <a:gd name="T2" fmla="*/ 102 w 103"/>
              <a:gd name="T3" fmla="*/ 189 h 190"/>
              <a:gd name="T4" fmla="*/ 102 w 103"/>
              <a:gd name="T5" fmla="*/ 0 h 190"/>
              <a:gd name="T6" fmla="*/ 0 w 103"/>
              <a:gd name="T7" fmla="*/ 87 h 190"/>
              <a:gd name="T8" fmla="*/ 3 w 103"/>
              <a:gd name="T9" fmla="*/ 91 h 190"/>
              <a:gd name="T10" fmla="*/ 3 w 103"/>
              <a:gd name="T11" fmla="*/ 91 h 1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0"/>
              <a:gd name="T20" fmla="*/ 103 w 103"/>
              <a:gd name="T21" fmla="*/ 190 h 1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0">
                <a:moveTo>
                  <a:pt x="3" y="91"/>
                </a:moveTo>
                <a:lnTo>
                  <a:pt x="102" y="189"/>
                </a:lnTo>
                <a:lnTo>
                  <a:pt x="102" y="0"/>
                </a:lnTo>
                <a:lnTo>
                  <a:pt x="0" y="87"/>
                </a:lnTo>
                <a:lnTo>
                  <a:pt x="3" y="91"/>
                </a:lnTo>
              </a:path>
            </a:pathLst>
          </a:custGeom>
          <a:solidFill>
            <a:srgbClr val="000000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9977" name="Line 42"/>
          <p:cNvSpPr>
            <a:spLocks noChangeShapeType="1"/>
          </p:cNvSpPr>
          <p:nvPr/>
        </p:nvSpPr>
        <p:spPr bwMode="auto">
          <a:xfrm>
            <a:off x="688398" y="3903850"/>
            <a:ext cx="278534" cy="2801"/>
          </a:xfrm>
          <a:prstGeom prst="line">
            <a:avLst/>
          </a:prstGeom>
          <a:noFill/>
          <a:ln w="31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9978" name="Freeform 43"/>
          <p:cNvSpPr>
            <a:spLocks/>
          </p:cNvSpPr>
          <p:nvPr/>
        </p:nvSpPr>
        <p:spPr bwMode="auto">
          <a:xfrm>
            <a:off x="935182" y="3784787"/>
            <a:ext cx="148648" cy="267541"/>
          </a:xfrm>
          <a:custGeom>
            <a:avLst/>
            <a:gdLst>
              <a:gd name="T0" fmla="*/ 3 w 103"/>
              <a:gd name="T1" fmla="*/ 92 h 191"/>
              <a:gd name="T2" fmla="*/ 102 w 103"/>
              <a:gd name="T3" fmla="*/ 190 h 191"/>
              <a:gd name="T4" fmla="*/ 102 w 103"/>
              <a:gd name="T5" fmla="*/ 0 h 191"/>
              <a:gd name="T6" fmla="*/ 0 w 103"/>
              <a:gd name="T7" fmla="*/ 87 h 191"/>
              <a:gd name="T8" fmla="*/ 3 w 103"/>
              <a:gd name="T9" fmla="*/ 92 h 191"/>
              <a:gd name="T10" fmla="*/ 3 w 103"/>
              <a:gd name="T11" fmla="*/ 92 h 1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191"/>
              <a:gd name="T20" fmla="*/ 103 w 103"/>
              <a:gd name="T21" fmla="*/ 191 h 1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191">
                <a:moveTo>
                  <a:pt x="3" y="92"/>
                </a:moveTo>
                <a:lnTo>
                  <a:pt x="102" y="190"/>
                </a:lnTo>
                <a:lnTo>
                  <a:pt x="102" y="0"/>
                </a:lnTo>
                <a:lnTo>
                  <a:pt x="0" y="87"/>
                </a:lnTo>
                <a:lnTo>
                  <a:pt x="3" y="92"/>
                </a:lnTo>
              </a:path>
            </a:pathLst>
          </a:custGeom>
          <a:solidFill>
            <a:srgbClr val="FFFFFF"/>
          </a:solidFill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9979" name="Text Box 44"/>
          <p:cNvSpPr txBox="1">
            <a:spLocks noChangeArrowheads="1"/>
          </p:cNvSpPr>
          <p:nvPr/>
        </p:nvSpPr>
        <p:spPr bwMode="auto">
          <a:xfrm>
            <a:off x="206376" y="3146051"/>
            <a:ext cx="1526886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excitation</a:t>
            </a:r>
            <a:endParaRPr lang="en-US"/>
          </a:p>
        </p:txBody>
      </p:sp>
      <p:sp>
        <p:nvSpPr>
          <p:cNvPr id="39980" name="Text Box 45"/>
          <p:cNvSpPr txBox="1">
            <a:spLocks noChangeArrowheads="1"/>
          </p:cNvSpPr>
          <p:nvPr/>
        </p:nvSpPr>
        <p:spPr bwMode="auto">
          <a:xfrm>
            <a:off x="206376" y="4084545"/>
            <a:ext cx="1428750" cy="4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inhibition</a:t>
            </a:r>
            <a:endParaRPr lang="en-US"/>
          </a:p>
        </p:txBody>
      </p:sp>
      <p:sp>
        <p:nvSpPr>
          <p:cNvPr id="39981" name="Oval 46"/>
          <p:cNvSpPr>
            <a:spLocks noChangeArrowheads="1"/>
          </p:cNvSpPr>
          <p:nvPr/>
        </p:nvSpPr>
        <p:spPr bwMode="auto">
          <a:xfrm>
            <a:off x="4508500" y="5895696"/>
            <a:ext cx="718705" cy="696165"/>
          </a:xfrm>
          <a:prstGeom prst="ellipse">
            <a:avLst/>
          </a:prstGeom>
          <a:solidFill>
            <a:srgbClr val="C21212"/>
          </a:solidFill>
          <a:ln w="47340">
            <a:solidFill>
              <a:srgbClr val="C21212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9982" name="Freeform 47"/>
          <p:cNvSpPr>
            <a:spLocks/>
          </p:cNvSpPr>
          <p:nvPr/>
        </p:nvSpPr>
        <p:spPr bwMode="auto">
          <a:xfrm>
            <a:off x="2939762" y="4311464"/>
            <a:ext cx="1448955" cy="1657070"/>
          </a:xfrm>
          <a:custGeom>
            <a:avLst/>
            <a:gdLst>
              <a:gd name="T0" fmla="*/ 0 w 1004"/>
              <a:gd name="T1" fmla="*/ 0 h 1183"/>
              <a:gd name="T2" fmla="*/ 21 w 1004"/>
              <a:gd name="T3" fmla="*/ 92 h 1183"/>
              <a:gd name="T4" fmla="*/ 49 w 1004"/>
              <a:gd name="T5" fmla="*/ 182 h 1183"/>
              <a:gd name="T6" fmla="*/ 83 w 1004"/>
              <a:gd name="T7" fmla="*/ 270 h 1183"/>
              <a:gd name="T8" fmla="*/ 123 w 1004"/>
              <a:gd name="T9" fmla="*/ 356 h 1183"/>
              <a:gd name="T10" fmla="*/ 168 w 1004"/>
              <a:gd name="T11" fmla="*/ 441 h 1183"/>
              <a:gd name="T12" fmla="*/ 219 w 1004"/>
              <a:gd name="T13" fmla="*/ 523 h 1183"/>
              <a:gd name="T14" fmla="*/ 276 w 1004"/>
              <a:gd name="T15" fmla="*/ 603 h 1183"/>
              <a:gd name="T16" fmla="*/ 338 w 1004"/>
              <a:gd name="T17" fmla="*/ 679 h 1183"/>
              <a:gd name="T18" fmla="*/ 404 w 1004"/>
              <a:gd name="T19" fmla="*/ 755 h 1183"/>
              <a:gd name="T20" fmla="*/ 476 w 1004"/>
              <a:gd name="T21" fmla="*/ 826 h 1183"/>
              <a:gd name="T22" fmla="*/ 552 w 1004"/>
              <a:gd name="T23" fmla="*/ 894 h 1183"/>
              <a:gd name="T24" fmla="*/ 633 w 1004"/>
              <a:gd name="T25" fmla="*/ 958 h 1183"/>
              <a:gd name="T26" fmla="*/ 719 w 1004"/>
              <a:gd name="T27" fmla="*/ 1021 h 1183"/>
              <a:gd name="T28" fmla="*/ 809 w 1004"/>
              <a:gd name="T29" fmla="*/ 1078 h 1183"/>
              <a:gd name="T30" fmla="*/ 903 w 1004"/>
              <a:gd name="T31" fmla="*/ 1133 h 1183"/>
              <a:gd name="T32" fmla="*/ 1003 w 1004"/>
              <a:gd name="T33" fmla="*/ 1182 h 118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04"/>
              <a:gd name="T52" fmla="*/ 0 h 1183"/>
              <a:gd name="T53" fmla="*/ 1004 w 1004"/>
              <a:gd name="T54" fmla="*/ 1183 h 118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04" h="1183">
                <a:moveTo>
                  <a:pt x="0" y="0"/>
                </a:moveTo>
                <a:lnTo>
                  <a:pt x="21" y="92"/>
                </a:lnTo>
                <a:lnTo>
                  <a:pt x="49" y="182"/>
                </a:lnTo>
                <a:lnTo>
                  <a:pt x="83" y="270"/>
                </a:lnTo>
                <a:lnTo>
                  <a:pt x="123" y="356"/>
                </a:lnTo>
                <a:lnTo>
                  <a:pt x="168" y="441"/>
                </a:lnTo>
                <a:lnTo>
                  <a:pt x="219" y="523"/>
                </a:lnTo>
                <a:lnTo>
                  <a:pt x="276" y="603"/>
                </a:lnTo>
                <a:lnTo>
                  <a:pt x="338" y="679"/>
                </a:lnTo>
                <a:lnTo>
                  <a:pt x="404" y="755"/>
                </a:lnTo>
                <a:lnTo>
                  <a:pt x="476" y="826"/>
                </a:lnTo>
                <a:lnTo>
                  <a:pt x="552" y="894"/>
                </a:lnTo>
                <a:lnTo>
                  <a:pt x="633" y="958"/>
                </a:lnTo>
                <a:lnTo>
                  <a:pt x="719" y="1021"/>
                </a:lnTo>
                <a:lnTo>
                  <a:pt x="809" y="1078"/>
                </a:lnTo>
                <a:lnTo>
                  <a:pt x="903" y="1133"/>
                </a:lnTo>
                <a:lnTo>
                  <a:pt x="1003" y="1182"/>
                </a:lnTo>
              </a:path>
            </a:pathLst>
          </a:custGeom>
          <a:noFill/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9983" name="Freeform 48"/>
          <p:cNvSpPr>
            <a:spLocks/>
          </p:cNvSpPr>
          <p:nvPr/>
        </p:nvSpPr>
        <p:spPr bwMode="auto">
          <a:xfrm>
            <a:off x="4382944" y="5936316"/>
            <a:ext cx="191943" cy="224118"/>
          </a:xfrm>
          <a:custGeom>
            <a:avLst/>
            <a:gdLst>
              <a:gd name="T0" fmla="*/ 0 w 133"/>
              <a:gd name="T1" fmla="*/ 25 h 160"/>
              <a:gd name="T2" fmla="*/ 31 w 133"/>
              <a:gd name="T3" fmla="*/ 159 h 160"/>
              <a:gd name="T4" fmla="*/ 132 w 133"/>
              <a:gd name="T5" fmla="*/ 0 h 160"/>
              <a:gd name="T6" fmla="*/ 0 w 133"/>
              <a:gd name="T7" fmla="*/ 18 h 160"/>
              <a:gd name="T8" fmla="*/ 0 w 133"/>
              <a:gd name="T9" fmla="*/ 25 h 160"/>
              <a:gd name="T10" fmla="*/ 0 w 133"/>
              <a:gd name="T11" fmla="*/ 25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"/>
              <a:gd name="T19" fmla="*/ 0 h 160"/>
              <a:gd name="T20" fmla="*/ 133 w 133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" h="160">
                <a:moveTo>
                  <a:pt x="0" y="25"/>
                </a:moveTo>
                <a:lnTo>
                  <a:pt x="31" y="159"/>
                </a:lnTo>
                <a:lnTo>
                  <a:pt x="132" y="0"/>
                </a:lnTo>
                <a:lnTo>
                  <a:pt x="0" y="18"/>
                </a:lnTo>
                <a:lnTo>
                  <a:pt x="0" y="25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9984" name="Freeform 49"/>
          <p:cNvSpPr>
            <a:spLocks/>
          </p:cNvSpPr>
          <p:nvPr/>
        </p:nvSpPr>
        <p:spPr bwMode="auto">
          <a:xfrm>
            <a:off x="5345545" y="4294655"/>
            <a:ext cx="1362364" cy="1673879"/>
          </a:xfrm>
          <a:custGeom>
            <a:avLst/>
            <a:gdLst>
              <a:gd name="T0" fmla="*/ 943 w 944"/>
              <a:gd name="T1" fmla="*/ 0 h 1195"/>
              <a:gd name="T2" fmla="*/ 922 w 944"/>
              <a:gd name="T3" fmla="*/ 93 h 1195"/>
              <a:gd name="T4" fmla="*/ 895 w 944"/>
              <a:gd name="T5" fmla="*/ 183 h 1195"/>
              <a:gd name="T6" fmla="*/ 864 w 944"/>
              <a:gd name="T7" fmla="*/ 273 h 1195"/>
              <a:gd name="T8" fmla="*/ 826 w 944"/>
              <a:gd name="T9" fmla="*/ 359 h 1195"/>
              <a:gd name="T10" fmla="*/ 783 w 944"/>
              <a:gd name="T11" fmla="*/ 445 h 1195"/>
              <a:gd name="T12" fmla="*/ 735 w 944"/>
              <a:gd name="T13" fmla="*/ 529 h 1195"/>
              <a:gd name="T14" fmla="*/ 682 w 944"/>
              <a:gd name="T15" fmla="*/ 609 h 1195"/>
              <a:gd name="T16" fmla="*/ 625 w 944"/>
              <a:gd name="T17" fmla="*/ 686 h 1195"/>
              <a:gd name="T18" fmla="*/ 561 w 944"/>
              <a:gd name="T19" fmla="*/ 763 h 1195"/>
              <a:gd name="T20" fmla="*/ 494 w 944"/>
              <a:gd name="T21" fmla="*/ 835 h 1195"/>
              <a:gd name="T22" fmla="*/ 421 w 944"/>
              <a:gd name="T23" fmla="*/ 904 h 1195"/>
              <a:gd name="T24" fmla="*/ 346 w 944"/>
              <a:gd name="T25" fmla="*/ 969 h 1195"/>
              <a:gd name="T26" fmla="*/ 264 w 944"/>
              <a:gd name="T27" fmla="*/ 1031 h 1195"/>
              <a:gd name="T28" fmla="*/ 180 w 944"/>
              <a:gd name="T29" fmla="*/ 1090 h 1195"/>
              <a:gd name="T30" fmla="*/ 92 w 944"/>
              <a:gd name="T31" fmla="*/ 1145 h 1195"/>
              <a:gd name="T32" fmla="*/ 0 w 944"/>
              <a:gd name="T33" fmla="*/ 1194 h 119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944"/>
              <a:gd name="T52" fmla="*/ 0 h 1195"/>
              <a:gd name="T53" fmla="*/ 944 w 944"/>
              <a:gd name="T54" fmla="*/ 1195 h 119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944" h="1195">
                <a:moveTo>
                  <a:pt x="943" y="0"/>
                </a:moveTo>
                <a:lnTo>
                  <a:pt x="922" y="93"/>
                </a:lnTo>
                <a:lnTo>
                  <a:pt x="895" y="183"/>
                </a:lnTo>
                <a:lnTo>
                  <a:pt x="864" y="273"/>
                </a:lnTo>
                <a:lnTo>
                  <a:pt x="826" y="359"/>
                </a:lnTo>
                <a:lnTo>
                  <a:pt x="783" y="445"/>
                </a:lnTo>
                <a:lnTo>
                  <a:pt x="735" y="529"/>
                </a:lnTo>
                <a:lnTo>
                  <a:pt x="682" y="609"/>
                </a:lnTo>
                <a:lnTo>
                  <a:pt x="625" y="686"/>
                </a:lnTo>
                <a:lnTo>
                  <a:pt x="561" y="763"/>
                </a:lnTo>
                <a:lnTo>
                  <a:pt x="494" y="835"/>
                </a:lnTo>
                <a:lnTo>
                  <a:pt x="421" y="904"/>
                </a:lnTo>
                <a:lnTo>
                  <a:pt x="346" y="969"/>
                </a:lnTo>
                <a:lnTo>
                  <a:pt x="264" y="1031"/>
                </a:lnTo>
                <a:lnTo>
                  <a:pt x="180" y="1090"/>
                </a:lnTo>
                <a:lnTo>
                  <a:pt x="92" y="1145"/>
                </a:lnTo>
                <a:lnTo>
                  <a:pt x="0" y="1194"/>
                </a:lnTo>
              </a:path>
            </a:pathLst>
          </a:custGeom>
          <a:noFill/>
          <a:ln w="31144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9985" name="Freeform 50"/>
          <p:cNvSpPr>
            <a:spLocks/>
          </p:cNvSpPr>
          <p:nvPr/>
        </p:nvSpPr>
        <p:spPr bwMode="auto">
          <a:xfrm>
            <a:off x="5160818" y="5936316"/>
            <a:ext cx="191944" cy="224118"/>
          </a:xfrm>
          <a:custGeom>
            <a:avLst/>
            <a:gdLst>
              <a:gd name="T0" fmla="*/ 132 w 133"/>
              <a:gd name="T1" fmla="*/ 25 h 160"/>
              <a:gd name="T2" fmla="*/ 101 w 133"/>
              <a:gd name="T3" fmla="*/ 159 h 160"/>
              <a:gd name="T4" fmla="*/ 0 w 133"/>
              <a:gd name="T5" fmla="*/ 0 h 160"/>
              <a:gd name="T6" fmla="*/ 132 w 133"/>
              <a:gd name="T7" fmla="*/ 18 h 160"/>
              <a:gd name="T8" fmla="*/ 132 w 133"/>
              <a:gd name="T9" fmla="*/ 25 h 160"/>
              <a:gd name="T10" fmla="*/ 132 w 133"/>
              <a:gd name="T11" fmla="*/ 25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"/>
              <a:gd name="T19" fmla="*/ 0 h 160"/>
              <a:gd name="T20" fmla="*/ 133 w 133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" h="160">
                <a:moveTo>
                  <a:pt x="132" y="25"/>
                </a:moveTo>
                <a:lnTo>
                  <a:pt x="101" y="159"/>
                </a:lnTo>
                <a:lnTo>
                  <a:pt x="0" y="0"/>
                </a:lnTo>
                <a:lnTo>
                  <a:pt x="132" y="18"/>
                </a:lnTo>
                <a:lnTo>
                  <a:pt x="132" y="25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9986" name="Line 51"/>
          <p:cNvSpPr>
            <a:spLocks noChangeShapeType="1"/>
          </p:cNvSpPr>
          <p:nvPr/>
        </p:nvSpPr>
        <p:spPr bwMode="auto">
          <a:xfrm>
            <a:off x="4863523" y="4310064"/>
            <a:ext cx="0" cy="1340503"/>
          </a:xfrm>
          <a:prstGeom prst="line">
            <a:avLst/>
          </a:prstGeom>
          <a:noFill/>
          <a:ln w="4734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9987" name="Freeform 52"/>
          <p:cNvSpPr>
            <a:spLocks/>
          </p:cNvSpPr>
          <p:nvPr/>
        </p:nvSpPr>
        <p:spPr bwMode="auto">
          <a:xfrm>
            <a:off x="4720648" y="5644963"/>
            <a:ext cx="275647" cy="191901"/>
          </a:xfrm>
          <a:custGeom>
            <a:avLst/>
            <a:gdLst>
              <a:gd name="T0" fmla="*/ 98 w 191"/>
              <a:gd name="T1" fmla="*/ 4 h 137"/>
              <a:gd name="T2" fmla="*/ 0 w 191"/>
              <a:gd name="T3" fmla="*/ 136 h 137"/>
              <a:gd name="T4" fmla="*/ 190 w 191"/>
              <a:gd name="T5" fmla="*/ 136 h 137"/>
              <a:gd name="T6" fmla="*/ 103 w 191"/>
              <a:gd name="T7" fmla="*/ 0 h 137"/>
              <a:gd name="T8" fmla="*/ 98 w 191"/>
              <a:gd name="T9" fmla="*/ 4 h 137"/>
              <a:gd name="T10" fmla="*/ 98 w 191"/>
              <a:gd name="T11" fmla="*/ 4 h 1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37"/>
              <a:gd name="T20" fmla="*/ 191 w 191"/>
              <a:gd name="T21" fmla="*/ 137 h 1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37">
                <a:moveTo>
                  <a:pt x="98" y="4"/>
                </a:moveTo>
                <a:lnTo>
                  <a:pt x="0" y="136"/>
                </a:lnTo>
                <a:lnTo>
                  <a:pt x="190" y="136"/>
                </a:lnTo>
                <a:lnTo>
                  <a:pt x="103" y="0"/>
                </a:lnTo>
                <a:lnTo>
                  <a:pt x="98" y="4"/>
                </a:lnTo>
              </a:path>
            </a:pathLst>
          </a:custGeom>
          <a:solidFill>
            <a:srgbClr val="E10000"/>
          </a:solidFill>
          <a:ln w="18687" cap="flat" cmpd="sng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9988" name="Text Box 53"/>
          <p:cNvSpPr txBox="1">
            <a:spLocks noChangeArrowheads="1"/>
          </p:cNvSpPr>
          <p:nvPr/>
        </p:nvSpPr>
        <p:spPr bwMode="auto">
          <a:xfrm>
            <a:off x="5758296" y="5862078"/>
            <a:ext cx="3082636" cy="86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Direction Selective </a:t>
            </a:r>
          </a:p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Neuron</a:t>
            </a:r>
            <a:endParaRPr lang="en-US"/>
          </a:p>
        </p:txBody>
      </p:sp>
      <p:sp>
        <p:nvSpPr>
          <p:cNvPr id="39989" name="Line 54"/>
          <p:cNvSpPr>
            <a:spLocks noChangeShapeType="1"/>
          </p:cNvSpPr>
          <p:nvPr/>
        </p:nvSpPr>
        <p:spPr bwMode="auto">
          <a:xfrm flipH="1">
            <a:off x="2001694" y="791416"/>
            <a:ext cx="4847647" cy="0"/>
          </a:xfrm>
          <a:prstGeom prst="line">
            <a:avLst/>
          </a:prstGeom>
          <a:noFill/>
          <a:ln w="4734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9990" name="Oval 55"/>
          <p:cNvSpPr>
            <a:spLocks noChangeArrowheads="1"/>
          </p:cNvSpPr>
          <p:nvPr/>
        </p:nvSpPr>
        <p:spPr bwMode="auto">
          <a:xfrm>
            <a:off x="1825626" y="1138799"/>
            <a:ext cx="538306" cy="523875"/>
          </a:xfrm>
          <a:prstGeom prst="ellipse">
            <a:avLst/>
          </a:prstGeom>
          <a:solidFill>
            <a:srgbClr val="600000"/>
          </a:solidFill>
          <a:ln w="18687">
            <a:solidFill>
              <a:srgbClr val="600000"/>
            </a:solidFill>
            <a:round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9991" name="Text Box 56"/>
          <p:cNvSpPr txBox="1">
            <a:spLocks noChangeArrowheads="1"/>
          </p:cNvSpPr>
          <p:nvPr/>
        </p:nvSpPr>
        <p:spPr bwMode="auto">
          <a:xfrm>
            <a:off x="2684318" y="368394"/>
            <a:ext cx="3639705" cy="8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the cell will respond to </a:t>
            </a:r>
          </a:p>
          <a:p>
            <a:pPr eaLnBrk="1" hangingPunct="1">
              <a:buClr>
                <a:srgbClr val="FFFF00"/>
              </a:buClr>
              <a:buSzPct val="90000"/>
              <a:buFont typeface="Monotype Sorts" charset="0"/>
              <a:buNone/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 right  to left movement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9706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06" name="Group 1054"/>
          <p:cNvGrpSpPr>
            <a:grpSpLocks/>
          </p:cNvGrpSpPr>
          <p:nvPr/>
        </p:nvGrpSpPr>
        <p:grpSpPr bwMode="auto">
          <a:xfrm>
            <a:off x="1192213" y="1082675"/>
            <a:ext cx="6796087" cy="4187825"/>
            <a:chOff x="767" y="1002"/>
            <a:chExt cx="4281" cy="2638"/>
          </a:xfrm>
        </p:grpSpPr>
        <p:grpSp>
          <p:nvGrpSpPr>
            <p:cNvPr id="50205" name="Group 1053"/>
            <p:cNvGrpSpPr>
              <a:grpSpLocks/>
            </p:cNvGrpSpPr>
            <p:nvPr/>
          </p:nvGrpSpPr>
          <p:grpSpPr bwMode="auto">
            <a:xfrm>
              <a:off x="1182" y="1002"/>
              <a:ext cx="3866" cy="2638"/>
              <a:chOff x="1270" y="1002"/>
              <a:chExt cx="3866" cy="2321"/>
            </a:xfrm>
          </p:grpSpPr>
          <p:sp>
            <p:nvSpPr>
              <p:cNvPr id="50178" name="Rectangle 1026"/>
              <p:cNvSpPr>
                <a:spLocks noChangeArrowheads="1"/>
              </p:cNvSpPr>
              <p:nvPr/>
            </p:nvSpPr>
            <p:spPr bwMode="auto">
              <a:xfrm>
                <a:off x="1716" y="2598"/>
                <a:ext cx="668" cy="654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79" name="Rectangle 1027"/>
              <p:cNvSpPr>
                <a:spLocks noChangeArrowheads="1"/>
              </p:cNvSpPr>
              <p:nvPr/>
            </p:nvSpPr>
            <p:spPr bwMode="auto">
              <a:xfrm>
                <a:off x="2395" y="2775"/>
                <a:ext cx="668" cy="469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0" name="Rectangle 1028"/>
              <p:cNvSpPr>
                <a:spLocks noChangeArrowheads="1"/>
              </p:cNvSpPr>
              <p:nvPr/>
            </p:nvSpPr>
            <p:spPr bwMode="auto">
              <a:xfrm>
                <a:off x="3075" y="2323"/>
                <a:ext cx="622" cy="921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1" name="Rectangle 1029"/>
              <p:cNvSpPr>
                <a:spLocks noChangeArrowheads="1"/>
              </p:cNvSpPr>
              <p:nvPr/>
            </p:nvSpPr>
            <p:spPr bwMode="auto">
              <a:xfrm>
                <a:off x="3720" y="3020"/>
                <a:ext cx="604" cy="224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2" name="Rectangle 1030"/>
              <p:cNvSpPr>
                <a:spLocks noChangeArrowheads="1"/>
              </p:cNvSpPr>
              <p:nvPr/>
            </p:nvSpPr>
            <p:spPr bwMode="auto">
              <a:xfrm>
                <a:off x="4337" y="1102"/>
                <a:ext cx="652" cy="2150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0183" name="Group 1031"/>
              <p:cNvGrpSpPr>
                <a:grpSpLocks/>
              </p:cNvGrpSpPr>
              <p:nvPr/>
            </p:nvGrpSpPr>
            <p:grpSpPr bwMode="auto">
              <a:xfrm>
                <a:off x="1554" y="1098"/>
                <a:ext cx="38" cy="2170"/>
                <a:chOff x="1546" y="1082"/>
                <a:chExt cx="38" cy="2170"/>
              </a:xfrm>
            </p:grpSpPr>
            <p:sp>
              <p:nvSpPr>
                <p:cNvPr id="50184" name="Line 1032"/>
                <p:cNvSpPr>
                  <a:spLocks noChangeShapeType="1"/>
                </p:cNvSpPr>
                <p:nvPr/>
              </p:nvSpPr>
              <p:spPr bwMode="auto">
                <a:xfrm>
                  <a:off x="1546" y="3251"/>
                  <a:ext cx="38" cy="1"/>
                </a:xfrm>
                <a:prstGeom prst="line">
                  <a:avLst/>
                </a:prstGeom>
                <a:noFill/>
                <a:ln w="30163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185" name="Line 1033"/>
                <p:cNvSpPr>
                  <a:spLocks noChangeShapeType="1"/>
                </p:cNvSpPr>
                <p:nvPr/>
              </p:nvSpPr>
              <p:spPr bwMode="auto">
                <a:xfrm>
                  <a:off x="1546" y="2709"/>
                  <a:ext cx="38" cy="1"/>
                </a:xfrm>
                <a:prstGeom prst="line">
                  <a:avLst/>
                </a:prstGeom>
                <a:noFill/>
                <a:ln w="30163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186" name="Line 1034"/>
                <p:cNvSpPr>
                  <a:spLocks noChangeShapeType="1"/>
                </p:cNvSpPr>
                <p:nvPr/>
              </p:nvSpPr>
              <p:spPr bwMode="auto">
                <a:xfrm>
                  <a:off x="1546" y="2166"/>
                  <a:ext cx="38" cy="1"/>
                </a:xfrm>
                <a:prstGeom prst="line">
                  <a:avLst/>
                </a:prstGeom>
                <a:noFill/>
                <a:ln w="30163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187" name="Line 1035"/>
                <p:cNvSpPr>
                  <a:spLocks noChangeShapeType="1"/>
                </p:cNvSpPr>
                <p:nvPr/>
              </p:nvSpPr>
              <p:spPr bwMode="auto">
                <a:xfrm>
                  <a:off x="1546" y="1624"/>
                  <a:ext cx="38" cy="1"/>
                </a:xfrm>
                <a:prstGeom prst="line">
                  <a:avLst/>
                </a:prstGeom>
                <a:noFill/>
                <a:ln w="30163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188" name="Line 1036"/>
                <p:cNvSpPr>
                  <a:spLocks noChangeShapeType="1"/>
                </p:cNvSpPr>
                <p:nvPr/>
              </p:nvSpPr>
              <p:spPr bwMode="auto">
                <a:xfrm>
                  <a:off x="1546" y="1082"/>
                  <a:ext cx="38" cy="1"/>
                </a:xfrm>
                <a:prstGeom prst="line">
                  <a:avLst/>
                </a:prstGeom>
                <a:noFill/>
                <a:ln w="30163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0189" name="Line 1037"/>
              <p:cNvSpPr>
                <a:spLocks noChangeShapeType="1"/>
              </p:cNvSpPr>
              <p:nvPr/>
            </p:nvSpPr>
            <p:spPr bwMode="auto">
              <a:xfrm flipV="1">
                <a:off x="1594" y="1094"/>
                <a:ext cx="1" cy="2169"/>
              </a:xfrm>
              <a:prstGeom prst="line">
                <a:avLst/>
              </a:prstGeom>
              <a:noFill/>
              <a:ln w="30163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0" name="Line 1038"/>
              <p:cNvSpPr>
                <a:spLocks noChangeShapeType="1"/>
              </p:cNvSpPr>
              <p:nvPr/>
            </p:nvSpPr>
            <p:spPr bwMode="auto">
              <a:xfrm>
                <a:off x="1546" y="3267"/>
                <a:ext cx="3590" cy="1"/>
              </a:xfrm>
              <a:prstGeom prst="line">
                <a:avLst/>
              </a:prstGeom>
              <a:noFill/>
              <a:ln w="30163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0191" name="Group 1039"/>
              <p:cNvGrpSpPr>
                <a:grpSpLocks/>
              </p:cNvGrpSpPr>
              <p:nvPr/>
            </p:nvGrpSpPr>
            <p:grpSpPr bwMode="auto">
              <a:xfrm>
                <a:off x="1270" y="1002"/>
                <a:ext cx="240" cy="2321"/>
                <a:chOff x="1270" y="1002"/>
                <a:chExt cx="240" cy="2321"/>
              </a:xfrm>
            </p:grpSpPr>
            <p:sp>
              <p:nvSpPr>
                <p:cNvPr id="50192" name="Rectangle 1040"/>
                <p:cNvSpPr>
                  <a:spLocks noChangeArrowheads="1"/>
                </p:cNvSpPr>
                <p:nvPr/>
              </p:nvSpPr>
              <p:spPr bwMode="auto">
                <a:xfrm>
                  <a:off x="1410" y="3171"/>
                  <a:ext cx="80" cy="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800">
                      <a:solidFill>
                        <a:schemeClr val="bg1"/>
                      </a:solidFill>
                    </a:rPr>
                    <a:t>0</a:t>
                  </a:r>
                  <a:endParaRPr lang="en-US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193" name="Rectangle 1041"/>
                <p:cNvSpPr>
                  <a:spLocks noChangeArrowheads="1"/>
                </p:cNvSpPr>
                <p:nvPr/>
              </p:nvSpPr>
              <p:spPr bwMode="auto">
                <a:xfrm>
                  <a:off x="1345" y="2628"/>
                  <a:ext cx="160" cy="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800">
                      <a:solidFill>
                        <a:schemeClr val="bg1"/>
                      </a:solidFill>
                    </a:rPr>
                    <a:t>25</a:t>
                  </a:r>
                  <a:endParaRPr lang="en-US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194" name="Rectangle 1042"/>
                <p:cNvSpPr>
                  <a:spLocks noChangeArrowheads="1"/>
                </p:cNvSpPr>
                <p:nvPr/>
              </p:nvSpPr>
              <p:spPr bwMode="auto">
                <a:xfrm>
                  <a:off x="1345" y="2086"/>
                  <a:ext cx="160" cy="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800">
                      <a:solidFill>
                        <a:schemeClr val="bg1"/>
                      </a:solidFill>
                    </a:rPr>
                    <a:t>50</a:t>
                  </a:r>
                  <a:endParaRPr lang="en-US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195" name="Rectangle 1043"/>
                <p:cNvSpPr>
                  <a:spLocks noChangeArrowheads="1"/>
                </p:cNvSpPr>
                <p:nvPr/>
              </p:nvSpPr>
              <p:spPr bwMode="auto">
                <a:xfrm>
                  <a:off x="1345" y="1544"/>
                  <a:ext cx="160" cy="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800">
                      <a:solidFill>
                        <a:schemeClr val="bg1"/>
                      </a:solidFill>
                    </a:rPr>
                    <a:t>75</a:t>
                  </a:r>
                  <a:endParaRPr lang="en-US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196" name="Rectangle 1044"/>
                <p:cNvSpPr>
                  <a:spLocks noChangeArrowheads="1"/>
                </p:cNvSpPr>
                <p:nvPr/>
              </p:nvSpPr>
              <p:spPr bwMode="auto">
                <a:xfrm>
                  <a:off x="1270" y="1002"/>
                  <a:ext cx="240" cy="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800">
                      <a:solidFill>
                        <a:schemeClr val="bg1"/>
                      </a:solidFill>
                    </a:rPr>
                    <a:t>100</a:t>
                  </a:r>
                  <a:endParaRPr lang="en-US" alt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50197" name="Rectangle 1045"/>
              <p:cNvSpPr>
                <a:spLocks noChangeArrowheads="1"/>
              </p:cNvSpPr>
              <p:nvPr/>
            </p:nvSpPr>
            <p:spPr bwMode="auto">
              <a:xfrm>
                <a:off x="1962" y="2633"/>
                <a:ext cx="196" cy="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2000" i="1">
                    <a:solidFill>
                      <a:srgbClr val="000066"/>
                    </a:solidFill>
                  </a:rPr>
                  <a:t>V1</a:t>
                </a:r>
              </a:p>
            </p:txBody>
          </p:sp>
          <p:sp>
            <p:nvSpPr>
              <p:cNvPr id="50198" name="Rectangle 1046"/>
              <p:cNvSpPr>
                <a:spLocks noChangeArrowheads="1"/>
              </p:cNvSpPr>
              <p:nvPr/>
            </p:nvSpPr>
            <p:spPr bwMode="auto">
              <a:xfrm>
                <a:off x="2641" y="2817"/>
                <a:ext cx="196" cy="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0066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2000">
                    <a:solidFill>
                      <a:srgbClr val="000066"/>
                    </a:solidFill>
                  </a:rPr>
                  <a:t>V2</a:t>
                </a:r>
              </a:p>
            </p:txBody>
          </p:sp>
          <p:sp>
            <p:nvSpPr>
              <p:cNvPr id="50199" name="Rectangle 1047"/>
              <p:cNvSpPr>
                <a:spLocks noChangeArrowheads="1"/>
              </p:cNvSpPr>
              <p:nvPr/>
            </p:nvSpPr>
            <p:spPr bwMode="auto">
              <a:xfrm>
                <a:off x="3306" y="2369"/>
                <a:ext cx="196" cy="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2000" i="1">
                    <a:solidFill>
                      <a:srgbClr val="000066"/>
                    </a:solidFill>
                  </a:rPr>
                  <a:t>V3</a:t>
                </a:r>
              </a:p>
            </p:txBody>
          </p:sp>
          <p:sp>
            <p:nvSpPr>
              <p:cNvPr id="50200" name="Rectangle 1048"/>
              <p:cNvSpPr>
                <a:spLocks noChangeArrowheads="1"/>
              </p:cNvSpPr>
              <p:nvPr/>
            </p:nvSpPr>
            <p:spPr bwMode="auto">
              <a:xfrm>
                <a:off x="3928" y="3040"/>
                <a:ext cx="196" cy="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CC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2000" i="1">
                    <a:solidFill>
                      <a:srgbClr val="000066"/>
                    </a:solidFill>
                  </a:rPr>
                  <a:t>V4</a:t>
                </a:r>
              </a:p>
            </p:txBody>
          </p:sp>
          <p:sp>
            <p:nvSpPr>
              <p:cNvPr id="50201" name="Rectangle 1049"/>
              <p:cNvSpPr>
                <a:spLocks noChangeArrowheads="1"/>
              </p:cNvSpPr>
              <p:nvPr/>
            </p:nvSpPr>
            <p:spPr bwMode="auto">
              <a:xfrm>
                <a:off x="4545" y="1160"/>
                <a:ext cx="324" cy="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en-US" sz="2000" i="1">
                    <a:solidFill>
                      <a:srgbClr val="000066"/>
                    </a:solidFill>
                  </a:rPr>
                  <a:t>MT</a:t>
                </a:r>
              </a:p>
            </p:txBody>
          </p:sp>
        </p:grpSp>
        <p:sp>
          <p:nvSpPr>
            <p:cNvPr id="50202" name="Rectangle 1050"/>
            <p:cNvSpPr>
              <a:spLocks noChangeArrowheads="1"/>
            </p:cNvSpPr>
            <p:nvPr/>
          </p:nvSpPr>
          <p:spPr bwMode="auto">
            <a:xfrm rot="16200000">
              <a:off x="-231" y="2040"/>
              <a:ext cx="218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000">
                  <a:solidFill>
                    <a:schemeClr val="bg1"/>
                  </a:solidFill>
                </a:rPr>
                <a:t>Percent Selective Neurons (%)</a:t>
              </a:r>
            </a:p>
          </p:txBody>
        </p:sp>
      </p:grpSp>
      <p:sp>
        <p:nvSpPr>
          <p:cNvPr id="50203" name="Rectangle 1051"/>
          <p:cNvSpPr>
            <a:spLocks noChangeArrowheads="1"/>
          </p:cNvSpPr>
          <p:nvPr/>
        </p:nvSpPr>
        <p:spPr bwMode="auto">
          <a:xfrm>
            <a:off x="6197600" y="6280150"/>
            <a:ext cx="2944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000" i="1">
                <a:solidFill>
                  <a:schemeClr val="bg1"/>
                </a:solidFill>
              </a:rPr>
              <a:t>adapted from Felleman &amp; Van Essen (1987)</a:t>
            </a:r>
          </a:p>
          <a:p>
            <a:r>
              <a:rPr lang="en-US" altLang="en-US" sz="1000" i="1">
                <a:solidFill>
                  <a:schemeClr val="bg1"/>
                </a:solidFill>
              </a:rPr>
              <a:t>and  Levitt et al 1997</a:t>
            </a:r>
            <a:endParaRPr lang="en-US" altLang="en-US" sz="1000">
              <a:solidFill>
                <a:schemeClr val="bg1"/>
              </a:solidFill>
            </a:endParaRPr>
          </a:p>
        </p:txBody>
      </p:sp>
      <p:sp>
        <p:nvSpPr>
          <p:cNvPr id="50204" name="Text Box 1052"/>
          <p:cNvSpPr txBox="1">
            <a:spLocks noChangeArrowheads="1"/>
          </p:cNvSpPr>
          <p:nvPr/>
        </p:nvSpPr>
        <p:spPr bwMode="auto">
          <a:xfrm>
            <a:off x="250825" y="217488"/>
            <a:ext cx="8586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1">
                <a:solidFill>
                  <a:schemeClr val="bg1"/>
                </a:solidFill>
              </a:rPr>
              <a:t>Incidence of Directionally Selective Neurons in Monkey Cortex</a:t>
            </a:r>
          </a:p>
        </p:txBody>
      </p:sp>
      <p:sp>
        <p:nvSpPr>
          <p:cNvPr id="50207" name="Text Box 1055"/>
          <p:cNvSpPr txBox="1">
            <a:spLocks noChangeArrowheads="1"/>
          </p:cNvSpPr>
          <p:nvPr/>
        </p:nvSpPr>
        <p:spPr bwMode="auto">
          <a:xfrm>
            <a:off x="657225" y="5459413"/>
            <a:ext cx="79978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i="1">
                <a:solidFill>
                  <a:schemeClr val="bg1"/>
                </a:solidFill>
              </a:rPr>
              <a:t>Directionally selective neurons are present in several regions of visual cortex </a:t>
            </a:r>
          </a:p>
          <a:p>
            <a:r>
              <a:rPr lang="en-US" altLang="en-US" sz="1800" i="1">
                <a:solidFill>
                  <a:schemeClr val="bg1"/>
                </a:solidFill>
              </a:rPr>
              <a:t>but are most numerous in area MT</a:t>
            </a:r>
          </a:p>
        </p:txBody>
      </p:sp>
    </p:spTree>
    <p:extLst>
      <p:ext uri="{BB962C8B-B14F-4D97-AF65-F5344CB8AC3E}">
        <p14:creationId xmlns:p14="http://schemas.microsoft.com/office/powerpoint/2010/main" val="10968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Aperture problem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2785" r="-12785"/>
          <a:stretch>
            <a:fillRect/>
          </a:stretch>
        </p:blipFill>
        <p:spPr/>
      </p:pic>
      <p:grpSp>
        <p:nvGrpSpPr>
          <p:cNvPr id="7" name="Group 6"/>
          <p:cNvGrpSpPr/>
          <p:nvPr/>
        </p:nvGrpSpPr>
        <p:grpSpPr>
          <a:xfrm>
            <a:off x="1452563" y="3276600"/>
            <a:ext cx="6548437" cy="2895600"/>
            <a:chOff x="1452563" y="3276600"/>
            <a:chExt cx="6548437" cy="2895600"/>
          </a:xfrm>
        </p:grpSpPr>
        <p:pic>
          <p:nvPicPr>
            <p:cNvPr id="5" name="Picture 4" descr="cross1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334000" y="3352800"/>
              <a:ext cx="2667000" cy="2667000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" name="Picture 7" descr="slitV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452563" y="3276600"/>
              <a:ext cx="2620962" cy="2895600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2625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V4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026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24000"/>
            <a:ext cx="8491538" cy="493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909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7303" r="-73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0595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7520" r="-75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1604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7390" r="-73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5511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Difference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V1 </a:t>
            </a:r>
            <a:r>
              <a:rPr lang="de-DE" dirty="0" err="1" smtClean="0"/>
              <a:t>and</a:t>
            </a:r>
            <a:r>
              <a:rPr lang="de-DE" dirty="0" smtClean="0"/>
              <a:t> MT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50" y="1276350"/>
            <a:ext cx="5321300" cy="4305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0"/>
            <a:ext cx="1524000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3810000"/>
            <a:ext cx="1524000" cy="304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35312" y="6156960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www.michaelbach.de/ot</a:t>
            </a:r>
            <a:r>
              <a:rPr lang="en-US" dirty="0" smtClean="0"/>
              <a:t>/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670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Huk</a:t>
            </a:r>
            <a:r>
              <a:rPr lang="en-US" dirty="0" smtClean="0"/>
              <a:t> and </a:t>
            </a:r>
            <a:r>
              <a:rPr lang="en-US" dirty="0" err="1" smtClean="0"/>
              <a:t>Heeger</a:t>
            </a:r>
            <a:r>
              <a:rPr lang="en-US" dirty="0" smtClean="0"/>
              <a:t>, 2006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9364" b="93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228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 is columnar</a:t>
            </a:r>
            <a:endParaRPr lang="en-US" dirty="0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3564181" y="1339872"/>
            <a:ext cx="5443537" cy="4678363"/>
            <a:chOff x="1403" y="948"/>
            <a:chExt cx="3342" cy="287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" y="948"/>
              <a:ext cx="3210" cy="2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" name="Text Box 5"/>
            <p:cNvSpPr txBox="1">
              <a:spLocks noChangeAspect="1" noChangeArrowheads="1"/>
            </p:cNvSpPr>
            <p:nvPr/>
          </p:nvSpPr>
          <p:spPr bwMode="auto">
            <a:xfrm rot="-1670016">
              <a:off x="3456" y="3452"/>
              <a:ext cx="1289" cy="187"/>
            </a:xfrm>
            <a:prstGeom prst="rect">
              <a:avLst/>
            </a:prstGeom>
            <a:solidFill>
              <a:srgbClr val="10167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b="1">
                  <a:solidFill>
                    <a:schemeClr val="bg1"/>
                  </a:solidFill>
                </a:rPr>
                <a:t>Axis of motion column</a:t>
              </a:r>
              <a:endParaRPr lang="en-US" altLang="en-US" sz="1400">
                <a:solidFill>
                  <a:schemeClr val="bg1"/>
                </a:solidFill>
              </a:endParaRPr>
            </a:p>
          </p:txBody>
        </p:sp>
      </p:grp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029450" y="6357938"/>
            <a:ext cx="165605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i="1" dirty="0">
                <a:solidFill>
                  <a:srgbClr val="0D0D0D"/>
                </a:solidFill>
              </a:rPr>
              <a:t>from Albright  et al 1984</a:t>
            </a:r>
          </a:p>
        </p:txBody>
      </p:sp>
    </p:spTree>
    <p:extLst>
      <p:ext uri="{BB962C8B-B14F-4D97-AF65-F5344CB8AC3E}">
        <p14:creationId xmlns:p14="http://schemas.microsoft.com/office/powerpoint/2010/main" val="371053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aftereffect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http://http://</a:t>
            </a:r>
            <a:r>
              <a:rPr lang="en-US" dirty="0" smtClean="0">
                <a:hlinkClick r:id="rId2"/>
              </a:rPr>
              <a:t>www.georgemather.com/MotionDemos/MAEMP4.html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36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Motion aftereffect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9" name="Picture 3" descr="ma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37920"/>
            <a:ext cx="2129744" cy="2129744"/>
          </a:xfrm>
          <a:prstGeom prst="rect">
            <a:avLst/>
          </a:prstGeom>
          <a:noFill/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6027003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en-US" sz="1600" dirty="0" err="1" smtClean="0"/>
              <a:t>Aristotheles</a:t>
            </a:r>
            <a:r>
              <a:rPr lang="en-US" sz="1600" dirty="0" smtClean="0"/>
              <a:t> </a:t>
            </a:r>
            <a:r>
              <a:rPr lang="en-US" sz="1600" dirty="0" err="1" smtClean="0"/>
              <a:t>b(cca</a:t>
            </a:r>
            <a:r>
              <a:rPr lang="en-US" sz="1600" dirty="0" smtClean="0"/>
              <a:t>. 350 BC) </a:t>
            </a:r>
            <a:r>
              <a:rPr lang="en-US" sz="1600" i="1" dirty="0" err="1" smtClean="0"/>
              <a:t>Parva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Naturalia</a:t>
            </a:r>
            <a:r>
              <a:rPr lang="en-US" sz="1600" i="1" dirty="0" smtClean="0"/>
              <a:t>.</a:t>
            </a:r>
            <a:endParaRPr lang="en-US" sz="1600" dirty="0" smtClean="0"/>
          </a:p>
          <a:p>
            <a:r>
              <a:rPr lang="en-US" sz="1600" dirty="0" smtClean="0"/>
              <a:t>Addams, R. (1834). An account of a peculiar  optical phenomenon seen after having looked at a moving body. </a:t>
            </a:r>
            <a:r>
              <a:rPr lang="en-US" sz="1600" i="1" dirty="0" smtClean="0"/>
              <a:t>London and Edinburgh  Philosophical Magazine and Journal of Science, 5,</a:t>
            </a:r>
            <a:r>
              <a:rPr lang="en-US" sz="1600" dirty="0" smtClean="0"/>
              <a:t> 373–374</a:t>
            </a:r>
            <a:endParaRPr lang="en-US" sz="1600" dirty="0"/>
          </a:p>
        </p:txBody>
      </p:sp>
      <p:pic>
        <p:nvPicPr>
          <p:cNvPr id="6" name="Picture 3" descr="ma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9610" y="3537920"/>
            <a:ext cx="2129744" cy="2129744"/>
          </a:xfrm>
          <a:prstGeom prst="rect">
            <a:avLst/>
          </a:prstGeom>
          <a:noFill/>
        </p:spPr>
      </p:pic>
      <p:pic>
        <p:nvPicPr>
          <p:cNvPr id="7" name="Picture 3" descr="ma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6120" y="3537920"/>
            <a:ext cx="2129744" cy="2129744"/>
          </a:xfrm>
          <a:prstGeom prst="rect">
            <a:avLst/>
          </a:prstGeom>
          <a:noFill/>
        </p:spPr>
      </p:pic>
      <p:pic>
        <p:nvPicPr>
          <p:cNvPr id="11" name="Picture 3" descr="ma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5864" y="3537920"/>
            <a:ext cx="2129744" cy="2129744"/>
          </a:xfrm>
          <a:prstGeom prst="rect">
            <a:avLst/>
          </a:prstGeom>
          <a:noFill/>
        </p:spPr>
      </p:pic>
      <p:pic>
        <p:nvPicPr>
          <p:cNvPr id="13" name="Picture 3" descr="ma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08176"/>
            <a:ext cx="2129744" cy="2129744"/>
          </a:xfrm>
          <a:prstGeom prst="rect">
            <a:avLst/>
          </a:prstGeom>
          <a:noFill/>
        </p:spPr>
      </p:pic>
      <p:pic>
        <p:nvPicPr>
          <p:cNvPr id="14" name="Picture 3" descr="ma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9610" y="1408176"/>
            <a:ext cx="2129744" cy="2129744"/>
          </a:xfrm>
          <a:prstGeom prst="rect">
            <a:avLst/>
          </a:prstGeom>
          <a:noFill/>
        </p:spPr>
      </p:pic>
      <p:pic>
        <p:nvPicPr>
          <p:cNvPr id="15" name="Picture 3" descr="ma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6120" y="1408176"/>
            <a:ext cx="2129744" cy="2129744"/>
          </a:xfrm>
          <a:prstGeom prst="rect">
            <a:avLst/>
          </a:prstGeom>
          <a:noFill/>
        </p:spPr>
      </p:pic>
      <p:pic>
        <p:nvPicPr>
          <p:cNvPr id="16" name="Picture 3" descr="ma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5864" y="1408176"/>
            <a:ext cx="2129744" cy="2129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27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34" name="Text Box 62"/>
          <p:cNvSpPr txBox="1">
            <a:spLocks noChangeArrowheads="1"/>
          </p:cNvSpPr>
          <p:nvPr/>
        </p:nvSpPr>
        <p:spPr bwMode="auto">
          <a:xfrm>
            <a:off x="515938" y="165100"/>
            <a:ext cx="80756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 i="1" dirty="0">
                <a:solidFill>
                  <a:schemeClr val="bg1"/>
                </a:solidFill>
              </a:rPr>
              <a:t>Measuring Complex Motion Perception</a:t>
            </a:r>
          </a:p>
        </p:txBody>
      </p:sp>
      <p:grpSp>
        <p:nvGrpSpPr>
          <p:cNvPr id="29028" name="Group 356"/>
          <p:cNvGrpSpPr>
            <a:grpSpLocks/>
          </p:cNvGrpSpPr>
          <p:nvPr/>
        </p:nvGrpSpPr>
        <p:grpSpPr bwMode="auto">
          <a:xfrm>
            <a:off x="477838" y="936625"/>
            <a:ext cx="2855912" cy="1882775"/>
            <a:chOff x="301" y="590"/>
            <a:chExt cx="1799" cy="1186"/>
          </a:xfrm>
        </p:grpSpPr>
        <p:sp>
          <p:nvSpPr>
            <p:cNvPr id="28842" name="Rectangle 170"/>
            <p:cNvSpPr>
              <a:spLocks noChangeAspect="1" noChangeArrowheads="1"/>
            </p:cNvSpPr>
            <p:nvPr/>
          </p:nvSpPr>
          <p:spPr bwMode="auto">
            <a:xfrm>
              <a:off x="1242" y="590"/>
              <a:ext cx="858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1800" b="1" i="1">
                  <a:solidFill>
                    <a:schemeClr val="bg1"/>
                  </a:solidFill>
                </a:rPr>
                <a:t>Coherence</a:t>
              </a:r>
            </a:p>
          </p:txBody>
        </p:sp>
        <p:grpSp>
          <p:nvGrpSpPr>
            <p:cNvPr id="29026" name="Group 354"/>
            <p:cNvGrpSpPr>
              <a:grpSpLocks/>
            </p:cNvGrpSpPr>
            <p:nvPr/>
          </p:nvGrpSpPr>
          <p:grpSpPr bwMode="auto">
            <a:xfrm>
              <a:off x="301" y="676"/>
              <a:ext cx="1635" cy="1100"/>
              <a:chOff x="301" y="676"/>
              <a:chExt cx="1635" cy="1100"/>
            </a:xfrm>
          </p:grpSpPr>
          <p:sp>
            <p:nvSpPr>
              <p:cNvPr id="28840" name="AutoShape 168"/>
              <p:cNvSpPr>
                <a:spLocks noChangeAspect="1" noChangeArrowheads="1"/>
              </p:cNvSpPr>
              <p:nvPr/>
            </p:nvSpPr>
            <p:spPr bwMode="auto">
              <a:xfrm>
                <a:off x="1460" y="1218"/>
                <a:ext cx="476" cy="217"/>
              </a:xfrm>
              <a:prstGeom prst="rightArrow">
                <a:avLst>
                  <a:gd name="adj1" fmla="val 50000"/>
                  <a:gd name="adj2" fmla="val 109688"/>
                </a:avLst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9900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9024" name="Group 352"/>
              <p:cNvGrpSpPr>
                <a:grpSpLocks/>
              </p:cNvGrpSpPr>
              <p:nvPr/>
            </p:nvGrpSpPr>
            <p:grpSpPr bwMode="auto">
              <a:xfrm>
                <a:off x="301" y="676"/>
                <a:ext cx="1100" cy="1100"/>
                <a:chOff x="301" y="676"/>
                <a:chExt cx="1100" cy="1100"/>
              </a:xfrm>
            </p:grpSpPr>
            <p:sp>
              <p:nvSpPr>
                <p:cNvPr id="28844" name="Oval 172"/>
                <p:cNvSpPr>
                  <a:spLocks noChangeAspect="1" noChangeArrowheads="1"/>
                </p:cNvSpPr>
                <p:nvPr/>
              </p:nvSpPr>
              <p:spPr bwMode="auto">
                <a:xfrm>
                  <a:off x="301" y="676"/>
                  <a:ext cx="1100" cy="1100"/>
                </a:xfrm>
                <a:prstGeom prst="ellipse">
                  <a:avLst/>
                </a:prstGeom>
                <a:noFill/>
                <a:ln w="19050">
                  <a:solidFill>
                    <a:srgbClr val="91919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45" name="Oval 173"/>
                <p:cNvSpPr>
                  <a:spLocks noChangeAspect="1" noChangeArrowheads="1"/>
                </p:cNvSpPr>
                <p:nvPr/>
              </p:nvSpPr>
              <p:spPr bwMode="auto">
                <a:xfrm>
                  <a:off x="452" y="990"/>
                  <a:ext cx="45" cy="4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846" name="Group 174"/>
                <p:cNvGrpSpPr>
                  <a:grpSpLocks noChangeAspect="1"/>
                </p:cNvGrpSpPr>
                <p:nvPr/>
              </p:nvGrpSpPr>
              <p:grpSpPr bwMode="auto">
                <a:xfrm>
                  <a:off x="530" y="980"/>
                  <a:ext cx="139" cy="57"/>
                  <a:chOff x="736" y="1873"/>
                  <a:chExt cx="204" cy="83"/>
                </a:xfrm>
              </p:grpSpPr>
              <p:sp>
                <p:nvSpPr>
                  <p:cNvPr id="28847" name="Arc 175"/>
                  <p:cNvSpPr>
                    <a:spLocks noChangeAspect="1"/>
                  </p:cNvSpPr>
                  <p:nvPr/>
                </p:nvSpPr>
                <p:spPr bwMode="auto">
                  <a:xfrm>
                    <a:off x="817" y="1873"/>
                    <a:ext cx="123" cy="83"/>
                  </a:xfrm>
                  <a:custGeom>
                    <a:avLst/>
                    <a:gdLst>
                      <a:gd name="G0" fmla="+- 21600 0 0"/>
                      <a:gd name="G1" fmla="+- 7507 0 0"/>
                      <a:gd name="G2" fmla="+- 21600 0 0"/>
                      <a:gd name="T0" fmla="*/ 1235 w 21600"/>
                      <a:gd name="T1" fmla="*/ 14705 h 14705"/>
                      <a:gd name="T2" fmla="*/ 1347 w 21600"/>
                      <a:gd name="T3" fmla="*/ 0 h 14705"/>
                      <a:gd name="T4" fmla="*/ 21600 w 21600"/>
                      <a:gd name="T5" fmla="*/ 7507 h 147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14705" fill="none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</a:path>
                      <a:path w="21600" h="14705" stroke="0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  <a:lnTo>
                          <a:pt x="21600" y="750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 cap="rnd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48" name="Line 176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36" y="1918"/>
                    <a:ext cx="73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8849" name="Oval 177"/>
                <p:cNvSpPr>
                  <a:spLocks noChangeAspect="1" noChangeArrowheads="1"/>
                </p:cNvSpPr>
                <p:nvPr/>
              </p:nvSpPr>
              <p:spPr bwMode="auto">
                <a:xfrm>
                  <a:off x="1056" y="1029"/>
                  <a:ext cx="45" cy="4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850" name="Group 178"/>
                <p:cNvGrpSpPr>
                  <a:grpSpLocks noChangeAspect="1"/>
                </p:cNvGrpSpPr>
                <p:nvPr/>
              </p:nvGrpSpPr>
              <p:grpSpPr bwMode="auto">
                <a:xfrm>
                  <a:off x="1134" y="1018"/>
                  <a:ext cx="140" cy="57"/>
                  <a:chOff x="1620" y="1929"/>
                  <a:chExt cx="205" cy="83"/>
                </a:xfrm>
              </p:grpSpPr>
              <p:sp>
                <p:nvSpPr>
                  <p:cNvPr id="28851" name="Arc 179"/>
                  <p:cNvSpPr>
                    <a:spLocks noChangeAspect="1"/>
                  </p:cNvSpPr>
                  <p:nvPr/>
                </p:nvSpPr>
                <p:spPr bwMode="auto">
                  <a:xfrm>
                    <a:off x="1702" y="1929"/>
                    <a:ext cx="123" cy="83"/>
                  </a:xfrm>
                  <a:custGeom>
                    <a:avLst/>
                    <a:gdLst>
                      <a:gd name="G0" fmla="+- 21600 0 0"/>
                      <a:gd name="G1" fmla="+- 7507 0 0"/>
                      <a:gd name="G2" fmla="+- 21600 0 0"/>
                      <a:gd name="T0" fmla="*/ 1235 w 21600"/>
                      <a:gd name="T1" fmla="*/ 14705 h 14705"/>
                      <a:gd name="T2" fmla="*/ 1347 w 21600"/>
                      <a:gd name="T3" fmla="*/ 0 h 14705"/>
                      <a:gd name="T4" fmla="*/ 21600 w 21600"/>
                      <a:gd name="T5" fmla="*/ 7507 h 147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14705" fill="none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</a:path>
                      <a:path w="21600" h="14705" stroke="0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  <a:lnTo>
                          <a:pt x="21600" y="750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 cap="rnd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52" name="Line 180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620" y="1974"/>
                    <a:ext cx="73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8853" name="Oval 181"/>
                <p:cNvSpPr>
                  <a:spLocks noChangeAspect="1" noChangeArrowheads="1"/>
                </p:cNvSpPr>
                <p:nvPr/>
              </p:nvSpPr>
              <p:spPr bwMode="auto">
                <a:xfrm>
                  <a:off x="491" y="1174"/>
                  <a:ext cx="44" cy="4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854" name="Group 182"/>
                <p:cNvGrpSpPr>
                  <a:grpSpLocks noChangeAspect="1"/>
                </p:cNvGrpSpPr>
                <p:nvPr/>
              </p:nvGrpSpPr>
              <p:grpSpPr bwMode="auto">
                <a:xfrm>
                  <a:off x="568" y="1164"/>
                  <a:ext cx="139" cy="57"/>
                  <a:chOff x="792" y="2142"/>
                  <a:chExt cx="204" cy="83"/>
                </a:xfrm>
              </p:grpSpPr>
              <p:sp>
                <p:nvSpPr>
                  <p:cNvPr id="28855" name="Arc 183"/>
                  <p:cNvSpPr>
                    <a:spLocks noChangeAspect="1"/>
                  </p:cNvSpPr>
                  <p:nvPr/>
                </p:nvSpPr>
                <p:spPr bwMode="auto">
                  <a:xfrm>
                    <a:off x="873" y="2142"/>
                    <a:ext cx="123" cy="83"/>
                  </a:xfrm>
                  <a:custGeom>
                    <a:avLst/>
                    <a:gdLst>
                      <a:gd name="G0" fmla="+- 21600 0 0"/>
                      <a:gd name="G1" fmla="+- 7507 0 0"/>
                      <a:gd name="G2" fmla="+- 21600 0 0"/>
                      <a:gd name="T0" fmla="*/ 1235 w 21600"/>
                      <a:gd name="T1" fmla="*/ 14705 h 14705"/>
                      <a:gd name="T2" fmla="*/ 1347 w 21600"/>
                      <a:gd name="T3" fmla="*/ 0 h 14705"/>
                      <a:gd name="T4" fmla="*/ 21600 w 21600"/>
                      <a:gd name="T5" fmla="*/ 7507 h 147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14705" fill="none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</a:path>
                      <a:path w="21600" h="14705" stroke="0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  <a:lnTo>
                          <a:pt x="21600" y="750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 cap="rnd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56" name="Line 18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92" y="2187"/>
                    <a:ext cx="73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8857" name="Oval 185"/>
                <p:cNvSpPr>
                  <a:spLocks noChangeAspect="1" noChangeArrowheads="1"/>
                </p:cNvSpPr>
                <p:nvPr/>
              </p:nvSpPr>
              <p:spPr bwMode="auto">
                <a:xfrm>
                  <a:off x="926" y="868"/>
                  <a:ext cx="45" cy="46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858" name="Group 186"/>
                <p:cNvGrpSpPr>
                  <a:grpSpLocks noChangeAspect="1"/>
                </p:cNvGrpSpPr>
                <p:nvPr/>
              </p:nvGrpSpPr>
              <p:grpSpPr bwMode="auto">
                <a:xfrm>
                  <a:off x="1004" y="858"/>
                  <a:ext cx="140" cy="56"/>
                  <a:chOff x="1430" y="1694"/>
                  <a:chExt cx="205" cy="83"/>
                </a:xfrm>
              </p:grpSpPr>
              <p:sp>
                <p:nvSpPr>
                  <p:cNvPr id="28859" name="Arc 187"/>
                  <p:cNvSpPr>
                    <a:spLocks noChangeAspect="1"/>
                  </p:cNvSpPr>
                  <p:nvPr/>
                </p:nvSpPr>
                <p:spPr bwMode="auto">
                  <a:xfrm>
                    <a:off x="1512" y="1694"/>
                    <a:ext cx="123" cy="83"/>
                  </a:xfrm>
                  <a:custGeom>
                    <a:avLst/>
                    <a:gdLst>
                      <a:gd name="G0" fmla="+- 21600 0 0"/>
                      <a:gd name="G1" fmla="+- 7507 0 0"/>
                      <a:gd name="G2" fmla="+- 21600 0 0"/>
                      <a:gd name="T0" fmla="*/ 1235 w 21600"/>
                      <a:gd name="T1" fmla="*/ 14705 h 14705"/>
                      <a:gd name="T2" fmla="*/ 1347 w 21600"/>
                      <a:gd name="T3" fmla="*/ 0 h 14705"/>
                      <a:gd name="T4" fmla="*/ 21600 w 21600"/>
                      <a:gd name="T5" fmla="*/ 7507 h 147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14705" fill="none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</a:path>
                      <a:path w="21600" h="14705" stroke="0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  <a:lnTo>
                          <a:pt x="21600" y="750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 cap="rnd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60" name="Line 188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430" y="1739"/>
                    <a:ext cx="73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8861" name="Oval 189"/>
                <p:cNvSpPr>
                  <a:spLocks noChangeAspect="1" noChangeArrowheads="1"/>
                </p:cNvSpPr>
                <p:nvPr/>
              </p:nvSpPr>
              <p:spPr bwMode="auto">
                <a:xfrm>
                  <a:off x="758" y="1296"/>
                  <a:ext cx="45" cy="46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862" name="Group 190"/>
                <p:cNvGrpSpPr>
                  <a:grpSpLocks noChangeAspect="1"/>
                </p:cNvGrpSpPr>
                <p:nvPr/>
              </p:nvGrpSpPr>
              <p:grpSpPr bwMode="auto">
                <a:xfrm>
                  <a:off x="836" y="1286"/>
                  <a:ext cx="139" cy="56"/>
                  <a:chOff x="1184" y="2321"/>
                  <a:chExt cx="204" cy="83"/>
                </a:xfrm>
              </p:grpSpPr>
              <p:sp>
                <p:nvSpPr>
                  <p:cNvPr id="28863" name="Arc 191"/>
                  <p:cNvSpPr>
                    <a:spLocks noChangeAspect="1"/>
                  </p:cNvSpPr>
                  <p:nvPr/>
                </p:nvSpPr>
                <p:spPr bwMode="auto">
                  <a:xfrm>
                    <a:off x="1265" y="2321"/>
                    <a:ext cx="123" cy="83"/>
                  </a:xfrm>
                  <a:custGeom>
                    <a:avLst/>
                    <a:gdLst>
                      <a:gd name="G0" fmla="+- 21600 0 0"/>
                      <a:gd name="G1" fmla="+- 7507 0 0"/>
                      <a:gd name="G2" fmla="+- 21600 0 0"/>
                      <a:gd name="T0" fmla="*/ 1235 w 21600"/>
                      <a:gd name="T1" fmla="*/ 14705 h 14705"/>
                      <a:gd name="T2" fmla="*/ 1347 w 21600"/>
                      <a:gd name="T3" fmla="*/ 0 h 14705"/>
                      <a:gd name="T4" fmla="*/ 21600 w 21600"/>
                      <a:gd name="T5" fmla="*/ 7507 h 147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14705" fill="none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</a:path>
                      <a:path w="21600" h="14705" stroke="0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  <a:lnTo>
                          <a:pt x="21600" y="750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 cap="rnd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64" name="Line 192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184" y="2366"/>
                    <a:ext cx="73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8865" name="Oval 193"/>
                <p:cNvSpPr>
                  <a:spLocks noChangeAspect="1" noChangeArrowheads="1"/>
                </p:cNvSpPr>
                <p:nvPr/>
              </p:nvSpPr>
              <p:spPr bwMode="auto">
                <a:xfrm>
                  <a:off x="659" y="145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866" name="Group 194"/>
                <p:cNvGrpSpPr>
                  <a:grpSpLocks noChangeAspect="1"/>
                </p:cNvGrpSpPr>
                <p:nvPr/>
              </p:nvGrpSpPr>
              <p:grpSpPr bwMode="auto">
                <a:xfrm>
                  <a:off x="736" y="1446"/>
                  <a:ext cx="140" cy="57"/>
                  <a:chOff x="1038" y="2556"/>
                  <a:chExt cx="205" cy="83"/>
                </a:xfrm>
              </p:grpSpPr>
              <p:sp>
                <p:nvSpPr>
                  <p:cNvPr id="28867" name="Arc 195"/>
                  <p:cNvSpPr>
                    <a:spLocks noChangeAspect="1"/>
                  </p:cNvSpPr>
                  <p:nvPr/>
                </p:nvSpPr>
                <p:spPr bwMode="auto">
                  <a:xfrm>
                    <a:off x="1120" y="2556"/>
                    <a:ext cx="123" cy="83"/>
                  </a:xfrm>
                  <a:custGeom>
                    <a:avLst/>
                    <a:gdLst>
                      <a:gd name="G0" fmla="+- 21600 0 0"/>
                      <a:gd name="G1" fmla="+- 7507 0 0"/>
                      <a:gd name="G2" fmla="+- 21600 0 0"/>
                      <a:gd name="T0" fmla="*/ 1235 w 21600"/>
                      <a:gd name="T1" fmla="*/ 14705 h 14705"/>
                      <a:gd name="T2" fmla="*/ 1347 w 21600"/>
                      <a:gd name="T3" fmla="*/ 0 h 14705"/>
                      <a:gd name="T4" fmla="*/ 21600 w 21600"/>
                      <a:gd name="T5" fmla="*/ 7507 h 147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14705" fill="none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</a:path>
                      <a:path w="21600" h="14705" stroke="0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  <a:lnTo>
                          <a:pt x="21600" y="750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 cap="rnd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68" name="Line 196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038" y="2601"/>
                    <a:ext cx="73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8869" name="Oval 197"/>
                <p:cNvSpPr>
                  <a:spLocks noChangeAspect="1" noChangeArrowheads="1"/>
                </p:cNvSpPr>
                <p:nvPr/>
              </p:nvSpPr>
              <p:spPr bwMode="auto">
                <a:xfrm>
                  <a:off x="1033" y="1473"/>
                  <a:ext cx="46" cy="4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870" name="Group 198"/>
                <p:cNvGrpSpPr>
                  <a:grpSpLocks noChangeAspect="1"/>
                </p:cNvGrpSpPr>
                <p:nvPr/>
              </p:nvGrpSpPr>
              <p:grpSpPr bwMode="auto">
                <a:xfrm>
                  <a:off x="1111" y="1463"/>
                  <a:ext cx="140" cy="56"/>
                  <a:chOff x="1587" y="2580"/>
                  <a:chExt cx="204" cy="83"/>
                </a:xfrm>
              </p:grpSpPr>
              <p:sp>
                <p:nvSpPr>
                  <p:cNvPr id="28871" name="Arc 199"/>
                  <p:cNvSpPr>
                    <a:spLocks noChangeAspect="1"/>
                  </p:cNvSpPr>
                  <p:nvPr/>
                </p:nvSpPr>
                <p:spPr bwMode="auto">
                  <a:xfrm>
                    <a:off x="1669" y="2580"/>
                    <a:ext cx="122" cy="83"/>
                  </a:xfrm>
                  <a:custGeom>
                    <a:avLst/>
                    <a:gdLst>
                      <a:gd name="G0" fmla="+- 21600 0 0"/>
                      <a:gd name="G1" fmla="+- 7409 0 0"/>
                      <a:gd name="G2" fmla="+- 21600 0 0"/>
                      <a:gd name="T0" fmla="*/ 1255 w 21600"/>
                      <a:gd name="T1" fmla="*/ 14662 h 14662"/>
                      <a:gd name="T2" fmla="*/ 1311 w 21600"/>
                      <a:gd name="T3" fmla="*/ 0 h 14662"/>
                      <a:gd name="T4" fmla="*/ 21600 w 21600"/>
                      <a:gd name="T5" fmla="*/ 7409 h 146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14662" fill="none" extrusionOk="0">
                        <a:moveTo>
                          <a:pt x="1254" y="14662"/>
                        </a:moveTo>
                        <a:cubicBezTo>
                          <a:pt x="424" y="12334"/>
                          <a:pt x="0" y="9880"/>
                          <a:pt x="0" y="7409"/>
                        </a:cubicBezTo>
                        <a:cubicBezTo>
                          <a:pt x="0" y="4881"/>
                          <a:pt x="443" y="2373"/>
                          <a:pt x="1310" y="-1"/>
                        </a:cubicBezTo>
                      </a:path>
                      <a:path w="21600" h="14662" stroke="0" extrusionOk="0">
                        <a:moveTo>
                          <a:pt x="1254" y="14662"/>
                        </a:moveTo>
                        <a:cubicBezTo>
                          <a:pt x="424" y="12334"/>
                          <a:pt x="0" y="9880"/>
                          <a:pt x="0" y="7409"/>
                        </a:cubicBezTo>
                        <a:cubicBezTo>
                          <a:pt x="0" y="4881"/>
                          <a:pt x="443" y="2373"/>
                          <a:pt x="1310" y="-1"/>
                        </a:cubicBezTo>
                        <a:lnTo>
                          <a:pt x="21600" y="740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 cap="rnd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72" name="Line 200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587" y="2624"/>
                    <a:ext cx="73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8873" name="Oval 201"/>
                <p:cNvSpPr>
                  <a:spLocks noChangeAspect="1" noChangeArrowheads="1"/>
                </p:cNvSpPr>
                <p:nvPr/>
              </p:nvSpPr>
              <p:spPr bwMode="auto">
                <a:xfrm>
                  <a:off x="796" y="1052"/>
                  <a:ext cx="46" cy="4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874" name="Group 202"/>
                <p:cNvGrpSpPr>
                  <a:grpSpLocks noChangeAspect="1"/>
                </p:cNvGrpSpPr>
                <p:nvPr/>
              </p:nvGrpSpPr>
              <p:grpSpPr bwMode="auto">
                <a:xfrm>
                  <a:off x="875" y="1042"/>
                  <a:ext cx="139" cy="56"/>
                  <a:chOff x="1240" y="1963"/>
                  <a:chExt cx="204" cy="83"/>
                </a:xfrm>
              </p:grpSpPr>
              <p:sp>
                <p:nvSpPr>
                  <p:cNvPr id="28875" name="Arc 203"/>
                  <p:cNvSpPr>
                    <a:spLocks noChangeAspect="1"/>
                  </p:cNvSpPr>
                  <p:nvPr/>
                </p:nvSpPr>
                <p:spPr bwMode="auto">
                  <a:xfrm>
                    <a:off x="1321" y="1963"/>
                    <a:ext cx="123" cy="83"/>
                  </a:xfrm>
                  <a:custGeom>
                    <a:avLst/>
                    <a:gdLst>
                      <a:gd name="G0" fmla="+- 21600 0 0"/>
                      <a:gd name="G1" fmla="+- 7507 0 0"/>
                      <a:gd name="G2" fmla="+- 21600 0 0"/>
                      <a:gd name="T0" fmla="*/ 1235 w 21600"/>
                      <a:gd name="T1" fmla="*/ 14705 h 14705"/>
                      <a:gd name="T2" fmla="*/ 1347 w 21600"/>
                      <a:gd name="T3" fmla="*/ 0 h 14705"/>
                      <a:gd name="T4" fmla="*/ 21600 w 21600"/>
                      <a:gd name="T5" fmla="*/ 7507 h 147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14705" fill="none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</a:path>
                      <a:path w="21600" h="14705" stroke="0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  <a:lnTo>
                          <a:pt x="21600" y="750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 cap="rnd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76" name="Line 20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240" y="2008"/>
                    <a:ext cx="73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8877" name="Oval 205"/>
                <p:cNvSpPr>
                  <a:spLocks noChangeAspect="1" noChangeArrowheads="1"/>
                </p:cNvSpPr>
                <p:nvPr/>
              </p:nvSpPr>
              <p:spPr bwMode="auto">
                <a:xfrm>
                  <a:off x="414" y="1366"/>
                  <a:ext cx="45" cy="44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878" name="Group 206"/>
                <p:cNvGrpSpPr>
                  <a:grpSpLocks noChangeAspect="1"/>
                </p:cNvGrpSpPr>
                <p:nvPr/>
              </p:nvGrpSpPr>
              <p:grpSpPr bwMode="auto">
                <a:xfrm>
                  <a:off x="492" y="1355"/>
                  <a:ext cx="139" cy="57"/>
                  <a:chOff x="680" y="2422"/>
                  <a:chExt cx="204" cy="83"/>
                </a:xfrm>
              </p:grpSpPr>
              <p:sp>
                <p:nvSpPr>
                  <p:cNvPr id="28879" name="Arc 207"/>
                  <p:cNvSpPr>
                    <a:spLocks noChangeAspect="1"/>
                  </p:cNvSpPr>
                  <p:nvPr/>
                </p:nvSpPr>
                <p:spPr bwMode="auto">
                  <a:xfrm>
                    <a:off x="761" y="2422"/>
                    <a:ext cx="123" cy="83"/>
                  </a:xfrm>
                  <a:custGeom>
                    <a:avLst/>
                    <a:gdLst>
                      <a:gd name="G0" fmla="+- 21600 0 0"/>
                      <a:gd name="G1" fmla="+- 7507 0 0"/>
                      <a:gd name="G2" fmla="+- 21600 0 0"/>
                      <a:gd name="T0" fmla="*/ 1235 w 21600"/>
                      <a:gd name="T1" fmla="*/ 14705 h 14705"/>
                      <a:gd name="T2" fmla="*/ 1347 w 21600"/>
                      <a:gd name="T3" fmla="*/ 0 h 14705"/>
                      <a:gd name="T4" fmla="*/ 21600 w 21600"/>
                      <a:gd name="T5" fmla="*/ 7507 h 147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14705" fill="none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</a:path>
                      <a:path w="21600" h="14705" stroke="0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  <a:lnTo>
                          <a:pt x="21600" y="750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 cap="rnd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80" name="Line 208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80" y="2467"/>
                    <a:ext cx="73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8881" name="Oval 209"/>
                <p:cNvSpPr>
                  <a:spLocks noChangeAspect="1" noChangeArrowheads="1"/>
                </p:cNvSpPr>
                <p:nvPr/>
              </p:nvSpPr>
              <p:spPr bwMode="auto">
                <a:xfrm>
                  <a:off x="636" y="822"/>
                  <a:ext cx="44" cy="4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882" name="Group 210"/>
                <p:cNvGrpSpPr>
                  <a:grpSpLocks noChangeAspect="1"/>
                </p:cNvGrpSpPr>
                <p:nvPr/>
              </p:nvGrpSpPr>
              <p:grpSpPr bwMode="auto">
                <a:xfrm>
                  <a:off x="713" y="812"/>
                  <a:ext cx="140" cy="57"/>
                  <a:chOff x="1004" y="1627"/>
                  <a:chExt cx="205" cy="83"/>
                </a:xfrm>
              </p:grpSpPr>
              <p:sp>
                <p:nvSpPr>
                  <p:cNvPr id="28883" name="Arc 211"/>
                  <p:cNvSpPr>
                    <a:spLocks noChangeAspect="1"/>
                  </p:cNvSpPr>
                  <p:nvPr/>
                </p:nvSpPr>
                <p:spPr bwMode="auto">
                  <a:xfrm>
                    <a:off x="1086" y="1627"/>
                    <a:ext cx="123" cy="83"/>
                  </a:xfrm>
                  <a:custGeom>
                    <a:avLst/>
                    <a:gdLst>
                      <a:gd name="G0" fmla="+- 21600 0 0"/>
                      <a:gd name="G1" fmla="+- 7507 0 0"/>
                      <a:gd name="G2" fmla="+- 21600 0 0"/>
                      <a:gd name="T0" fmla="*/ 1235 w 21600"/>
                      <a:gd name="T1" fmla="*/ 14705 h 14705"/>
                      <a:gd name="T2" fmla="*/ 1347 w 21600"/>
                      <a:gd name="T3" fmla="*/ 0 h 14705"/>
                      <a:gd name="T4" fmla="*/ 21600 w 21600"/>
                      <a:gd name="T5" fmla="*/ 7507 h 147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14705" fill="none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</a:path>
                      <a:path w="21600" h="14705" stroke="0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  <a:lnTo>
                          <a:pt x="21600" y="750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 cap="rnd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84" name="Line 212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004" y="1672"/>
                    <a:ext cx="73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8885" name="Oval 213"/>
                <p:cNvSpPr>
                  <a:spLocks noChangeAspect="1" noChangeArrowheads="1"/>
                </p:cNvSpPr>
                <p:nvPr/>
              </p:nvSpPr>
              <p:spPr bwMode="auto">
                <a:xfrm>
                  <a:off x="766" y="1648"/>
                  <a:ext cx="45" cy="4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886" name="Group 214"/>
                <p:cNvGrpSpPr>
                  <a:grpSpLocks noChangeAspect="1"/>
                </p:cNvGrpSpPr>
                <p:nvPr/>
              </p:nvGrpSpPr>
              <p:grpSpPr bwMode="auto">
                <a:xfrm>
                  <a:off x="843" y="1638"/>
                  <a:ext cx="140" cy="58"/>
                  <a:chOff x="1195" y="2837"/>
                  <a:chExt cx="204" cy="84"/>
                </a:xfrm>
              </p:grpSpPr>
              <p:sp>
                <p:nvSpPr>
                  <p:cNvPr id="28887" name="Arc 215"/>
                  <p:cNvSpPr>
                    <a:spLocks noChangeAspect="1"/>
                  </p:cNvSpPr>
                  <p:nvPr/>
                </p:nvSpPr>
                <p:spPr bwMode="auto">
                  <a:xfrm>
                    <a:off x="1277" y="2837"/>
                    <a:ext cx="122" cy="84"/>
                  </a:xfrm>
                  <a:custGeom>
                    <a:avLst/>
                    <a:gdLst>
                      <a:gd name="G0" fmla="+- 21600 0 0"/>
                      <a:gd name="G1" fmla="+- 7537 0 0"/>
                      <a:gd name="G2" fmla="+- 21600 0 0"/>
                      <a:gd name="T0" fmla="*/ 1246 w 21600"/>
                      <a:gd name="T1" fmla="*/ 14764 h 14764"/>
                      <a:gd name="T2" fmla="*/ 1358 w 21600"/>
                      <a:gd name="T3" fmla="*/ 0 h 14764"/>
                      <a:gd name="T4" fmla="*/ 21600 w 21600"/>
                      <a:gd name="T5" fmla="*/ 7537 h 147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14764" fill="none" extrusionOk="0">
                        <a:moveTo>
                          <a:pt x="1245" y="14764"/>
                        </a:moveTo>
                        <a:cubicBezTo>
                          <a:pt x="421" y="12443"/>
                          <a:pt x="0" y="9999"/>
                          <a:pt x="0" y="7537"/>
                        </a:cubicBezTo>
                        <a:cubicBezTo>
                          <a:pt x="0" y="4963"/>
                          <a:pt x="459" y="2411"/>
                          <a:pt x="1357" y="-1"/>
                        </a:cubicBezTo>
                      </a:path>
                      <a:path w="21600" h="14764" stroke="0" extrusionOk="0">
                        <a:moveTo>
                          <a:pt x="1245" y="14764"/>
                        </a:moveTo>
                        <a:cubicBezTo>
                          <a:pt x="421" y="12443"/>
                          <a:pt x="0" y="9999"/>
                          <a:pt x="0" y="7537"/>
                        </a:cubicBezTo>
                        <a:cubicBezTo>
                          <a:pt x="0" y="4963"/>
                          <a:pt x="459" y="2411"/>
                          <a:pt x="1357" y="-1"/>
                        </a:cubicBezTo>
                        <a:lnTo>
                          <a:pt x="21600" y="753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 cap="rnd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88" name="Line 216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195" y="2881"/>
                    <a:ext cx="73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8889" name="Oval 217"/>
                <p:cNvSpPr>
                  <a:spLocks noChangeAspect="1" noChangeArrowheads="1"/>
                </p:cNvSpPr>
                <p:nvPr/>
              </p:nvSpPr>
              <p:spPr bwMode="auto">
                <a:xfrm>
                  <a:off x="1126" y="1250"/>
                  <a:ext cx="44" cy="46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890" name="Group 218"/>
                <p:cNvGrpSpPr>
                  <a:grpSpLocks noChangeAspect="1"/>
                </p:cNvGrpSpPr>
                <p:nvPr/>
              </p:nvGrpSpPr>
              <p:grpSpPr bwMode="auto">
                <a:xfrm>
                  <a:off x="1203" y="1240"/>
                  <a:ext cx="140" cy="57"/>
                  <a:chOff x="1721" y="2254"/>
                  <a:chExt cx="205" cy="83"/>
                </a:xfrm>
              </p:grpSpPr>
              <p:sp>
                <p:nvSpPr>
                  <p:cNvPr id="28891" name="Arc 219"/>
                  <p:cNvSpPr>
                    <a:spLocks noChangeAspect="1"/>
                  </p:cNvSpPr>
                  <p:nvPr/>
                </p:nvSpPr>
                <p:spPr bwMode="auto">
                  <a:xfrm>
                    <a:off x="1803" y="2254"/>
                    <a:ext cx="123" cy="83"/>
                  </a:xfrm>
                  <a:custGeom>
                    <a:avLst/>
                    <a:gdLst>
                      <a:gd name="G0" fmla="+- 21600 0 0"/>
                      <a:gd name="G1" fmla="+- 7507 0 0"/>
                      <a:gd name="G2" fmla="+- 21600 0 0"/>
                      <a:gd name="T0" fmla="*/ 1235 w 21600"/>
                      <a:gd name="T1" fmla="*/ 14705 h 14705"/>
                      <a:gd name="T2" fmla="*/ 1347 w 21600"/>
                      <a:gd name="T3" fmla="*/ 0 h 14705"/>
                      <a:gd name="T4" fmla="*/ 21600 w 21600"/>
                      <a:gd name="T5" fmla="*/ 7507 h 147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14705" fill="none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</a:path>
                      <a:path w="21600" h="14705" stroke="0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  <a:lnTo>
                          <a:pt x="21600" y="750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 cap="rnd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92" name="Line 220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721" y="2299"/>
                    <a:ext cx="73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8893" name="Rectangle 221"/>
              <p:cNvSpPr>
                <a:spLocks noChangeAspect="1" noChangeArrowheads="1"/>
              </p:cNvSpPr>
              <p:nvPr/>
            </p:nvSpPr>
            <p:spPr bwMode="auto">
              <a:xfrm>
                <a:off x="1442" y="1043"/>
                <a:ext cx="482" cy="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altLang="en-US" sz="1800" i="1">
                    <a:solidFill>
                      <a:schemeClr val="bg1"/>
                    </a:solidFill>
                  </a:rPr>
                  <a:t>100%</a:t>
                </a:r>
              </a:p>
            </p:txBody>
          </p:sp>
        </p:grpSp>
      </p:grpSp>
      <p:grpSp>
        <p:nvGrpSpPr>
          <p:cNvPr id="29025" name="Group 353"/>
          <p:cNvGrpSpPr>
            <a:grpSpLocks/>
          </p:cNvGrpSpPr>
          <p:nvPr/>
        </p:nvGrpSpPr>
        <p:grpSpPr bwMode="auto">
          <a:xfrm>
            <a:off x="482600" y="2901950"/>
            <a:ext cx="2589213" cy="1739900"/>
            <a:chOff x="304" y="1828"/>
            <a:chExt cx="1631" cy="1096"/>
          </a:xfrm>
        </p:grpSpPr>
        <p:sp>
          <p:nvSpPr>
            <p:cNvPr id="28785" name="Rectangle 113"/>
            <p:cNvSpPr>
              <a:spLocks noChangeAspect="1" noChangeArrowheads="1"/>
            </p:cNvSpPr>
            <p:nvPr/>
          </p:nvSpPr>
          <p:spPr bwMode="auto">
            <a:xfrm>
              <a:off x="1482" y="2243"/>
              <a:ext cx="402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1800" i="1">
                  <a:solidFill>
                    <a:schemeClr val="bg1"/>
                  </a:solidFill>
                </a:rPr>
                <a:t>50%</a:t>
              </a:r>
            </a:p>
          </p:txBody>
        </p:sp>
        <p:sp>
          <p:nvSpPr>
            <p:cNvPr id="28786" name="AutoShape 114"/>
            <p:cNvSpPr>
              <a:spLocks noChangeAspect="1" noChangeArrowheads="1"/>
            </p:cNvSpPr>
            <p:nvPr/>
          </p:nvSpPr>
          <p:spPr bwMode="auto">
            <a:xfrm>
              <a:off x="1460" y="2418"/>
              <a:ext cx="475" cy="217"/>
            </a:xfrm>
            <a:prstGeom prst="rightArrow">
              <a:avLst>
                <a:gd name="adj1" fmla="val 50000"/>
                <a:gd name="adj2" fmla="val 109457"/>
              </a:avLst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9900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36" name="Oval 64"/>
            <p:cNvSpPr>
              <a:spLocks noChangeAspect="1" noChangeArrowheads="1"/>
            </p:cNvSpPr>
            <p:nvPr/>
          </p:nvSpPr>
          <p:spPr bwMode="auto">
            <a:xfrm>
              <a:off x="304" y="1828"/>
              <a:ext cx="1094" cy="1096"/>
            </a:xfrm>
            <a:prstGeom prst="ellipse">
              <a:avLst/>
            </a:prstGeom>
            <a:noFill/>
            <a:ln w="19050">
              <a:solidFill>
                <a:srgbClr val="91919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8895" name="Group 223"/>
            <p:cNvGrpSpPr>
              <a:grpSpLocks noChangeAspect="1"/>
            </p:cNvGrpSpPr>
            <p:nvPr/>
          </p:nvGrpSpPr>
          <p:grpSpPr bwMode="auto">
            <a:xfrm rot="10800000" flipV="1">
              <a:off x="494" y="2030"/>
              <a:ext cx="139" cy="157"/>
              <a:chOff x="2593" y="1554"/>
              <a:chExt cx="174" cy="196"/>
            </a:xfrm>
          </p:grpSpPr>
          <p:sp>
            <p:nvSpPr>
              <p:cNvPr id="28737" name="Oval 65"/>
              <p:cNvSpPr>
                <a:spLocks noChangeAspect="1" noChangeArrowheads="1"/>
              </p:cNvSpPr>
              <p:nvPr/>
            </p:nvSpPr>
            <p:spPr bwMode="auto">
              <a:xfrm>
                <a:off x="2593" y="1694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8738" name="Group 66"/>
              <p:cNvGrpSpPr>
                <a:grpSpLocks noChangeAspect="1"/>
              </p:cNvGrpSpPr>
              <p:nvPr/>
            </p:nvGrpSpPr>
            <p:grpSpPr bwMode="auto">
              <a:xfrm>
                <a:off x="2642" y="1554"/>
                <a:ext cx="125" cy="123"/>
                <a:chOff x="2544" y="1815"/>
                <a:chExt cx="146" cy="144"/>
              </a:xfrm>
            </p:grpSpPr>
            <p:sp>
              <p:nvSpPr>
                <p:cNvPr id="28739" name="Arc 67"/>
                <p:cNvSpPr>
                  <a:spLocks noChangeAspect="1"/>
                </p:cNvSpPr>
                <p:nvPr/>
              </p:nvSpPr>
              <p:spPr bwMode="auto">
                <a:xfrm>
                  <a:off x="2579" y="1815"/>
                  <a:ext cx="111" cy="110"/>
                </a:xfrm>
                <a:custGeom>
                  <a:avLst/>
                  <a:gdLst>
                    <a:gd name="G0" fmla="+- 19657 0 0"/>
                    <a:gd name="G1" fmla="+- 0 0 0"/>
                    <a:gd name="G2" fmla="+- 21600 0 0"/>
                    <a:gd name="T0" fmla="*/ 10282 w 19657"/>
                    <a:gd name="T1" fmla="*/ 19459 h 19459"/>
                    <a:gd name="T2" fmla="*/ 0 w 19657"/>
                    <a:gd name="T3" fmla="*/ 8951 h 19459"/>
                    <a:gd name="T4" fmla="*/ 19657 w 19657"/>
                    <a:gd name="T5" fmla="*/ 0 h 19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657" h="19459" fill="none" extrusionOk="0">
                      <a:moveTo>
                        <a:pt x="10281" y="19459"/>
                      </a:moveTo>
                      <a:cubicBezTo>
                        <a:pt x="5730" y="17266"/>
                        <a:pt x="2092" y="13548"/>
                        <a:pt x="-1" y="8951"/>
                      </a:cubicBezTo>
                    </a:path>
                    <a:path w="19657" h="19459" stroke="0" extrusionOk="0">
                      <a:moveTo>
                        <a:pt x="10281" y="19459"/>
                      </a:moveTo>
                      <a:cubicBezTo>
                        <a:pt x="5730" y="17266"/>
                        <a:pt x="2092" y="13548"/>
                        <a:pt x="-1" y="8951"/>
                      </a:cubicBezTo>
                      <a:lnTo>
                        <a:pt x="19657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12700" cap="rnd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40" name="Line 6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544" y="1914"/>
                  <a:ext cx="62" cy="45"/>
                </a:xfrm>
                <a:prstGeom prst="line">
                  <a:avLst/>
                </a:prstGeom>
                <a:noFill/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8741" name="Oval 69"/>
            <p:cNvSpPr>
              <a:spLocks noChangeAspect="1" noChangeArrowheads="1"/>
            </p:cNvSpPr>
            <p:nvPr/>
          </p:nvSpPr>
          <p:spPr bwMode="auto">
            <a:xfrm>
              <a:off x="1105" y="2119"/>
              <a:ext cx="44" cy="4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8742" name="Group 70"/>
            <p:cNvGrpSpPr>
              <a:grpSpLocks noChangeAspect="1"/>
            </p:cNvGrpSpPr>
            <p:nvPr/>
          </p:nvGrpSpPr>
          <p:grpSpPr bwMode="auto">
            <a:xfrm>
              <a:off x="1161" y="2169"/>
              <a:ext cx="98" cy="100"/>
              <a:chOff x="3432" y="1936"/>
              <a:chExt cx="146" cy="146"/>
            </a:xfrm>
          </p:grpSpPr>
          <p:sp>
            <p:nvSpPr>
              <p:cNvPr id="28743" name="Arc 71"/>
              <p:cNvSpPr>
                <a:spLocks noChangeAspect="1"/>
              </p:cNvSpPr>
              <p:nvPr/>
            </p:nvSpPr>
            <p:spPr bwMode="auto">
              <a:xfrm>
                <a:off x="3467" y="1971"/>
                <a:ext cx="111" cy="111"/>
              </a:xfrm>
              <a:custGeom>
                <a:avLst/>
                <a:gdLst>
                  <a:gd name="G0" fmla="+- 19524 0 0"/>
                  <a:gd name="G1" fmla="+- 19524 0 0"/>
                  <a:gd name="G2" fmla="+- 21600 0 0"/>
                  <a:gd name="T0" fmla="*/ 0 w 19524"/>
                  <a:gd name="T1" fmla="*/ 10285 h 19524"/>
                  <a:gd name="T2" fmla="*/ 10285 w 19524"/>
                  <a:gd name="T3" fmla="*/ 0 h 19524"/>
                  <a:gd name="T4" fmla="*/ 19524 w 19524"/>
                  <a:gd name="T5" fmla="*/ 19524 h 19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24" h="19524" fill="none" extrusionOk="0">
                    <a:moveTo>
                      <a:pt x="-1" y="10284"/>
                    </a:moveTo>
                    <a:cubicBezTo>
                      <a:pt x="2135" y="5770"/>
                      <a:pt x="5770" y="2135"/>
                      <a:pt x="10284" y="-1"/>
                    </a:cubicBezTo>
                  </a:path>
                  <a:path w="19524" h="19524" stroke="0" extrusionOk="0">
                    <a:moveTo>
                      <a:pt x="-1" y="10284"/>
                    </a:moveTo>
                    <a:cubicBezTo>
                      <a:pt x="2135" y="5770"/>
                      <a:pt x="5770" y="2135"/>
                      <a:pt x="10284" y="-1"/>
                    </a:cubicBezTo>
                    <a:lnTo>
                      <a:pt x="19524" y="19524"/>
                    </a:lnTo>
                    <a:close/>
                  </a:path>
                </a:pathLst>
              </a:custGeom>
              <a:solidFill>
                <a:srgbClr val="FFCC00"/>
              </a:solidFill>
              <a:ln w="12700" cap="rnd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44" name="Line 7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432" y="1936"/>
                <a:ext cx="62" cy="62"/>
              </a:xfrm>
              <a:prstGeom prst="line">
                <a:avLst/>
              </a:prstGeom>
              <a:noFill/>
              <a:ln w="12700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8925" name="Group 253"/>
            <p:cNvGrpSpPr>
              <a:grpSpLocks noChangeAspect="1"/>
            </p:cNvGrpSpPr>
            <p:nvPr/>
          </p:nvGrpSpPr>
          <p:grpSpPr bwMode="auto">
            <a:xfrm>
              <a:off x="419" y="2327"/>
              <a:ext cx="189" cy="57"/>
              <a:chOff x="2530" y="1870"/>
              <a:chExt cx="238" cy="71"/>
            </a:xfrm>
          </p:grpSpPr>
          <p:sp>
            <p:nvSpPr>
              <p:cNvPr id="28745" name="Oval 73"/>
              <p:cNvSpPr>
                <a:spLocks noChangeAspect="1" noChangeArrowheads="1"/>
              </p:cNvSpPr>
              <p:nvPr/>
            </p:nvSpPr>
            <p:spPr bwMode="auto">
              <a:xfrm>
                <a:off x="2530" y="1875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8746" name="Group 74"/>
              <p:cNvGrpSpPr>
                <a:grpSpLocks noChangeAspect="1"/>
              </p:cNvGrpSpPr>
              <p:nvPr/>
            </p:nvGrpSpPr>
            <p:grpSpPr bwMode="auto">
              <a:xfrm>
                <a:off x="2594" y="1870"/>
                <a:ext cx="174" cy="71"/>
                <a:chOff x="2596" y="2142"/>
                <a:chExt cx="204" cy="83"/>
              </a:xfrm>
            </p:grpSpPr>
            <p:sp>
              <p:nvSpPr>
                <p:cNvPr id="28747" name="Arc 75"/>
                <p:cNvSpPr>
                  <a:spLocks noChangeAspect="1"/>
                </p:cNvSpPr>
                <p:nvPr/>
              </p:nvSpPr>
              <p:spPr bwMode="auto">
                <a:xfrm>
                  <a:off x="2677" y="2142"/>
                  <a:ext cx="123" cy="83"/>
                </a:xfrm>
                <a:custGeom>
                  <a:avLst/>
                  <a:gdLst>
                    <a:gd name="G0" fmla="+- 21600 0 0"/>
                    <a:gd name="G1" fmla="+- 7507 0 0"/>
                    <a:gd name="G2" fmla="+- 21600 0 0"/>
                    <a:gd name="T0" fmla="*/ 1235 w 21600"/>
                    <a:gd name="T1" fmla="*/ 14705 h 14705"/>
                    <a:gd name="T2" fmla="*/ 1347 w 21600"/>
                    <a:gd name="T3" fmla="*/ 0 h 14705"/>
                    <a:gd name="T4" fmla="*/ 21600 w 21600"/>
                    <a:gd name="T5" fmla="*/ 7507 h 14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4705" fill="none" extrusionOk="0">
                      <a:moveTo>
                        <a:pt x="1234" y="14705"/>
                      </a:moveTo>
                      <a:cubicBezTo>
                        <a:pt x="417" y="12393"/>
                        <a:pt x="0" y="9959"/>
                        <a:pt x="0" y="7507"/>
                      </a:cubicBezTo>
                      <a:cubicBezTo>
                        <a:pt x="0" y="4944"/>
                        <a:pt x="455" y="2402"/>
                        <a:pt x="1346" y="-1"/>
                      </a:cubicBezTo>
                    </a:path>
                    <a:path w="21600" h="14705" stroke="0" extrusionOk="0">
                      <a:moveTo>
                        <a:pt x="1234" y="14705"/>
                      </a:moveTo>
                      <a:cubicBezTo>
                        <a:pt x="417" y="12393"/>
                        <a:pt x="0" y="9959"/>
                        <a:pt x="0" y="7507"/>
                      </a:cubicBezTo>
                      <a:cubicBezTo>
                        <a:pt x="0" y="4944"/>
                        <a:pt x="455" y="2402"/>
                        <a:pt x="1346" y="-1"/>
                      </a:cubicBezTo>
                      <a:lnTo>
                        <a:pt x="21600" y="75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rnd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48" name="Line 7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596" y="2187"/>
                  <a:ext cx="73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8927" name="Group 255"/>
            <p:cNvGrpSpPr>
              <a:grpSpLocks noChangeAspect="1"/>
            </p:cNvGrpSpPr>
            <p:nvPr/>
          </p:nvGrpSpPr>
          <p:grpSpPr bwMode="auto">
            <a:xfrm>
              <a:off x="954" y="1997"/>
              <a:ext cx="205" cy="56"/>
              <a:chOff x="3154" y="1464"/>
              <a:chExt cx="257" cy="70"/>
            </a:xfrm>
          </p:grpSpPr>
          <p:sp>
            <p:nvSpPr>
              <p:cNvPr id="28749" name="Oval 77"/>
              <p:cNvSpPr>
                <a:spLocks noChangeAspect="1" noChangeArrowheads="1"/>
              </p:cNvSpPr>
              <p:nvPr/>
            </p:nvSpPr>
            <p:spPr bwMode="auto">
              <a:xfrm>
                <a:off x="3154" y="1476"/>
                <a:ext cx="56" cy="57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8750" name="Group 78"/>
              <p:cNvGrpSpPr>
                <a:grpSpLocks noChangeAspect="1"/>
              </p:cNvGrpSpPr>
              <p:nvPr/>
            </p:nvGrpSpPr>
            <p:grpSpPr bwMode="auto">
              <a:xfrm>
                <a:off x="3236" y="1464"/>
                <a:ext cx="175" cy="70"/>
                <a:chOff x="3222" y="1694"/>
                <a:chExt cx="205" cy="83"/>
              </a:xfrm>
            </p:grpSpPr>
            <p:sp>
              <p:nvSpPr>
                <p:cNvPr id="28751" name="Arc 79"/>
                <p:cNvSpPr>
                  <a:spLocks noChangeAspect="1"/>
                </p:cNvSpPr>
                <p:nvPr/>
              </p:nvSpPr>
              <p:spPr bwMode="auto">
                <a:xfrm>
                  <a:off x="3304" y="1694"/>
                  <a:ext cx="123" cy="83"/>
                </a:xfrm>
                <a:custGeom>
                  <a:avLst/>
                  <a:gdLst>
                    <a:gd name="G0" fmla="+- 21600 0 0"/>
                    <a:gd name="G1" fmla="+- 7507 0 0"/>
                    <a:gd name="G2" fmla="+- 21600 0 0"/>
                    <a:gd name="T0" fmla="*/ 1235 w 21600"/>
                    <a:gd name="T1" fmla="*/ 14705 h 14705"/>
                    <a:gd name="T2" fmla="*/ 1347 w 21600"/>
                    <a:gd name="T3" fmla="*/ 0 h 14705"/>
                    <a:gd name="T4" fmla="*/ 21600 w 21600"/>
                    <a:gd name="T5" fmla="*/ 7507 h 14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4705" fill="none" extrusionOk="0">
                      <a:moveTo>
                        <a:pt x="1234" y="14705"/>
                      </a:moveTo>
                      <a:cubicBezTo>
                        <a:pt x="417" y="12393"/>
                        <a:pt x="0" y="9959"/>
                        <a:pt x="0" y="7507"/>
                      </a:cubicBezTo>
                      <a:cubicBezTo>
                        <a:pt x="0" y="4944"/>
                        <a:pt x="455" y="2402"/>
                        <a:pt x="1346" y="-1"/>
                      </a:cubicBezTo>
                    </a:path>
                    <a:path w="21600" h="14705" stroke="0" extrusionOk="0">
                      <a:moveTo>
                        <a:pt x="1234" y="14705"/>
                      </a:moveTo>
                      <a:cubicBezTo>
                        <a:pt x="417" y="12393"/>
                        <a:pt x="0" y="9959"/>
                        <a:pt x="0" y="7507"/>
                      </a:cubicBezTo>
                      <a:cubicBezTo>
                        <a:pt x="0" y="4944"/>
                        <a:pt x="455" y="2402"/>
                        <a:pt x="1346" y="-1"/>
                      </a:cubicBezTo>
                      <a:lnTo>
                        <a:pt x="21600" y="75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rnd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52" name="Line 8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222" y="1739"/>
                  <a:ext cx="73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8896" name="Group 224"/>
            <p:cNvGrpSpPr>
              <a:grpSpLocks noChangeAspect="1"/>
            </p:cNvGrpSpPr>
            <p:nvPr/>
          </p:nvGrpSpPr>
          <p:grpSpPr bwMode="auto">
            <a:xfrm>
              <a:off x="752" y="2576"/>
              <a:ext cx="202" cy="57"/>
              <a:chOff x="2820" y="2199"/>
              <a:chExt cx="254" cy="71"/>
            </a:xfrm>
          </p:grpSpPr>
          <p:sp>
            <p:nvSpPr>
              <p:cNvPr id="28757" name="Oval 85"/>
              <p:cNvSpPr>
                <a:spLocks noChangeAspect="1" noChangeArrowheads="1"/>
              </p:cNvSpPr>
              <p:nvPr/>
            </p:nvSpPr>
            <p:spPr bwMode="auto">
              <a:xfrm>
                <a:off x="2820" y="2213"/>
                <a:ext cx="56" cy="5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8758" name="Group 86"/>
              <p:cNvGrpSpPr>
                <a:grpSpLocks noChangeAspect="1"/>
              </p:cNvGrpSpPr>
              <p:nvPr/>
            </p:nvGrpSpPr>
            <p:grpSpPr bwMode="auto">
              <a:xfrm>
                <a:off x="2900" y="2199"/>
                <a:ext cx="174" cy="71"/>
                <a:chOff x="2830" y="2556"/>
                <a:chExt cx="205" cy="83"/>
              </a:xfrm>
            </p:grpSpPr>
            <p:sp>
              <p:nvSpPr>
                <p:cNvPr id="28759" name="Arc 87"/>
                <p:cNvSpPr>
                  <a:spLocks noChangeAspect="1"/>
                </p:cNvSpPr>
                <p:nvPr/>
              </p:nvSpPr>
              <p:spPr bwMode="auto">
                <a:xfrm>
                  <a:off x="2912" y="2556"/>
                  <a:ext cx="123" cy="83"/>
                </a:xfrm>
                <a:custGeom>
                  <a:avLst/>
                  <a:gdLst>
                    <a:gd name="G0" fmla="+- 21600 0 0"/>
                    <a:gd name="G1" fmla="+- 7507 0 0"/>
                    <a:gd name="G2" fmla="+- 21600 0 0"/>
                    <a:gd name="T0" fmla="*/ 1235 w 21600"/>
                    <a:gd name="T1" fmla="*/ 14705 h 14705"/>
                    <a:gd name="T2" fmla="*/ 1347 w 21600"/>
                    <a:gd name="T3" fmla="*/ 0 h 14705"/>
                    <a:gd name="T4" fmla="*/ 21600 w 21600"/>
                    <a:gd name="T5" fmla="*/ 7507 h 14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4705" fill="none" extrusionOk="0">
                      <a:moveTo>
                        <a:pt x="1234" y="14705"/>
                      </a:moveTo>
                      <a:cubicBezTo>
                        <a:pt x="417" y="12393"/>
                        <a:pt x="0" y="9959"/>
                        <a:pt x="0" y="7507"/>
                      </a:cubicBezTo>
                      <a:cubicBezTo>
                        <a:pt x="0" y="4944"/>
                        <a:pt x="455" y="2402"/>
                        <a:pt x="1346" y="-1"/>
                      </a:cubicBezTo>
                    </a:path>
                    <a:path w="21600" h="14705" stroke="0" extrusionOk="0">
                      <a:moveTo>
                        <a:pt x="1234" y="14705"/>
                      </a:moveTo>
                      <a:cubicBezTo>
                        <a:pt x="417" y="12393"/>
                        <a:pt x="0" y="9959"/>
                        <a:pt x="0" y="7507"/>
                      </a:cubicBezTo>
                      <a:cubicBezTo>
                        <a:pt x="0" y="4944"/>
                        <a:pt x="455" y="2402"/>
                        <a:pt x="1346" y="-1"/>
                      </a:cubicBezTo>
                      <a:lnTo>
                        <a:pt x="21600" y="75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rnd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60" name="Line 8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830" y="2601"/>
                  <a:ext cx="73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8761" name="Oval 89"/>
            <p:cNvSpPr>
              <a:spLocks noChangeAspect="1" noChangeArrowheads="1"/>
            </p:cNvSpPr>
            <p:nvPr/>
          </p:nvSpPr>
          <p:spPr bwMode="auto">
            <a:xfrm>
              <a:off x="1079" y="2556"/>
              <a:ext cx="46" cy="4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8762" name="Group 90"/>
            <p:cNvGrpSpPr>
              <a:grpSpLocks noChangeAspect="1"/>
            </p:cNvGrpSpPr>
            <p:nvPr/>
          </p:nvGrpSpPr>
          <p:grpSpPr bwMode="auto">
            <a:xfrm>
              <a:off x="1136" y="2606"/>
              <a:ext cx="99" cy="99"/>
              <a:chOff x="3396" y="2578"/>
              <a:chExt cx="146" cy="145"/>
            </a:xfrm>
          </p:grpSpPr>
          <p:sp>
            <p:nvSpPr>
              <p:cNvPr id="28763" name="Arc 91"/>
              <p:cNvSpPr>
                <a:spLocks noChangeAspect="1"/>
              </p:cNvSpPr>
              <p:nvPr/>
            </p:nvSpPr>
            <p:spPr bwMode="auto">
              <a:xfrm>
                <a:off x="3431" y="2613"/>
                <a:ext cx="111" cy="110"/>
              </a:xfrm>
              <a:custGeom>
                <a:avLst/>
                <a:gdLst>
                  <a:gd name="G0" fmla="+- 19577 0 0"/>
                  <a:gd name="G1" fmla="+- 19506 0 0"/>
                  <a:gd name="G2" fmla="+- 21600 0 0"/>
                  <a:gd name="T0" fmla="*/ 0 w 19577"/>
                  <a:gd name="T1" fmla="*/ 10380 h 19506"/>
                  <a:gd name="T2" fmla="*/ 10301 w 19577"/>
                  <a:gd name="T3" fmla="*/ 0 h 19506"/>
                  <a:gd name="T4" fmla="*/ 19577 w 19577"/>
                  <a:gd name="T5" fmla="*/ 19506 h 19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77" h="19506" fill="none" extrusionOk="0">
                    <a:moveTo>
                      <a:pt x="-1" y="10379"/>
                    </a:moveTo>
                    <a:cubicBezTo>
                      <a:pt x="2121" y="5827"/>
                      <a:pt x="5764" y="2156"/>
                      <a:pt x="10300" y="-1"/>
                    </a:cubicBezTo>
                  </a:path>
                  <a:path w="19577" h="19506" stroke="0" extrusionOk="0">
                    <a:moveTo>
                      <a:pt x="-1" y="10379"/>
                    </a:moveTo>
                    <a:cubicBezTo>
                      <a:pt x="2121" y="5827"/>
                      <a:pt x="5764" y="2156"/>
                      <a:pt x="10300" y="-1"/>
                    </a:cubicBezTo>
                    <a:lnTo>
                      <a:pt x="19577" y="19506"/>
                    </a:lnTo>
                    <a:close/>
                  </a:path>
                </a:pathLst>
              </a:custGeom>
              <a:solidFill>
                <a:srgbClr val="FFCC00"/>
              </a:solidFill>
              <a:ln w="12700" cap="rnd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64" name="Line 9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396" y="2578"/>
                <a:ext cx="61" cy="61"/>
              </a:xfrm>
              <a:prstGeom prst="line">
                <a:avLst/>
              </a:prstGeom>
              <a:noFill/>
              <a:ln w="12700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8918" name="Group 246"/>
            <p:cNvGrpSpPr>
              <a:grpSpLocks noChangeAspect="1"/>
            </p:cNvGrpSpPr>
            <p:nvPr/>
          </p:nvGrpSpPr>
          <p:grpSpPr bwMode="auto">
            <a:xfrm rot="2688312">
              <a:off x="902" y="2143"/>
              <a:ext cx="154" cy="149"/>
              <a:chOff x="3016" y="1639"/>
              <a:chExt cx="194" cy="187"/>
            </a:xfrm>
          </p:grpSpPr>
          <p:sp>
            <p:nvSpPr>
              <p:cNvPr id="28765" name="Oval 93"/>
              <p:cNvSpPr>
                <a:spLocks noChangeAspect="1" noChangeArrowheads="1"/>
              </p:cNvSpPr>
              <p:nvPr/>
            </p:nvSpPr>
            <p:spPr bwMode="auto">
              <a:xfrm>
                <a:off x="3016" y="1639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8766" name="Group 94"/>
              <p:cNvGrpSpPr>
                <a:grpSpLocks noChangeAspect="1"/>
              </p:cNvGrpSpPr>
              <p:nvPr/>
            </p:nvGrpSpPr>
            <p:grpSpPr bwMode="auto">
              <a:xfrm>
                <a:off x="3086" y="1702"/>
                <a:ext cx="124" cy="124"/>
                <a:chOff x="3049" y="1962"/>
                <a:chExt cx="145" cy="145"/>
              </a:xfrm>
            </p:grpSpPr>
            <p:sp>
              <p:nvSpPr>
                <p:cNvPr id="28767" name="Arc 95"/>
                <p:cNvSpPr>
                  <a:spLocks noChangeAspect="1"/>
                </p:cNvSpPr>
                <p:nvPr/>
              </p:nvSpPr>
              <p:spPr bwMode="auto">
                <a:xfrm>
                  <a:off x="3084" y="1997"/>
                  <a:ext cx="110" cy="110"/>
                </a:xfrm>
                <a:custGeom>
                  <a:avLst/>
                  <a:gdLst>
                    <a:gd name="G0" fmla="+- 19560 0 0"/>
                    <a:gd name="G1" fmla="+- 19560 0 0"/>
                    <a:gd name="G2" fmla="+- 21600 0 0"/>
                    <a:gd name="T0" fmla="*/ 0 w 19560"/>
                    <a:gd name="T1" fmla="*/ 10397 h 19560"/>
                    <a:gd name="T2" fmla="*/ 10397 w 19560"/>
                    <a:gd name="T3" fmla="*/ 0 h 19560"/>
                    <a:gd name="T4" fmla="*/ 19560 w 19560"/>
                    <a:gd name="T5" fmla="*/ 19560 h 195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60" h="19560" fill="none" extrusionOk="0">
                      <a:moveTo>
                        <a:pt x="-1" y="10396"/>
                      </a:moveTo>
                      <a:cubicBezTo>
                        <a:pt x="2143" y="5822"/>
                        <a:pt x="5822" y="2143"/>
                        <a:pt x="10396" y="-1"/>
                      </a:cubicBezTo>
                    </a:path>
                    <a:path w="19560" h="19560" stroke="0" extrusionOk="0">
                      <a:moveTo>
                        <a:pt x="-1" y="10396"/>
                      </a:moveTo>
                      <a:cubicBezTo>
                        <a:pt x="2143" y="5822"/>
                        <a:pt x="5822" y="2143"/>
                        <a:pt x="10396" y="-1"/>
                      </a:cubicBezTo>
                      <a:lnTo>
                        <a:pt x="19560" y="1956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12700" cap="rnd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68" name="Line 96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3049" y="1962"/>
                  <a:ext cx="61" cy="61"/>
                </a:xfrm>
                <a:prstGeom prst="line">
                  <a:avLst/>
                </a:prstGeom>
                <a:noFill/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8769" name="Oval 97"/>
            <p:cNvSpPr>
              <a:spLocks noChangeAspect="1" noChangeArrowheads="1"/>
            </p:cNvSpPr>
            <p:nvPr/>
          </p:nvSpPr>
          <p:spPr bwMode="auto">
            <a:xfrm>
              <a:off x="449" y="2533"/>
              <a:ext cx="44" cy="4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8770" name="Group 98"/>
            <p:cNvGrpSpPr>
              <a:grpSpLocks noChangeAspect="1"/>
            </p:cNvGrpSpPr>
            <p:nvPr/>
          </p:nvGrpSpPr>
          <p:grpSpPr bwMode="auto">
            <a:xfrm>
              <a:off x="504" y="2583"/>
              <a:ext cx="100" cy="99"/>
              <a:chOff x="2466" y="2544"/>
              <a:chExt cx="146" cy="146"/>
            </a:xfrm>
          </p:grpSpPr>
          <p:sp>
            <p:nvSpPr>
              <p:cNvPr id="28771" name="Arc 99"/>
              <p:cNvSpPr>
                <a:spLocks noChangeAspect="1"/>
              </p:cNvSpPr>
              <p:nvPr/>
            </p:nvSpPr>
            <p:spPr bwMode="auto">
              <a:xfrm>
                <a:off x="2501" y="2579"/>
                <a:ext cx="111" cy="111"/>
              </a:xfrm>
              <a:custGeom>
                <a:avLst/>
                <a:gdLst>
                  <a:gd name="G0" fmla="+- 19524 0 0"/>
                  <a:gd name="G1" fmla="+- 19524 0 0"/>
                  <a:gd name="G2" fmla="+- 21600 0 0"/>
                  <a:gd name="T0" fmla="*/ 0 w 19524"/>
                  <a:gd name="T1" fmla="*/ 10285 h 19524"/>
                  <a:gd name="T2" fmla="*/ 10285 w 19524"/>
                  <a:gd name="T3" fmla="*/ 0 h 19524"/>
                  <a:gd name="T4" fmla="*/ 19524 w 19524"/>
                  <a:gd name="T5" fmla="*/ 19524 h 19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24" h="19524" fill="none" extrusionOk="0">
                    <a:moveTo>
                      <a:pt x="-1" y="10284"/>
                    </a:moveTo>
                    <a:cubicBezTo>
                      <a:pt x="2135" y="5770"/>
                      <a:pt x="5770" y="2135"/>
                      <a:pt x="10284" y="-1"/>
                    </a:cubicBezTo>
                  </a:path>
                  <a:path w="19524" h="19524" stroke="0" extrusionOk="0">
                    <a:moveTo>
                      <a:pt x="-1" y="10284"/>
                    </a:moveTo>
                    <a:cubicBezTo>
                      <a:pt x="2135" y="5770"/>
                      <a:pt x="5770" y="2135"/>
                      <a:pt x="10284" y="-1"/>
                    </a:cubicBezTo>
                    <a:lnTo>
                      <a:pt x="19524" y="19524"/>
                    </a:lnTo>
                    <a:close/>
                  </a:path>
                </a:pathLst>
              </a:custGeom>
              <a:solidFill>
                <a:srgbClr val="FFCC00"/>
              </a:solidFill>
              <a:ln w="12700" cap="rnd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72" name="Line 10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466" y="2544"/>
                <a:ext cx="61" cy="61"/>
              </a:xfrm>
              <a:prstGeom prst="line">
                <a:avLst/>
              </a:prstGeom>
              <a:noFill/>
              <a:ln w="12700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8943" name="Group 271"/>
            <p:cNvGrpSpPr>
              <a:grpSpLocks noChangeAspect="1"/>
            </p:cNvGrpSpPr>
            <p:nvPr/>
          </p:nvGrpSpPr>
          <p:grpSpPr bwMode="auto">
            <a:xfrm>
              <a:off x="690" y="1904"/>
              <a:ext cx="153" cy="153"/>
              <a:chOff x="2822" y="1347"/>
              <a:chExt cx="193" cy="192"/>
            </a:xfrm>
          </p:grpSpPr>
          <p:sp>
            <p:nvSpPr>
              <p:cNvPr id="28773" name="Oval 101"/>
              <p:cNvSpPr>
                <a:spLocks noChangeAspect="1" noChangeArrowheads="1"/>
              </p:cNvSpPr>
              <p:nvPr/>
            </p:nvSpPr>
            <p:spPr bwMode="auto">
              <a:xfrm>
                <a:off x="2822" y="1484"/>
                <a:ext cx="56" cy="5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8774" name="Group 102"/>
              <p:cNvGrpSpPr>
                <a:grpSpLocks noChangeAspect="1"/>
              </p:cNvGrpSpPr>
              <p:nvPr/>
            </p:nvGrpSpPr>
            <p:grpSpPr bwMode="auto">
              <a:xfrm>
                <a:off x="2890" y="1347"/>
                <a:ext cx="125" cy="122"/>
                <a:chOff x="2813" y="1569"/>
                <a:chExt cx="146" cy="144"/>
              </a:xfrm>
            </p:grpSpPr>
            <p:sp>
              <p:nvSpPr>
                <p:cNvPr id="28775" name="Arc 103"/>
                <p:cNvSpPr>
                  <a:spLocks noChangeAspect="1"/>
                </p:cNvSpPr>
                <p:nvPr/>
              </p:nvSpPr>
              <p:spPr bwMode="auto">
                <a:xfrm>
                  <a:off x="2848" y="1569"/>
                  <a:ext cx="111" cy="110"/>
                </a:xfrm>
                <a:custGeom>
                  <a:avLst/>
                  <a:gdLst>
                    <a:gd name="G0" fmla="+- 19657 0 0"/>
                    <a:gd name="G1" fmla="+- 0 0 0"/>
                    <a:gd name="G2" fmla="+- 21600 0 0"/>
                    <a:gd name="T0" fmla="*/ 10282 w 19657"/>
                    <a:gd name="T1" fmla="*/ 19459 h 19459"/>
                    <a:gd name="T2" fmla="*/ 0 w 19657"/>
                    <a:gd name="T3" fmla="*/ 8951 h 19459"/>
                    <a:gd name="T4" fmla="*/ 19657 w 19657"/>
                    <a:gd name="T5" fmla="*/ 0 h 19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657" h="19459" fill="none" extrusionOk="0">
                      <a:moveTo>
                        <a:pt x="10281" y="19459"/>
                      </a:moveTo>
                      <a:cubicBezTo>
                        <a:pt x="5730" y="17266"/>
                        <a:pt x="2092" y="13548"/>
                        <a:pt x="-1" y="8951"/>
                      </a:cubicBezTo>
                    </a:path>
                    <a:path w="19657" h="19459" stroke="0" extrusionOk="0">
                      <a:moveTo>
                        <a:pt x="10281" y="19459"/>
                      </a:moveTo>
                      <a:cubicBezTo>
                        <a:pt x="5730" y="17266"/>
                        <a:pt x="2092" y="13548"/>
                        <a:pt x="-1" y="8951"/>
                      </a:cubicBezTo>
                      <a:lnTo>
                        <a:pt x="19657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12700" cap="rnd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76" name="Line 104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813" y="1667"/>
                  <a:ext cx="62" cy="46"/>
                </a:xfrm>
                <a:prstGeom prst="line">
                  <a:avLst/>
                </a:prstGeom>
                <a:noFill/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8926" name="Group 254"/>
            <p:cNvGrpSpPr>
              <a:grpSpLocks noChangeAspect="1"/>
            </p:cNvGrpSpPr>
            <p:nvPr/>
          </p:nvGrpSpPr>
          <p:grpSpPr bwMode="auto">
            <a:xfrm>
              <a:off x="1152" y="2377"/>
              <a:ext cx="201" cy="57"/>
              <a:chOff x="3402" y="1941"/>
              <a:chExt cx="252" cy="71"/>
            </a:xfrm>
          </p:grpSpPr>
          <p:sp>
            <p:nvSpPr>
              <p:cNvPr id="28781" name="Oval 109"/>
              <p:cNvSpPr>
                <a:spLocks noChangeAspect="1" noChangeArrowheads="1"/>
              </p:cNvSpPr>
              <p:nvPr/>
            </p:nvSpPr>
            <p:spPr bwMode="auto">
              <a:xfrm>
                <a:off x="3402" y="1954"/>
                <a:ext cx="56" cy="57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8782" name="Group 110"/>
              <p:cNvGrpSpPr>
                <a:grpSpLocks noChangeAspect="1"/>
              </p:cNvGrpSpPr>
              <p:nvPr/>
            </p:nvGrpSpPr>
            <p:grpSpPr bwMode="auto">
              <a:xfrm>
                <a:off x="3479" y="1941"/>
                <a:ext cx="175" cy="71"/>
                <a:chOff x="3513" y="2254"/>
                <a:chExt cx="205" cy="83"/>
              </a:xfrm>
            </p:grpSpPr>
            <p:sp>
              <p:nvSpPr>
                <p:cNvPr id="28783" name="Arc 111"/>
                <p:cNvSpPr>
                  <a:spLocks noChangeAspect="1"/>
                </p:cNvSpPr>
                <p:nvPr/>
              </p:nvSpPr>
              <p:spPr bwMode="auto">
                <a:xfrm>
                  <a:off x="3595" y="2254"/>
                  <a:ext cx="123" cy="83"/>
                </a:xfrm>
                <a:custGeom>
                  <a:avLst/>
                  <a:gdLst>
                    <a:gd name="G0" fmla="+- 21600 0 0"/>
                    <a:gd name="G1" fmla="+- 7507 0 0"/>
                    <a:gd name="G2" fmla="+- 21600 0 0"/>
                    <a:gd name="T0" fmla="*/ 1235 w 21600"/>
                    <a:gd name="T1" fmla="*/ 14705 h 14705"/>
                    <a:gd name="T2" fmla="*/ 1347 w 21600"/>
                    <a:gd name="T3" fmla="*/ 0 h 14705"/>
                    <a:gd name="T4" fmla="*/ 21600 w 21600"/>
                    <a:gd name="T5" fmla="*/ 7507 h 14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4705" fill="none" extrusionOk="0">
                      <a:moveTo>
                        <a:pt x="1234" y="14705"/>
                      </a:moveTo>
                      <a:cubicBezTo>
                        <a:pt x="417" y="12393"/>
                        <a:pt x="0" y="9959"/>
                        <a:pt x="0" y="7507"/>
                      </a:cubicBezTo>
                      <a:cubicBezTo>
                        <a:pt x="0" y="4944"/>
                        <a:pt x="455" y="2402"/>
                        <a:pt x="1346" y="-1"/>
                      </a:cubicBezTo>
                    </a:path>
                    <a:path w="21600" h="14705" stroke="0" extrusionOk="0">
                      <a:moveTo>
                        <a:pt x="1234" y="14705"/>
                      </a:moveTo>
                      <a:cubicBezTo>
                        <a:pt x="417" y="12393"/>
                        <a:pt x="0" y="9959"/>
                        <a:pt x="0" y="7507"/>
                      </a:cubicBezTo>
                      <a:cubicBezTo>
                        <a:pt x="0" y="4944"/>
                        <a:pt x="455" y="2402"/>
                        <a:pt x="1346" y="-1"/>
                      </a:cubicBezTo>
                      <a:lnTo>
                        <a:pt x="21600" y="75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rnd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84" name="Line 112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513" y="2299"/>
                  <a:ext cx="73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8907" name="Group 235"/>
            <p:cNvGrpSpPr>
              <a:grpSpLocks noChangeAspect="1"/>
            </p:cNvGrpSpPr>
            <p:nvPr/>
          </p:nvGrpSpPr>
          <p:grpSpPr bwMode="auto">
            <a:xfrm>
              <a:off x="714" y="2294"/>
              <a:ext cx="183" cy="58"/>
              <a:chOff x="2852" y="1837"/>
              <a:chExt cx="230" cy="73"/>
            </a:xfrm>
          </p:grpSpPr>
          <p:sp>
            <p:nvSpPr>
              <p:cNvPr id="28903" name="Oval 231"/>
              <p:cNvSpPr>
                <a:spLocks noChangeAspect="1" noChangeArrowheads="1"/>
              </p:cNvSpPr>
              <p:nvPr/>
            </p:nvSpPr>
            <p:spPr bwMode="auto">
              <a:xfrm flipH="1">
                <a:off x="3026" y="1837"/>
                <a:ext cx="56" cy="5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8904" name="Group 232"/>
              <p:cNvGrpSpPr>
                <a:grpSpLocks noChangeAspect="1"/>
              </p:cNvGrpSpPr>
              <p:nvPr/>
            </p:nvGrpSpPr>
            <p:grpSpPr bwMode="auto">
              <a:xfrm flipH="1">
                <a:off x="2852" y="1839"/>
                <a:ext cx="174" cy="71"/>
                <a:chOff x="2830" y="2556"/>
                <a:chExt cx="205" cy="83"/>
              </a:xfrm>
            </p:grpSpPr>
            <p:sp>
              <p:nvSpPr>
                <p:cNvPr id="28905" name="Arc 233"/>
                <p:cNvSpPr>
                  <a:spLocks noChangeAspect="1"/>
                </p:cNvSpPr>
                <p:nvPr/>
              </p:nvSpPr>
              <p:spPr bwMode="auto">
                <a:xfrm>
                  <a:off x="2912" y="2556"/>
                  <a:ext cx="123" cy="83"/>
                </a:xfrm>
                <a:custGeom>
                  <a:avLst/>
                  <a:gdLst>
                    <a:gd name="G0" fmla="+- 21600 0 0"/>
                    <a:gd name="G1" fmla="+- 7507 0 0"/>
                    <a:gd name="G2" fmla="+- 21600 0 0"/>
                    <a:gd name="T0" fmla="*/ 1235 w 21600"/>
                    <a:gd name="T1" fmla="*/ 14705 h 14705"/>
                    <a:gd name="T2" fmla="*/ 1347 w 21600"/>
                    <a:gd name="T3" fmla="*/ 0 h 14705"/>
                    <a:gd name="T4" fmla="*/ 21600 w 21600"/>
                    <a:gd name="T5" fmla="*/ 7507 h 14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4705" fill="none" extrusionOk="0">
                      <a:moveTo>
                        <a:pt x="1234" y="14705"/>
                      </a:moveTo>
                      <a:cubicBezTo>
                        <a:pt x="417" y="12393"/>
                        <a:pt x="0" y="9959"/>
                        <a:pt x="0" y="7507"/>
                      </a:cubicBezTo>
                      <a:cubicBezTo>
                        <a:pt x="0" y="4944"/>
                        <a:pt x="455" y="2402"/>
                        <a:pt x="1346" y="-1"/>
                      </a:cubicBezTo>
                    </a:path>
                    <a:path w="21600" h="14705" stroke="0" extrusionOk="0">
                      <a:moveTo>
                        <a:pt x="1234" y="14705"/>
                      </a:moveTo>
                      <a:cubicBezTo>
                        <a:pt x="417" y="12393"/>
                        <a:pt x="0" y="9959"/>
                        <a:pt x="0" y="7507"/>
                      </a:cubicBezTo>
                      <a:cubicBezTo>
                        <a:pt x="0" y="4944"/>
                        <a:pt x="455" y="2402"/>
                        <a:pt x="1346" y="-1"/>
                      </a:cubicBezTo>
                      <a:lnTo>
                        <a:pt x="21600" y="7507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12700" cap="rnd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906" name="Line 234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830" y="2601"/>
                  <a:ext cx="73" cy="0"/>
                </a:xfrm>
                <a:prstGeom prst="line">
                  <a:avLst/>
                </a:prstGeom>
                <a:noFill/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8908" name="Group 236"/>
            <p:cNvGrpSpPr>
              <a:grpSpLocks noChangeAspect="1"/>
            </p:cNvGrpSpPr>
            <p:nvPr/>
          </p:nvGrpSpPr>
          <p:grpSpPr bwMode="auto">
            <a:xfrm rot="-5400000">
              <a:off x="566" y="2499"/>
              <a:ext cx="184" cy="58"/>
              <a:chOff x="2852" y="1837"/>
              <a:chExt cx="230" cy="73"/>
            </a:xfrm>
          </p:grpSpPr>
          <p:sp>
            <p:nvSpPr>
              <p:cNvPr id="28909" name="Oval 237"/>
              <p:cNvSpPr>
                <a:spLocks noChangeAspect="1" noChangeArrowheads="1"/>
              </p:cNvSpPr>
              <p:nvPr/>
            </p:nvSpPr>
            <p:spPr bwMode="auto">
              <a:xfrm flipH="1">
                <a:off x="3026" y="1837"/>
                <a:ext cx="56" cy="5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8910" name="Group 238"/>
              <p:cNvGrpSpPr>
                <a:grpSpLocks noChangeAspect="1"/>
              </p:cNvGrpSpPr>
              <p:nvPr/>
            </p:nvGrpSpPr>
            <p:grpSpPr bwMode="auto">
              <a:xfrm flipH="1">
                <a:off x="2852" y="1839"/>
                <a:ext cx="174" cy="71"/>
                <a:chOff x="2830" y="2556"/>
                <a:chExt cx="205" cy="83"/>
              </a:xfrm>
            </p:grpSpPr>
            <p:sp>
              <p:nvSpPr>
                <p:cNvPr id="28911" name="Arc 239"/>
                <p:cNvSpPr>
                  <a:spLocks noChangeAspect="1"/>
                </p:cNvSpPr>
                <p:nvPr/>
              </p:nvSpPr>
              <p:spPr bwMode="auto">
                <a:xfrm>
                  <a:off x="2912" y="2556"/>
                  <a:ext cx="123" cy="83"/>
                </a:xfrm>
                <a:custGeom>
                  <a:avLst/>
                  <a:gdLst>
                    <a:gd name="G0" fmla="+- 21600 0 0"/>
                    <a:gd name="G1" fmla="+- 7507 0 0"/>
                    <a:gd name="G2" fmla="+- 21600 0 0"/>
                    <a:gd name="T0" fmla="*/ 1235 w 21600"/>
                    <a:gd name="T1" fmla="*/ 14705 h 14705"/>
                    <a:gd name="T2" fmla="*/ 1347 w 21600"/>
                    <a:gd name="T3" fmla="*/ 0 h 14705"/>
                    <a:gd name="T4" fmla="*/ 21600 w 21600"/>
                    <a:gd name="T5" fmla="*/ 7507 h 14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4705" fill="none" extrusionOk="0">
                      <a:moveTo>
                        <a:pt x="1234" y="14705"/>
                      </a:moveTo>
                      <a:cubicBezTo>
                        <a:pt x="417" y="12393"/>
                        <a:pt x="0" y="9959"/>
                        <a:pt x="0" y="7507"/>
                      </a:cubicBezTo>
                      <a:cubicBezTo>
                        <a:pt x="0" y="4944"/>
                        <a:pt x="455" y="2402"/>
                        <a:pt x="1346" y="-1"/>
                      </a:cubicBezTo>
                    </a:path>
                    <a:path w="21600" h="14705" stroke="0" extrusionOk="0">
                      <a:moveTo>
                        <a:pt x="1234" y="14705"/>
                      </a:moveTo>
                      <a:cubicBezTo>
                        <a:pt x="417" y="12393"/>
                        <a:pt x="0" y="9959"/>
                        <a:pt x="0" y="7507"/>
                      </a:cubicBezTo>
                      <a:cubicBezTo>
                        <a:pt x="0" y="4944"/>
                        <a:pt x="455" y="2402"/>
                        <a:pt x="1346" y="-1"/>
                      </a:cubicBezTo>
                      <a:lnTo>
                        <a:pt x="21600" y="7507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12700" cap="rnd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912" name="Line 24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830" y="2601"/>
                  <a:ext cx="73" cy="0"/>
                </a:xfrm>
                <a:prstGeom prst="line">
                  <a:avLst/>
                </a:prstGeom>
                <a:noFill/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8913" name="Group 241"/>
            <p:cNvGrpSpPr>
              <a:grpSpLocks noChangeAspect="1"/>
            </p:cNvGrpSpPr>
            <p:nvPr/>
          </p:nvGrpSpPr>
          <p:grpSpPr bwMode="auto">
            <a:xfrm>
              <a:off x="892" y="2671"/>
              <a:ext cx="183" cy="58"/>
              <a:chOff x="2852" y="1837"/>
              <a:chExt cx="230" cy="73"/>
            </a:xfrm>
          </p:grpSpPr>
          <p:sp>
            <p:nvSpPr>
              <p:cNvPr id="28914" name="Oval 242"/>
              <p:cNvSpPr>
                <a:spLocks noChangeAspect="1" noChangeArrowheads="1"/>
              </p:cNvSpPr>
              <p:nvPr/>
            </p:nvSpPr>
            <p:spPr bwMode="auto">
              <a:xfrm flipH="1">
                <a:off x="3026" y="1837"/>
                <a:ext cx="56" cy="5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8915" name="Group 243"/>
              <p:cNvGrpSpPr>
                <a:grpSpLocks noChangeAspect="1"/>
              </p:cNvGrpSpPr>
              <p:nvPr/>
            </p:nvGrpSpPr>
            <p:grpSpPr bwMode="auto">
              <a:xfrm flipH="1">
                <a:off x="2852" y="1839"/>
                <a:ext cx="174" cy="71"/>
                <a:chOff x="2830" y="2556"/>
                <a:chExt cx="205" cy="83"/>
              </a:xfrm>
            </p:grpSpPr>
            <p:sp>
              <p:nvSpPr>
                <p:cNvPr id="28916" name="Arc 244"/>
                <p:cNvSpPr>
                  <a:spLocks noChangeAspect="1"/>
                </p:cNvSpPr>
                <p:nvPr/>
              </p:nvSpPr>
              <p:spPr bwMode="auto">
                <a:xfrm>
                  <a:off x="2912" y="2556"/>
                  <a:ext cx="123" cy="83"/>
                </a:xfrm>
                <a:custGeom>
                  <a:avLst/>
                  <a:gdLst>
                    <a:gd name="G0" fmla="+- 21600 0 0"/>
                    <a:gd name="G1" fmla="+- 7507 0 0"/>
                    <a:gd name="G2" fmla="+- 21600 0 0"/>
                    <a:gd name="T0" fmla="*/ 1235 w 21600"/>
                    <a:gd name="T1" fmla="*/ 14705 h 14705"/>
                    <a:gd name="T2" fmla="*/ 1347 w 21600"/>
                    <a:gd name="T3" fmla="*/ 0 h 14705"/>
                    <a:gd name="T4" fmla="*/ 21600 w 21600"/>
                    <a:gd name="T5" fmla="*/ 7507 h 14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4705" fill="none" extrusionOk="0">
                      <a:moveTo>
                        <a:pt x="1234" y="14705"/>
                      </a:moveTo>
                      <a:cubicBezTo>
                        <a:pt x="417" y="12393"/>
                        <a:pt x="0" y="9959"/>
                        <a:pt x="0" y="7507"/>
                      </a:cubicBezTo>
                      <a:cubicBezTo>
                        <a:pt x="0" y="4944"/>
                        <a:pt x="455" y="2402"/>
                        <a:pt x="1346" y="-1"/>
                      </a:cubicBezTo>
                    </a:path>
                    <a:path w="21600" h="14705" stroke="0" extrusionOk="0">
                      <a:moveTo>
                        <a:pt x="1234" y="14705"/>
                      </a:moveTo>
                      <a:cubicBezTo>
                        <a:pt x="417" y="12393"/>
                        <a:pt x="0" y="9959"/>
                        <a:pt x="0" y="7507"/>
                      </a:cubicBezTo>
                      <a:cubicBezTo>
                        <a:pt x="0" y="4944"/>
                        <a:pt x="455" y="2402"/>
                        <a:pt x="1346" y="-1"/>
                      </a:cubicBezTo>
                      <a:lnTo>
                        <a:pt x="21600" y="7507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12700" cap="rnd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917" name="Line 24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830" y="2601"/>
                  <a:ext cx="73" cy="0"/>
                </a:xfrm>
                <a:prstGeom prst="line">
                  <a:avLst/>
                </a:prstGeom>
                <a:noFill/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8928" name="Group 256"/>
            <p:cNvGrpSpPr>
              <a:grpSpLocks noChangeAspect="1"/>
            </p:cNvGrpSpPr>
            <p:nvPr/>
          </p:nvGrpSpPr>
          <p:grpSpPr bwMode="auto">
            <a:xfrm>
              <a:off x="892" y="2430"/>
              <a:ext cx="202" cy="56"/>
              <a:chOff x="2820" y="2199"/>
              <a:chExt cx="254" cy="71"/>
            </a:xfrm>
          </p:grpSpPr>
          <p:sp>
            <p:nvSpPr>
              <p:cNvPr id="28929" name="Oval 257"/>
              <p:cNvSpPr>
                <a:spLocks noChangeAspect="1" noChangeArrowheads="1"/>
              </p:cNvSpPr>
              <p:nvPr/>
            </p:nvSpPr>
            <p:spPr bwMode="auto">
              <a:xfrm>
                <a:off x="2820" y="2213"/>
                <a:ext cx="56" cy="5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8930" name="Group 258"/>
              <p:cNvGrpSpPr>
                <a:grpSpLocks noChangeAspect="1"/>
              </p:cNvGrpSpPr>
              <p:nvPr/>
            </p:nvGrpSpPr>
            <p:grpSpPr bwMode="auto">
              <a:xfrm>
                <a:off x="2900" y="2199"/>
                <a:ext cx="174" cy="71"/>
                <a:chOff x="2830" y="2556"/>
                <a:chExt cx="205" cy="83"/>
              </a:xfrm>
            </p:grpSpPr>
            <p:sp>
              <p:nvSpPr>
                <p:cNvPr id="28931" name="Arc 259"/>
                <p:cNvSpPr>
                  <a:spLocks noChangeAspect="1"/>
                </p:cNvSpPr>
                <p:nvPr/>
              </p:nvSpPr>
              <p:spPr bwMode="auto">
                <a:xfrm>
                  <a:off x="2912" y="2556"/>
                  <a:ext cx="123" cy="83"/>
                </a:xfrm>
                <a:custGeom>
                  <a:avLst/>
                  <a:gdLst>
                    <a:gd name="G0" fmla="+- 21600 0 0"/>
                    <a:gd name="G1" fmla="+- 7507 0 0"/>
                    <a:gd name="G2" fmla="+- 21600 0 0"/>
                    <a:gd name="T0" fmla="*/ 1235 w 21600"/>
                    <a:gd name="T1" fmla="*/ 14705 h 14705"/>
                    <a:gd name="T2" fmla="*/ 1347 w 21600"/>
                    <a:gd name="T3" fmla="*/ 0 h 14705"/>
                    <a:gd name="T4" fmla="*/ 21600 w 21600"/>
                    <a:gd name="T5" fmla="*/ 7507 h 14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4705" fill="none" extrusionOk="0">
                      <a:moveTo>
                        <a:pt x="1234" y="14705"/>
                      </a:moveTo>
                      <a:cubicBezTo>
                        <a:pt x="417" y="12393"/>
                        <a:pt x="0" y="9959"/>
                        <a:pt x="0" y="7507"/>
                      </a:cubicBezTo>
                      <a:cubicBezTo>
                        <a:pt x="0" y="4944"/>
                        <a:pt x="455" y="2402"/>
                        <a:pt x="1346" y="-1"/>
                      </a:cubicBezTo>
                    </a:path>
                    <a:path w="21600" h="14705" stroke="0" extrusionOk="0">
                      <a:moveTo>
                        <a:pt x="1234" y="14705"/>
                      </a:moveTo>
                      <a:cubicBezTo>
                        <a:pt x="417" y="12393"/>
                        <a:pt x="0" y="9959"/>
                        <a:pt x="0" y="7507"/>
                      </a:cubicBezTo>
                      <a:cubicBezTo>
                        <a:pt x="0" y="4944"/>
                        <a:pt x="455" y="2402"/>
                        <a:pt x="1346" y="-1"/>
                      </a:cubicBezTo>
                      <a:lnTo>
                        <a:pt x="21600" y="75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rnd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932" name="Line 26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830" y="2601"/>
                  <a:ext cx="73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8933" name="Group 261"/>
            <p:cNvGrpSpPr>
              <a:grpSpLocks noChangeAspect="1"/>
            </p:cNvGrpSpPr>
            <p:nvPr/>
          </p:nvGrpSpPr>
          <p:grpSpPr bwMode="auto">
            <a:xfrm>
              <a:off x="707" y="2755"/>
              <a:ext cx="203" cy="57"/>
              <a:chOff x="2820" y="2199"/>
              <a:chExt cx="254" cy="71"/>
            </a:xfrm>
          </p:grpSpPr>
          <p:sp>
            <p:nvSpPr>
              <p:cNvPr id="28934" name="Oval 262"/>
              <p:cNvSpPr>
                <a:spLocks noChangeAspect="1" noChangeArrowheads="1"/>
              </p:cNvSpPr>
              <p:nvPr/>
            </p:nvSpPr>
            <p:spPr bwMode="auto">
              <a:xfrm>
                <a:off x="2820" y="2213"/>
                <a:ext cx="56" cy="5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8935" name="Group 263"/>
              <p:cNvGrpSpPr>
                <a:grpSpLocks noChangeAspect="1"/>
              </p:cNvGrpSpPr>
              <p:nvPr/>
            </p:nvGrpSpPr>
            <p:grpSpPr bwMode="auto">
              <a:xfrm>
                <a:off x="2900" y="2199"/>
                <a:ext cx="174" cy="71"/>
                <a:chOff x="2830" y="2556"/>
                <a:chExt cx="205" cy="83"/>
              </a:xfrm>
            </p:grpSpPr>
            <p:sp>
              <p:nvSpPr>
                <p:cNvPr id="28936" name="Arc 264"/>
                <p:cNvSpPr>
                  <a:spLocks noChangeAspect="1"/>
                </p:cNvSpPr>
                <p:nvPr/>
              </p:nvSpPr>
              <p:spPr bwMode="auto">
                <a:xfrm>
                  <a:off x="2912" y="2556"/>
                  <a:ext cx="123" cy="83"/>
                </a:xfrm>
                <a:custGeom>
                  <a:avLst/>
                  <a:gdLst>
                    <a:gd name="G0" fmla="+- 21600 0 0"/>
                    <a:gd name="G1" fmla="+- 7507 0 0"/>
                    <a:gd name="G2" fmla="+- 21600 0 0"/>
                    <a:gd name="T0" fmla="*/ 1235 w 21600"/>
                    <a:gd name="T1" fmla="*/ 14705 h 14705"/>
                    <a:gd name="T2" fmla="*/ 1347 w 21600"/>
                    <a:gd name="T3" fmla="*/ 0 h 14705"/>
                    <a:gd name="T4" fmla="*/ 21600 w 21600"/>
                    <a:gd name="T5" fmla="*/ 7507 h 14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4705" fill="none" extrusionOk="0">
                      <a:moveTo>
                        <a:pt x="1234" y="14705"/>
                      </a:moveTo>
                      <a:cubicBezTo>
                        <a:pt x="417" y="12393"/>
                        <a:pt x="0" y="9959"/>
                        <a:pt x="0" y="7507"/>
                      </a:cubicBezTo>
                      <a:cubicBezTo>
                        <a:pt x="0" y="4944"/>
                        <a:pt x="455" y="2402"/>
                        <a:pt x="1346" y="-1"/>
                      </a:cubicBezTo>
                    </a:path>
                    <a:path w="21600" h="14705" stroke="0" extrusionOk="0">
                      <a:moveTo>
                        <a:pt x="1234" y="14705"/>
                      </a:moveTo>
                      <a:cubicBezTo>
                        <a:pt x="417" y="12393"/>
                        <a:pt x="0" y="9959"/>
                        <a:pt x="0" y="7507"/>
                      </a:cubicBezTo>
                      <a:cubicBezTo>
                        <a:pt x="0" y="4944"/>
                        <a:pt x="455" y="2402"/>
                        <a:pt x="1346" y="-1"/>
                      </a:cubicBezTo>
                      <a:lnTo>
                        <a:pt x="21600" y="75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rnd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937" name="Line 26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830" y="2601"/>
                  <a:ext cx="73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8938" name="Group 266"/>
            <p:cNvGrpSpPr>
              <a:grpSpLocks noChangeAspect="1"/>
            </p:cNvGrpSpPr>
            <p:nvPr/>
          </p:nvGrpSpPr>
          <p:grpSpPr bwMode="auto">
            <a:xfrm>
              <a:off x="597" y="2207"/>
              <a:ext cx="205" cy="56"/>
              <a:chOff x="3154" y="1464"/>
              <a:chExt cx="257" cy="70"/>
            </a:xfrm>
          </p:grpSpPr>
          <p:sp>
            <p:nvSpPr>
              <p:cNvPr id="28939" name="Oval 267"/>
              <p:cNvSpPr>
                <a:spLocks noChangeAspect="1" noChangeArrowheads="1"/>
              </p:cNvSpPr>
              <p:nvPr/>
            </p:nvSpPr>
            <p:spPr bwMode="auto">
              <a:xfrm>
                <a:off x="3154" y="1476"/>
                <a:ext cx="56" cy="57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8940" name="Group 268"/>
              <p:cNvGrpSpPr>
                <a:grpSpLocks noChangeAspect="1"/>
              </p:cNvGrpSpPr>
              <p:nvPr/>
            </p:nvGrpSpPr>
            <p:grpSpPr bwMode="auto">
              <a:xfrm>
                <a:off x="3236" y="1464"/>
                <a:ext cx="175" cy="70"/>
                <a:chOff x="3222" y="1694"/>
                <a:chExt cx="205" cy="83"/>
              </a:xfrm>
            </p:grpSpPr>
            <p:sp>
              <p:nvSpPr>
                <p:cNvPr id="28941" name="Arc 269"/>
                <p:cNvSpPr>
                  <a:spLocks noChangeAspect="1"/>
                </p:cNvSpPr>
                <p:nvPr/>
              </p:nvSpPr>
              <p:spPr bwMode="auto">
                <a:xfrm>
                  <a:off x="3304" y="1694"/>
                  <a:ext cx="123" cy="83"/>
                </a:xfrm>
                <a:custGeom>
                  <a:avLst/>
                  <a:gdLst>
                    <a:gd name="G0" fmla="+- 21600 0 0"/>
                    <a:gd name="G1" fmla="+- 7507 0 0"/>
                    <a:gd name="G2" fmla="+- 21600 0 0"/>
                    <a:gd name="T0" fmla="*/ 1235 w 21600"/>
                    <a:gd name="T1" fmla="*/ 14705 h 14705"/>
                    <a:gd name="T2" fmla="*/ 1347 w 21600"/>
                    <a:gd name="T3" fmla="*/ 0 h 14705"/>
                    <a:gd name="T4" fmla="*/ 21600 w 21600"/>
                    <a:gd name="T5" fmla="*/ 7507 h 14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4705" fill="none" extrusionOk="0">
                      <a:moveTo>
                        <a:pt x="1234" y="14705"/>
                      </a:moveTo>
                      <a:cubicBezTo>
                        <a:pt x="417" y="12393"/>
                        <a:pt x="0" y="9959"/>
                        <a:pt x="0" y="7507"/>
                      </a:cubicBezTo>
                      <a:cubicBezTo>
                        <a:pt x="0" y="4944"/>
                        <a:pt x="455" y="2402"/>
                        <a:pt x="1346" y="-1"/>
                      </a:cubicBezTo>
                    </a:path>
                    <a:path w="21600" h="14705" stroke="0" extrusionOk="0">
                      <a:moveTo>
                        <a:pt x="1234" y="14705"/>
                      </a:moveTo>
                      <a:cubicBezTo>
                        <a:pt x="417" y="12393"/>
                        <a:pt x="0" y="9959"/>
                        <a:pt x="0" y="7507"/>
                      </a:cubicBezTo>
                      <a:cubicBezTo>
                        <a:pt x="0" y="4944"/>
                        <a:pt x="455" y="2402"/>
                        <a:pt x="1346" y="-1"/>
                      </a:cubicBezTo>
                      <a:lnTo>
                        <a:pt x="21600" y="75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rnd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942" name="Line 27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222" y="1739"/>
                  <a:ext cx="73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9027" name="Group 355"/>
          <p:cNvGrpSpPr>
            <a:grpSpLocks/>
          </p:cNvGrpSpPr>
          <p:nvPr/>
        </p:nvGrpSpPr>
        <p:grpSpPr bwMode="auto">
          <a:xfrm>
            <a:off x="477838" y="4743450"/>
            <a:ext cx="2595562" cy="1746250"/>
            <a:chOff x="301" y="2988"/>
            <a:chExt cx="1635" cy="1100"/>
          </a:xfrm>
        </p:grpSpPr>
        <p:sp>
          <p:nvSpPr>
            <p:cNvPr id="28839" name="Rectangle 167"/>
            <p:cNvSpPr>
              <a:spLocks noChangeAspect="1" noChangeArrowheads="1"/>
            </p:cNvSpPr>
            <p:nvPr/>
          </p:nvSpPr>
          <p:spPr bwMode="auto">
            <a:xfrm>
              <a:off x="1482" y="3459"/>
              <a:ext cx="402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en-US" sz="1800" i="1">
                  <a:solidFill>
                    <a:schemeClr val="bg1"/>
                  </a:solidFill>
                </a:rPr>
                <a:t>25%</a:t>
              </a:r>
            </a:p>
          </p:txBody>
        </p:sp>
        <p:sp>
          <p:nvSpPr>
            <p:cNvPr id="28894" name="AutoShape 222"/>
            <p:cNvSpPr>
              <a:spLocks noChangeAspect="1" noChangeArrowheads="1"/>
            </p:cNvSpPr>
            <p:nvPr/>
          </p:nvSpPr>
          <p:spPr bwMode="auto">
            <a:xfrm>
              <a:off x="1460" y="3658"/>
              <a:ext cx="476" cy="217"/>
            </a:xfrm>
            <a:prstGeom prst="rightArrow">
              <a:avLst>
                <a:gd name="adj1" fmla="val 50000"/>
                <a:gd name="adj2" fmla="val 109688"/>
              </a:avLst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9900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grpSp>
          <p:nvGrpSpPr>
            <p:cNvPr id="28976" name="Group 304"/>
            <p:cNvGrpSpPr>
              <a:grpSpLocks noChangeAspect="1"/>
            </p:cNvGrpSpPr>
            <p:nvPr/>
          </p:nvGrpSpPr>
          <p:grpSpPr bwMode="auto">
            <a:xfrm>
              <a:off x="301" y="2988"/>
              <a:ext cx="1100" cy="1100"/>
              <a:chOff x="3657" y="676"/>
              <a:chExt cx="1375" cy="1375"/>
            </a:xfrm>
          </p:grpSpPr>
          <p:sp>
            <p:nvSpPr>
              <p:cNvPr id="28788" name="Oval 116"/>
              <p:cNvSpPr>
                <a:spLocks noChangeAspect="1" noChangeArrowheads="1"/>
              </p:cNvSpPr>
              <p:nvPr/>
            </p:nvSpPr>
            <p:spPr bwMode="auto">
              <a:xfrm>
                <a:off x="3657" y="676"/>
                <a:ext cx="1375" cy="1375"/>
              </a:xfrm>
              <a:prstGeom prst="ellipse">
                <a:avLst/>
              </a:prstGeom>
              <a:noFill/>
              <a:ln w="19050">
                <a:solidFill>
                  <a:srgbClr val="91919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89" name="Oval 117"/>
              <p:cNvSpPr>
                <a:spLocks noChangeAspect="1" noChangeArrowheads="1"/>
              </p:cNvSpPr>
              <p:nvPr/>
            </p:nvSpPr>
            <p:spPr bwMode="auto">
              <a:xfrm>
                <a:off x="3887" y="972"/>
                <a:ext cx="55" cy="56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8790" name="Group 118"/>
              <p:cNvGrpSpPr>
                <a:grpSpLocks noChangeAspect="1"/>
              </p:cNvGrpSpPr>
              <p:nvPr/>
            </p:nvGrpSpPr>
            <p:grpSpPr bwMode="auto">
              <a:xfrm>
                <a:off x="3884" y="1053"/>
                <a:ext cx="71" cy="171"/>
                <a:chOff x="4174" y="1879"/>
                <a:chExt cx="83" cy="200"/>
              </a:xfrm>
            </p:grpSpPr>
            <p:sp>
              <p:nvSpPr>
                <p:cNvPr id="28791" name="Arc 119"/>
                <p:cNvSpPr>
                  <a:spLocks noChangeAspect="1"/>
                </p:cNvSpPr>
                <p:nvPr/>
              </p:nvSpPr>
              <p:spPr bwMode="auto">
                <a:xfrm>
                  <a:off x="4174" y="1957"/>
                  <a:ext cx="83" cy="122"/>
                </a:xfrm>
                <a:custGeom>
                  <a:avLst/>
                  <a:gdLst>
                    <a:gd name="G0" fmla="+- 7409 0 0"/>
                    <a:gd name="G1" fmla="+- 21600 0 0"/>
                    <a:gd name="G2" fmla="+- 21600 0 0"/>
                    <a:gd name="T0" fmla="*/ 0 w 14662"/>
                    <a:gd name="T1" fmla="*/ 1311 h 21600"/>
                    <a:gd name="T2" fmla="*/ 14662 w 14662"/>
                    <a:gd name="T3" fmla="*/ 1255 h 21600"/>
                    <a:gd name="T4" fmla="*/ 7409 w 1466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662" h="21600" fill="none" extrusionOk="0">
                      <a:moveTo>
                        <a:pt x="-1" y="1310"/>
                      </a:moveTo>
                      <a:cubicBezTo>
                        <a:pt x="2373" y="443"/>
                        <a:pt x="4881" y="-1"/>
                        <a:pt x="7409" y="-1"/>
                      </a:cubicBezTo>
                      <a:cubicBezTo>
                        <a:pt x="9880" y="-1"/>
                        <a:pt x="12334" y="424"/>
                        <a:pt x="14662" y="1254"/>
                      </a:cubicBezTo>
                    </a:path>
                    <a:path w="14662" h="21600" stroke="0" extrusionOk="0">
                      <a:moveTo>
                        <a:pt x="-1" y="1310"/>
                      </a:moveTo>
                      <a:cubicBezTo>
                        <a:pt x="2373" y="443"/>
                        <a:pt x="4881" y="-1"/>
                        <a:pt x="7409" y="-1"/>
                      </a:cubicBezTo>
                      <a:cubicBezTo>
                        <a:pt x="9880" y="-1"/>
                        <a:pt x="12334" y="424"/>
                        <a:pt x="14662" y="1254"/>
                      </a:cubicBezTo>
                      <a:lnTo>
                        <a:pt x="7409" y="2160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12700" cap="rnd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92" name="Line 12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213" y="1879"/>
                  <a:ext cx="0" cy="70"/>
                </a:xfrm>
                <a:prstGeom prst="line">
                  <a:avLst/>
                </a:prstGeom>
                <a:noFill/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793" name="Group 121"/>
              <p:cNvGrpSpPr>
                <a:grpSpLocks noChangeAspect="1"/>
              </p:cNvGrpSpPr>
              <p:nvPr/>
            </p:nvGrpSpPr>
            <p:grpSpPr bwMode="auto">
              <a:xfrm rot="-1134140">
                <a:off x="4637" y="1079"/>
                <a:ext cx="254" cy="71"/>
                <a:chOff x="4933" y="2471"/>
                <a:chExt cx="254" cy="71"/>
              </a:xfrm>
            </p:grpSpPr>
            <p:sp>
              <p:nvSpPr>
                <p:cNvPr id="28794" name="Oval 122"/>
                <p:cNvSpPr>
                  <a:spLocks noChangeAspect="1" noChangeArrowheads="1"/>
                </p:cNvSpPr>
                <p:nvPr/>
              </p:nvSpPr>
              <p:spPr bwMode="auto">
                <a:xfrm>
                  <a:off x="4933" y="2484"/>
                  <a:ext cx="55" cy="56"/>
                </a:xfrm>
                <a:prstGeom prst="ellipse">
                  <a:avLst/>
                </a:prstGeom>
                <a:solidFill>
                  <a:srgbClr val="FFCC00"/>
                </a:solidFill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795" name="Group 123"/>
                <p:cNvGrpSpPr>
                  <a:grpSpLocks noChangeAspect="1"/>
                </p:cNvGrpSpPr>
                <p:nvPr/>
              </p:nvGrpSpPr>
              <p:grpSpPr bwMode="auto">
                <a:xfrm>
                  <a:off x="5012" y="2471"/>
                  <a:ext cx="175" cy="71"/>
                  <a:chOff x="5137" y="1918"/>
                  <a:chExt cx="205" cy="83"/>
                </a:xfrm>
              </p:grpSpPr>
              <p:sp>
                <p:nvSpPr>
                  <p:cNvPr id="28796" name="Arc 124"/>
                  <p:cNvSpPr>
                    <a:spLocks noChangeAspect="1"/>
                  </p:cNvSpPr>
                  <p:nvPr/>
                </p:nvSpPr>
                <p:spPr bwMode="auto">
                  <a:xfrm>
                    <a:off x="5219" y="1918"/>
                    <a:ext cx="123" cy="83"/>
                  </a:xfrm>
                  <a:custGeom>
                    <a:avLst/>
                    <a:gdLst>
                      <a:gd name="G0" fmla="+- 21600 0 0"/>
                      <a:gd name="G1" fmla="+- 7507 0 0"/>
                      <a:gd name="G2" fmla="+- 21600 0 0"/>
                      <a:gd name="T0" fmla="*/ 1235 w 21600"/>
                      <a:gd name="T1" fmla="*/ 14705 h 14705"/>
                      <a:gd name="T2" fmla="*/ 1347 w 21600"/>
                      <a:gd name="T3" fmla="*/ 0 h 14705"/>
                      <a:gd name="T4" fmla="*/ 21600 w 21600"/>
                      <a:gd name="T5" fmla="*/ 7507 h 147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14705" fill="none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</a:path>
                      <a:path w="21600" h="14705" stroke="0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  <a:lnTo>
                          <a:pt x="21600" y="7507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12700" cap="rnd">
                    <a:solidFill>
                      <a:srgbClr val="FFCC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797" name="Line 1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5137" y="1963"/>
                    <a:ext cx="73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8966" name="Group 294"/>
              <p:cNvGrpSpPr>
                <a:grpSpLocks noChangeAspect="1"/>
              </p:cNvGrpSpPr>
              <p:nvPr/>
            </p:nvGrpSpPr>
            <p:grpSpPr bwMode="auto">
              <a:xfrm>
                <a:off x="4109" y="1172"/>
                <a:ext cx="193" cy="193"/>
                <a:chOff x="4021" y="1724"/>
                <a:chExt cx="193" cy="193"/>
              </a:xfrm>
            </p:grpSpPr>
            <p:sp>
              <p:nvSpPr>
                <p:cNvPr id="28798" name="Oval 126"/>
                <p:cNvSpPr>
                  <a:spLocks noChangeAspect="1" noChangeArrowheads="1"/>
                </p:cNvSpPr>
                <p:nvPr/>
              </p:nvSpPr>
              <p:spPr bwMode="auto">
                <a:xfrm>
                  <a:off x="4021" y="1861"/>
                  <a:ext cx="56" cy="56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799" name="Group 127"/>
                <p:cNvGrpSpPr>
                  <a:grpSpLocks noChangeAspect="1"/>
                </p:cNvGrpSpPr>
                <p:nvPr/>
              </p:nvGrpSpPr>
              <p:grpSpPr bwMode="auto">
                <a:xfrm>
                  <a:off x="4089" y="1724"/>
                  <a:ext cx="125" cy="123"/>
                  <a:chOff x="4415" y="2039"/>
                  <a:chExt cx="146" cy="144"/>
                </a:xfrm>
              </p:grpSpPr>
              <p:sp>
                <p:nvSpPr>
                  <p:cNvPr id="28800" name="Arc 128"/>
                  <p:cNvSpPr>
                    <a:spLocks noChangeAspect="1"/>
                  </p:cNvSpPr>
                  <p:nvPr/>
                </p:nvSpPr>
                <p:spPr bwMode="auto">
                  <a:xfrm>
                    <a:off x="4450" y="2039"/>
                    <a:ext cx="111" cy="110"/>
                  </a:xfrm>
                  <a:custGeom>
                    <a:avLst/>
                    <a:gdLst>
                      <a:gd name="G0" fmla="+- 19657 0 0"/>
                      <a:gd name="G1" fmla="+- 0 0 0"/>
                      <a:gd name="G2" fmla="+- 21600 0 0"/>
                      <a:gd name="T0" fmla="*/ 10282 w 19657"/>
                      <a:gd name="T1" fmla="*/ 19459 h 19459"/>
                      <a:gd name="T2" fmla="*/ 0 w 19657"/>
                      <a:gd name="T3" fmla="*/ 8951 h 19459"/>
                      <a:gd name="T4" fmla="*/ 19657 w 19657"/>
                      <a:gd name="T5" fmla="*/ 0 h 194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657" h="19459" fill="none" extrusionOk="0">
                        <a:moveTo>
                          <a:pt x="10281" y="19459"/>
                        </a:moveTo>
                        <a:cubicBezTo>
                          <a:pt x="5730" y="17266"/>
                          <a:pt x="2092" y="13548"/>
                          <a:pt x="-1" y="8951"/>
                        </a:cubicBezTo>
                      </a:path>
                      <a:path w="19657" h="19459" stroke="0" extrusionOk="0">
                        <a:moveTo>
                          <a:pt x="10281" y="19459"/>
                        </a:moveTo>
                        <a:cubicBezTo>
                          <a:pt x="5730" y="17266"/>
                          <a:pt x="2092" y="13548"/>
                          <a:pt x="-1" y="8951"/>
                        </a:cubicBezTo>
                        <a:lnTo>
                          <a:pt x="19657" y="0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12700" cap="rnd">
                    <a:solidFill>
                      <a:srgbClr val="FFCC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01" name="Line 129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415" y="2138"/>
                    <a:ext cx="61" cy="45"/>
                  </a:xfrm>
                  <a:prstGeom prst="line">
                    <a:avLst/>
                  </a:pr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8969" name="Group 297"/>
              <p:cNvGrpSpPr>
                <a:grpSpLocks noChangeAspect="1"/>
              </p:cNvGrpSpPr>
              <p:nvPr/>
            </p:nvGrpSpPr>
            <p:grpSpPr bwMode="auto">
              <a:xfrm>
                <a:off x="4498" y="824"/>
                <a:ext cx="193" cy="192"/>
                <a:chOff x="4410" y="1392"/>
                <a:chExt cx="193" cy="192"/>
              </a:xfrm>
            </p:grpSpPr>
            <p:sp>
              <p:nvSpPr>
                <p:cNvPr id="28802" name="Oval 130"/>
                <p:cNvSpPr>
                  <a:spLocks noChangeAspect="1" noChangeArrowheads="1"/>
                </p:cNvSpPr>
                <p:nvPr/>
              </p:nvSpPr>
              <p:spPr bwMode="auto">
                <a:xfrm>
                  <a:off x="4410" y="1392"/>
                  <a:ext cx="56" cy="56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803" name="Group 131"/>
                <p:cNvGrpSpPr>
                  <a:grpSpLocks noChangeAspect="1"/>
                </p:cNvGrpSpPr>
                <p:nvPr/>
              </p:nvGrpSpPr>
              <p:grpSpPr bwMode="auto">
                <a:xfrm>
                  <a:off x="4478" y="1461"/>
                  <a:ext cx="125" cy="123"/>
                  <a:chOff x="4964" y="1682"/>
                  <a:chExt cx="146" cy="145"/>
                </a:xfrm>
              </p:grpSpPr>
              <p:sp>
                <p:nvSpPr>
                  <p:cNvPr id="28804" name="Arc 132"/>
                  <p:cNvSpPr>
                    <a:spLocks noChangeAspect="1"/>
                  </p:cNvSpPr>
                  <p:nvPr/>
                </p:nvSpPr>
                <p:spPr bwMode="auto">
                  <a:xfrm>
                    <a:off x="4999" y="1717"/>
                    <a:ext cx="111" cy="110"/>
                  </a:xfrm>
                  <a:custGeom>
                    <a:avLst/>
                    <a:gdLst>
                      <a:gd name="G0" fmla="+- 19577 0 0"/>
                      <a:gd name="G1" fmla="+- 19506 0 0"/>
                      <a:gd name="G2" fmla="+- 21600 0 0"/>
                      <a:gd name="T0" fmla="*/ 0 w 19577"/>
                      <a:gd name="T1" fmla="*/ 10380 h 19506"/>
                      <a:gd name="T2" fmla="*/ 10301 w 19577"/>
                      <a:gd name="T3" fmla="*/ 0 h 19506"/>
                      <a:gd name="T4" fmla="*/ 19577 w 19577"/>
                      <a:gd name="T5" fmla="*/ 19506 h 195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77" h="19506" fill="none" extrusionOk="0">
                        <a:moveTo>
                          <a:pt x="-1" y="10379"/>
                        </a:moveTo>
                        <a:cubicBezTo>
                          <a:pt x="2121" y="5827"/>
                          <a:pt x="5764" y="2156"/>
                          <a:pt x="10300" y="-1"/>
                        </a:cubicBezTo>
                      </a:path>
                      <a:path w="19577" h="19506" stroke="0" extrusionOk="0">
                        <a:moveTo>
                          <a:pt x="-1" y="10379"/>
                        </a:moveTo>
                        <a:cubicBezTo>
                          <a:pt x="2121" y="5827"/>
                          <a:pt x="5764" y="2156"/>
                          <a:pt x="10300" y="-1"/>
                        </a:cubicBezTo>
                        <a:lnTo>
                          <a:pt x="19577" y="19506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12700" cap="rnd">
                    <a:solidFill>
                      <a:srgbClr val="FFCC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05" name="Line 13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964" y="1682"/>
                    <a:ext cx="61" cy="61"/>
                  </a:xfrm>
                  <a:prstGeom prst="line">
                    <a:avLst/>
                  </a:pr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8806" name="Group 134"/>
              <p:cNvGrpSpPr>
                <a:grpSpLocks noChangeAspect="1"/>
              </p:cNvGrpSpPr>
              <p:nvPr/>
            </p:nvGrpSpPr>
            <p:grpSpPr bwMode="auto">
              <a:xfrm rot="1423705">
                <a:off x="4320" y="1413"/>
                <a:ext cx="254" cy="71"/>
                <a:chOff x="4560" y="2805"/>
                <a:chExt cx="254" cy="71"/>
              </a:xfrm>
            </p:grpSpPr>
            <p:sp>
              <p:nvSpPr>
                <p:cNvPr id="28807" name="Oval 135"/>
                <p:cNvSpPr>
                  <a:spLocks noChangeAspect="1" noChangeArrowheads="1"/>
                </p:cNvSpPr>
                <p:nvPr/>
              </p:nvSpPr>
              <p:spPr bwMode="auto">
                <a:xfrm>
                  <a:off x="4560" y="2818"/>
                  <a:ext cx="56" cy="56"/>
                </a:xfrm>
                <a:prstGeom prst="ellipse">
                  <a:avLst/>
                </a:prstGeom>
                <a:solidFill>
                  <a:srgbClr val="FFCC00"/>
                </a:solidFill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808" name="Group 136"/>
                <p:cNvGrpSpPr>
                  <a:grpSpLocks noChangeAspect="1"/>
                </p:cNvGrpSpPr>
                <p:nvPr/>
              </p:nvGrpSpPr>
              <p:grpSpPr bwMode="auto">
                <a:xfrm>
                  <a:off x="4640" y="2805"/>
                  <a:ext cx="174" cy="71"/>
                  <a:chOff x="4701" y="2310"/>
                  <a:chExt cx="204" cy="83"/>
                </a:xfrm>
              </p:grpSpPr>
              <p:sp>
                <p:nvSpPr>
                  <p:cNvPr id="28809" name="Arc 137"/>
                  <p:cNvSpPr>
                    <a:spLocks noChangeAspect="1"/>
                  </p:cNvSpPr>
                  <p:nvPr/>
                </p:nvSpPr>
                <p:spPr bwMode="auto">
                  <a:xfrm>
                    <a:off x="4782" y="2310"/>
                    <a:ext cx="123" cy="83"/>
                  </a:xfrm>
                  <a:custGeom>
                    <a:avLst/>
                    <a:gdLst>
                      <a:gd name="G0" fmla="+- 21600 0 0"/>
                      <a:gd name="G1" fmla="+- 7507 0 0"/>
                      <a:gd name="G2" fmla="+- 21600 0 0"/>
                      <a:gd name="T0" fmla="*/ 1235 w 21600"/>
                      <a:gd name="T1" fmla="*/ 14705 h 14705"/>
                      <a:gd name="T2" fmla="*/ 1347 w 21600"/>
                      <a:gd name="T3" fmla="*/ 0 h 14705"/>
                      <a:gd name="T4" fmla="*/ 21600 w 21600"/>
                      <a:gd name="T5" fmla="*/ 7507 h 147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14705" fill="none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</a:path>
                      <a:path w="21600" h="14705" stroke="0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  <a:lnTo>
                          <a:pt x="21600" y="7507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12700" cap="rnd">
                    <a:solidFill>
                      <a:srgbClr val="FFCC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10" name="Line 138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701" y="2355"/>
                    <a:ext cx="73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8964" name="Group 292"/>
              <p:cNvGrpSpPr>
                <a:grpSpLocks noChangeAspect="1"/>
              </p:cNvGrpSpPr>
              <p:nvPr/>
            </p:nvGrpSpPr>
            <p:grpSpPr bwMode="auto">
              <a:xfrm rot="3094750">
                <a:off x="4000" y="1694"/>
                <a:ext cx="186" cy="195"/>
                <a:chOff x="4224" y="2222"/>
                <a:chExt cx="186" cy="195"/>
              </a:xfrm>
            </p:grpSpPr>
            <p:sp>
              <p:nvSpPr>
                <p:cNvPr id="28811" name="Oval 139"/>
                <p:cNvSpPr>
                  <a:spLocks noChangeAspect="1" noChangeArrowheads="1"/>
                </p:cNvSpPr>
                <p:nvPr/>
              </p:nvSpPr>
              <p:spPr bwMode="auto">
                <a:xfrm>
                  <a:off x="4354" y="2222"/>
                  <a:ext cx="56" cy="56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812" name="Group 140"/>
                <p:cNvGrpSpPr>
                  <a:grpSpLocks noChangeAspect="1"/>
                </p:cNvGrpSpPr>
                <p:nvPr/>
              </p:nvGrpSpPr>
              <p:grpSpPr bwMode="auto">
                <a:xfrm>
                  <a:off x="4224" y="2292"/>
                  <a:ext cx="123" cy="125"/>
                  <a:chOff x="4406" y="2653"/>
                  <a:chExt cx="144" cy="146"/>
                </a:xfrm>
              </p:grpSpPr>
              <p:sp>
                <p:nvSpPr>
                  <p:cNvPr id="28813" name="Arc 141"/>
                  <p:cNvSpPr>
                    <a:spLocks noChangeAspect="1"/>
                  </p:cNvSpPr>
                  <p:nvPr/>
                </p:nvSpPr>
                <p:spPr bwMode="auto">
                  <a:xfrm>
                    <a:off x="4406" y="2688"/>
                    <a:ext cx="110" cy="111"/>
                  </a:xfrm>
                  <a:custGeom>
                    <a:avLst/>
                    <a:gdLst>
                      <a:gd name="G0" fmla="+- 0 0 0"/>
                      <a:gd name="G1" fmla="+- 19657 0 0"/>
                      <a:gd name="G2" fmla="+- 21600 0 0"/>
                      <a:gd name="T0" fmla="*/ 8951 w 19459"/>
                      <a:gd name="T1" fmla="*/ 0 h 19657"/>
                      <a:gd name="T2" fmla="*/ 19459 w 19459"/>
                      <a:gd name="T3" fmla="*/ 10282 h 19657"/>
                      <a:gd name="T4" fmla="*/ 0 w 19459"/>
                      <a:gd name="T5" fmla="*/ 19657 h 196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459" h="19657" fill="none" extrusionOk="0">
                        <a:moveTo>
                          <a:pt x="8951" y="-1"/>
                        </a:moveTo>
                        <a:cubicBezTo>
                          <a:pt x="13548" y="2092"/>
                          <a:pt x="17266" y="5730"/>
                          <a:pt x="19459" y="10281"/>
                        </a:cubicBezTo>
                      </a:path>
                      <a:path w="19459" h="19657" stroke="0" extrusionOk="0">
                        <a:moveTo>
                          <a:pt x="8951" y="-1"/>
                        </a:moveTo>
                        <a:cubicBezTo>
                          <a:pt x="13548" y="2092"/>
                          <a:pt x="17266" y="5730"/>
                          <a:pt x="19459" y="10281"/>
                        </a:cubicBezTo>
                        <a:lnTo>
                          <a:pt x="0" y="19657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12700" cap="rnd">
                    <a:solidFill>
                      <a:srgbClr val="FFCC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14" name="Line 14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504" y="2653"/>
                    <a:ext cx="46" cy="61"/>
                  </a:xfrm>
                  <a:prstGeom prst="line">
                    <a:avLst/>
                  </a:pr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8815" name="Group 143"/>
              <p:cNvGrpSpPr>
                <a:grpSpLocks noChangeAspect="1"/>
              </p:cNvGrpSpPr>
              <p:nvPr/>
            </p:nvGrpSpPr>
            <p:grpSpPr bwMode="auto">
              <a:xfrm rot="-586073">
                <a:off x="4608" y="1634"/>
                <a:ext cx="254" cy="71"/>
                <a:chOff x="4904" y="3026"/>
                <a:chExt cx="254" cy="71"/>
              </a:xfrm>
            </p:grpSpPr>
            <p:sp>
              <p:nvSpPr>
                <p:cNvPr id="28816" name="Oval 144"/>
                <p:cNvSpPr>
                  <a:spLocks noChangeAspect="1" noChangeArrowheads="1"/>
                </p:cNvSpPr>
                <p:nvPr/>
              </p:nvSpPr>
              <p:spPr bwMode="auto">
                <a:xfrm>
                  <a:off x="4904" y="3038"/>
                  <a:ext cx="56" cy="56"/>
                </a:xfrm>
                <a:prstGeom prst="ellipse">
                  <a:avLst/>
                </a:prstGeom>
                <a:solidFill>
                  <a:srgbClr val="FFCC00"/>
                </a:solidFill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17" name="Arc 145"/>
                <p:cNvSpPr>
                  <a:spLocks noChangeAspect="1"/>
                </p:cNvSpPr>
                <p:nvPr/>
              </p:nvSpPr>
              <p:spPr bwMode="auto">
                <a:xfrm>
                  <a:off x="5054" y="3026"/>
                  <a:ext cx="104" cy="71"/>
                </a:xfrm>
                <a:custGeom>
                  <a:avLst/>
                  <a:gdLst>
                    <a:gd name="G0" fmla="+- 21600 0 0"/>
                    <a:gd name="G1" fmla="+- 7409 0 0"/>
                    <a:gd name="G2" fmla="+- 21600 0 0"/>
                    <a:gd name="T0" fmla="*/ 1255 w 21600"/>
                    <a:gd name="T1" fmla="*/ 14662 h 14662"/>
                    <a:gd name="T2" fmla="*/ 1311 w 21600"/>
                    <a:gd name="T3" fmla="*/ 0 h 14662"/>
                    <a:gd name="T4" fmla="*/ 21600 w 21600"/>
                    <a:gd name="T5" fmla="*/ 7409 h 146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4662" fill="none" extrusionOk="0">
                      <a:moveTo>
                        <a:pt x="1254" y="14662"/>
                      </a:moveTo>
                      <a:cubicBezTo>
                        <a:pt x="424" y="12334"/>
                        <a:pt x="0" y="9880"/>
                        <a:pt x="0" y="7409"/>
                      </a:cubicBezTo>
                      <a:cubicBezTo>
                        <a:pt x="0" y="4881"/>
                        <a:pt x="443" y="2373"/>
                        <a:pt x="1310" y="-1"/>
                      </a:cubicBezTo>
                    </a:path>
                    <a:path w="21600" h="14662" stroke="0" extrusionOk="0">
                      <a:moveTo>
                        <a:pt x="1254" y="14662"/>
                      </a:moveTo>
                      <a:cubicBezTo>
                        <a:pt x="424" y="12334"/>
                        <a:pt x="0" y="9880"/>
                        <a:pt x="0" y="7409"/>
                      </a:cubicBezTo>
                      <a:cubicBezTo>
                        <a:pt x="0" y="4881"/>
                        <a:pt x="443" y="2373"/>
                        <a:pt x="1310" y="-1"/>
                      </a:cubicBezTo>
                      <a:lnTo>
                        <a:pt x="21600" y="7409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12700" cap="rnd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18" name="Line 14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4984" y="3063"/>
                  <a:ext cx="62" cy="0"/>
                </a:xfrm>
                <a:prstGeom prst="line">
                  <a:avLst/>
                </a:prstGeom>
                <a:noFill/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967" name="Group 295"/>
              <p:cNvGrpSpPr>
                <a:grpSpLocks noChangeAspect="1"/>
              </p:cNvGrpSpPr>
              <p:nvPr/>
            </p:nvGrpSpPr>
            <p:grpSpPr bwMode="auto">
              <a:xfrm>
                <a:off x="4390" y="1024"/>
                <a:ext cx="72" cy="243"/>
                <a:chOff x="4302" y="1592"/>
                <a:chExt cx="72" cy="243"/>
              </a:xfrm>
            </p:grpSpPr>
            <p:sp>
              <p:nvSpPr>
                <p:cNvPr id="28819" name="Oval 147"/>
                <p:cNvSpPr>
                  <a:spLocks noChangeAspect="1" noChangeArrowheads="1"/>
                </p:cNvSpPr>
                <p:nvPr/>
              </p:nvSpPr>
              <p:spPr bwMode="auto">
                <a:xfrm>
                  <a:off x="4314" y="1779"/>
                  <a:ext cx="56" cy="56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820" name="Group 148"/>
                <p:cNvGrpSpPr>
                  <a:grpSpLocks noChangeAspect="1"/>
                </p:cNvGrpSpPr>
                <p:nvPr/>
              </p:nvGrpSpPr>
              <p:grpSpPr bwMode="auto">
                <a:xfrm>
                  <a:off x="4302" y="1592"/>
                  <a:ext cx="72" cy="161"/>
                  <a:chOff x="4767" y="1854"/>
                  <a:chExt cx="84" cy="189"/>
                </a:xfrm>
              </p:grpSpPr>
              <p:sp>
                <p:nvSpPr>
                  <p:cNvPr id="28821" name="Arc 149"/>
                  <p:cNvSpPr>
                    <a:spLocks noChangeAspect="1"/>
                  </p:cNvSpPr>
                  <p:nvPr/>
                </p:nvSpPr>
                <p:spPr bwMode="auto">
                  <a:xfrm>
                    <a:off x="4767" y="1854"/>
                    <a:ext cx="84" cy="122"/>
                  </a:xfrm>
                  <a:custGeom>
                    <a:avLst/>
                    <a:gdLst>
                      <a:gd name="G0" fmla="+- 7595 0 0"/>
                      <a:gd name="G1" fmla="+- 0 0 0"/>
                      <a:gd name="G2" fmla="+- 21600 0 0"/>
                      <a:gd name="T0" fmla="*/ 14878 w 14878"/>
                      <a:gd name="T1" fmla="*/ 20334 h 21600"/>
                      <a:gd name="T2" fmla="*/ 0 w 14878"/>
                      <a:gd name="T3" fmla="*/ 20220 h 21600"/>
                      <a:gd name="T4" fmla="*/ 7595 w 14878"/>
                      <a:gd name="T5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4878" h="21600" fill="none" extrusionOk="0">
                        <a:moveTo>
                          <a:pt x="14878" y="20335"/>
                        </a:moveTo>
                        <a:cubicBezTo>
                          <a:pt x="12541" y="21172"/>
                          <a:pt x="10077" y="21599"/>
                          <a:pt x="7595" y="21599"/>
                        </a:cubicBezTo>
                        <a:cubicBezTo>
                          <a:pt x="5000" y="21599"/>
                          <a:pt x="2428" y="21132"/>
                          <a:pt x="-1" y="20220"/>
                        </a:cubicBezTo>
                      </a:path>
                      <a:path w="14878" h="21600" stroke="0" extrusionOk="0">
                        <a:moveTo>
                          <a:pt x="14878" y="20335"/>
                        </a:moveTo>
                        <a:cubicBezTo>
                          <a:pt x="12541" y="21172"/>
                          <a:pt x="10077" y="21599"/>
                          <a:pt x="7595" y="21599"/>
                        </a:cubicBezTo>
                        <a:cubicBezTo>
                          <a:pt x="5000" y="21599"/>
                          <a:pt x="2428" y="21132"/>
                          <a:pt x="-1" y="20220"/>
                        </a:cubicBezTo>
                        <a:lnTo>
                          <a:pt x="7595" y="0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12700" cap="rnd">
                    <a:solidFill>
                      <a:srgbClr val="FFCC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22" name="Line 15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811" y="1986"/>
                    <a:ext cx="0" cy="57"/>
                  </a:xfrm>
                  <a:prstGeom prst="line">
                    <a:avLst/>
                  </a:pr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8970" name="Group 298"/>
              <p:cNvGrpSpPr>
                <a:grpSpLocks noChangeAspect="1"/>
              </p:cNvGrpSpPr>
              <p:nvPr/>
            </p:nvGrpSpPr>
            <p:grpSpPr bwMode="auto">
              <a:xfrm>
                <a:off x="3882" y="1499"/>
                <a:ext cx="254" cy="71"/>
                <a:chOff x="3746" y="2067"/>
                <a:chExt cx="254" cy="71"/>
              </a:xfrm>
            </p:grpSpPr>
            <p:sp>
              <p:nvSpPr>
                <p:cNvPr id="28823" name="Oval 151"/>
                <p:cNvSpPr>
                  <a:spLocks noChangeAspect="1" noChangeArrowheads="1"/>
                </p:cNvSpPr>
                <p:nvPr/>
              </p:nvSpPr>
              <p:spPr bwMode="auto">
                <a:xfrm>
                  <a:off x="3746" y="2080"/>
                  <a:ext cx="56" cy="57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824" name="Group 152"/>
                <p:cNvGrpSpPr>
                  <a:grpSpLocks noChangeAspect="1"/>
                </p:cNvGrpSpPr>
                <p:nvPr/>
              </p:nvGrpSpPr>
              <p:grpSpPr bwMode="auto">
                <a:xfrm>
                  <a:off x="3826" y="2067"/>
                  <a:ext cx="174" cy="71"/>
                  <a:chOff x="4197" y="2411"/>
                  <a:chExt cx="204" cy="83"/>
                </a:xfrm>
              </p:grpSpPr>
              <p:sp>
                <p:nvSpPr>
                  <p:cNvPr id="28825" name="Arc 153"/>
                  <p:cNvSpPr>
                    <a:spLocks noChangeAspect="1"/>
                  </p:cNvSpPr>
                  <p:nvPr/>
                </p:nvSpPr>
                <p:spPr bwMode="auto">
                  <a:xfrm>
                    <a:off x="4278" y="2411"/>
                    <a:ext cx="123" cy="83"/>
                  </a:xfrm>
                  <a:custGeom>
                    <a:avLst/>
                    <a:gdLst>
                      <a:gd name="G0" fmla="+- 21600 0 0"/>
                      <a:gd name="G1" fmla="+- 7507 0 0"/>
                      <a:gd name="G2" fmla="+- 21600 0 0"/>
                      <a:gd name="T0" fmla="*/ 1235 w 21600"/>
                      <a:gd name="T1" fmla="*/ 14705 h 14705"/>
                      <a:gd name="T2" fmla="*/ 1347 w 21600"/>
                      <a:gd name="T3" fmla="*/ 0 h 14705"/>
                      <a:gd name="T4" fmla="*/ 21600 w 21600"/>
                      <a:gd name="T5" fmla="*/ 7507 h 147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14705" fill="none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</a:path>
                      <a:path w="21600" h="14705" stroke="0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  <a:lnTo>
                          <a:pt x="21600" y="7507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12700" cap="rnd">
                    <a:solidFill>
                      <a:srgbClr val="FFCC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26" name="Line 15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197" y="2456"/>
                    <a:ext cx="73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8968" name="Group 296"/>
              <p:cNvGrpSpPr>
                <a:grpSpLocks noChangeAspect="1"/>
              </p:cNvGrpSpPr>
              <p:nvPr/>
            </p:nvGrpSpPr>
            <p:grpSpPr bwMode="auto">
              <a:xfrm>
                <a:off x="4139" y="769"/>
                <a:ext cx="185" cy="180"/>
                <a:chOff x="4051" y="1337"/>
                <a:chExt cx="185" cy="180"/>
              </a:xfrm>
            </p:grpSpPr>
            <p:sp>
              <p:nvSpPr>
                <p:cNvPr id="28827" name="Oval 155"/>
                <p:cNvSpPr>
                  <a:spLocks noChangeAspect="1" noChangeArrowheads="1"/>
                </p:cNvSpPr>
                <p:nvPr/>
              </p:nvSpPr>
              <p:spPr bwMode="auto">
                <a:xfrm>
                  <a:off x="4181" y="1462"/>
                  <a:ext cx="55" cy="5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828" name="Group 156"/>
                <p:cNvGrpSpPr>
                  <a:grpSpLocks noChangeAspect="1"/>
                </p:cNvGrpSpPr>
                <p:nvPr/>
              </p:nvGrpSpPr>
              <p:grpSpPr bwMode="auto">
                <a:xfrm>
                  <a:off x="4051" y="1337"/>
                  <a:ext cx="118" cy="114"/>
                  <a:chOff x="4476" y="1558"/>
                  <a:chExt cx="138" cy="134"/>
                </a:xfrm>
              </p:grpSpPr>
              <p:sp>
                <p:nvSpPr>
                  <p:cNvPr id="28829" name="Arc 157"/>
                  <p:cNvSpPr>
                    <a:spLocks noChangeAspect="1"/>
                  </p:cNvSpPr>
                  <p:nvPr/>
                </p:nvSpPr>
                <p:spPr bwMode="auto">
                  <a:xfrm>
                    <a:off x="4476" y="1558"/>
                    <a:ext cx="111" cy="111"/>
                  </a:xfrm>
                  <a:custGeom>
                    <a:avLst/>
                    <a:gdLst>
                      <a:gd name="G0" fmla="+- 0 0 0"/>
                      <a:gd name="G1" fmla="+- 0 0 0"/>
                      <a:gd name="G2" fmla="+- 21600 0 0"/>
                      <a:gd name="T0" fmla="*/ 19596 w 19596"/>
                      <a:gd name="T1" fmla="*/ 9085 h 19596"/>
                      <a:gd name="T2" fmla="*/ 9085 w 19596"/>
                      <a:gd name="T3" fmla="*/ 19596 h 19596"/>
                      <a:gd name="T4" fmla="*/ 0 w 19596"/>
                      <a:gd name="T5" fmla="*/ 0 h 195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96" h="19596" fill="none" extrusionOk="0">
                        <a:moveTo>
                          <a:pt x="19596" y="9085"/>
                        </a:moveTo>
                        <a:cubicBezTo>
                          <a:pt x="17446" y="13722"/>
                          <a:pt x="13722" y="17446"/>
                          <a:pt x="9085" y="19596"/>
                        </a:cubicBezTo>
                      </a:path>
                      <a:path w="19596" h="19596" stroke="0" extrusionOk="0">
                        <a:moveTo>
                          <a:pt x="19596" y="9085"/>
                        </a:moveTo>
                        <a:cubicBezTo>
                          <a:pt x="17446" y="13722"/>
                          <a:pt x="13722" y="17446"/>
                          <a:pt x="9085" y="19596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12700" cap="rnd">
                    <a:solidFill>
                      <a:srgbClr val="FFCC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30" name="Line 15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571" y="1650"/>
                    <a:ext cx="43" cy="42"/>
                  </a:xfrm>
                  <a:prstGeom prst="line">
                    <a:avLst/>
                  </a:pr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8971" name="Group 299"/>
              <p:cNvGrpSpPr>
                <a:grpSpLocks noChangeAspect="1"/>
              </p:cNvGrpSpPr>
              <p:nvPr/>
            </p:nvGrpSpPr>
            <p:grpSpPr bwMode="auto">
              <a:xfrm>
                <a:off x="4361" y="1777"/>
                <a:ext cx="192" cy="193"/>
                <a:chOff x="4217" y="2361"/>
                <a:chExt cx="192" cy="193"/>
              </a:xfrm>
            </p:grpSpPr>
            <p:sp>
              <p:nvSpPr>
                <p:cNvPr id="28831" name="Oval 159"/>
                <p:cNvSpPr>
                  <a:spLocks noChangeAspect="1" noChangeArrowheads="1"/>
                </p:cNvSpPr>
                <p:nvPr/>
              </p:nvSpPr>
              <p:spPr bwMode="auto">
                <a:xfrm>
                  <a:off x="4217" y="2498"/>
                  <a:ext cx="55" cy="56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832" name="Group 160"/>
                <p:cNvGrpSpPr>
                  <a:grpSpLocks noChangeAspect="1"/>
                </p:cNvGrpSpPr>
                <p:nvPr/>
              </p:nvGrpSpPr>
              <p:grpSpPr bwMode="auto">
                <a:xfrm>
                  <a:off x="4285" y="2361"/>
                  <a:ext cx="124" cy="123"/>
                  <a:chOff x="4729" y="2767"/>
                  <a:chExt cx="145" cy="144"/>
                </a:xfrm>
              </p:grpSpPr>
              <p:sp>
                <p:nvSpPr>
                  <p:cNvPr id="28833" name="Arc 161"/>
                  <p:cNvSpPr>
                    <a:spLocks noChangeAspect="1"/>
                  </p:cNvSpPr>
                  <p:nvPr/>
                </p:nvSpPr>
                <p:spPr bwMode="auto">
                  <a:xfrm>
                    <a:off x="4763" y="2767"/>
                    <a:ext cx="111" cy="111"/>
                  </a:xfrm>
                  <a:custGeom>
                    <a:avLst/>
                    <a:gdLst>
                      <a:gd name="G0" fmla="+- 19641 0 0"/>
                      <a:gd name="G1" fmla="+- 0 0 0"/>
                      <a:gd name="G2" fmla="+- 21600 0 0"/>
                      <a:gd name="T0" fmla="*/ 10379 w 19641"/>
                      <a:gd name="T1" fmla="*/ 19513 h 19513"/>
                      <a:gd name="T2" fmla="*/ 0 w 19641"/>
                      <a:gd name="T3" fmla="*/ 8987 h 19513"/>
                      <a:gd name="T4" fmla="*/ 19641 w 19641"/>
                      <a:gd name="T5" fmla="*/ 0 h 195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641" h="19513" fill="none" extrusionOk="0">
                        <a:moveTo>
                          <a:pt x="10378" y="19513"/>
                        </a:moveTo>
                        <a:cubicBezTo>
                          <a:pt x="5788" y="17334"/>
                          <a:pt x="2113" y="13607"/>
                          <a:pt x="-1" y="8987"/>
                        </a:cubicBezTo>
                      </a:path>
                      <a:path w="19641" h="19513" stroke="0" extrusionOk="0">
                        <a:moveTo>
                          <a:pt x="10378" y="19513"/>
                        </a:moveTo>
                        <a:cubicBezTo>
                          <a:pt x="5788" y="17334"/>
                          <a:pt x="2113" y="13607"/>
                          <a:pt x="-1" y="8987"/>
                        </a:cubicBezTo>
                        <a:lnTo>
                          <a:pt x="19641" y="0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12700" cap="rnd">
                    <a:solidFill>
                      <a:srgbClr val="FFCC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34" name="Line 162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729" y="2865"/>
                    <a:ext cx="61" cy="46"/>
                  </a:xfrm>
                  <a:prstGeom prst="line">
                    <a:avLst/>
                  </a:pr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8972" name="Group 300"/>
              <p:cNvGrpSpPr>
                <a:grpSpLocks noChangeAspect="1"/>
              </p:cNvGrpSpPr>
              <p:nvPr/>
            </p:nvGrpSpPr>
            <p:grpSpPr bwMode="auto">
              <a:xfrm>
                <a:off x="4810" y="1278"/>
                <a:ext cx="71" cy="257"/>
                <a:chOff x="4722" y="1846"/>
                <a:chExt cx="71" cy="257"/>
              </a:xfrm>
            </p:grpSpPr>
            <p:sp>
              <p:nvSpPr>
                <p:cNvPr id="28835" name="Oval 163"/>
                <p:cNvSpPr>
                  <a:spLocks noChangeAspect="1" noChangeArrowheads="1"/>
                </p:cNvSpPr>
                <p:nvPr/>
              </p:nvSpPr>
              <p:spPr bwMode="auto">
                <a:xfrm>
                  <a:off x="4726" y="1846"/>
                  <a:ext cx="56" cy="56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836" name="Group 164"/>
                <p:cNvGrpSpPr>
                  <a:grpSpLocks noChangeAspect="1"/>
                </p:cNvGrpSpPr>
                <p:nvPr/>
              </p:nvGrpSpPr>
              <p:grpSpPr bwMode="auto">
                <a:xfrm>
                  <a:off x="4722" y="1932"/>
                  <a:ext cx="71" cy="171"/>
                  <a:chOff x="5259" y="2237"/>
                  <a:chExt cx="83" cy="201"/>
                </a:xfrm>
              </p:grpSpPr>
              <p:sp>
                <p:nvSpPr>
                  <p:cNvPr id="28837" name="Arc 165"/>
                  <p:cNvSpPr>
                    <a:spLocks noChangeAspect="1"/>
                  </p:cNvSpPr>
                  <p:nvPr/>
                </p:nvSpPr>
                <p:spPr bwMode="auto">
                  <a:xfrm>
                    <a:off x="5259" y="2315"/>
                    <a:ext cx="83" cy="123"/>
                  </a:xfrm>
                  <a:custGeom>
                    <a:avLst/>
                    <a:gdLst>
                      <a:gd name="G0" fmla="+- 7507 0 0"/>
                      <a:gd name="G1" fmla="+- 21600 0 0"/>
                      <a:gd name="G2" fmla="+- 21600 0 0"/>
                      <a:gd name="T0" fmla="*/ 0 w 14705"/>
                      <a:gd name="T1" fmla="*/ 1347 h 21600"/>
                      <a:gd name="T2" fmla="*/ 14705 w 14705"/>
                      <a:gd name="T3" fmla="*/ 1235 h 21600"/>
                      <a:gd name="T4" fmla="*/ 7507 w 14705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4705" h="21600" fill="none" extrusionOk="0">
                        <a:moveTo>
                          <a:pt x="-1" y="1346"/>
                        </a:moveTo>
                        <a:cubicBezTo>
                          <a:pt x="2402" y="455"/>
                          <a:pt x="4944" y="-1"/>
                          <a:pt x="7507" y="-1"/>
                        </a:cubicBezTo>
                        <a:cubicBezTo>
                          <a:pt x="9959" y="-1"/>
                          <a:pt x="12393" y="417"/>
                          <a:pt x="14705" y="1234"/>
                        </a:cubicBezTo>
                      </a:path>
                      <a:path w="14705" h="21600" stroke="0" extrusionOk="0">
                        <a:moveTo>
                          <a:pt x="-1" y="1346"/>
                        </a:moveTo>
                        <a:cubicBezTo>
                          <a:pt x="2402" y="455"/>
                          <a:pt x="4944" y="-1"/>
                          <a:pt x="7507" y="-1"/>
                        </a:cubicBezTo>
                        <a:cubicBezTo>
                          <a:pt x="9959" y="-1"/>
                          <a:pt x="12393" y="417"/>
                          <a:pt x="14705" y="1234"/>
                        </a:cubicBezTo>
                        <a:lnTo>
                          <a:pt x="7507" y="21600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12700" cap="rnd">
                    <a:solidFill>
                      <a:srgbClr val="FFCC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38" name="Line 16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5300" y="2237"/>
                    <a:ext cx="0" cy="70"/>
                  </a:xfrm>
                  <a:prstGeom prst="line">
                    <a:avLst/>
                  </a:pr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8944" name="Group 272"/>
              <p:cNvGrpSpPr>
                <a:grpSpLocks noChangeAspect="1"/>
              </p:cNvGrpSpPr>
              <p:nvPr/>
            </p:nvGrpSpPr>
            <p:grpSpPr bwMode="auto">
              <a:xfrm>
                <a:off x="4490" y="1293"/>
                <a:ext cx="252" cy="71"/>
                <a:chOff x="3402" y="1941"/>
                <a:chExt cx="252" cy="71"/>
              </a:xfrm>
            </p:grpSpPr>
            <p:sp>
              <p:nvSpPr>
                <p:cNvPr id="28945" name="Oval 273"/>
                <p:cNvSpPr>
                  <a:spLocks noChangeAspect="1" noChangeArrowheads="1"/>
                </p:cNvSpPr>
                <p:nvPr/>
              </p:nvSpPr>
              <p:spPr bwMode="auto">
                <a:xfrm>
                  <a:off x="3402" y="1954"/>
                  <a:ext cx="56" cy="57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946" name="Group 274"/>
                <p:cNvGrpSpPr>
                  <a:grpSpLocks noChangeAspect="1"/>
                </p:cNvGrpSpPr>
                <p:nvPr/>
              </p:nvGrpSpPr>
              <p:grpSpPr bwMode="auto">
                <a:xfrm>
                  <a:off x="3479" y="1941"/>
                  <a:ext cx="175" cy="71"/>
                  <a:chOff x="3513" y="2254"/>
                  <a:chExt cx="205" cy="83"/>
                </a:xfrm>
              </p:grpSpPr>
              <p:sp>
                <p:nvSpPr>
                  <p:cNvPr id="28947" name="Arc 275"/>
                  <p:cNvSpPr>
                    <a:spLocks noChangeAspect="1"/>
                  </p:cNvSpPr>
                  <p:nvPr/>
                </p:nvSpPr>
                <p:spPr bwMode="auto">
                  <a:xfrm>
                    <a:off x="3595" y="2254"/>
                    <a:ext cx="123" cy="83"/>
                  </a:xfrm>
                  <a:custGeom>
                    <a:avLst/>
                    <a:gdLst>
                      <a:gd name="G0" fmla="+- 21600 0 0"/>
                      <a:gd name="G1" fmla="+- 7507 0 0"/>
                      <a:gd name="G2" fmla="+- 21600 0 0"/>
                      <a:gd name="T0" fmla="*/ 1235 w 21600"/>
                      <a:gd name="T1" fmla="*/ 14705 h 14705"/>
                      <a:gd name="T2" fmla="*/ 1347 w 21600"/>
                      <a:gd name="T3" fmla="*/ 0 h 14705"/>
                      <a:gd name="T4" fmla="*/ 21600 w 21600"/>
                      <a:gd name="T5" fmla="*/ 7507 h 147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14705" fill="none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</a:path>
                      <a:path w="21600" h="14705" stroke="0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  <a:lnTo>
                          <a:pt x="21600" y="750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 cap="rnd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948" name="Line 276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513" y="2299"/>
                    <a:ext cx="73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8949" name="Group 277"/>
              <p:cNvGrpSpPr>
                <a:grpSpLocks noChangeAspect="1"/>
              </p:cNvGrpSpPr>
              <p:nvPr/>
            </p:nvGrpSpPr>
            <p:grpSpPr bwMode="auto">
              <a:xfrm>
                <a:off x="3746" y="1341"/>
                <a:ext cx="252" cy="71"/>
                <a:chOff x="3402" y="1941"/>
                <a:chExt cx="252" cy="71"/>
              </a:xfrm>
            </p:grpSpPr>
            <p:sp>
              <p:nvSpPr>
                <p:cNvPr id="28950" name="Oval 278"/>
                <p:cNvSpPr>
                  <a:spLocks noChangeAspect="1" noChangeArrowheads="1"/>
                </p:cNvSpPr>
                <p:nvPr/>
              </p:nvSpPr>
              <p:spPr bwMode="auto">
                <a:xfrm>
                  <a:off x="3402" y="1954"/>
                  <a:ext cx="56" cy="57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951" name="Group 279"/>
                <p:cNvGrpSpPr>
                  <a:grpSpLocks noChangeAspect="1"/>
                </p:cNvGrpSpPr>
                <p:nvPr/>
              </p:nvGrpSpPr>
              <p:grpSpPr bwMode="auto">
                <a:xfrm>
                  <a:off x="3479" y="1941"/>
                  <a:ext cx="175" cy="71"/>
                  <a:chOff x="3513" y="2254"/>
                  <a:chExt cx="205" cy="83"/>
                </a:xfrm>
              </p:grpSpPr>
              <p:sp>
                <p:nvSpPr>
                  <p:cNvPr id="28952" name="Arc 280"/>
                  <p:cNvSpPr>
                    <a:spLocks noChangeAspect="1"/>
                  </p:cNvSpPr>
                  <p:nvPr/>
                </p:nvSpPr>
                <p:spPr bwMode="auto">
                  <a:xfrm>
                    <a:off x="3595" y="2254"/>
                    <a:ext cx="123" cy="83"/>
                  </a:xfrm>
                  <a:custGeom>
                    <a:avLst/>
                    <a:gdLst>
                      <a:gd name="G0" fmla="+- 21600 0 0"/>
                      <a:gd name="G1" fmla="+- 7507 0 0"/>
                      <a:gd name="G2" fmla="+- 21600 0 0"/>
                      <a:gd name="T0" fmla="*/ 1235 w 21600"/>
                      <a:gd name="T1" fmla="*/ 14705 h 14705"/>
                      <a:gd name="T2" fmla="*/ 1347 w 21600"/>
                      <a:gd name="T3" fmla="*/ 0 h 14705"/>
                      <a:gd name="T4" fmla="*/ 21600 w 21600"/>
                      <a:gd name="T5" fmla="*/ 7507 h 147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14705" fill="none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</a:path>
                      <a:path w="21600" h="14705" stroke="0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  <a:lnTo>
                          <a:pt x="21600" y="750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 cap="rnd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953" name="Line 281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513" y="2299"/>
                    <a:ext cx="73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8954" name="Group 282"/>
              <p:cNvGrpSpPr>
                <a:grpSpLocks noChangeAspect="1"/>
              </p:cNvGrpSpPr>
              <p:nvPr/>
            </p:nvGrpSpPr>
            <p:grpSpPr bwMode="auto">
              <a:xfrm>
                <a:off x="4242" y="1573"/>
                <a:ext cx="252" cy="71"/>
                <a:chOff x="3402" y="1941"/>
                <a:chExt cx="252" cy="71"/>
              </a:xfrm>
            </p:grpSpPr>
            <p:sp>
              <p:nvSpPr>
                <p:cNvPr id="28955" name="Oval 283"/>
                <p:cNvSpPr>
                  <a:spLocks noChangeAspect="1" noChangeArrowheads="1"/>
                </p:cNvSpPr>
                <p:nvPr/>
              </p:nvSpPr>
              <p:spPr bwMode="auto">
                <a:xfrm>
                  <a:off x="3402" y="1954"/>
                  <a:ext cx="56" cy="57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956" name="Group 284"/>
                <p:cNvGrpSpPr>
                  <a:grpSpLocks noChangeAspect="1"/>
                </p:cNvGrpSpPr>
                <p:nvPr/>
              </p:nvGrpSpPr>
              <p:grpSpPr bwMode="auto">
                <a:xfrm>
                  <a:off x="3479" y="1941"/>
                  <a:ext cx="175" cy="71"/>
                  <a:chOff x="3513" y="2254"/>
                  <a:chExt cx="205" cy="83"/>
                </a:xfrm>
              </p:grpSpPr>
              <p:sp>
                <p:nvSpPr>
                  <p:cNvPr id="28957" name="Arc 285"/>
                  <p:cNvSpPr>
                    <a:spLocks noChangeAspect="1"/>
                  </p:cNvSpPr>
                  <p:nvPr/>
                </p:nvSpPr>
                <p:spPr bwMode="auto">
                  <a:xfrm>
                    <a:off x="3595" y="2254"/>
                    <a:ext cx="123" cy="83"/>
                  </a:xfrm>
                  <a:custGeom>
                    <a:avLst/>
                    <a:gdLst>
                      <a:gd name="G0" fmla="+- 21600 0 0"/>
                      <a:gd name="G1" fmla="+- 7507 0 0"/>
                      <a:gd name="G2" fmla="+- 21600 0 0"/>
                      <a:gd name="T0" fmla="*/ 1235 w 21600"/>
                      <a:gd name="T1" fmla="*/ 14705 h 14705"/>
                      <a:gd name="T2" fmla="*/ 1347 w 21600"/>
                      <a:gd name="T3" fmla="*/ 0 h 14705"/>
                      <a:gd name="T4" fmla="*/ 21600 w 21600"/>
                      <a:gd name="T5" fmla="*/ 7507 h 147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14705" fill="none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</a:path>
                      <a:path w="21600" h="14705" stroke="0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  <a:lnTo>
                          <a:pt x="21600" y="750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 cap="rnd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958" name="Line 286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513" y="2299"/>
                    <a:ext cx="73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8959" name="Group 287"/>
              <p:cNvGrpSpPr>
                <a:grpSpLocks noChangeAspect="1"/>
              </p:cNvGrpSpPr>
              <p:nvPr/>
            </p:nvGrpSpPr>
            <p:grpSpPr bwMode="auto">
              <a:xfrm>
                <a:off x="4050" y="1029"/>
                <a:ext cx="252" cy="71"/>
                <a:chOff x="3402" y="1941"/>
                <a:chExt cx="252" cy="71"/>
              </a:xfrm>
            </p:grpSpPr>
            <p:sp>
              <p:nvSpPr>
                <p:cNvPr id="28960" name="Oval 288"/>
                <p:cNvSpPr>
                  <a:spLocks noChangeAspect="1" noChangeArrowheads="1"/>
                </p:cNvSpPr>
                <p:nvPr/>
              </p:nvSpPr>
              <p:spPr bwMode="auto">
                <a:xfrm>
                  <a:off x="3402" y="1954"/>
                  <a:ext cx="56" cy="57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961" name="Group 289"/>
                <p:cNvGrpSpPr>
                  <a:grpSpLocks noChangeAspect="1"/>
                </p:cNvGrpSpPr>
                <p:nvPr/>
              </p:nvGrpSpPr>
              <p:grpSpPr bwMode="auto">
                <a:xfrm>
                  <a:off x="3479" y="1941"/>
                  <a:ext cx="175" cy="71"/>
                  <a:chOff x="3513" y="2254"/>
                  <a:chExt cx="205" cy="83"/>
                </a:xfrm>
              </p:grpSpPr>
              <p:sp>
                <p:nvSpPr>
                  <p:cNvPr id="28962" name="Arc 290"/>
                  <p:cNvSpPr>
                    <a:spLocks noChangeAspect="1"/>
                  </p:cNvSpPr>
                  <p:nvPr/>
                </p:nvSpPr>
                <p:spPr bwMode="auto">
                  <a:xfrm>
                    <a:off x="3595" y="2254"/>
                    <a:ext cx="123" cy="83"/>
                  </a:xfrm>
                  <a:custGeom>
                    <a:avLst/>
                    <a:gdLst>
                      <a:gd name="G0" fmla="+- 21600 0 0"/>
                      <a:gd name="G1" fmla="+- 7507 0 0"/>
                      <a:gd name="G2" fmla="+- 21600 0 0"/>
                      <a:gd name="T0" fmla="*/ 1235 w 21600"/>
                      <a:gd name="T1" fmla="*/ 14705 h 14705"/>
                      <a:gd name="T2" fmla="*/ 1347 w 21600"/>
                      <a:gd name="T3" fmla="*/ 0 h 14705"/>
                      <a:gd name="T4" fmla="*/ 21600 w 21600"/>
                      <a:gd name="T5" fmla="*/ 7507 h 147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14705" fill="none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</a:path>
                      <a:path w="21600" h="14705" stroke="0" extrusionOk="0">
                        <a:moveTo>
                          <a:pt x="1234" y="14705"/>
                        </a:moveTo>
                        <a:cubicBezTo>
                          <a:pt x="417" y="12393"/>
                          <a:pt x="0" y="9959"/>
                          <a:pt x="0" y="7507"/>
                        </a:cubicBezTo>
                        <a:cubicBezTo>
                          <a:pt x="0" y="4944"/>
                          <a:pt x="455" y="2402"/>
                          <a:pt x="1346" y="-1"/>
                        </a:cubicBezTo>
                        <a:lnTo>
                          <a:pt x="21600" y="750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 cap="rnd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963" name="Line 291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513" y="2299"/>
                    <a:ext cx="73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  <p:grpSp>
        <p:nvGrpSpPr>
          <p:cNvPr id="259" name="Group 1244"/>
          <p:cNvGrpSpPr>
            <a:grpSpLocks/>
          </p:cNvGrpSpPr>
          <p:nvPr/>
        </p:nvGrpSpPr>
        <p:grpSpPr bwMode="auto">
          <a:xfrm>
            <a:off x="4921250" y="1955800"/>
            <a:ext cx="3784600" cy="2984500"/>
            <a:chOff x="3100" y="1232"/>
            <a:chExt cx="2384" cy="1880"/>
          </a:xfrm>
        </p:grpSpPr>
        <p:sp>
          <p:nvSpPr>
            <p:cNvPr id="260" name="Freeform 1245"/>
            <p:cNvSpPr>
              <a:spLocks/>
            </p:cNvSpPr>
            <p:nvPr/>
          </p:nvSpPr>
          <p:spPr bwMode="auto">
            <a:xfrm>
              <a:off x="3100" y="1232"/>
              <a:ext cx="2384" cy="1880"/>
            </a:xfrm>
            <a:custGeom>
              <a:avLst/>
              <a:gdLst>
                <a:gd name="T0" fmla="*/ 0 w 2320"/>
                <a:gd name="T1" fmla="*/ 1880 h 1880"/>
                <a:gd name="T2" fmla="*/ 200 w 2320"/>
                <a:gd name="T3" fmla="*/ 1832 h 1880"/>
                <a:gd name="T4" fmla="*/ 448 w 2320"/>
                <a:gd name="T5" fmla="*/ 1728 h 1880"/>
                <a:gd name="T6" fmla="*/ 648 w 2320"/>
                <a:gd name="T7" fmla="*/ 1632 h 1880"/>
                <a:gd name="T8" fmla="*/ 696 w 2320"/>
                <a:gd name="T9" fmla="*/ 1600 h 1880"/>
                <a:gd name="T10" fmla="*/ 808 w 2320"/>
                <a:gd name="T11" fmla="*/ 1528 h 1880"/>
                <a:gd name="T12" fmla="*/ 944 w 2320"/>
                <a:gd name="T13" fmla="*/ 1432 h 1880"/>
                <a:gd name="T14" fmla="*/ 984 w 2320"/>
                <a:gd name="T15" fmla="*/ 1392 h 1880"/>
                <a:gd name="T16" fmla="*/ 1064 w 2320"/>
                <a:gd name="T17" fmla="*/ 1328 h 1880"/>
                <a:gd name="T18" fmla="*/ 1176 w 2320"/>
                <a:gd name="T19" fmla="*/ 1232 h 1880"/>
                <a:gd name="T20" fmla="*/ 1272 w 2320"/>
                <a:gd name="T21" fmla="*/ 1128 h 1880"/>
                <a:gd name="T22" fmla="*/ 1288 w 2320"/>
                <a:gd name="T23" fmla="*/ 1112 h 1880"/>
                <a:gd name="T24" fmla="*/ 1368 w 2320"/>
                <a:gd name="T25" fmla="*/ 1032 h 1880"/>
                <a:gd name="T26" fmla="*/ 1464 w 2320"/>
                <a:gd name="T27" fmla="*/ 928 h 1880"/>
                <a:gd name="T28" fmla="*/ 1544 w 2320"/>
                <a:gd name="T29" fmla="*/ 832 h 1880"/>
                <a:gd name="T30" fmla="*/ 1600 w 2320"/>
                <a:gd name="T31" fmla="*/ 760 h 1880"/>
                <a:gd name="T32" fmla="*/ 1632 w 2320"/>
                <a:gd name="T33" fmla="*/ 728 h 1880"/>
                <a:gd name="T34" fmla="*/ 1712 w 2320"/>
                <a:gd name="T35" fmla="*/ 632 h 1880"/>
                <a:gd name="T36" fmla="*/ 1800 w 2320"/>
                <a:gd name="T37" fmla="*/ 528 h 1880"/>
                <a:gd name="T38" fmla="*/ 1856 w 2320"/>
                <a:gd name="T39" fmla="*/ 456 h 1880"/>
                <a:gd name="T40" fmla="*/ 1880 w 2320"/>
                <a:gd name="T41" fmla="*/ 432 h 1880"/>
                <a:gd name="T42" fmla="*/ 1968 w 2320"/>
                <a:gd name="T43" fmla="*/ 328 h 1880"/>
                <a:gd name="T44" fmla="*/ 2064 w 2320"/>
                <a:gd name="T45" fmla="*/ 224 h 1880"/>
                <a:gd name="T46" fmla="*/ 2160 w 2320"/>
                <a:gd name="T47" fmla="*/ 128 h 1880"/>
                <a:gd name="T48" fmla="*/ 2208 w 2320"/>
                <a:gd name="T49" fmla="*/ 88 h 1880"/>
                <a:gd name="T50" fmla="*/ 2280 w 2320"/>
                <a:gd name="T51" fmla="*/ 24 h 1880"/>
                <a:gd name="T52" fmla="*/ 2320 w 2320"/>
                <a:gd name="T53" fmla="*/ 0 h 1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20" h="1880">
                  <a:moveTo>
                    <a:pt x="0" y="1880"/>
                  </a:moveTo>
                  <a:lnTo>
                    <a:pt x="200" y="1832"/>
                  </a:lnTo>
                  <a:lnTo>
                    <a:pt x="448" y="1728"/>
                  </a:lnTo>
                  <a:lnTo>
                    <a:pt x="648" y="1632"/>
                  </a:lnTo>
                  <a:lnTo>
                    <a:pt x="696" y="1600"/>
                  </a:lnTo>
                  <a:lnTo>
                    <a:pt x="808" y="1528"/>
                  </a:lnTo>
                  <a:lnTo>
                    <a:pt x="944" y="1432"/>
                  </a:lnTo>
                  <a:lnTo>
                    <a:pt x="984" y="1392"/>
                  </a:lnTo>
                  <a:lnTo>
                    <a:pt x="1064" y="1328"/>
                  </a:lnTo>
                  <a:lnTo>
                    <a:pt x="1176" y="1232"/>
                  </a:lnTo>
                  <a:lnTo>
                    <a:pt x="1272" y="1128"/>
                  </a:lnTo>
                  <a:lnTo>
                    <a:pt x="1288" y="1112"/>
                  </a:lnTo>
                  <a:lnTo>
                    <a:pt x="1368" y="1032"/>
                  </a:lnTo>
                  <a:lnTo>
                    <a:pt x="1464" y="928"/>
                  </a:lnTo>
                  <a:lnTo>
                    <a:pt x="1544" y="832"/>
                  </a:lnTo>
                  <a:lnTo>
                    <a:pt x="1600" y="760"/>
                  </a:lnTo>
                  <a:lnTo>
                    <a:pt x="1632" y="728"/>
                  </a:lnTo>
                  <a:lnTo>
                    <a:pt x="1712" y="632"/>
                  </a:lnTo>
                  <a:lnTo>
                    <a:pt x="1800" y="528"/>
                  </a:lnTo>
                  <a:lnTo>
                    <a:pt x="1856" y="456"/>
                  </a:lnTo>
                  <a:lnTo>
                    <a:pt x="1880" y="432"/>
                  </a:lnTo>
                  <a:lnTo>
                    <a:pt x="1968" y="328"/>
                  </a:lnTo>
                  <a:lnTo>
                    <a:pt x="2064" y="224"/>
                  </a:lnTo>
                  <a:lnTo>
                    <a:pt x="2160" y="128"/>
                  </a:lnTo>
                  <a:lnTo>
                    <a:pt x="2208" y="88"/>
                  </a:lnTo>
                  <a:lnTo>
                    <a:pt x="2280" y="24"/>
                  </a:lnTo>
                  <a:lnTo>
                    <a:pt x="2320" y="0"/>
                  </a:lnTo>
                </a:path>
              </a:pathLst>
            </a:custGeom>
            <a:noFill/>
            <a:ln w="44450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Oval 1246"/>
            <p:cNvSpPr>
              <a:spLocks noChangeArrowheads="1"/>
            </p:cNvSpPr>
            <p:nvPr/>
          </p:nvSpPr>
          <p:spPr bwMode="auto">
            <a:xfrm>
              <a:off x="3756" y="2848"/>
              <a:ext cx="104" cy="104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2" name="Oval 1247"/>
            <p:cNvSpPr>
              <a:spLocks noChangeArrowheads="1"/>
            </p:cNvSpPr>
            <p:nvPr/>
          </p:nvSpPr>
          <p:spPr bwMode="auto">
            <a:xfrm>
              <a:off x="4044" y="2928"/>
              <a:ext cx="104" cy="104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3" name="Oval 1248"/>
            <p:cNvSpPr>
              <a:spLocks noChangeArrowheads="1"/>
            </p:cNvSpPr>
            <p:nvPr/>
          </p:nvSpPr>
          <p:spPr bwMode="auto">
            <a:xfrm>
              <a:off x="4348" y="2080"/>
              <a:ext cx="104" cy="104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Oval 1249"/>
            <p:cNvSpPr>
              <a:spLocks noChangeArrowheads="1"/>
            </p:cNvSpPr>
            <p:nvPr/>
          </p:nvSpPr>
          <p:spPr bwMode="auto">
            <a:xfrm>
              <a:off x="4660" y="1888"/>
              <a:ext cx="104" cy="104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5" name="Oval 1250"/>
            <p:cNvSpPr>
              <a:spLocks noChangeArrowheads="1"/>
            </p:cNvSpPr>
            <p:nvPr/>
          </p:nvSpPr>
          <p:spPr bwMode="auto">
            <a:xfrm>
              <a:off x="4916" y="1688"/>
              <a:ext cx="104" cy="104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" name="Oval 1251"/>
            <p:cNvSpPr>
              <a:spLocks noChangeArrowheads="1"/>
            </p:cNvSpPr>
            <p:nvPr/>
          </p:nvSpPr>
          <p:spPr bwMode="auto">
            <a:xfrm>
              <a:off x="5268" y="1296"/>
              <a:ext cx="104" cy="104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7" name="Group 1252"/>
          <p:cNvGrpSpPr>
            <a:grpSpLocks/>
          </p:cNvGrpSpPr>
          <p:nvPr/>
        </p:nvGrpSpPr>
        <p:grpSpPr bwMode="auto">
          <a:xfrm>
            <a:off x="4016375" y="1492250"/>
            <a:ext cx="4460875" cy="4567238"/>
            <a:chOff x="2618" y="940"/>
            <a:chExt cx="2810" cy="2877"/>
          </a:xfrm>
        </p:grpSpPr>
        <p:grpSp>
          <p:nvGrpSpPr>
            <p:cNvPr id="268" name="Group 1253"/>
            <p:cNvGrpSpPr>
              <a:grpSpLocks/>
            </p:cNvGrpSpPr>
            <p:nvPr/>
          </p:nvGrpSpPr>
          <p:grpSpPr bwMode="auto">
            <a:xfrm>
              <a:off x="3052" y="1008"/>
              <a:ext cx="48" cy="2009"/>
              <a:chOff x="1828" y="984"/>
              <a:chExt cx="48" cy="2009"/>
            </a:xfrm>
          </p:grpSpPr>
          <p:sp>
            <p:nvSpPr>
              <p:cNvPr id="298" name="Line 1254"/>
              <p:cNvSpPr>
                <a:spLocks noChangeShapeType="1"/>
              </p:cNvSpPr>
              <p:nvPr/>
            </p:nvSpPr>
            <p:spPr bwMode="auto">
              <a:xfrm flipH="1">
                <a:off x="1828" y="2992"/>
                <a:ext cx="48" cy="1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" name="Line 1255"/>
              <p:cNvSpPr>
                <a:spLocks noChangeShapeType="1"/>
              </p:cNvSpPr>
              <p:nvPr/>
            </p:nvSpPr>
            <p:spPr bwMode="auto">
              <a:xfrm flipH="1">
                <a:off x="1828" y="2488"/>
                <a:ext cx="48" cy="1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0" name="Line 1256"/>
              <p:cNvSpPr>
                <a:spLocks noChangeShapeType="1"/>
              </p:cNvSpPr>
              <p:nvPr/>
            </p:nvSpPr>
            <p:spPr bwMode="auto">
              <a:xfrm flipH="1">
                <a:off x="1828" y="1984"/>
                <a:ext cx="48" cy="1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" name="Line 1257"/>
              <p:cNvSpPr>
                <a:spLocks noChangeShapeType="1"/>
              </p:cNvSpPr>
              <p:nvPr/>
            </p:nvSpPr>
            <p:spPr bwMode="auto">
              <a:xfrm flipH="1">
                <a:off x="1828" y="1488"/>
                <a:ext cx="48" cy="1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" name="Line 1258"/>
              <p:cNvSpPr>
                <a:spLocks noChangeShapeType="1"/>
              </p:cNvSpPr>
              <p:nvPr/>
            </p:nvSpPr>
            <p:spPr bwMode="auto">
              <a:xfrm flipH="1">
                <a:off x="1828" y="984"/>
                <a:ext cx="48" cy="1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9" name="Group 1259"/>
            <p:cNvGrpSpPr>
              <a:grpSpLocks/>
            </p:cNvGrpSpPr>
            <p:nvPr/>
          </p:nvGrpSpPr>
          <p:grpSpPr bwMode="auto">
            <a:xfrm>
              <a:off x="3100" y="3264"/>
              <a:ext cx="1857" cy="48"/>
              <a:chOff x="1876" y="3240"/>
              <a:chExt cx="1857" cy="48"/>
            </a:xfrm>
          </p:grpSpPr>
          <p:sp>
            <p:nvSpPr>
              <p:cNvPr id="290" name="Line 1260"/>
              <p:cNvSpPr>
                <a:spLocks noChangeShapeType="1"/>
              </p:cNvSpPr>
              <p:nvPr/>
            </p:nvSpPr>
            <p:spPr bwMode="auto">
              <a:xfrm>
                <a:off x="2932" y="3240"/>
                <a:ext cx="1" cy="4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" name="Line 1261"/>
              <p:cNvSpPr>
                <a:spLocks noChangeShapeType="1"/>
              </p:cNvSpPr>
              <p:nvPr/>
            </p:nvSpPr>
            <p:spPr bwMode="auto">
              <a:xfrm>
                <a:off x="1876" y="3240"/>
                <a:ext cx="1" cy="24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" name="Line 1262"/>
              <p:cNvSpPr>
                <a:spLocks noChangeShapeType="1"/>
              </p:cNvSpPr>
              <p:nvPr/>
            </p:nvSpPr>
            <p:spPr bwMode="auto">
              <a:xfrm>
                <a:off x="2132" y="3240"/>
                <a:ext cx="1" cy="24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" name="Line 1263"/>
              <p:cNvSpPr>
                <a:spLocks noChangeShapeType="1"/>
              </p:cNvSpPr>
              <p:nvPr/>
            </p:nvSpPr>
            <p:spPr bwMode="auto">
              <a:xfrm>
                <a:off x="2348" y="3240"/>
                <a:ext cx="1" cy="24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4" name="Line 1264"/>
              <p:cNvSpPr>
                <a:spLocks noChangeShapeType="1"/>
              </p:cNvSpPr>
              <p:nvPr/>
            </p:nvSpPr>
            <p:spPr bwMode="auto">
              <a:xfrm>
                <a:off x="2524" y="3240"/>
                <a:ext cx="1" cy="24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5" name="Line 1265"/>
              <p:cNvSpPr>
                <a:spLocks noChangeShapeType="1"/>
              </p:cNvSpPr>
              <p:nvPr/>
            </p:nvSpPr>
            <p:spPr bwMode="auto">
              <a:xfrm>
                <a:off x="2676" y="3240"/>
                <a:ext cx="1" cy="24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6" name="Line 1266"/>
              <p:cNvSpPr>
                <a:spLocks noChangeShapeType="1"/>
              </p:cNvSpPr>
              <p:nvPr/>
            </p:nvSpPr>
            <p:spPr bwMode="auto">
              <a:xfrm>
                <a:off x="2812" y="3240"/>
                <a:ext cx="1" cy="24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" name="Line 1267"/>
              <p:cNvSpPr>
                <a:spLocks noChangeShapeType="1"/>
              </p:cNvSpPr>
              <p:nvPr/>
            </p:nvSpPr>
            <p:spPr bwMode="auto">
              <a:xfrm>
                <a:off x="3732" y="3240"/>
                <a:ext cx="1" cy="24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0" name="Line 1268"/>
            <p:cNvSpPr>
              <a:spLocks noChangeShapeType="1"/>
            </p:cNvSpPr>
            <p:nvPr/>
          </p:nvSpPr>
          <p:spPr bwMode="auto">
            <a:xfrm flipV="1">
              <a:off x="3100" y="1008"/>
              <a:ext cx="1" cy="225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1" name="Line 1269"/>
            <p:cNvSpPr>
              <a:spLocks noChangeShapeType="1"/>
            </p:cNvSpPr>
            <p:nvPr/>
          </p:nvSpPr>
          <p:spPr bwMode="auto">
            <a:xfrm>
              <a:off x="3100" y="3264"/>
              <a:ext cx="2328" cy="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2" name="Group 1270"/>
            <p:cNvGrpSpPr>
              <a:grpSpLocks/>
            </p:cNvGrpSpPr>
            <p:nvPr/>
          </p:nvGrpSpPr>
          <p:grpSpPr bwMode="auto">
            <a:xfrm>
              <a:off x="2776" y="940"/>
              <a:ext cx="214" cy="2162"/>
              <a:chOff x="1648" y="956"/>
              <a:chExt cx="214" cy="2162"/>
            </a:xfrm>
          </p:grpSpPr>
          <p:sp>
            <p:nvSpPr>
              <p:cNvPr id="285" name="Rectangle 1271"/>
              <p:cNvSpPr>
                <a:spLocks noChangeArrowheads="1"/>
              </p:cNvSpPr>
              <p:nvPr/>
            </p:nvSpPr>
            <p:spPr bwMode="auto">
              <a:xfrm>
                <a:off x="1704" y="2964"/>
                <a:ext cx="14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 i="1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286" name="Rectangle 1272"/>
              <p:cNvSpPr>
                <a:spLocks noChangeArrowheads="1"/>
              </p:cNvSpPr>
              <p:nvPr/>
            </p:nvSpPr>
            <p:spPr bwMode="auto">
              <a:xfrm>
                <a:off x="1704" y="2460"/>
                <a:ext cx="14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 i="1">
                    <a:solidFill>
                      <a:schemeClr val="bg1"/>
                    </a:solidFill>
                  </a:rPr>
                  <a:t>70</a:t>
                </a:r>
              </a:p>
            </p:txBody>
          </p:sp>
          <p:sp>
            <p:nvSpPr>
              <p:cNvPr id="287" name="Rectangle 1273"/>
              <p:cNvSpPr>
                <a:spLocks noChangeArrowheads="1"/>
              </p:cNvSpPr>
              <p:nvPr/>
            </p:nvSpPr>
            <p:spPr bwMode="auto">
              <a:xfrm>
                <a:off x="1704" y="1956"/>
                <a:ext cx="14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 i="1">
                    <a:solidFill>
                      <a:schemeClr val="bg1"/>
                    </a:solidFill>
                  </a:rPr>
                  <a:t>80</a:t>
                </a:r>
              </a:p>
            </p:txBody>
          </p:sp>
          <p:sp>
            <p:nvSpPr>
              <p:cNvPr id="288" name="Rectangle 1274"/>
              <p:cNvSpPr>
                <a:spLocks noChangeArrowheads="1"/>
              </p:cNvSpPr>
              <p:nvPr/>
            </p:nvSpPr>
            <p:spPr bwMode="auto">
              <a:xfrm>
                <a:off x="1704" y="1460"/>
                <a:ext cx="14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 i="1">
                    <a:solidFill>
                      <a:schemeClr val="bg1"/>
                    </a:solidFill>
                  </a:rPr>
                  <a:t>90</a:t>
                </a:r>
              </a:p>
            </p:txBody>
          </p:sp>
          <p:sp>
            <p:nvSpPr>
              <p:cNvPr id="289" name="Rectangle 1275"/>
              <p:cNvSpPr>
                <a:spLocks noChangeArrowheads="1"/>
              </p:cNvSpPr>
              <p:nvPr/>
            </p:nvSpPr>
            <p:spPr bwMode="auto">
              <a:xfrm>
                <a:off x="1648" y="956"/>
                <a:ext cx="21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 i="1">
                    <a:solidFill>
                      <a:schemeClr val="bg1"/>
                    </a:solidFill>
                  </a:rPr>
                  <a:t>100</a:t>
                </a:r>
              </a:p>
            </p:txBody>
          </p:sp>
        </p:grpSp>
        <p:grpSp>
          <p:nvGrpSpPr>
            <p:cNvPr id="273" name="Group 1276"/>
            <p:cNvGrpSpPr>
              <a:grpSpLocks/>
            </p:cNvGrpSpPr>
            <p:nvPr/>
          </p:nvGrpSpPr>
          <p:grpSpPr bwMode="auto">
            <a:xfrm>
              <a:off x="3112" y="3348"/>
              <a:ext cx="1966" cy="154"/>
              <a:chOff x="1896" y="3348"/>
              <a:chExt cx="1966" cy="154"/>
            </a:xfrm>
          </p:grpSpPr>
          <p:sp>
            <p:nvSpPr>
              <p:cNvPr id="277" name="Rectangle 1277"/>
              <p:cNvSpPr>
                <a:spLocks noChangeArrowheads="1"/>
              </p:cNvSpPr>
              <p:nvPr/>
            </p:nvSpPr>
            <p:spPr bwMode="auto">
              <a:xfrm>
                <a:off x="1896" y="3348"/>
                <a:ext cx="71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278" name="Rectangle 1278"/>
              <p:cNvSpPr>
                <a:spLocks noChangeArrowheads="1"/>
              </p:cNvSpPr>
              <p:nvPr/>
            </p:nvSpPr>
            <p:spPr bwMode="auto">
              <a:xfrm>
                <a:off x="2152" y="3348"/>
                <a:ext cx="71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>
                    <a:solidFill>
                      <a:schemeClr val="bg1"/>
                    </a:solidFill>
                  </a:rPr>
                  <a:t>5</a:t>
                </a:r>
              </a:p>
            </p:txBody>
          </p:sp>
          <p:sp>
            <p:nvSpPr>
              <p:cNvPr id="279" name="Rectangle 1279"/>
              <p:cNvSpPr>
                <a:spLocks noChangeArrowheads="1"/>
              </p:cNvSpPr>
              <p:nvPr/>
            </p:nvSpPr>
            <p:spPr bwMode="auto">
              <a:xfrm>
                <a:off x="2368" y="3348"/>
                <a:ext cx="71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>
                    <a:solidFill>
                      <a:schemeClr val="bg1"/>
                    </a:solidFill>
                  </a:rPr>
                  <a:t>6</a:t>
                </a:r>
              </a:p>
            </p:txBody>
          </p:sp>
          <p:sp>
            <p:nvSpPr>
              <p:cNvPr id="280" name="Rectangle 1280"/>
              <p:cNvSpPr>
                <a:spLocks noChangeArrowheads="1"/>
              </p:cNvSpPr>
              <p:nvPr/>
            </p:nvSpPr>
            <p:spPr bwMode="auto">
              <a:xfrm>
                <a:off x="2544" y="3348"/>
                <a:ext cx="71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>
                    <a:solidFill>
                      <a:schemeClr val="bg1"/>
                    </a:solidFill>
                  </a:rPr>
                  <a:t>7</a:t>
                </a:r>
              </a:p>
            </p:txBody>
          </p:sp>
          <p:sp>
            <p:nvSpPr>
              <p:cNvPr id="281" name="Rectangle 1281"/>
              <p:cNvSpPr>
                <a:spLocks noChangeArrowheads="1"/>
              </p:cNvSpPr>
              <p:nvPr/>
            </p:nvSpPr>
            <p:spPr bwMode="auto">
              <a:xfrm>
                <a:off x="2696" y="3348"/>
                <a:ext cx="71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>
                    <a:solidFill>
                      <a:schemeClr val="bg1"/>
                    </a:solidFill>
                  </a:rPr>
                  <a:t>8</a:t>
                </a:r>
              </a:p>
            </p:txBody>
          </p:sp>
          <p:sp>
            <p:nvSpPr>
              <p:cNvPr id="282" name="Rectangle 1282"/>
              <p:cNvSpPr>
                <a:spLocks noChangeArrowheads="1"/>
              </p:cNvSpPr>
              <p:nvPr/>
            </p:nvSpPr>
            <p:spPr bwMode="auto">
              <a:xfrm>
                <a:off x="2832" y="3348"/>
                <a:ext cx="71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>
                    <a:solidFill>
                      <a:schemeClr val="bg1"/>
                    </a:solidFill>
                  </a:rPr>
                  <a:t>9</a:t>
                </a:r>
              </a:p>
            </p:txBody>
          </p:sp>
          <p:sp>
            <p:nvSpPr>
              <p:cNvPr id="283" name="Rectangle 1283"/>
              <p:cNvSpPr>
                <a:spLocks noChangeArrowheads="1"/>
              </p:cNvSpPr>
              <p:nvPr/>
            </p:nvSpPr>
            <p:spPr bwMode="auto">
              <a:xfrm>
                <a:off x="2920" y="3348"/>
                <a:ext cx="14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>
                    <a:solidFill>
                      <a:schemeClr val="bg1"/>
                    </a:solidFill>
                  </a:rPr>
                  <a:t>10</a:t>
                </a:r>
              </a:p>
            </p:txBody>
          </p:sp>
          <p:sp>
            <p:nvSpPr>
              <p:cNvPr id="284" name="Rectangle 1284"/>
              <p:cNvSpPr>
                <a:spLocks noChangeArrowheads="1"/>
              </p:cNvSpPr>
              <p:nvPr/>
            </p:nvSpPr>
            <p:spPr bwMode="auto">
              <a:xfrm>
                <a:off x="3720" y="3348"/>
                <a:ext cx="14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>
                    <a:solidFill>
                      <a:schemeClr val="bg1"/>
                    </a:solidFill>
                  </a:rPr>
                  <a:t>20</a:t>
                </a:r>
              </a:p>
            </p:txBody>
          </p:sp>
        </p:grpSp>
        <p:sp>
          <p:nvSpPr>
            <p:cNvPr id="274" name="Rectangle 1285"/>
            <p:cNvSpPr>
              <a:spLocks noChangeArrowheads="1"/>
            </p:cNvSpPr>
            <p:nvPr/>
          </p:nvSpPr>
          <p:spPr bwMode="auto">
            <a:xfrm rot="16200000">
              <a:off x="2069" y="1732"/>
              <a:ext cx="12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 i="1">
                  <a:solidFill>
                    <a:schemeClr val="bg1"/>
                  </a:solidFill>
                </a:rPr>
                <a:t>Percent Correct (%)</a:t>
              </a:r>
            </a:p>
          </p:txBody>
        </p:sp>
        <p:sp>
          <p:nvSpPr>
            <p:cNvPr id="275" name="Rectangle 1286"/>
            <p:cNvSpPr>
              <a:spLocks noChangeArrowheads="1"/>
            </p:cNvSpPr>
            <p:nvPr/>
          </p:nvSpPr>
          <p:spPr bwMode="auto">
            <a:xfrm>
              <a:off x="3616" y="3644"/>
              <a:ext cx="144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 i="1">
                  <a:solidFill>
                    <a:schemeClr val="bg1"/>
                  </a:solidFill>
                </a:rPr>
                <a:t>Motion Coherence (%)</a:t>
              </a:r>
            </a:p>
          </p:txBody>
        </p:sp>
        <p:sp>
          <p:nvSpPr>
            <p:cNvPr id="276" name="Rectangle 1287"/>
            <p:cNvSpPr>
              <a:spLocks noChangeArrowheads="1"/>
            </p:cNvSpPr>
            <p:nvPr/>
          </p:nvSpPr>
          <p:spPr bwMode="auto">
            <a:xfrm>
              <a:off x="3192" y="996"/>
              <a:ext cx="64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chemeClr val="bg1"/>
                  </a:solidFill>
                </a:rPr>
                <a:t>Monkey  240</a:t>
              </a:r>
              <a:endParaRPr lang="en-US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303" name="Line 1288"/>
          <p:cNvSpPr>
            <a:spLocks noChangeShapeType="1"/>
          </p:cNvSpPr>
          <p:nvPr/>
        </p:nvSpPr>
        <p:spPr bwMode="auto">
          <a:xfrm>
            <a:off x="4800600" y="3619500"/>
            <a:ext cx="2333625" cy="0"/>
          </a:xfrm>
          <a:prstGeom prst="line">
            <a:avLst/>
          </a:prstGeom>
          <a:noFill/>
          <a:ln w="19050">
            <a:solidFill>
              <a:srgbClr val="FFFF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Line 1289"/>
          <p:cNvSpPr>
            <a:spLocks noChangeShapeType="1"/>
          </p:cNvSpPr>
          <p:nvPr/>
        </p:nvSpPr>
        <p:spPr bwMode="auto">
          <a:xfrm>
            <a:off x="7143750" y="3606800"/>
            <a:ext cx="12700" cy="1536700"/>
          </a:xfrm>
          <a:prstGeom prst="line">
            <a:avLst/>
          </a:prstGeom>
          <a:noFill/>
          <a:ln w="19050">
            <a:solidFill>
              <a:srgbClr val="FFFFFF"/>
            </a:solidFill>
            <a:prstDash val="dash"/>
            <a:round/>
            <a:headEnd/>
            <a:tailEnd type="triangle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5" name="Group 1292"/>
          <p:cNvGrpSpPr>
            <a:grpSpLocks/>
          </p:cNvGrpSpPr>
          <p:nvPr/>
        </p:nvGrpSpPr>
        <p:grpSpPr bwMode="auto">
          <a:xfrm>
            <a:off x="7300913" y="4135438"/>
            <a:ext cx="1055687" cy="881062"/>
            <a:chOff x="4599" y="2605"/>
            <a:chExt cx="665" cy="555"/>
          </a:xfrm>
        </p:grpSpPr>
        <p:sp>
          <p:nvSpPr>
            <p:cNvPr id="306" name="Line 1290"/>
            <p:cNvSpPr>
              <a:spLocks noChangeShapeType="1"/>
            </p:cNvSpPr>
            <p:nvPr/>
          </p:nvSpPr>
          <p:spPr bwMode="auto">
            <a:xfrm flipV="1">
              <a:off x="4599" y="2784"/>
              <a:ext cx="345" cy="376"/>
            </a:xfrm>
            <a:prstGeom prst="line">
              <a:avLst/>
            </a:prstGeom>
            <a:noFill/>
            <a:ln w="9525">
              <a:solidFill>
                <a:srgbClr val="F80723"/>
              </a:solidFill>
              <a:round/>
              <a:headEnd type="triangle" w="med" len="lg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" name="Text Box 1291"/>
            <p:cNvSpPr txBox="1">
              <a:spLocks noChangeArrowheads="1"/>
            </p:cNvSpPr>
            <p:nvPr/>
          </p:nvSpPr>
          <p:spPr bwMode="auto">
            <a:xfrm>
              <a:off x="4684" y="2605"/>
              <a:ext cx="58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 i="1">
                  <a:solidFill>
                    <a:schemeClr val="bg1"/>
                  </a:solidFill>
                </a:rPr>
                <a:t>Threshold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544766" y="6357964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Slide from T. Pasternak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4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 animBg="1"/>
      <p:bldP spid="30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6507"/>
          <a:stretch/>
        </p:blipFill>
        <p:spPr>
          <a:xfrm>
            <a:off x="0" y="0"/>
            <a:ext cx="9144000" cy="572593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032" y="3692628"/>
            <a:ext cx="4467968" cy="309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7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DE" dirty="0" err="1" smtClean="0"/>
              <a:t>Behaviour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de-DE" dirty="0" err="1" smtClean="0"/>
              <a:t>Neural</a:t>
            </a:r>
            <a:r>
              <a:rPr lang="de-DE" dirty="0" smtClean="0"/>
              <a:t> </a:t>
            </a:r>
            <a:r>
              <a:rPr lang="de-DE" dirty="0" err="1" smtClean="0"/>
              <a:t>response</a:t>
            </a:r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1943100"/>
            <a:ext cx="3124200" cy="29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759" y="1621064"/>
            <a:ext cx="30861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9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2422525" y="179388"/>
            <a:ext cx="24264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1" dirty="0">
                <a:solidFill>
                  <a:srgbClr val="0D0D0D"/>
                </a:solidFill>
              </a:rPr>
              <a:t>Properties of MT neurons</a:t>
            </a: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438150" y="688975"/>
            <a:ext cx="8499475" cy="557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1800" i="1" dirty="0">
                <a:solidFill>
                  <a:srgbClr val="0D0D0D"/>
                </a:solidFill>
                <a:latin typeface="Arial" charset="0"/>
              </a:rPr>
              <a:t>MT contains representation of the contralateral receptive field </a:t>
            </a:r>
            <a:endParaRPr lang="en-US" altLang="en-US" sz="1800" i="1" dirty="0" smtClean="0">
              <a:solidFill>
                <a:srgbClr val="0D0D0D"/>
              </a:solidFill>
              <a:latin typeface="Arial" charset="0"/>
            </a:endParaRPr>
          </a:p>
          <a:p>
            <a:pPr lvl="1">
              <a:buFontTx/>
              <a:buChar char="•"/>
            </a:pPr>
            <a:r>
              <a:rPr lang="en-US" altLang="en-US" sz="1800" i="1" dirty="0" smtClean="0">
                <a:solidFill>
                  <a:srgbClr val="0D0D0D"/>
                </a:solidFill>
                <a:latin typeface="Arial" charset="0"/>
              </a:rPr>
              <a:t>receptive </a:t>
            </a:r>
            <a:r>
              <a:rPr lang="en-US" altLang="en-US" sz="1800" i="1" dirty="0">
                <a:solidFill>
                  <a:srgbClr val="0D0D0D"/>
                </a:solidFill>
                <a:latin typeface="Arial" charset="0"/>
              </a:rPr>
              <a:t>fields are localized and increase with eccentricity </a:t>
            </a:r>
          </a:p>
          <a:p>
            <a:pPr>
              <a:buFontTx/>
              <a:buChar char="•"/>
            </a:pPr>
            <a:endParaRPr lang="en-US" altLang="en-US" sz="1800" i="1" dirty="0">
              <a:solidFill>
                <a:srgbClr val="0D0D0D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en-US" altLang="en-US" sz="1800" i="1" dirty="0">
                <a:solidFill>
                  <a:srgbClr val="0D0D0D"/>
                </a:solidFill>
                <a:latin typeface="Arial" charset="0"/>
              </a:rPr>
              <a:t>Most MT neurons are selective for direction &amp; speed of stimulus motion</a:t>
            </a:r>
          </a:p>
          <a:p>
            <a:pPr>
              <a:buFontTx/>
              <a:buChar char="•"/>
            </a:pPr>
            <a:endParaRPr lang="en-US" altLang="en-US" sz="1800" i="1" dirty="0">
              <a:solidFill>
                <a:srgbClr val="0D0D0D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en-US" altLang="en-US" sz="1800" i="1" dirty="0">
                <a:solidFill>
                  <a:srgbClr val="0D0D0D"/>
                </a:solidFill>
                <a:latin typeface="Arial" charset="0"/>
              </a:rPr>
              <a:t>Directionally selective neurons are organized in columns</a:t>
            </a:r>
          </a:p>
          <a:p>
            <a:pPr>
              <a:buFontTx/>
              <a:buChar char="•"/>
            </a:pPr>
            <a:endParaRPr lang="en-US" altLang="en-US" sz="1800" i="1" dirty="0">
              <a:solidFill>
                <a:srgbClr val="0D0D0D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altLang="en-US" sz="1800" i="1" dirty="0">
                <a:solidFill>
                  <a:srgbClr val="0D0D0D"/>
                </a:solidFill>
                <a:latin typeface="Arial" charset="0"/>
              </a:rPr>
              <a:t>Responses of MT neurons are  strongly modulated by stimuli placed </a:t>
            </a:r>
          </a:p>
          <a:p>
            <a:r>
              <a:rPr lang="en-US" altLang="en-US" sz="1800" i="1" dirty="0">
                <a:solidFill>
                  <a:srgbClr val="0D0D0D"/>
                </a:solidFill>
                <a:latin typeface="Arial" charset="0"/>
              </a:rPr>
              <a:t>	in the surround (relative motion)</a:t>
            </a:r>
          </a:p>
          <a:p>
            <a:pPr>
              <a:buFontTx/>
              <a:buChar char="•"/>
            </a:pPr>
            <a:endParaRPr lang="en-US" altLang="en-US" sz="1800" i="1" dirty="0">
              <a:solidFill>
                <a:srgbClr val="0D0D0D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en-US" altLang="en-US" sz="1800" dirty="0">
                <a:solidFill>
                  <a:srgbClr val="0D0D0D"/>
                </a:solidFill>
                <a:latin typeface="Arial" charset="0"/>
              </a:rPr>
              <a:t>MT neurons respond to relatively low spatial frequency, have high</a:t>
            </a:r>
          </a:p>
          <a:p>
            <a:r>
              <a:rPr lang="en-US" altLang="en-US" sz="1800" dirty="0">
                <a:solidFill>
                  <a:srgbClr val="0D0D0D"/>
                </a:solidFill>
                <a:latin typeface="Arial" charset="0"/>
              </a:rPr>
              <a:t>	contrast sensitivity and are broadly tuned to temporal frequency</a:t>
            </a:r>
          </a:p>
          <a:p>
            <a:pPr>
              <a:buFontTx/>
              <a:buChar char="•"/>
            </a:pPr>
            <a:endParaRPr lang="en-US" altLang="en-US" sz="1800" dirty="0">
              <a:solidFill>
                <a:srgbClr val="0D0D0D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en-US" altLang="en-US" sz="1800" dirty="0">
                <a:solidFill>
                  <a:srgbClr val="0D0D0D"/>
                </a:solidFill>
                <a:latin typeface="Arial" charset="0"/>
              </a:rPr>
              <a:t>Spatial limits of MT receptive fields increase with eccentricity</a:t>
            </a:r>
          </a:p>
          <a:p>
            <a:pPr marL="0" indent="0"/>
            <a:endParaRPr lang="en-US" altLang="en-US" sz="1800" dirty="0">
              <a:solidFill>
                <a:srgbClr val="0D0D0D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en-US" altLang="en-US" sz="1800" dirty="0">
                <a:solidFill>
                  <a:srgbClr val="0D0D0D"/>
                </a:solidFill>
                <a:latin typeface="Arial" charset="0"/>
              </a:rPr>
              <a:t>MT neurons are capable of integrating local motion vectors</a:t>
            </a:r>
          </a:p>
          <a:p>
            <a:pPr>
              <a:buFontTx/>
              <a:buChar char="•"/>
            </a:pPr>
            <a:endParaRPr lang="en-US" altLang="en-US" sz="1800" dirty="0">
              <a:solidFill>
                <a:srgbClr val="0D0D0D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en-US" altLang="en-US" sz="1800" dirty="0">
                <a:solidFill>
                  <a:srgbClr val="0D0D0D"/>
                </a:solidFill>
                <a:latin typeface="Arial" charset="0"/>
              </a:rPr>
              <a:t>Many properties of MT neurons parallel perceptual phenomena</a:t>
            </a:r>
          </a:p>
          <a:p>
            <a:endParaRPr lang="en-US" altLang="en-US" sz="1800" dirty="0">
              <a:solidFill>
                <a:srgbClr val="0D0D0D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en-US" altLang="en-US" sz="1800" dirty="0">
                <a:solidFill>
                  <a:srgbClr val="0D0D0D"/>
                </a:solidFill>
                <a:latin typeface="Arial" charset="0"/>
              </a:rPr>
              <a:t>Signals provided by MT neurons are used in the performance of motion tasks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49819" y="26762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Slide from T. Pasternak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32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8" y="1079500"/>
            <a:ext cx="7048500" cy="511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1711325"/>
            <a:ext cx="4003675" cy="406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1709738"/>
            <a:ext cx="3997325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308225" y="623888"/>
            <a:ext cx="28975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D0D0D"/>
                </a:solidFill>
              </a:rPr>
              <a:t>Receptive Fields in Area MST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720725" y="6145213"/>
            <a:ext cx="66146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i="1" dirty="0">
                <a:solidFill>
                  <a:srgbClr val="0D0D0D"/>
                </a:solidFill>
              </a:rPr>
              <a:t>Receptive fields in MST are larger than those in MT and include the fovea</a:t>
            </a:r>
          </a:p>
        </p:txBody>
      </p:sp>
    </p:spTree>
    <p:extLst>
      <p:ext uri="{BB962C8B-B14F-4D97-AF65-F5344CB8AC3E}">
        <p14:creationId xmlns:p14="http://schemas.microsoft.com/office/powerpoint/2010/main" val="314080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4" grpId="0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MST is sensitive to optic flow</a:t>
            </a:r>
            <a:endParaRPr lang="en-US" dirty="0"/>
          </a:p>
        </p:txBody>
      </p:sp>
      <p:grpSp>
        <p:nvGrpSpPr>
          <p:cNvPr id="4" name="Group 1048"/>
          <p:cNvGrpSpPr>
            <a:grpSpLocks/>
          </p:cNvGrpSpPr>
          <p:nvPr/>
        </p:nvGrpSpPr>
        <p:grpSpPr bwMode="auto">
          <a:xfrm>
            <a:off x="1600200" y="1803400"/>
            <a:ext cx="5321300" cy="3924300"/>
            <a:chOff x="784" y="1136"/>
            <a:chExt cx="4208" cy="2992"/>
          </a:xfrm>
        </p:grpSpPr>
        <p:pic>
          <p:nvPicPr>
            <p:cNvPr id="5" name="Picture 1046" descr="DepthPerception8.jpg                                           000E29EDrain forest                    ABA78158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" y="1136"/>
              <a:ext cx="3896" cy="292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1047"/>
            <p:cNvSpPr>
              <a:spLocks noChangeArrowheads="1"/>
            </p:cNvSpPr>
            <p:nvPr/>
          </p:nvSpPr>
          <p:spPr bwMode="auto">
            <a:xfrm>
              <a:off x="784" y="3712"/>
              <a:ext cx="4208" cy="416"/>
            </a:xfrm>
            <a:prstGeom prst="rect">
              <a:avLst/>
            </a:prstGeom>
            <a:solidFill>
              <a:srgbClr val="10167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5034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MT (</a:t>
            </a:r>
            <a:r>
              <a:rPr lang="en-US" dirty="0" err="1" smtClean="0"/>
              <a:t>hMT</a:t>
            </a:r>
            <a:r>
              <a:rPr lang="en-US" dirty="0" smtClean="0"/>
              <a:t>+)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6025" r="-6025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3935179" y="6504396"/>
            <a:ext cx="1968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dAvossa</a:t>
            </a:r>
            <a:r>
              <a:rPr lang="en-US" dirty="0" smtClean="0"/>
              <a:t> et al,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43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 smtClean="0"/>
              <a:t>Akinetopsia</a:t>
            </a:r>
            <a:endParaRPr lang="en-US" sz="3600" dirty="0"/>
          </a:p>
        </p:txBody>
      </p:sp>
      <p:sp>
        <p:nvSpPr>
          <p:cNvPr id="80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65325"/>
            <a:ext cx="8229600" cy="4267200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2"/>
              <a:buNone/>
            </a:pPr>
            <a:endParaRPr lang="hu-HU" sz="2400" dirty="0"/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hu-HU" sz="2400" dirty="0"/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hu-HU" sz="2400" dirty="0"/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hu-HU" sz="2400" dirty="0"/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hu-HU" sz="2400" dirty="0"/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hu-HU" sz="2400" dirty="0"/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hu-HU" sz="2400" dirty="0" smtClean="0"/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hu-HU" sz="2400" dirty="0" smtClean="0"/>
              <a:t>Akinetopsia J. Zihl. (LMU)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hu-HU" sz="2400" dirty="0"/>
              <a:t>prosopagnosia</a:t>
            </a:r>
            <a:endParaRPr lang="en-US" sz="2400" dirty="0"/>
          </a:p>
        </p:txBody>
      </p:sp>
      <p:pic>
        <p:nvPicPr>
          <p:cNvPr id="802820" name="Picture 4" descr="motag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600200"/>
            <a:ext cx="1517650" cy="2286000"/>
          </a:xfrm>
          <a:prstGeom prst="rect">
            <a:avLst/>
          </a:prstGeom>
          <a:noFill/>
        </p:spPr>
      </p:pic>
      <p:pic>
        <p:nvPicPr>
          <p:cNvPr id="802821" name="Picture 5" descr="zih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1600200"/>
            <a:ext cx="2135188" cy="2590800"/>
          </a:xfrm>
          <a:prstGeom prst="rect">
            <a:avLst/>
          </a:prstGeom>
          <a:noFill/>
        </p:spPr>
      </p:pic>
      <p:pic>
        <p:nvPicPr>
          <p:cNvPr id="802822" name="Picture 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1600200"/>
            <a:ext cx="2209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2823" name="Picture 7" descr="glen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1600200"/>
            <a:ext cx="1733550" cy="4632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93383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Posterior parietal cortex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Attention</a:t>
            </a:r>
          </a:p>
          <a:p>
            <a:r>
              <a:rPr lang="en-US" smtClean="0"/>
              <a:t>Coordinate transformation</a:t>
            </a:r>
            <a:endParaRPr lang="en-US" dirty="0" smtClean="0"/>
          </a:p>
          <a:p>
            <a:r>
              <a:rPr lang="en-US" dirty="0" smtClean="0"/>
              <a:t>Multimodal</a:t>
            </a:r>
          </a:p>
          <a:p>
            <a:r>
              <a:rPr lang="en-US" dirty="0" smtClean="0"/>
              <a:t>Intentions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3752"/>
            <a:ext cx="9144000" cy="2021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0098" y="6250456"/>
            <a:ext cx="193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Astafiev</a:t>
            </a:r>
            <a:r>
              <a:rPr lang="en-US" dirty="0" smtClean="0"/>
              <a:t> et al,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0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What </a:t>
            </a:r>
            <a:r>
              <a:rPr lang="en-US" dirty="0">
                <a:solidFill>
                  <a:schemeClr val="tx1"/>
                </a:solidFill>
              </a:rPr>
              <a:t>are the units of attentional selection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Does attention select:</a:t>
            </a:r>
          </a:p>
          <a:p>
            <a:endParaRPr lang="en-US" dirty="0" smtClean="0"/>
          </a:p>
          <a:p>
            <a:pPr>
              <a:buFont typeface="Wingdings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Location</a:t>
            </a:r>
          </a:p>
          <a:p>
            <a:pPr>
              <a:buFont typeface="Wingdings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Objects</a:t>
            </a:r>
          </a:p>
          <a:p>
            <a:pPr>
              <a:buFont typeface="Wingdings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Features</a:t>
            </a:r>
          </a:p>
          <a:p>
            <a:pPr>
              <a:buFont typeface="Wingdings"/>
              <a:buChar char="à"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Note: These are not mutually exclusive.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90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What </a:t>
            </a:r>
            <a:r>
              <a:rPr lang="en-US" dirty="0">
                <a:solidFill>
                  <a:schemeClr val="tx1"/>
                </a:solidFill>
              </a:rPr>
              <a:t>are the units of attentional selection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Location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PREDICTION OF LOCATION-BASED ATTENTION:</a:t>
            </a:r>
          </a:p>
          <a:p>
            <a:r>
              <a:rPr lang="en-US" dirty="0"/>
              <a:t>All the visual information at the attended location will be </a:t>
            </a:r>
            <a:r>
              <a:rPr lang="en-US" dirty="0" smtClean="0"/>
              <a:t>enhanced, </a:t>
            </a:r>
            <a:r>
              <a:rPr lang="en-US" i="1" dirty="0" smtClean="0"/>
              <a:t>whether task-relevant </a:t>
            </a:r>
            <a:r>
              <a:rPr lang="en-US" i="1" dirty="0"/>
              <a:t>or not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For example, in this stimulus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endParaRPr lang="en-US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969033" y="3477524"/>
            <a:ext cx="6590714" cy="2834962"/>
            <a:chOff x="4487" y="-2887"/>
            <a:chExt cx="6240" cy="236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4497" y="-2877"/>
              <a:ext cx="6220" cy="2346"/>
              <a:chOff x="4497" y="-2877"/>
              <a:chExt cx="6220" cy="2346"/>
            </a:xfrm>
          </p:grpSpPr>
          <p:sp>
            <p:nvSpPr>
              <p:cNvPr id="14" name="Freeform 4"/>
              <p:cNvSpPr>
                <a:spLocks/>
              </p:cNvSpPr>
              <p:nvPr/>
            </p:nvSpPr>
            <p:spPr bwMode="auto">
              <a:xfrm>
                <a:off x="4497" y="-2877"/>
                <a:ext cx="6220" cy="2346"/>
              </a:xfrm>
              <a:custGeom>
                <a:avLst/>
                <a:gdLst>
                  <a:gd name="T0" fmla="+- 0 4497 4497"/>
                  <a:gd name="T1" fmla="*/ T0 w 6220"/>
                  <a:gd name="T2" fmla="+- 0 -2877 -2877"/>
                  <a:gd name="T3" fmla="*/ -2877 h 2346"/>
                  <a:gd name="T4" fmla="+- 0 4497 4497"/>
                  <a:gd name="T5" fmla="*/ T4 w 6220"/>
                  <a:gd name="T6" fmla="+- 0 -531 -2877"/>
                  <a:gd name="T7" fmla="*/ -531 h 2346"/>
                  <a:gd name="T8" fmla="+- 0 10716 4497"/>
                  <a:gd name="T9" fmla="*/ T8 w 6220"/>
                  <a:gd name="T10" fmla="+- 0 -531 -2877"/>
                  <a:gd name="T11" fmla="*/ -531 h 2346"/>
                  <a:gd name="T12" fmla="+- 0 10716 4497"/>
                  <a:gd name="T13" fmla="*/ T12 w 6220"/>
                  <a:gd name="T14" fmla="+- 0 -2877 -2877"/>
                  <a:gd name="T15" fmla="*/ -2877 h 2346"/>
                  <a:gd name="T16" fmla="+- 0 4497 4497"/>
                  <a:gd name="T17" fmla="*/ T16 w 6220"/>
                  <a:gd name="T18" fmla="+- 0 -2877 -2877"/>
                  <a:gd name="T19" fmla="*/ -2877 h 23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6220" h="2346">
                    <a:moveTo>
                      <a:pt x="0" y="0"/>
                    </a:moveTo>
                    <a:lnTo>
                      <a:pt x="0" y="2346"/>
                    </a:lnTo>
                    <a:lnTo>
                      <a:pt x="6219" y="2346"/>
                    </a:lnTo>
                    <a:lnTo>
                      <a:pt x="6219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8" y="-2643"/>
                <a:ext cx="2293" cy="1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25" y="-2630"/>
                <a:ext cx="2296" cy="18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5170" y="-2681"/>
              <a:ext cx="1391" cy="1931"/>
              <a:chOff x="5170" y="-2681"/>
              <a:chExt cx="1391" cy="1931"/>
            </a:xfrm>
          </p:grpSpPr>
          <p:sp>
            <p:nvSpPr>
              <p:cNvPr id="13" name="Freeform 8"/>
              <p:cNvSpPr>
                <a:spLocks/>
              </p:cNvSpPr>
              <p:nvPr/>
            </p:nvSpPr>
            <p:spPr bwMode="auto">
              <a:xfrm>
                <a:off x="5170" y="-2681"/>
                <a:ext cx="1391" cy="1931"/>
              </a:xfrm>
              <a:custGeom>
                <a:avLst/>
                <a:gdLst>
                  <a:gd name="T0" fmla="+- 0 5752 5170"/>
                  <a:gd name="T1" fmla="*/ T0 w 1391"/>
                  <a:gd name="T2" fmla="+- 0 -2669 -2681"/>
                  <a:gd name="T3" fmla="*/ -2669 h 1931"/>
                  <a:gd name="T4" fmla="+- 0 5545 5170"/>
                  <a:gd name="T5" fmla="*/ T4 w 1391"/>
                  <a:gd name="T6" fmla="+- 0 -2574 -2681"/>
                  <a:gd name="T7" fmla="*/ -2574 h 1931"/>
                  <a:gd name="T8" fmla="+- 0 5413 5170"/>
                  <a:gd name="T9" fmla="*/ T8 w 1391"/>
                  <a:gd name="T10" fmla="+- 0 -2449 -2681"/>
                  <a:gd name="T11" fmla="*/ -2449 h 1931"/>
                  <a:gd name="T12" fmla="+- 0 5337 5170"/>
                  <a:gd name="T13" fmla="*/ T12 w 1391"/>
                  <a:gd name="T14" fmla="+- 0 -2344 -2681"/>
                  <a:gd name="T15" fmla="*/ -2344 h 1931"/>
                  <a:gd name="T16" fmla="+- 0 5274 5170"/>
                  <a:gd name="T17" fmla="*/ T16 w 1391"/>
                  <a:gd name="T18" fmla="+- 0 -2225 -2681"/>
                  <a:gd name="T19" fmla="*/ -2225 h 1931"/>
                  <a:gd name="T20" fmla="+- 0 5225 5170"/>
                  <a:gd name="T21" fmla="*/ T20 w 1391"/>
                  <a:gd name="T22" fmla="+- 0 -2092 -2681"/>
                  <a:gd name="T23" fmla="*/ -2092 h 1931"/>
                  <a:gd name="T24" fmla="+- 0 5190 5170"/>
                  <a:gd name="T25" fmla="*/ T24 w 1391"/>
                  <a:gd name="T26" fmla="+- 0 -1948 -2681"/>
                  <a:gd name="T27" fmla="*/ -1948 h 1931"/>
                  <a:gd name="T28" fmla="+- 0 5172 5170"/>
                  <a:gd name="T29" fmla="*/ T28 w 1391"/>
                  <a:gd name="T30" fmla="+- 0 -1796 -2681"/>
                  <a:gd name="T31" fmla="*/ -1796 h 1931"/>
                  <a:gd name="T32" fmla="+- 0 5172 5170"/>
                  <a:gd name="T33" fmla="*/ T32 w 1391"/>
                  <a:gd name="T34" fmla="+- 0 -1637 -2681"/>
                  <a:gd name="T35" fmla="*/ -1637 h 1931"/>
                  <a:gd name="T36" fmla="+- 0 5190 5170"/>
                  <a:gd name="T37" fmla="*/ T36 w 1391"/>
                  <a:gd name="T38" fmla="+- 0 -1484 -2681"/>
                  <a:gd name="T39" fmla="*/ -1484 h 1931"/>
                  <a:gd name="T40" fmla="+- 0 5225 5170"/>
                  <a:gd name="T41" fmla="*/ T40 w 1391"/>
                  <a:gd name="T42" fmla="+- 0 -1340 -2681"/>
                  <a:gd name="T43" fmla="*/ -1340 h 1931"/>
                  <a:gd name="T44" fmla="+- 0 5274 5170"/>
                  <a:gd name="T45" fmla="*/ T44 w 1391"/>
                  <a:gd name="T46" fmla="+- 0 -1207 -2681"/>
                  <a:gd name="T47" fmla="*/ -1207 h 1931"/>
                  <a:gd name="T48" fmla="+- 0 5337 5170"/>
                  <a:gd name="T49" fmla="*/ T48 w 1391"/>
                  <a:gd name="T50" fmla="+- 0 -1088 -2681"/>
                  <a:gd name="T51" fmla="*/ -1088 h 1931"/>
                  <a:gd name="T52" fmla="+- 0 5413 5170"/>
                  <a:gd name="T53" fmla="*/ T52 w 1391"/>
                  <a:gd name="T54" fmla="+- 0 -983 -2681"/>
                  <a:gd name="T55" fmla="*/ -983 h 1931"/>
                  <a:gd name="T56" fmla="+- 0 5499 5170"/>
                  <a:gd name="T57" fmla="*/ T56 w 1391"/>
                  <a:gd name="T58" fmla="+- 0 -895 -2681"/>
                  <a:gd name="T59" fmla="*/ -895 h 1931"/>
                  <a:gd name="T60" fmla="+- 0 5698 5170"/>
                  <a:gd name="T61" fmla="*/ T60 w 1391"/>
                  <a:gd name="T62" fmla="+- 0 -778 -2681"/>
                  <a:gd name="T63" fmla="*/ -778 h 1931"/>
                  <a:gd name="T64" fmla="+- 0 5865 5170"/>
                  <a:gd name="T65" fmla="*/ T64 w 1391"/>
                  <a:gd name="T66" fmla="+- 0 -750 -2681"/>
                  <a:gd name="T67" fmla="*/ -750 h 1931"/>
                  <a:gd name="T68" fmla="+- 0 6032 5170"/>
                  <a:gd name="T69" fmla="*/ T68 w 1391"/>
                  <a:gd name="T70" fmla="+- 0 -778 -2681"/>
                  <a:gd name="T71" fmla="*/ -778 h 1931"/>
                  <a:gd name="T72" fmla="+- 0 6231 5170"/>
                  <a:gd name="T73" fmla="*/ T72 w 1391"/>
                  <a:gd name="T74" fmla="+- 0 -895 -2681"/>
                  <a:gd name="T75" fmla="*/ -895 h 1931"/>
                  <a:gd name="T76" fmla="+- 0 6318 5170"/>
                  <a:gd name="T77" fmla="*/ T76 w 1391"/>
                  <a:gd name="T78" fmla="+- 0 -983 -2681"/>
                  <a:gd name="T79" fmla="*/ -983 h 1931"/>
                  <a:gd name="T80" fmla="+- 0 6393 5170"/>
                  <a:gd name="T81" fmla="*/ T80 w 1391"/>
                  <a:gd name="T82" fmla="+- 0 -1088 -2681"/>
                  <a:gd name="T83" fmla="*/ -1088 h 1931"/>
                  <a:gd name="T84" fmla="+- 0 6456 5170"/>
                  <a:gd name="T85" fmla="*/ T84 w 1391"/>
                  <a:gd name="T86" fmla="+- 0 -1207 -2681"/>
                  <a:gd name="T87" fmla="*/ -1207 h 1931"/>
                  <a:gd name="T88" fmla="+- 0 6506 5170"/>
                  <a:gd name="T89" fmla="*/ T88 w 1391"/>
                  <a:gd name="T90" fmla="+- 0 -1340 -2681"/>
                  <a:gd name="T91" fmla="*/ -1340 h 1931"/>
                  <a:gd name="T92" fmla="+- 0 6541 5170"/>
                  <a:gd name="T93" fmla="*/ T92 w 1391"/>
                  <a:gd name="T94" fmla="+- 0 -1484 -2681"/>
                  <a:gd name="T95" fmla="*/ -1484 h 1931"/>
                  <a:gd name="T96" fmla="+- 0 6558 5170"/>
                  <a:gd name="T97" fmla="*/ T96 w 1391"/>
                  <a:gd name="T98" fmla="+- 0 -1637 -2681"/>
                  <a:gd name="T99" fmla="*/ -1637 h 1931"/>
                  <a:gd name="T100" fmla="+- 0 6558 5170"/>
                  <a:gd name="T101" fmla="*/ T100 w 1391"/>
                  <a:gd name="T102" fmla="+- 0 -1796 -2681"/>
                  <a:gd name="T103" fmla="*/ -1796 h 1931"/>
                  <a:gd name="T104" fmla="+- 0 6541 5170"/>
                  <a:gd name="T105" fmla="*/ T104 w 1391"/>
                  <a:gd name="T106" fmla="+- 0 -1948 -2681"/>
                  <a:gd name="T107" fmla="*/ -1948 h 1931"/>
                  <a:gd name="T108" fmla="+- 0 6506 5170"/>
                  <a:gd name="T109" fmla="*/ T108 w 1391"/>
                  <a:gd name="T110" fmla="+- 0 -2092 -2681"/>
                  <a:gd name="T111" fmla="*/ -2092 h 1931"/>
                  <a:gd name="T112" fmla="+- 0 6456 5170"/>
                  <a:gd name="T113" fmla="*/ T112 w 1391"/>
                  <a:gd name="T114" fmla="+- 0 -2225 -2681"/>
                  <a:gd name="T115" fmla="*/ -2225 h 1931"/>
                  <a:gd name="T116" fmla="+- 0 6393 5170"/>
                  <a:gd name="T117" fmla="*/ T116 w 1391"/>
                  <a:gd name="T118" fmla="+- 0 -2344 -2681"/>
                  <a:gd name="T119" fmla="*/ -2344 h 1931"/>
                  <a:gd name="T120" fmla="+- 0 6318 5170"/>
                  <a:gd name="T121" fmla="*/ T120 w 1391"/>
                  <a:gd name="T122" fmla="+- 0 -2449 -2681"/>
                  <a:gd name="T123" fmla="*/ -2449 h 1931"/>
                  <a:gd name="T124" fmla="+- 0 6231 5170"/>
                  <a:gd name="T125" fmla="*/ T124 w 1391"/>
                  <a:gd name="T126" fmla="+- 0 -2537 -2681"/>
                  <a:gd name="T127" fmla="*/ -2537 h 1931"/>
                  <a:gd name="T128" fmla="+- 0 6032 5170"/>
                  <a:gd name="T129" fmla="*/ T128 w 1391"/>
                  <a:gd name="T130" fmla="+- 0 -2653 -2681"/>
                  <a:gd name="T131" fmla="*/ -2653 h 1931"/>
                  <a:gd name="T132" fmla="+- 0 5865 5170"/>
                  <a:gd name="T133" fmla="*/ T132 w 1391"/>
                  <a:gd name="T134" fmla="+- 0 -2681 -2681"/>
                  <a:gd name="T135" fmla="*/ -2681 h 19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</a:cxnLst>
                <a:rect l="0" t="0" r="r" b="b"/>
                <a:pathLst>
                  <a:path w="1391" h="1931">
                    <a:moveTo>
                      <a:pt x="695" y="0"/>
                    </a:moveTo>
                    <a:lnTo>
                      <a:pt x="582" y="12"/>
                    </a:lnTo>
                    <a:lnTo>
                      <a:pt x="475" y="49"/>
                    </a:lnTo>
                    <a:lnTo>
                      <a:pt x="375" y="107"/>
                    </a:lnTo>
                    <a:lnTo>
                      <a:pt x="284" y="186"/>
                    </a:lnTo>
                    <a:lnTo>
                      <a:pt x="243" y="232"/>
                    </a:lnTo>
                    <a:lnTo>
                      <a:pt x="203" y="282"/>
                    </a:lnTo>
                    <a:lnTo>
                      <a:pt x="167" y="337"/>
                    </a:lnTo>
                    <a:lnTo>
                      <a:pt x="134" y="395"/>
                    </a:lnTo>
                    <a:lnTo>
                      <a:pt x="104" y="456"/>
                    </a:lnTo>
                    <a:lnTo>
                      <a:pt x="78" y="521"/>
                    </a:lnTo>
                    <a:lnTo>
                      <a:pt x="55" y="589"/>
                    </a:lnTo>
                    <a:lnTo>
                      <a:pt x="35" y="660"/>
                    </a:lnTo>
                    <a:lnTo>
                      <a:pt x="20" y="733"/>
                    </a:lnTo>
                    <a:lnTo>
                      <a:pt x="9" y="808"/>
                    </a:lnTo>
                    <a:lnTo>
                      <a:pt x="2" y="885"/>
                    </a:lnTo>
                    <a:lnTo>
                      <a:pt x="0" y="965"/>
                    </a:lnTo>
                    <a:lnTo>
                      <a:pt x="2" y="1044"/>
                    </a:lnTo>
                    <a:lnTo>
                      <a:pt x="9" y="1121"/>
                    </a:lnTo>
                    <a:lnTo>
                      <a:pt x="20" y="1197"/>
                    </a:lnTo>
                    <a:lnTo>
                      <a:pt x="35" y="1270"/>
                    </a:lnTo>
                    <a:lnTo>
                      <a:pt x="55" y="1341"/>
                    </a:lnTo>
                    <a:lnTo>
                      <a:pt x="78" y="1409"/>
                    </a:lnTo>
                    <a:lnTo>
                      <a:pt x="104" y="1474"/>
                    </a:lnTo>
                    <a:lnTo>
                      <a:pt x="134" y="1535"/>
                    </a:lnTo>
                    <a:lnTo>
                      <a:pt x="167" y="1593"/>
                    </a:lnTo>
                    <a:lnTo>
                      <a:pt x="203" y="1648"/>
                    </a:lnTo>
                    <a:lnTo>
                      <a:pt x="243" y="1698"/>
                    </a:lnTo>
                    <a:lnTo>
                      <a:pt x="284" y="1744"/>
                    </a:lnTo>
                    <a:lnTo>
                      <a:pt x="329" y="1786"/>
                    </a:lnTo>
                    <a:lnTo>
                      <a:pt x="424" y="1855"/>
                    </a:lnTo>
                    <a:lnTo>
                      <a:pt x="528" y="1903"/>
                    </a:lnTo>
                    <a:lnTo>
                      <a:pt x="638" y="1927"/>
                    </a:lnTo>
                    <a:lnTo>
                      <a:pt x="695" y="1931"/>
                    </a:lnTo>
                    <a:lnTo>
                      <a:pt x="752" y="1927"/>
                    </a:lnTo>
                    <a:lnTo>
                      <a:pt x="862" y="1903"/>
                    </a:lnTo>
                    <a:lnTo>
                      <a:pt x="966" y="1855"/>
                    </a:lnTo>
                    <a:lnTo>
                      <a:pt x="1061" y="1786"/>
                    </a:lnTo>
                    <a:lnTo>
                      <a:pt x="1106" y="1744"/>
                    </a:lnTo>
                    <a:lnTo>
                      <a:pt x="1148" y="1698"/>
                    </a:lnTo>
                    <a:lnTo>
                      <a:pt x="1187" y="1648"/>
                    </a:lnTo>
                    <a:lnTo>
                      <a:pt x="1223" y="1593"/>
                    </a:lnTo>
                    <a:lnTo>
                      <a:pt x="1256" y="1535"/>
                    </a:lnTo>
                    <a:lnTo>
                      <a:pt x="1286" y="1474"/>
                    </a:lnTo>
                    <a:lnTo>
                      <a:pt x="1313" y="1409"/>
                    </a:lnTo>
                    <a:lnTo>
                      <a:pt x="1336" y="1341"/>
                    </a:lnTo>
                    <a:lnTo>
                      <a:pt x="1355" y="1270"/>
                    </a:lnTo>
                    <a:lnTo>
                      <a:pt x="1371" y="1197"/>
                    </a:lnTo>
                    <a:lnTo>
                      <a:pt x="1382" y="1121"/>
                    </a:lnTo>
                    <a:lnTo>
                      <a:pt x="1388" y="1044"/>
                    </a:lnTo>
                    <a:lnTo>
                      <a:pt x="1391" y="965"/>
                    </a:lnTo>
                    <a:lnTo>
                      <a:pt x="1388" y="885"/>
                    </a:lnTo>
                    <a:lnTo>
                      <a:pt x="1382" y="808"/>
                    </a:lnTo>
                    <a:lnTo>
                      <a:pt x="1371" y="733"/>
                    </a:lnTo>
                    <a:lnTo>
                      <a:pt x="1355" y="660"/>
                    </a:lnTo>
                    <a:lnTo>
                      <a:pt x="1336" y="589"/>
                    </a:lnTo>
                    <a:lnTo>
                      <a:pt x="1313" y="521"/>
                    </a:lnTo>
                    <a:lnTo>
                      <a:pt x="1286" y="456"/>
                    </a:lnTo>
                    <a:lnTo>
                      <a:pt x="1256" y="395"/>
                    </a:lnTo>
                    <a:lnTo>
                      <a:pt x="1223" y="337"/>
                    </a:lnTo>
                    <a:lnTo>
                      <a:pt x="1187" y="282"/>
                    </a:lnTo>
                    <a:lnTo>
                      <a:pt x="1148" y="232"/>
                    </a:lnTo>
                    <a:lnTo>
                      <a:pt x="1106" y="186"/>
                    </a:lnTo>
                    <a:lnTo>
                      <a:pt x="1061" y="144"/>
                    </a:lnTo>
                    <a:lnTo>
                      <a:pt x="966" y="76"/>
                    </a:lnTo>
                    <a:lnTo>
                      <a:pt x="862" y="28"/>
                    </a:lnTo>
                    <a:lnTo>
                      <a:pt x="752" y="3"/>
                    </a:lnTo>
                    <a:lnTo>
                      <a:pt x="695" y="0"/>
                    </a:lnTo>
                    <a:close/>
                  </a:path>
                </a:pathLst>
              </a:custGeom>
              <a:noFill/>
              <a:ln w="496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8096" y="-2278"/>
              <a:ext cx="2185" cy="1224"/>
              <a:chOff x="8096" y="-2278"/>
              <a:chExt cx="2185" cy="1224"/>
            </a:xfrm>
          </p:grpSpPr>
          <p:sp>
            <p:nvSpPr>
              <p:cNvPr id="12" name="Freeform 10"/>
              <p:cNvSpPr>
                <a:spLocks/>
              </p:cNvSpPr>
              <p:nvPr/>
            </p:nvSpPr>
            <p:spPr bwMode="auto">
              <a:xfrm>
                <a:off x="8096" y="-2278"/>
                <a:ext cx="2185" cy="1224"/>
              </a:xfrm>
              <a:custGeom>
                <a:avLst/>
                <a:gdLst>
                  <a:gd name="T0" fmla="+- 0 9098 8096"/>
                  <a:gd name="T1" fmla="*/ T0 w 2185"/>
                  <a:gd name="T2" fmla="+- 0 -2276 -2278"/>
                  <a:gd name="T3" fmla="*/ -2276 h 1224"/>
                  <a:gd name="T4" fmla="+- 0 8925 8096"/>
                  <a:gd name="T5" fmla="*/ T4 w 2185"/>
                  <a:gd name="T6" fmla="+- 0 -2260 -2278"/>
                  <a:gd name="T7" fmla="*/ -2260 h 1224"/>
                  <a:gd name="T8" fmla="+- 0 8763 8096"/>
                  <a:gd name="T9" fmla="*/ T8 w 2185"/>
                  <a:gd name="T10" fmla="+- 0 -2230 -2278"/>
                  <a:gd name="T11" fmla="*/ -2230 h 1224"/>
                  <a:gd name="T12" fmla="+- 0 8613 8096"/>
                  <a:gd name="T13" fmla="*/ T12 w 2185"/>
                  <a:gd name="T14" fmla="+- 0 -2186 -2278"/>
                  <a:gd name="T15" fmla="*/ -2186 h 1224"/>
                  <a:gd name="T16" fmla="+- 0 8477 8096"/>
                  <a:gd name="T17" fmla="*/ T16 w 2185"/>
                  <a:gd name="T18" fmla="+- 0 -2131 -2278"/>
                  <a:gd name="T19" fmla="*/ -2131 h 1224"/>
                  <a:gd name="T20" fmla="+- 0 8359 8096"/>
                  <a:gd name="T21" fmla="*/ T20 w 2185"/>
                  <a:gd name="T22" fmla="+- 0 -2064 -2278"/>
                  <a:gd name="T23" fmla="*/ -2064 h 1224"/>
                  <a:gd name="T24" fmla="+- 0 8259 8096"/>
                  <a:gd name="T25" fmla="*/ T24 w 2185"/>
                  <a:gd name="T26" fmla="+- 0 -1989 -2278"/>
                  <a:gd name="T27" fmla="*/ -1989 h 1224"/>
                  <a:gd name="T28" fmla="+- 0 8127 8096"/>
                  <a:gd name="T29" fmla="*/ T28 w 2185"/>
                  <a:gd name="T30" fmla="+- 0 -1813 -2278"/>
                  <a:gd name="T31" fmla="*/ -1813 h 1224"/>
                  <a:gd name="T32" fmla="+- 0 8096 8096"/>
                  <a:gd name="T33" fmla="*/ T32 w 2185"/>
                  <a:gd name="T34" fmla="+- 0 -1666 -2278"/>
                  <a:gd name="T35" fmla="*/ -1666 h 1224"/>
                  <a:gd name="T36" fmla="+- 0 8127 8096"/>
                  <a:gd name="T37" fmla="*/ T36 w 2185"/>
                  <a:gd name="T38" fmla="+- 0 -1519 -2278"/>
                  <a:gd name="T39" fmla="*/ -1519 h 1224"/>
                  <a:gd name="T40" fmla="+- 0 8259 8096"/>
                  <a:gd name="T41" fmla="*/ T40 w 2185"/>
                  <a:gd name="T42" fmla="+- 0 -1343 -2278"/>
                  <a:gd name="T43" fmla="*/ -1343 h 1224"/>
                  <a:gd name="T44" fmla="+- 0 8359 8096"/>
                  <a:gd name="T45" fmla="*/ T44 w 2185"/>
                  <a:gd name="T46" fmla="+- 0 -1268 -2278"/>
                  <a:gd name="T47" fmla="*/ -1268 h 1224"/>
                  <a:gd name="T48" fmla="+- 0 8477 8096"/>
                  <a:gd name="T49" fmla="*/ T48 w 2185"/>
                  <a:gd name="T50" fmla="+- 0 -1201 -2278"/>
                  <a:gd name="T51" fmla="*/ -1201 h 1224"/>
                  <a:gd name="T52" fmla="+- 0 8613 8096"/>
                  <a:gd name="T53" fmla="*/ T52 w 2185"/>
                  <a:gd name="T54" fmla="+- 0 -1146 -2278"/>
                  <a:gd name="T55" fmla="*/ -1146 h 1224"/>
                  <a:gd name="T56" fmla="+- 0 8763 8096"/>
                  <a:gd name="T57" fmla="*/ T56 w 2185"/>
                  <a:gd name="T58" fmla="+- 0 -1102 -2278"/>
                  <a:gd name="T59" fmla="*/ -1102 h 1224"/>
                  <a:gd name="T60" fmla="+- 0 8925 8096"/>
                  <a:gd name="T61" fmla="*/ T60 w 2185"/>
                  <a:gd name="T62" fmla="+- 0 -1072 -2278"/>
                  <a:gd name="T63" fmla="*/ -1072 h 1224"/>
                  <a:gd name="T64" fmla="+- 0 9098 8096"/>
                  <a:gd name="T65" fmla="*/ T64 w 2185"/>
                  <a:gd name="T66" fmla="+- 0 -1056 -2278"/>
                  <a:gd name="T67" fmla="*/ -1056 h 1224"/>
                  <a:gd name="T68" fmla="+- 0 9277 8096"/>
                  <a:gd name="T69" fmla="*/ T68 w 2185"/>
                  <a:gd name="T70" fmla="+- 0 -1056 -2278"/>
                  <a:gd name="T71" fmla="*/ -1056 h 1224"/>
                  <a:gd name="T72" fmla="+- 0 9450 8096"/>
                  <a:gd name="T73" fmla="*/ T72 w 2185"/>
                  <a:gd name="T74" fmla="+- 0 -1072 -2278"/>
                  <a:gd name="T75" fmla="*/ -1072 h 1224"/>
                  <a:gd name="T76" fmla="+- 0 9613 8096"/>
                  <a:gd name="T77" fmla="*/ T76 w 2185"/>
                  <a:gd name="T78" fmla="+- 0 -1102 -2278"/>
                  <a:gd name="T79" fmla="*/ -1102 h 1224"/>
                  <a:gd name="T80" fmla="+- 0 9763 8096"/>
                  <a:gd name="T81" fmla="*/ T80 w 2185"/>
                  <a:gd name="T82" fmla="+- 0 -1146 -2278"/>
                  <a:gd name="T83" fmla="*/ -1146 h 1224"/>
                  <a:gd name="T84" fmla="+- 0 9899 8096"/>
                  <a:gd name="T85" fmla="*/ T84 w 2185"/>
                  <a:gd name="T86" fmla="+- 0 -1201 -2278"/>
                  <a:gd name="T87" fmla="*/ -1201 h 1224"/>
                  <a:gd name="T88" fmla="+- 0 10018 8096"/>
                  <a:gd name="T89" fmla="*/ T88 w 2185"/>
                  <a:gd name="T90" fmla="+- 0 -1268 -2278"/>
                  <a:gd name="T91" fmla="*/ -1268 h 1224"/>
                  <a:gd name="T92" fmla="+- 0 10117 8096"/>
                  <a:gd name="T93" fmla="*/ T92 w 2185"/>
                  <a:gd name="T94" fmla="+- 0 -1343 -2278"/>
                  <a:gd name="T95" fmla="*/ -1343 h 1224"/>
                  <a:gd name="T96" fmla="+- 0 10249 8096"/>
                  <a:gd name="T97" fmla="*/ T96 w 2185"/>
                  <a:gd name="T98" fmla="+- 0 -1519 -2278"/>
                  <a:gd name="T99" fmla="*/ -1519 h 1224"/>
                  <a:gd name="T100" fmla="+- 0 10281 8096"/>
                  <a:gd name="T101" fmla="*/ T100 w 2185"/>
                  <a:gd name="T102" fmla="+- 0 -1666 -2278"/>
                  <a:gd name="T103" fmla="*/ -1666 h 1224"/>
                  <a:gd name="T104" fmla="+- 0 10249 8096"/>
                  <a:gd name="T105" fmla="*/ T104 w 2185"/>
                  <a:gd name="T106" fmla="+- 0 -1813 -2278"/>
                  <a:gd name="T107" fmla="*/ -1813 h 1224"/>
                  <a:gd name="T108" fmla="+- 0 10117 8096"/>
                  <a:gd name="T109" fmla="*/ T108 w 2185"/>
                  <a:gd name="T110" fmla="+- 0 -1989 -2278"/>
                  <a:gd name="T111" fmla="*/ -1989 h 1224"/>
                  <a:gd name="T112" fmla="+- 0 10018 8096"/>
                  <a:gd name="T113" fmla="*/ T112 w 2185"/>
                  <a:gd name="T114" fmla="+- 0 -2064 -2278"/>
                  <a:gd name="T115" fmla="*/ -2064 h 1224"/>
                  <a:gd name="T116" fmla="+- 0 9899 8096"/>
                  <a:gd name="T117" fmla="*/ T116 w 2185"/>
                  <a:gd name="T118" fmla="+- 0 -2131 -2278"/>
                  <a:gd name="T119" fmla="*/ -2131 h 1224"/>
                  <a:gd name="T120" fmla="+- 0 9763 8096"/>
                  <a:gd name="T121" fmla="*/ T120 w 2185"/>
                  <a:gd name="T122" fmla="+- 0 -2186 -2278"/>
                  <a:gd name="T123" fmla="*/ -2186 h 1224"/>
                  <a:gd name="T124" fmla="+- 0 9613 8096"/>
                  <a:gd name="T125" fmla="*/ T124 w 2185"/>
                  <a:gd name="T126" fmla="+- 0 -2230 -2278"/>
                  <a:gd name="T127" fmla="*/ -2230 h 1224"/>
                  <a:gd name="T128" fmla="+- 0 9450 8096"/>
                  <a:gd name="T129" fmla="*/ T128 w 2185"/>
                  <a:gd name="T130" fmla="+- 0 -2260 -2278"/>
                  <a:gd name="T131" fmla="*/ -2260 h 1224"/>
                  <a:gd name="T132" fmla="+- 0 9277 8096"/>
                  <a:gd name="T133" fmla="*/ T132 w 2185"/>
                  <a:gd name="T134" fmla="+- 0 -2276 -2278"/>
                  <a:gd name="T135" fmla="*/ -2276 h 12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</a:cxnLst>
                <a:rect l="0" t="0" r="r" b="b"/>
                <a:pathLst>
                  <a:path w="2185" h="1224">
                    <a:moveTo>
                      <a:pt x="1092" y="0"/>
                    </a:moveTo>
                    <a:lnTo>
                      <a:pt x="1002" y="2"/>
                    </a:lnTo>
                    <a:lnTo>
                      <a:pt x="915" y="8"/>
                    </a:lnTo>
                    <a:lnTo>
                      <a:pt x="829" y="18"/>
                    </a:lnTo>
                    <a:lnTo>
                      <a:pt x="747" y="31"/>
                    </a:lnTo>
                    <a:lnTo>
                      <a:pt x="667" y="48"/>
                    </a:lnTo>
                    <a:lnTo>
                      <a:pt x="590" y="68"/>
                    </a:lnTo>
                    <a:lnTo>
                      <a:pt x="517" y="92"/>
                    </a:lnTo>
                    <a:lnTo>
                      <a:pt x="447" y="118"/>
                    </a:lnTo>
                    <a:lnTo>
                      <a:pt x="381" y="147"/>
                    </a:lnTo>
                    <a:lnTo>
                      <a:pt x="320" y="179"/>
                    </a:lnTo>
                    <a:lnTo>
                      <a:pt x="263" y="214"/>
                    </a:lnTo>
                    <a:lnTo>
                      <a:pt x="210" y="250"/>
                    </a:lnTo>
                    <a:lnTo>
                      <a:pt x="163" y="289"/>
                    </a:lnTo>
                    <a:lnTo>
                      <a:pt x="86" y="374"/>
                    </a:lnTo>
                    <a:lnTo>
                      <a:pt x="31" y="465"/>
                    </a:lnTo>
                    <a:lnTo>
                      <a:pt x="3" y="562"/>
                    </a:lnTo>
                    <a:lnTo>
                      <a:pt x="0" y="612"/>
                    </a:lnTo>
                    <a:lnTo>
                      <a:pt x="3" y="662"/>
                    </a:lnTo>
                    <a:lnTo>
                      <a:pt x="31" y="759"/>
                    </a:lnTo>
                    <a:lnTo>
                      <a:pt x="86" y="850"/>
                    </a:lnTo>
                    <a:lnTo>
                      <a:pt x="163" y="935"/>
                    </a:lnTo>
                    <a:lnTo>
                      <a:pt x="210" y="974"/>
                    </a:lnTo>
                    <a:lnTo>
                      <a:pt x="263" y="1010"/>
                    </a:lnTo>
                    <a:lnTo>
                      <a:pt x="320" y="1045"/>
                    </a:lnTo>
                    <a:lnTo>
                      <a:pt x="381" y="1077"/>
                    </a:lnTo>
                    <a:lnTo>
                      <a:pt x="447" y="1106"/>
                    </a:lnTo>
                    <a:lnTo>
                      <a:pt x="517" y="1132"/>
                    </a:lnTo>
                    <a:lnTo>
                      <a:pt x="590" y="1156"/>
                    </a:lnTo>
                    <a:lnTo>
                      <a:pt x="667" y="1176"/>
                    </a:lnTo>
                    <a:lnTo>
                      <a:pt x="747" y="1193"/>
                    </a:lnTo>
                    <a:lnTo>
                      <a:pt x="829" y="1206"/>
                    </a:lnTo>
                    <a:lnTo>
                      <a:pt x="915" y="1216"/>
                    </a:lnTo>
                    <a:lnTo>
                      <a:pt x="1002" y="1222"/>
                    </a:lnTo>
                    <a:lnTo>
                      <a:pt x="1092" y="1224"/>
                    </a:lnTo>
                    <a:lnTo>
                      <a:pt x="1181" y="1222"/>
                    </a:lnTo>
                    <a:lnTo>
                      <a:pt x="1269" y="1216"/>
                    </a:lnTo>
                    <a:lnTo>
                      <a:pt x="1354" y="1206"/>
                    </a:lnTo>
                    <a:lnTo>
                      <a:pt x="1437" y="1193"/>
                    </a:lnTo>
                    <a:lnTo>
                      <a:pt x="1517" y="1176"/>
                    </a:lnTo>
                    <a:lnTo>
                      <a:pt x="1594" y="1156"/>
                    </a:lnTo>
                    <a:lnTo>
                      <a:pt x="1667" y="1132"/>
                    </a:lnTo>
                    <a:lnTo>
                      <a:pt x="1737" y="1106"/>
                    </a:lnTo>
                    <a:lnTo>
                      <a:pt x="1803" y="1077"/>
                    </a:lnTo>
                    <a:lnTo>
                      <a:pt x="1865" y="1045"/>
                    </a:lnTo>
                    <a:lnTo>
                      <a:pt x="1922" y="1010"/>
                    </a:lnTo>
                    <a:lnTo>
                      <a:pt x="1974" y="974"/>
                    </a:lnTo>
                    <a:lnTo>
                      <a:pt x="2021" y="935"/>
                    </a:lnTo>
                    <a:lnTo>
                      <a:pt x="2099" y="850"/>
                    </a:lnTo>
                    <a:lnTo>
                      <a:pt x="2153" y="759"/>
                    </a:lnTo>
                    <a:lnTo>
                      <a:pt x="2181" y="662"/>
                    </a:lnTo>
                    <a:lnTo>
                      <a:pt x="2185" y="612"/>
                    </a:lnTo>
                    <a:lnTo>
                      <a:pt x="2181" y="562"/>
                    </a:lnTo>
                    <a:lnTo>
                      <a:pt x="2153" y="465"/>
                    </a:lnTo>
                    <a:lnTo>
                      <a:pt x="2099" y="374"/>
                    </a:lnTo>
                    <a:lnTo>
                      <a:pt x="2021" y="289"/>
                    </a:lnTo>
                    <a:lnTo>
                      <a:pt x="1974" y="250"/>
                    </a:lnTo>
                    <a:lnTo>
                      <a:pt x="1922" y="214"/>
                    </a:lnTo>
                    <a:lnTo>
                      <a:pt x="1865" y="179"/>
                    </a:lnTo>
                    <a:lnTo>
                      <a:pt x="1803" y="147"/>
                    </a:lnTo>
                    <a:lnTo>
                      <a:pt x="1737" y="118"/>
                    </a:lnTo>
                    <a:lnTo>
                      <a:pt x="1667" y="92"/>
                    </a:lnTo>
                    <a:lnTo>
                      <a:pt x="1594" y="68"/>
                    </a:lnTo>
                    <a:lnTo>
                      <a:pt x="1517" y="48"/>
                    </a:lnTo>
                    <a:lnTo>
                      <a:pt x="1437" y="31"/>
                    </a:lnTo>
                    <a:lnTo>
                      <a:pt x="1354" y="18"/>
                    </a:lnTo>
                    <a:lnTo>
                      <a:pt x="1269" y="8"/>
                    </a:lnTo>
                    <a:lnTo>
                      <a:pt x="1181" y="2"/>
                    </a:lnTo>
                    <a:lnTo>
                      <a:pt x="1092" y="0"/>
                    </a:lnTo>
                    <a:close/>
                  </a:path>
                </a:pathLst>
              </a:custGeom>
              <a:noFill/>
              <a:ln w="49670">
                <a:solidFill>
                  <a:srgbClr val="00E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7434" y="-1709"/>
              <a:ext cx="94" cy="87"/>
              <a:chOff x="7434" y="-1709"/>
              <a:chExt cx="94" cy="87"/>
            </a:xfrm>
          </p:grpSpPr>
          <p:sp>
            <p:nvSpPr>
              <p:cNvPr id="11" name="Freeform 12"/>
              <p:cNvSpPr>
                <a:spLocks/>
              </p:cNvSpPr>
              <p:nvPr/>
            </p:nvSpPr>
            <p:spPr bwMode="auto">
              <a:xfrm>
                <a:off x="7434" y="-1709"/>
                <a:ext cx="94" cy="87"/>
              </a:xfrm>
              <a:custGeom>
                <a:avLst/>
                <a:gdLst>
                  <a:gd name="T0" fmla="+- 0 7528 7434"/>
                  <a:gd name="T1" fmla="*/ T0 w 94"/>
                  <a:gd name="T2" fmla="+- 0 -1650 -1709"/>
                  <a:gd name="T3" fmla="*/ -1650 h 87"/>
                  <a:gd name="T4" fmla="+- 0 7525 7434"/>
                  <a:gd name="T5" fmla="*/ T4 w 94"/>
                  <a:gd name="T6" fmla="+- 0 -1676 -1709"/>
                  <a:gd name="T7" fmla="*/ -1676 h 87"/>
                  <a:gd name="T8" fmla="+- 0 7515 7434"/>
                  <a:gd name="T9" fmla="*/ T8 w 94"/>
                  <a:gd name="T10" fmla="+- 0 -1695 -1709"/>
                  <a:gd name="T11" fmla="*/ -1695 h 87"/>
                  <a:gd name="T12" fmla="+- 0 7500 7434"/>
                  <a:gd name="T13" fmla="*/ T12 w 94"/>
                  <a:gd name="T14" fmla="+- 0 -1706 -1709"/>
                  <a:gd name="T15" fmla="*/ -1706 h 87"/>
                  <a:gd name="T16" fmla="+- 0 7482 7434"/>
                  <a:gd name="T17" fmla="*/ T16 w 94"/>
                  <a:gd name="T18" fmla="+- 0 -1709 -1709"/>
                  <a:gd name="T19" fmla="*/ -1709 h 87"/>
                  <a:gd name="T20" fmla="+- 0 7459 7434"/>
                  <a:gd name="T21" fmla="*/ T20 w 94"/>
                  <a:gd name="T22" fmla="+- 0 -1704 -1709"/>
                  <a:gd name="T23" fmla="*/ -1704 h 87"/>
                  <a:gd name="T24" fmla="+- 0 7442 7434"/>
                  <a:gd name="T25" fmla="*/ T24 w 94"/>
                  <a:gd name="T26" fmla="+- 0 -1691 -1709"/>
                  <a:gd name="T27" fmla="*/ -1691 h 87"/>
                  <a:gd name="T28" fmla="+- 0 7434 7434"/>
                  <a:gd name="T29" fmla="*/ T28 w 94"/>
                  <a:gd name="T30" fmla="+- 0 -1672 -1709"/>
                  <a:gd name="T31" fmla="*/ -1672 h 87"/>
                  <a:gd name="T32" fmla="+- 0 7438 7434"/>
                  <a:gd name="T33" fmla="*/ T32 w 94"/>
                  <a:gd name="T34" fmla="+- 0 -1648 -1709"/>
                  <a:gd name="T35" fmla="*/ -1648 h 87"/>
                  <a:gd name="T36" fmla="+- 0 7451 7434"/>
                  <a:gd name="T37" fmla="*/ T36 w 94"/>
                  <a:gd name="T38" fmla="+- 0 -1631 -1709"/>
                  <a:gd name="T39" fmla="*/ -1631 h 87"/>
                  <a:gd name="T40" fmla="+- 0 7470 7434"/>
                  <a:gd name="T41" fmla="*/ T40 w 94"/>
                  <a:gd name="T42" fmla="+- 0 -1622 -1709"/>
                  <a:gd name="T43" fmla="*/ -1622 h 87"/>
                  <a:gd name="T44" fmla="+- 0 7497 7434"/>
                  <a:gd name="T45" fmla="*/ T44 w 94"/>
                  <a:gd name="T46" fmla="+- 0 -1625 -1709"/>
                  <a:gd name="T47" fmla="*/ -1625 h 87"/>
                  <a:gd name="T48" fmla="+- 0 7516 7434"/>
                  <a:gd name="T49" fmla="*/ T48 w 94"/>
                  <a:gd name="T50" fmla="+- 0 -1635 -1709"/>
                  <a:gd name="T51" fmla="*/ -1635 h 87"/>
                  <a:gd name="T52" fmla="+- 0 7528 7434"/>
                  <a:gd name="T53" fmla="*/ T52 w 94"/>
                  <a:gd name="T54" fmla="+- 0 -1650 -1709"/>
                  <a:gd name="T55" fmla="*/ -1650 h 8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94" h="87">
                    <a:moveTo>
                      <a:pt x="94" y="59"/>
                    </a:moveTo>
                    <a:lnTo>
                      <a:pt x="91" y="33"/>
                    </a:lnTo>
                    <a:lnTo>
                      <a:pt x="81" y="14"/>
                    </a:lnTo>
                    <a:lnTo>
                      <a:pt x="66" y="3"/>
                    </a:lnTo>
                    <a:lnTo>
                      <a:pt x="48" y="0"/>
                    </a:lnTo>
                    <a:lnTo>
                      <a:pt x="25" y="5"/>
                    </a:lnTo>
                    <a:lnTo>
                      <a:pt x="8" y="18"/>
                    </a:lnTo>
                    <a:lnTo>
                      <a:pt x="0" y="37"/>
                    </a:lnTo>
                    <a:lnTo>
                      <a:pt x="4" y="61"/>
                    </a:lnTo>
                    <a:lnTo>
                      <a:pt x="17" y="78"/>
                    </a:lnTo>
                    <a:lnTo>
                      <a:pt x="36" y="87"/>
                    </a:lnTo>
                    <a:lnTo>
                      <a:pt x="63" y="84"/>
                    </a:lnTo>
                    <a:lnTo>
                      <a:pt x="82" y="74"/>
                    </a:lnTo>
                    <a:lnTo>
                      <a:pt x="94" y="59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13"/>
            <p:cNvGrpSpPr>
              <a:grpSpLocks/>
            </p:cNvGrpSpPr>
            <p:nvPr/>
          </p:nvGrpSpPr>
          <p:grpSpPr bwMode="auto">
            <a:xfrm>
              <a:off x="5216" y="-2120"/>
              <a:ext cx="1301" cy="401"/>
              <a:chOff x="5216" y="-2120"/>
              <a:chExt cx="1301" cy="401"/>
            </a:xfrm>
          </p:grpSpPr>
          <p:sp>
            <p:nvSpPr>
              <p:cNvPr id="10" name="Freeform 14"/>
              <p:cNvSpPr>
                <a:spLocks/>
              </p:cNvSpPr>
              <p:nvPr/>
            </p:nvSpPr>
            <p:spPr bwMode="auto">
              <a:xfrm>
                <a:off x="5216" y="-2120"/>
                <a:ext cx="1301" cy="401"/>
              </a:xfrm>
              <a:custGeom>
                <a:avLst/>
                <a:gdLst>
                  <a:gd name="T0" fmla="+- 0 5216 5216"/>
                  <a:gd name="T1" fmla="*/ T0 w 1301"/>
                  <a:gd name="T2" fmla="+- 0 -2120 -2120"/>
                  <a:gd name="T3" fmla="*/ -2120 h 401"/>
                  <a:gd name="T4" fmla="+- 0 5216 5216"/>
                  <a:gd name="T5" fmla="*/ T4 w 1301"/>
                  <a:gd name="T6" fmla="+- 0 -1719 -2120"/>
                  <a:gd name="T7" fmla="*/ -1719 h 401"/>
                  <a:gd name="T8" fmla="+- 0 6516 5216"/>
                  <a:gd name="T9" fmla="*/ T8 w 1301"/>
                  <a:gd name="T10" fmla="+- 0 -1719 -2120"/>
                  <a:gd name="T11" fmla="*/ -1719 h 401"/>
                  <a:gd name="T12" fmla="+- 0 6516 5216"/>
                  <a:gd name="T13" fmla="*/ T12 w 1301"/>
                  <a:gd name="T14" fmla="+- 0 -2120 -2120"/>
                  <a:gd name="T15" fmla="*/ -2120 h 401"/>
                  <a:gd name="T16" fmla="+- 0 5216 5216"/>
                  <a:gd name="T17" fmla="*/ T16 w 1301"/>
                  <a:gd name="T18" fmla="+- 0 -2120 -2120"/>
                  <a:gd name="T19" fmla="*/ -2120 h 4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301" h="401">
                    <a:moveTo>
                      <a:pt x="0" y="0"/>
                    </a:moveTo>
                    <a:lnTo>
                      <a:pt x="0" y="401"/>
                    </a:lnTo>
                    <a:lnTo>
                      <a:pt x="1300" y="401"/>
                    </a:lnTo>
                    <a:lnTo>
                      <a:pt x="130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127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-70070" b="-70070"/>
          <a:stretch>
            <a:fillRect/>
          </a:stretch>
        </p:blipFill>
        <p:spPr>
          <a:xfrm>
            <a:off x="457199" y="-320302"/>
            <a:ext cx="4709527" cy="5753721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97814" y="1210324"/>
            <a:ext cx="4041648" cy="4937760"/>
          </a:xfrm>
        </p:spPr>
        <p:txBody>
          <a:bodyPr/>
          <a:lstStyle/>
          <a:p>
            <a:r>
              <a:rPr lang="en-US" dirty="0" err="1" smtClean="0"/>
              <a:t>Zeki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292" y="3860204"/>
            <a:ext cx="3813708" cy="299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4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What </a:t>
            </a:r>
            <a:r>
              <a:rPr lang="en-US" dirty="0">
                <a:solidFill>
                  <a:schemeClr val="tx1"/>
                </a:solidFill>
              </a:rPr>
              <a:t>are the units of attentional selection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Location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i="1" dirty="0" smtClean="0"/>
              <a:t>Downing and </a:t>
            </a:r>
            <a:r>
              <a:rPr lang="en-US" i="1" dirty="0" err="1" smtClean="0"/>
              <a:t>Kanwisher</a:t>
            </a:r>
            <a:r>
              <a:rPr lang="en-US" i="1" dirty="0" smtClean="0"/>
              <a:t> (2001)</a:t>
            </a:r>
            <a:endParaRPr lang="en-US" i="1" dirty="0"/>
          </a:p>
        </p:txBody>
      </p:sp>
      <p:pic>
        <p:nvPicPr>
          <p:cNvPr id="2133" name="Picture 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9" y="2276988"/>
            <a:ext cx="4193721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4" name="Picture 8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81"/>
          <a:stretch/>
        </p:blipFill>
        <p:spPr bwMode="auto">
          <a:xfrm>
            <a:off x="4764991" y="2276988"/>
            <a:ext cx="4216479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What </a:t>
            </a:r>
            <a:r>
              <a:rPr lang="en-US" dirty="0">
                <a:solidFill>
                  <a:schemeClr val="tx1"/>
                </a:solidFill>
              </a:rPr>
              <a:t>are the units of attentional selection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Objects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PREDICTION OF OBJECT-BASED ATTENTION:</a:t>
            </a:r>
          </a:p>
          <a:p>
            <a:r>
              <a:rPr lang="en-US" dirty="0"/>
              <a:t>All the visual attributes </a:t>
            </a:r>
            <a:r>
              <a:rPr lang="en-US" i="1" dirty="0"/>
              <a:t>of the attended object </a:t>
            </a:r>
            <a:r>
              <a:rPr lang="en-US" dirty="0"/>
              <a:t>will be </a:t>
            </a:r>
            <a:r>
              <a:rPr lang="en-US" dirty="0" smtClean="0"/>
              <a:t>enhanced, </a:t>
            </a:r>
            <a:r>
              <a:rPr lang="en-US" i="1" dirty="0" smtClean="0"/>
              <a:t>whether </a:t>
            </a:r>
            <a:r>
              <a:rPr lang="en-US" i="1" dirty="0"/>
              <a:t>task-relevant or not</a:t>
            </a:r>
            <a:r>
              <a:rPr lang="en-US" dirty="0" smtClean="0"/>
              <a:t>.</a:t>
            </a:r>
            <a:r>
              <a:rPr lang="en-US" dirty="0"/>
              <a:t> </a:t>
            </a:r>
          </a:p>
          <a:p>
            <a:r>
              <a:rPr lang="en-US" dirty="0"/>
              <a:t>For example, in this stimulus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faces </a:t>
            </a:r>
            <a:r>
              <a:rPr lang="en-US" dirty="0"/>
              <a:t>moves back and </a:t>
            </a:r>
            <a:r>
              <a:rPr lang="en-US" dirty="0" smtClean="0"/>
              <a:t>forth </a:t>
            </a:r>
          </a:p>
          <a:p>
            <a:pPr marL="0" indent="0">
              <a:buNone/>
            </a:pPr>
            <a:r>
              <a:rPr lang="en-US" dirty="0" smtClean="0"/>
              <a:t>(motion)</a:t>
            </a:r>
            <a:endParaRPr lang="en-US" dirty="0"/>
          </a:p>
          <a:p>
            <a:r>
              <a:rPr lang="en-US" dirty="0"/>
              <a:t>house remains stationary and is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slightly </a:t>
            </a:r>
            <a:r>
              <a:rPr lang="en-US" dirty="0"/>
              <a:t>off </a:t>
            </a:r>
            <a:r>
              <a:rPr lang="en-US" dirty="0" smtClean="0"/>
              <a:t>center (position)</a:t>
            </a:r>
            <a:endParaRPr lang="en-US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500615"/>
            <a:ext cx="3071130" cy="348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5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What </a:t>
            </a:r>
            <a:r>
              <a:rPr lang="en-US" dirty="0">
                <a:solidFill>
                  <a:schemeClr val="tx1"/>
                </a:solidFill>
              </a:rPr>
              <a:t>are the units of attentional selection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Objects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r>
              <a:rPr lang="en-US" i="1" dirty="0" err="1"/>
              <a:t>O’Craven</a:t>
            </a:r>
            <a:r>
              <a:rPr lang="en-US" i="1" dirty="0"/>
              <a:t>, Downing &amp; </a:t>
            </a:r>
            <a:r>
              <a:rPr lang="en-US" i="1" dirty="0" err="1"/>
              <a:t>Kanwisher</a:t>
            </a:r>
            <a:r>
              <a:rPr lang="en-US" i="1" dirty="0"/>
              <a:t> (1999)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" y="2086125"/>
            <a:ext cx="8270240" cy="424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55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What </a:t>
            </a:r>
            <a:r>
              <a:rPr lang="en-US" dirty="0">
                <a:solidFill>
                  <a:schemeClr val="tx1"/>
                </a:solidFill>
              </a:rPr>
              <a:t>are the units of attentional selection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FEATURES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PREDICTION OF </a:t>
            </a:r>
            <a:r>
              <a:rPr lang="en-US" dirty="0" smtClean="0"/>
              <a:t>FEATURE-BASED </a:t>
            </a:r>
            <a:r>
              <a:rPr lang="en-US" dirty="0"/>
              <a:t>ATTENTION:</a:t>
            </a:r>
          </a:p>
          <a:p>
            <a:r>
              <a:rPr lang="en-US" i="1" dirty="0"/>
              <a:t>A</a:t>
            </a:r>
            <a:r>
              <a:rPr lang="en-US" i="1" dirty="0" smtClean="0"/>
              <a:t>ttention</a:t>
            </a:r>
            <a:r>
              <a:rPr lang="en-US" dirty="0" smtClean="0"/>
              <a:t> </a:t>
            </a:r>
            <a:r>
              <a:rPr lang="en-US" dirty="0"/>
              <a:t>to a given feature in a given </a:t>
            </a:r>
            <a:r>
              <a:rPr lang="en-US" dirty="0" smtClean="0"/>
              <a:t>location will enhance responses of </a:t>
            </a:r>
            <a:r>
              <a:rPr lang="en-US" dirty="0"/>
              <a:t>that same feature elsewhere in the visual </a:t>
            </a:r>
            <a:r>
              <a:rPr lang="en-US" dirty="0" smtClean="0"/>
              <a:t>field</a:t>
            </a:r>
          </a:p>
          <a:p>
            <a:r>
              <a:rPr lang="en-US" dirty="0" smtClean="0"/>
              <a:t>For example in this </a:t>
            </a:r>
          </a:p>
          <a:p>
            <a:pPr marL="0" indent="0">
              <a:buNone/>
            </a:pPr>
            <a:r>
              <a:rPr lang="en-US" dirty="0" smtClean="0"/>
              <a:t>stimulus: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Subjects need to indicate</a:t>
            </a:r>
          </a:p>
          <a:p>
            <a:pPr marL="0" indent="0">
              <a:buNone/>
            </a:pPr>
            <a:r>
              <a:rPr lang="en-US" dirty="0" smtClean="0"/>
              <a:t>Which stimulus has the </a:t>
            </a:r>
          </a:p>
          <a:p>
            <a:pPr marL="0" indent="0">
              <a:buNone/>
            </a:pPr>
            <a:r>
              <a:rPr lang="en-US" dirty="0" smtClean="0"/>
              <a:t>faster motion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57" y="2762090"/>
            <a:ext cx="4600576" cy="356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7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What </a:t>
            </a:r>
            <a:r>
              <a:rPr lang="en-US" dirty="0">
                <a:solidFill>
                  <a:schemeClr val="tx1"/>
                </a:solidFill>
              </a:rPr>
              <a:t>are the units of attentional selection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Features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62" y="2083436"/>
            <a:ext cx="5739677" cy="407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r>
              <a:rPr lang="en-US" sz="2800" i="1" dirty="0" smtClean="0"/>
              <a:t>Saenz et al. 2002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822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What </a:t>
            </a:r>
            <a:r>
              <a:rPr lang="en-US" dirty="0">
                <a:solidFill>
                  <a:schemeClr val="tx1"/>
                </a:solidFill>
              </a:rPr>
              <a:t>are the units of attentional selection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locations</a:t>
            </a:r>
            <a:r>
              <a:rPr lang="en-US" dirty="0" smtClean="0"/>
              <a:t>?</a:t>
            </a:r>
            <a:endParaRPr lang="en-US" i="1" dirty="0" smtClean="0"/>
          </a:p>
          <a:p>
            <a:pPr marL="0" indent="0">
              <a:buNone/>
            </a:pPr>
            <a:r>
              <a:rPr lang="en-US" i="1" dirty="0" smtClean="0"/>
              <a:t>enhancement </a:t>
            </a:r>
            <a:r>
              <a:rPr lang="en-US" i="1" dirty="0"/>
              <a:t>of irrelevant</a:t>
            </a:r>
            <a:endParaRPr lang="en-US" dirty="0"/>
          </a:p>
          <a:p>
            <a:pPr marL="0" indent="0">
              <a:buNone/>
            </a:pPr>
            <a:r>
              <a:rPr lang="en-US" i="1" dirty="0" smtClean="0"/>
              <a:t>information </a:t>
            </a:r>
            <a:r>
              <a:rPr lang="en-US" i="1" dirty="0"/>
              <a:t>at the same </a:t>
            </a:r>
            <a:r>
              <a:rPr lang="en-US" i="1" dirty="0" smtClean="0"/>
              <a:t>location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objects? </a:t>
            </a:r>
          </a:p>
          <a:p>
            <a:pPr marL="0" indent="0">
              <a:buNone/>
            </a:pPr>
            <a:r>
              <a:rPr lang="en-US" i="1" dirty="0" smtClean="0"/>
              <a:t>enhancement of irrelevant </a:t>
            </a:r>
          </a:p>
          <a:p>
            <a:pPr marL="0" indent="0">
              <a:buNone/>
            </a:pPr>
            <a:r>
              <a:rPr lang="en-US" i="1" dirty="0" smtClean="0"/>
              <a:t>attributes </a:t>
            </a:r>
            <a:r>
              <a:rPr lang="en-US" i="1" dirty="0"/>
              <a:t>of target </a:t>
            </a:r>
            <a:r>
              <a:rPr lang="en-US" i="1" dirty="0" smtClean="0"/>
              <a:t>object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features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i="1" dirty="0" smtClean="0"/>
              <a:t>enhancement of irrelevant </a:t>
            </a:r>
          </a:p>
          <a:p>
            <a:pPr marL="0" indent="0">
              <a:buNone/>
            </a:pPr>
            <a:r>
              <a:rPr lang="en-US" i="1" dirty="0" smtClean="0"/>
              <a:t>objects sharing </a:t>
            </a:r>
            <a:r>
              <a:rPr lang="en-US" i="1" dirty="0"/>
              <a:t>features </a:t>
            </a:r>
            <a:r>
              <a:rPr lang="en-US" i="1" dirty="0" smtClean="0"/>
              <a:t>with </a:t>
            </a:r>
            <a:r>
              <a:rPr lang="en-US" i="1" dirty="0"/>
              <a:t>the </a:t>
            </a:r>
            <a:endParaRPr lang="en-US" i="1" dirty="0" smtClean="0"/>
          </a:p>
          <a:p>
            <a:pPr marL="0" indent="0">
              <a:buNone/>
            </a:pPr>
            <a:r>
              <a:rPr lang="en-US" i="1" dirty="0" smtClean="0"/>
              <a:t>target </a:t>
            </a:r>
            <a:r>
              <a:rPr lang="en-US" i="1" dirty="0"/>
              <a:t>object.</a:t>
            </a:r>
            <a:endParaRPr lang="en-US" dirty="0"/>
          </a:p>
          <a:p>
            <a:endParaRPr lang="en-US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304226" y="1257129"/>
            <a:ext cx="3328620" cy="1507841"/>
            <a:chOff x="4487" y="-2887"/>
            <a:chExt cx="6240" cy="236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4497" y="-2877"/>
              <a:ext cx="6220" cy="2346"/>
              <a:chOff x="4497" y="-2877"/>
              <a:chExt cx="6220" cy="2346"/>
            </a:xfrm>
          </p:grpSpPr>
          <p:sp>
            <p:nvSpPr>
              <p:cNvPr id="14" name="Freeform 4"/>
              <p:cNvSpPr>
                <a:spLocks/>
              </p:cNvSpPr>
              <p:nvPr/>
            </p:nvSpPr>
            <p:spPr bwMode="auto">
              <a:xfrm>
                <a:off x="4497" y="-2877"/>
                <a:ext cx="6220" cy="2346"/>
              </a:xfrm>
              <a:custGeom>
                <a:avLst/>
                <a:gdLst>
                  <a:gd name="T0" fmla="+- 0 4497 4497"/>
                  <a:gd name="T1" fmla="*/ T0 w 6220"/>
                  <a:gd name="T2" fmla="+- 0 -2877 -2877"/>
                  <a:gd name="T3" fmla="*/ -2877 h 2346"/>
                  <a:gd name="T4" fmla="+- 0 4497 4497"/>
                  <a:gd name="T5" fmla="*/ T4 w 6220"/>
                  <a:gd name="T6" fmla="+- 0 -531 -2877"/>
                  <a:gd name="T7" fmla="*/ -531 h 2346"/>
                  <a:gd name="T8" fmla="+- 0 10716 4497"/>
                  <a:gd name="T9" fmla="*/ T8 w 6220"/>
                  <a:gd name="T10" fmla="+- 0 -531 -2877"/>
                  <a:gd name="T11" fmla="*/ -531 h 2346"/>
                  <a:gd name="T12" fmla="+- 0 10716 4497"/>
                  <a:gd name="T13" fmla="*/ T12 w 6220"/>
                  <a:gd name="T14" fmla="+- 0 -2877 -2877"/>
                  <a:gd name="T15" fmla="*/ -2877 h 2346"/>
                  <a:gd name="T16" fmla="+- 0 4497 4497"/>
                  <a:gd name="T17" fmla="*/ T16 w 6220"/>
                  <a:gd name="T18" fmla="+- 0 -2877 -2877"/>
                  <a:gd name="T19" fmla="*/ -2877 h 23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6220" h="2346">
                    <a:moveTo>
                      <a:pt x="0" y="0"/>
                    </a:moveTo>
                    <a:lnTo>
                      <a:pt x="0" y="2346"/>
                    </a:lnTo>
                    <a:lnTo>
                      <a:pt x="6219" y="2346"/>
                    </a:lnTo>
                    <a:lnTo>
                      <a:pt x="6219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15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8" y="-2643"/>
                <a:ext cx="2293" cy="1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25" y="-2630"/>
                <a:ext cx="2296" cy="18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5170" y="-2681"/>
              <a:ext cx="1391" cy="1931"/>
              <a:chOff x="5170" y="-2681"/>
              <a:chExt cx="1391" cy="1931"/>
            </a:xfrm>
          </p:grpSpPr>
          <p:sp>
            <p:nvSpPr>
              <p:cNvPr id="13" name="Freeform 8"/>
              <p:cNvSpPr>
                <a:spLocks/>
              </p:cNvSpPr>
              <p:nvPr/>
            </p:nvSpPr>
            <p:spPr bwMode="auto">
              <a:xfrm>
                <a:off x="5170" y="-2681"/>
                <a:ext cx="1391" cy="1931"/>
              </a:xfrm>
              <a:custGeom>
                <a:avLst/>
                <a:gdLst>
                  <a:gd name="T0" fmla="+- 0 5752 5170"/>
                  <a:gd name="T1" fmla="*/ T0 w 1391"/>
                  <a:gd name="T2" fmla="+- 0 -2669 -2681"/>
                  <a:gd name="T3" fmla="*/ -2669 h 1931"/>
                  <a:gd name="T4" fmla="+- 0 5545 5170"/>
                  <a:gd name="T5" fmla="*/ T4 w 1391"/>
                  <a:gd name="T6" fmla="+- 0 -2574 -2681"/>
                  <a:gd name="T7" fmla="*/ -2574 h 1931"/>
                  <a:gd name="T8" fmla="+- 0 5413 5170"/>
                  <a:gd name="T9" fmla="*/ T8 w 1391"/>
                  <a:gd name="T10" fmla="+- 0 -2449 -2681"/>
                  <a:gd name="T11" fmla="*/ -2449 h 1931"/>
                  <a:gd name="T12" fmla="+- 0 5337 5170"/>
                  <a:gd name="T13" fmla="*/ T12 w 1391"/>
                  <a:gd name="T14" fmla="+- 0 -2344 -2681"/>
                  <a:gd name="T15" fmla="*/ -2344 h 1931"/>
                  <a:gd name="T16" fmla="+- 0 5274 5170"/>
                  <a:gd name="T17" fmla="*/ T16 w 1391"/>
                  <a:gd name="T18" fmla="+- 0 -2225 -2681"/>
                  <a:gd name="T19" fmla="*/ -2225 h 1931"/>
                  <a:gd name="T20" fmla="+- 0 5225 5170"/>
                  <a:gd name="T21" fmla="*/ T20 w 1391"/>
                  <a:gd name="T22" fmla="+- 0 -2092 -2681"/>
                  <a:gd name="T23" fmla="*/ -2092 h 1931"/>
                  <a:gd name="T24" fmla="+- 0 5190 5170"/>
                  <a:gd name="T25" fmla="*/ T24 w 1391"/>
                  <a:gd name="T26" fmla="+- 0 -1948 -2681"/>
                  <a:gd name="T27" fmla="*/ -1948 h 1931"/>
                  <a:gd name="T28" fmla="+- 0 5172 5170"/>
                  <a:gd name="T29" fmla="*/ T28 w 1391"/>
                  <a:gd name="T30" fmla="+- 0 -1796 -2681"/>
                  <a:gd name="T31" fmla="*/ -1796 h 1931"/>
                  <a:gd name="T32" fmla="+- 0 5172 5170"/>
                  <a:gd name="T33" fmla="*/ T32 w 1391"/>
                  <a:gd name="T34" fmla="+- 0 -1637 -2681"/>
                  <a:gd name="T35" fmla="*/ -1637 h 1931"/>
                  <a:gd name="T36" fmla="+- 0 5190 5170"/>
                  <a:gd name="T37" fmla="*/ T36 w 1391"/>
                  <a:gd name="T38" fmla="+- 0 -1484 -2681"/>
                  <a:gd name="T39" fmla="*/ -1484 h 1931"/>
                  <a:gd name="T40" fmla="+- 0 5225 5170"/>
                  <a:gd name="T41" fmla="*/ T40 w 1391"/>
                  <a:gd name="T42" fmla="+- 0 -1340 -2681"/>
                  <a:gd name="T43" fmla="*/ -1340 h 1931"/>
                  <a:gd name="T44" fmla="+- 0 5274 5170"/>
                  <a:gd name="T45" fmla="*/ T44 w 1391"/>
                  <a:gd name="T46" fmla="+- 0 -1207 -2681"/>
                  <a:gd name="T47" fmla="*/ -1207 h 1931"/>
                  <a:gd name="T48" fmla="+- 0 5337 5170"/>
                  <a:gd name="T49" fmla="*/ T48 w 1391"/>
                  <a:gd name="T50" fmla="+- 0 -1088 -2681"/>
                  <a:gd name="T51" fmla="*/ -1088 h 1931"/>
                  <a:gd name="T52" fmla="+- 0 5413 5170"/>
                  <a:gd name="T53" fmla="*/ T52 w 1391"/>
                  <a:gd name="T54" fmla="+- 0 -983 -2681"/>
                  <a:gd name="T55" fmla="*/ -983 h 1931"/>
                  <a:gd name="T56" fmla="+- 0 5499 5170"/>
                  <a:gd name="T57" fmla="*/ T56 w 1391"/>
                  <a:gd name="T58" fmla="+- 0 -895 -2681"/>
                  <a:gd name="T59" fmla="*/ -895 h 1931"/>
                  <a:gd name="T60" fmla="+- 0 5698 5170"/>
                  <a:gd name="T61" fmla="*/ T60 w 1391"/>
                  <a:gd name="T62" fmla="+- 0 -778 -2681"/>
                  <a:gd name="T63" fmla="*/ -778 h 1931"/>
                  <a:gd name="T64" fmla="+- 0 5865 5170"/>
                  <a:gd name="T65" fmla="*/ T64 w 1391"/>
                  <a:gd name="T66" fmla="+- 0 -750 -2681"/>
                  <a:gd name="T67" fmla="*/ -750 h 1931"/>
                  <a:gd name="T68" fmla="+- 0 6032 5170"/>
                  <a:gd name="T69" fmla="*/ T68 w 1391"/>
                  <a:gd name="T70" fmla="+- 0 -778 -2681"/>
                  <a:gd name="T71" fmla="*/ -778 h 1931"/>
                  <a:gd name="T72" fmla="+- 0 6231 5170"/>
                  <a:gd name="T73" fmla="*/ T72 w 1391"/>
                  <a:gd name="T74" fmla="+- 0 -895 -2681"/>
                  <a:gd name="T75" fmla="*/ -895 h 1931"/>
                  <a:gd name="T76" fmla="+- 0 6318 5170"/>
                  <a:gd name="T77" fmla="*/ T76 w 1391"/>
                  <a:gd name="T78" fmla="+- 0 -983 -2681"/>
                  <a:gd name="T79" fmla="*/ -983 h 1931"/>
                  <a:gd name="T80" fmla="+- 0 6393 5170"/>
                  <a:gd name="T81" fmla="*/ T80 w 1391"/>
                  <a:gd name="T82" fmla="+- 0 -1088 -2681"/>
                  <a:gd name="T83" fmla="*/ -1088 h 1931"/>
                  <a:gd name="T84" fmla="+- 0 6456 5170"/>
                  <a:gd name="T85" fmla="*/ T84 w 1391"/>
                  <a:gd name="T86" fmla="+- 0 -1207 -2681"/>
                  <a:gd name="T87" fmla="*/ -1207 h 1931"/>
                  <a:gd name="T88" fmla="+- 0 6506 5170"/>
                  <a:gd name="T89" fmla="*/ T88 w 1391"/>
                  <a:gd name="T90" fmla="+- 0 -1340 -2681"/>
                  <a:gd name="T91" fmla="*/ -1340 h 1931"/>
                  <a:gd name="T92" fmla="+- 0 6541 5170"/>
                  <a:gd name="T93" fmla="*/ T92 w 1391"/>
                  <a:gd name="T94" fmla="+- 0 -1484 -2681"/>
                  <a:gd name="T95" fmla="*/ -1484 h 1931"/>
                  <a:gd name="T96" fmla="+- 0 6558 5170"/>
                  <a:gd name="T97" fmla="*/ T96 w 1391"/>
                  <a:gd name="T98" fmla="+- 0 -1637 -2681"/>
                  <a:gd name="T99" fmla="*/ -1637 h 1931"/>
                  <a:gd name="T100" fmla="+- 0 6558 5170"/>
                  <a:gd name="T101" fmla="*/ T100 w 1391"/>
                  <a:gd name="T102" fmla="+- 0 -1796 -2681"/>
                  <a:gd name="T103" fmla="*/ -1796 h 1931"/>
                  <a:gd name="T104" fmla="+- 0 6541 5170"/>
                  <a:gd name="T105" fmla="*/ T104 w 1391"/>
                  <a:gd name="T106" fmla="+- 0 -1948 -2681"/>
                  <a:gd name="T107" fmla="*/ -1948 h 1931"/>
                  <a:gd name="T108" fmla="+- 0 6506 5170"/>
                  <a:gd name="T109" fmla="*/ T108 w 1391"/>
                  <a:gd name="T110" fmla="+- 0 -2092 -2681"/>
                  <a:gd name="T111" fmla="*/ -2092 h 1931"/>
                  <a:gd name="T112" fmla="+- 0 6456 5170"/>
                  <a:gd name="T113" fmla="*/ T112 w 1391"/>
                  <a:gd name="T114" fmla="+- 0 -2225 -2681"/>
                  <a:gd name="T115" fmla="*/ -2225 h 1931"/>
                  <a:gd name="T116" fmla="+- 0 6393 5170"/>
                  <a:gd name="T117" fmla="*/ T116 w 1391"/>
                  <a:gd name="T118" fmla="+- 0 -2344 -2681"/>
                  <a:gd name="T119" fmla="*/ -2344 h 1931"/>
                  <a:gd name="T120" fmla="+- 0 6318 5170"/>
                  <a:gd name="T121" fmla="*/ T120 w 1391"/>
                  <a:gd name="T122" fmla="+- 0 -2449 -2681"/>
                  <a:gd name="T123" fmla="*/ -2449 h 1931"/>
                  <a:gd name="T124" fmla="+- 0 6231 5170"/>
                  <a:gd name="T125" fmla="*/ T124 w 1391"/>
                  <a:gd name="T126" fmla="+- 0 -2537 -2681"/>
                  <a:gd name="T127" fmla="*/ -2537 h 1931"/>
                  <a:gd name="T128" fmla="+- 0 6032 5170"/>
                  <a:gd name="T129" fmla="*/ T128 w 1391"/>
                  <a:gd name="T130" fmla="+- 0 -2653 -2681"/>
                  <a:gd name="T131" fmla="*/ -2653 h 1931"/>
                  <a:gd name="T132" fmla="+- 0 5865 5170"/>
                  <a:gd name="T133" fmla="*/ T132 w 1391"/>
                  <a:gd name="T134" fmla="+- 0 -2681 -2681"/>
                  <a:gd name="T135" fmla="*/ -2681 h 19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</a:cxnLst>
                <a:rect l="0" t="0" r="r" b="b"/>
                <a:pathLst>
                  <a:path w="1391" h="1931">
                    <a:moveTo>
                      <a:pt x="695" y="0"/>
                    </a:moveTo>
                    <a:lnTo>
                      <a:pt x="582" y="12"/>
                    </a:lnTo>
                    <a:lnTo>
                      <a:pt x="475" y="49"/>
                    </a:lnTo>
                    <a:lnTo>
                      <a:pt x="375" y="107"/>
                    </a:lnTo>
                    <a:lnTo>
                      <a:pt x="284" y="186"/>
                    </a:lnTo>
                    <a:lnTo>
                      <a:pt x="243" y="232"/>
                    </a:lnTo>
                    <a:lnTo>
                      <a:pt x="203" y="282"/>
                    </a:lnTo>
                    <a:lnTo>
                      <a:pt x="167" y="337"/>
                    </a:lnTo>
                    <a:lnTo>
                      <a:pt x="134" y="395"/>
                    </a:lnTo>
                    <a:lnTo>
                      <a:pt x="104" y="456"/>
                    </a:lnTo>
                    <a:lnTo>
                      <a:pt x="78" y="521"/>
                    </a:lnTo>
                    <a:lnTo>
                      <a:pt x="55" y="589"/>
                    </a:lnTo>
                    <a:lnTo>
                      <a:pt x="35" y="660"/>
                    </a:lnTo>
                    <a:lnTo>
                      <a:pt x="20" y="733"/>
                    </a:lnTo>
                    <a:lnTo>
                      <a:pt x="9" y="808"/>
                    </a:lnTo>
                    <a:lnTo>
                      <a:pt x="2" y="885"/>
                    </a:lnTo>
                    <a:lnTo>
                      <a:pt x="0" y="965"/>
                    </a:lnTo>
                    <a:lnTo>
                      <a:pt x="2" y="1044"/>
                    </a:lnTo>
                    <a:lnTo>
                      <a:pt x="9" y="1121"/>
                    </a:lnTo>
                    <a:lnTo>
                      <a:pt x="20" y="1197"/>
                    </a:lnTo>
                    <a:lnTo>
                      <a:pt x="35" y="1270"/>
                    </a:lnTo>
                    <a:lnTo>
                      <a:pt x="55" y="1341"/>
                    </a:lnTo>
                    <a:lnTo>
                      <a:pt x="78" y="1409"/>
                    </a:lnTo>
                    <a:lnTo>
                      <a:pt x="104" y="1474"/>
                    </a:lnTo>
                    <a:lnTo>
                      <a:pt x="134" y="1535"/>
                    </a:lnTo>
                    <a:lnTo>
                      <a:pt x="167" y="1593"/>
                    </a:lnTo>
                    <a:lnTo>
                      <a:pt x="203" y="1648"/>
                    </a:lnTo>
                    <a:lnTo>
                      <a:pt x="243" y="1698"/>
                    </a:lnTo>
                    <a:lnTo>
                      <a:pt x="284" y="1744"/>
                    </a:lnTo>
                    <a:lnTo>
                      <a:pt x="329" y="1786"/>
                    </a:lnTo>
                    <a:lnTo>
                      <a:pt x="424" y="1855"/>
                    </a:lnTo>
                    <a:lnTo>
                      <a:pt x="528" y="1903"/>
                    </a:lnTo>
                    <a:lnTo>
                      <a:pt x="638" y="1927"/>
                    </a:lnTo>
                    <a:lnTo>
                      <a:pt x="695" y="1931"/>
                    </a:lnTo>
                    <a:lnTo>
                      <a:pt x="752" y="1927"/>
                    </a:lnTo>
                    <a:lnTo>
                      <a:pt x="862" y="1903"/>
                    </a:lnTo>
                    <a:lnTo>
                      <a:pt x="966" y="1855"/>
                    </a:lnTo>
                    <a:lnTo>
                      <a:pt x="1061" y="1786"/>
                    </a:lnTo>
                    <a:lnTo>
                      <a:pt x="1106" y="1744"/>
                    </a:lnTo>
                    <a:lnTo>
                      <a:pt x="1148" y="1698"/>
                    </a:lnTo>
                    <a:lnTo>
                      <a:pt x="1187" y="1648"/>
                    </a:lnTo>
                    <a:lnTo>
                      <a:pt x="1223" y="1593"/>
                    </a:lnTo>
                    <a:lnTo>
                      <a:pt x="1256" y="1535"/>
                    </a:lnTo>
                    <a:lnTo>
                      <a:pt x="1286" y="1474"/>
                    </a:lnTo>
                    <a:lnTo>
                      <a:pt x="1313" y="1409"/>
                    </a:lnTo>
                    <a:lnTo>
                      <a:pt x="1336" y="1341"/>
                    </a:lnTo>
                    <a:lnTo>
                      <a:pt x="1355" y="1270"/>
                    </a:lnTo>
                    <a:lnTo>
                      <a:pt x="1371" y="1197"/>
                    </a:lnTo>
                    <a:lnTo>
                      <a:pt x="1382" y="1121"/>
                    </a:lnTo>
                    <a:lnTo>
                      <a:pt x="1388" y="1044"/>
                    </a:lnTo>
                    <a:lnTo>
                      <a:pt x="1391" y="965"/>
                    </a:lnTo>
                    <a:lnTo>
                      <a:pt x="1388" y="885"/>
                    </a:lnTo>
                    <a:lnTo>
                      <a:pt x="1382" y="808"/>
                    </a:lnTo>
                    <a:lnTo>
                      <a:pt x="1371" y="733"/>
                    </a:lnTo>
                    <a:lnTo>
                      <a:pt x="1355" y="660"/>
                    </a:lnTo>
                    <a:lnTo>
                      <a:pt x="1336" y="589"/>
                    </a:lnTo>
                    <a:lnTo>
                      <a:pt x="1313" y="521"/>
                    </a:lnTo>
                    <a:lnTo>
                      <a:pt x="1286" y="456"/>
                    </a:lnTo>
                    <a:lnTo>
                      <a:pt x="1256" y="395"/>
                    </a:lnTo>
                    <a:lnTo>
                      <a:pt x="1223" y="337"/>
                    </a:lnTo>
                    <a:lnTo>
                      <a:pt x="1187" y="282"/>
                    </a:lnTo>
                    <a:lnTo>
                      <a:pt x="1148" y="232"/>
                    </a:lnTo>
                    <a:lnTo>
                      <a:pt x="1106" y="186"/>
                    </a:lnTo>
                    <a:lnTo>
                      <a:pt x="1061" y="144"/>
                    </a:lnTo>
                    <a:lnTo>
                      <a:pt x="966" y="76"/>
                    </a:lnTo>
                    <a:lnTo>
                      <a:pt x="862" y="28"/>
                    </a:lnTo>
                    <a:lnTo>
                      <a:pt x="752" y="3"/>
                    </a:lnTo>
                    <a:lnTo>
                      <a:pt x="695" y="0"/>
                    </a:lnTo>
                    <a:close/>
                  </a:path>
                </a:pathLst>
              </a:custGeom>
              <a:noFill/>
              <a:ln w="496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8096" y="-2278"/>
              <a:ext cx="2185" cy="1224"/>
              <a:chOff x="8096" y="-2278"/>
              <a:chExt cx="2185" cy="1224"/>
            </a:xfrm>
          </p:grpSpPr>
          <p:sp>
            <p:nvSpPr>
              <p:cNvPr id="12" name="Freeform 10"/>
              <p:cNvSpPr>
                <a:spLocks/>
              </p:cNvSpPr>
              <p:nvPr/>
            </p:nvSpPr>
            <p:spPr bwMode="auto">
              <a:xfrm>
                <a:off x="8096" y="-2278"/>
                <a:ext cx="2185" cy="1224"/>
              </a:xfrm>
              <a:custGeom>
                <a:avLst/>
                <a:gdLst>
                  <a:gd name="T0" fmla="+- 0 9098 8096"/>
                  <a:gd name="T1" fmla="*/ T0 w 2185"/>
                  <a:gd name="T2" fmla="+- 0 -2276 -2278"/>
                  <a:gd name="T3" fmla="*/ -2276 h 1224"/>
                  <a:gd name="T4" fmla="+- 0 8925 8096"/>
                  <a:gd name="T5" fmla="*/ T4 w 2185"/>
                  <a:gd name="T6" fmla="+- 0 -2260 -2278"/>
                  <a:gd name="T7" fmla="*/ -2260 h 1224"/>
                  <a:gd name="T8" fmla="+- 0 8763 8096"/>
                  <a:gd name="T9" fmla="*/ T8 w 2185"/>
                  <a:gd name="T10" fmla="+- 0 -2230 -2278"/>
                  <a:gd name="T11" fmla="*/ -2230 h 1224"/>
                  <a:gd name="T12" fmla="+- 0 8613 8096"/>
                  <a:gd name="T13" fmla="*/ T12 w 2185"/>
                  <a:gd name="T14" fmla="+- 0 -2186 -2278"/>
                  <a:gd name="T15" fmla="*/ -2186 h 1224"/>
                  <a:gd name="T16" fmla="+- 0 8477 8096"/>
                  <a:gd name="T17" fmla="*/ T16 w 2185"/>
                  <a:gd name="T18" fmla="+- 0 -2131 -2278"/>
                  <a:gd name="T19" fmla="*/ -2131 h 1224"/>
                  <a:gd name="T20" fmla="+- 0 8359 8096"/>
                  <a:gd name="T21" fmla="*/ T20 w 2185"/>
                  <a:gd name="T22" fmla="+- 0 -2064 -2278"/>
                  <a:gd name="T23" fmla="*/ -2064 h 1224"/>
                  <a:gd name="T24" fmla="+- 0 8259 8096"/>
                  <a:gd name="T25" fmla="*/ T24 w 2185"/>
                  <a:gd name="T26" fmla="+- 0 -1989 -2278"/>
                  <a:gd name="T27" fmla="*/ -1989 h 1224"/>
                  <a:gd name="T28" fmla="+- 0 8127 8096"/>
                  <a:gd name="T29" fmla="*/ T28 w 2185"/>
                  <a:gd name="T30" fmla="+- 0 -1813 -2278"/>
                  <a:gd name="T31" fmla="*/ -1813 h 1224"/>
                  <a:gd name="T32" fmla="+- 0 8096 8096"/>
                  <a:gd name="T33" fmla="*/ T32 w 2185"/>
                  <a:gd name="T34" fmla="+- 0 -1666 -2278"/>
                  <a:gd name="T35" fmla="*/ -1666 h 1224"/>
                  <a:gd name="T36" fmla="+- 0 8127 8096"/>
                  <a:gd name="T37" fmla="*/ T36 w 2185"/>
                  <a:gd name="T38" fmla="+- 0 -1519 -2278"/>
                  <a:gd name="T39" fmla="*/ -1519 h 1224"/>
                  <a:gd name="T40" fmla="+- 0 8259 8096"/>
                  <a:gd name="T41" fmla="*/ T40 w 2185"/>
                  <a:gd name="T42" fmla="+- 0 -1343 -2278"/>
                  <a:gd name="T43" fmla="*/ -1343 h 1224"/>
                  <a:gd name="T44" fmla="+- 0 8359 8096"/>
                  <a:gd name="T45" fmla="*/ T44 w 2185"/>
                  <a:gd name="T46" fmla="+- 0 -1268 -2278"/>
                  <a:gd name="T47" fmla="*/ -1268 h 1224"/>
                  <a:gd name="T48" fmla="+- 0 8477 8096"/>
                  <a:gd name="T49" fmla="*/ T48 w 2185"/>
                  <a:gd name="T50" fmla="+- 0 -1201 -2278"/>
                  <a:gd name="T51" fmla="*/ -1201 h 1224"/>
                  <a:gd name="T52" fmla="+- 0 8613 8096"/>
                  <a:gd name="T53" fmla="*/ T52 w 2185"/>
                  <a:gd name="T54" fmla="+- 0 -1146 -2278"/>
                  <a:gd name="T55" fmla="*/ -1146 h 1224"/>
                  <a:gd name="T56" fmla="+- 0 8763 8096"/>
                  <a:gd name="T57" fmla="*/ T56 w 2185"/>
                  <a:gd name="T58" fmla="+- 0 -1102 -2278"/>
                  <a:gd name="T59" fmla="*/ -1102 h 1224"/>
                  <a:gd name="T60" fmla="+- 0 8925 8096"/>
                  <a:gd name="T61" fmla="*/ T60 w 2185"/>
                  <a:gd name="T62" fmla="+- 0 -1072 -2278"/>
                  <a:gd name="T63" fmla="*/ -1072 h 1224"/>
                  <a:gd name="T64" fmla="+- 0 9098 8096"/>
                  <a:gd name="T65" fmla="*/ T64 w 2185"/>
                  <a:gd name="T66" fmla="+- 0 -1056 -2278"/>
                  <a:gd name="T67" fmla="*/ -1056 h 1224"/>
                  <a:gd name="T68" fmla="+- 0 9277 8096"/>
                  <a:gd name="T69" fmla="*/ T68 w 2185"/>
                  <a:gd name="T70" fmla="+- 0 -1056 -2278"/>
                  <a:gd name="T71" fmla="*/ -1056 h 1224"/>
                  <a:gd name="T72" fmla="+- 0 9450 8096"/>
                  <a:gd name="T73" fmla="*/ T72 w 2185"/>
                  <a:gd name="T74" fmla="+- 0 -1072 -2278"/>
                  <a:gd name="T75" fmla="*/ -1072 h 1224"/>
                  <a:gd name="T76" fmla="+- 0 9613 8096"/>
                  <a:gd name="T77" fmla="*/ T76 w 2185"/>
                  <a:gd name="T78" fmla="+- 0 -1102 -2278"/>
                  <a:gd name="T79" fmla="*/ -1102 h 1224"/>
                  <a:gd name="T80" fmla="+- 0 9763 8096"/>
                  <a:gd name="T81" fmla="*/ T80 w 2185"/>
                  <a:gd name="T82" fmla="+- 0 -1146 -2278"/>
                  <a:gd name="T83" fmla="*/ -1146 h 1224"/>
                  <a:gd name="T84" fmla="+- 0 9899 8096"/>
                  <a:gd name="T85" fmla="*/ T84 w 2185"/>
                  <a:gd name="T86" fmla="+- 0 -1201 -2278"/>
                  <a:gd name="T87" fmla="*/ -1201 h 1224"/>
                  <a:gd name="T88" fmla="+- 0 10018 8096"/>
                  <a:gd name="T89" fmla="*/ T88 w 2185"/>
                  <a:gd name="T90" fmla="+- 0 -1268 -2278"/>
                  <a:gd name="T91" fmla="*/ -1268 h 1224"/>
                  <a:gd name="T92" fmla="+- 0 10117 8096"/>
                  <a:gd name="T93" fmla="*/ T92 w 2185"/>
                  <a:gd name="T94" fmla="+- 0 -1343 -2278"/>
                  <a:gd name="T95" fmla="*/ -1343 h 1224"/>
                  <a:gd name="T96" fmla="+- 0 10249 8096"/>
                  <a:gd name="T97" fmla="*/ T96 w 2185"/>
                  <a:gd name="T98" fmla="+- 0 -1519 -2278"/>
                  <a:gd name="T99" fmla="*/ -1519 h 1224"/>
                  <a:gd name="T100" fmla="+- 0 10281 8096"/>
                  <a:gd name="T101" fmla="*/ T100 w 2185"/>
                  <a:gd name="T102" fmla="+- 0 -1666 -2278"/>
                  <a:gd name="T103" fmla="*/ -1666 h 1224"/>
                  <a:gd name="T104" fmla="+- 0 10249 8096"/>
                  <a:gd name="T105" fmla="*/ T104 w 2185"/>
                  <a:gd name="T106" fmla="+- 0 -1813 -2278"/>
                  <a:gd name="T107" fmla="*/ -1813 h 1224"/>
                  <a:gd name="T108" fmla="+- 0 10117 8096"/>
                  <a:gd name="T109" fmla="*/ T108 w 2185"/>
                  <a:gd name="T110" fmla="+- 0 -1989 -2278"/>
                  <a:gd name="T111" fmla="*/ -1989 h 1224"/>
                  <a:gd name="T112" fmla="+- 0 10018 8096"/>
                  <a:gd name="T113" fmla="*/ T112 w 2185"/>
                  <a:gd name="T114" fmla="+- 0 -2064 -2278"/>
                  <a:gd name="T115" fmla="*/ -2064 h 1224"/>
                  <a:gd name="T116" fmla="+- 0 9899 8096"/>
                  <a:gd name="T117" fmla="*/ T116 w 2185"/>
                  <a:gd name="T118" fmla="+- 0 -2131 -2278"/>
                  <a:gd name="T119" fmla="*/ -2131 h 1224"/>
                  <a:gd name="T120" fmla="+- 0 9763 8096"/>
                  <a:gd name="T121" fmla="*/ T120 w 2185"/>
                  <a:gd name="T122" fmla="+- 0 -2186 -2278"/>
                  <a:gd name="T123" fmla="*/ -2186 h 1224"/>
                  <a:gd name="T124" fmla="+- 0 9613 8096"/>
                  <a:gd name="T125" fmla="*/ T124 w 2185"/>
                  <a:gd name="T126" fmla="+- 0 -2230 -2278"/>
                  <a:gd name="T127" fmla="*/ -2230 h 1224"/>
                  <a:gd name="T128" fmla="+- 0 9450 8096"/>
                  <a:gd name="T129" fmla="*/ T128 w 2185"/>
                  <a:gd name="T130" fmla="+- 0 -2260 -2278"/>
                  <a:gd name="T131" fmla="*/ -2260 h 1224"/>
                  <a:gd name="T132" fmla="+- 0 9277 8096"/>
                  <a:gd name="T133" fmla="*/ T132 w 2185"/>
                  <a:gd name="T134" fmla="+- 0 -2276 -2278"/>
                  <a:gd name="T135" fmla="*/ -2276 h 12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</a:cxnLst>
                <a:rect l="0" t="0" r="r" b="b"/>
                <a:pathLst>
                  <a:path w="2185" h="1224">
                    <a:moveTo>
                      <a:pt x="1092" y="0"/>
                    </a:moveTo>
                    <a:lnTo>
                      <a:pt x="1002" y="2"/>
                    </a:lnTo>
                    <a:lnTo>
                      <a:pt x="915" y="8"/>
                    </a:lnTo>
                    <a:lnTo>
                      <a:pt x="829" y="18"/>
                    </a:lnTo>
                    <a:lnTo>
                      <a:pt x="747" y="31"/>
                    </a:lnTo>
                    <a:lnTo>
                      <a:pt x="667" y="48"/>
                    </a:lnTo>
                    <a:lnTo>
                      <a:pt x="590" y="68"/>
                    </a:lnTo>
                    <a:lnTo>
                      <a:pt x="517" y="92"/>
                    </a:lnTo>
                    <a:lnTo>
                      <a:pt x="447" y="118"/>
                    </a:lnTo>
                    <a:lnTo>
                      <a:pt x="381" y="147"/>
                    </a:lnTo>
                    <a:lnTo>
                      <a:pt x="320" y="179"/>
                    </a:lnTo>
                    <a:lnTo>
                      <a:pt x="263" y="214"/>
                    </a:lnTo>
                    <a:lnTo>
                      <a:pt x="210" y="250"/>
                    </a:lnTo>
                    <a:lnTo>
                      <a:pt x="163" y="289"/>
                    </a:lnTo>
                    <a:lnTo>
                      <a:pt x="86" y="374"/>
                    </a:lnTo>
                    <a:lnTo>
                      <a:pt x="31" y="465"/>
                    </a:lnTo>
                    <a:lnTo>
                      <a:pt x="3" y="562"/>
                    </a:lnTo>
                    <a:lnTo>
                      <a:pt x="0" y="612"/>
                    </a:lnTo>
                    <a:lnTo>
                      <a:pt x="3" y="662"/>
                    </a:lnTo>
                    <a:lnTo>
                      <a:pt x="31" y="759"/>
                    </a:lnTo>
                    <a:lnTo>
                      <a:pt x="86" y="850"/>
                    </a:lnTo>
                    <a:lnTo>
                      <a:pt x="163" y="935"/>
                    </a:lnTo>
                    <a:lnTo>
                      <a:pt x="210" y="974"/>
                    </a:lnTo>
                    <a:lnTo>
                      <a:pt x="263" y="1010"/>
                    </a:lnTo>
                    <a:lnTo>
                      <a:pt x="320" y="1045"/>
                    </a:lnTo>
                    <a:lnTo>
                      <a:pt x="381" y="1077"/>
                    </a:lnTo>
                    <a:lnTo>
                      <a:pt x="447" y="1106"/>
                    </a:lnTo>
                    <a:lnTo>
                      <a:pt x="517" y="1132"/>
                    </a:lnTo>
                    <a:lnTo>
                      <a:pt x="590" y="1156"/>
                    </a:lnTo>
                    <a:lnTo>
                      <a:pt x="667" y="1176"/>
                    </a:lnTo>
                    <a:lnTo>
                      <a:pt x="747" y="1193"/>
                    </a:lnTo>
                    <a:lnTo>
                      <a:pt x="829" y="1206"/>
                    </a:lnTo>
                    <a:lnTo>
                      <a:pt x="915" y="1216"/>
                    </a:lnTo>
                    <a:lnTo>
                      <a:pt x="1002" y="1222"/>
                    </a:lnTo>
                    <a:lnTo>
                      <a:pt x="1092" y="1224"/>
                    </a:lnTo>
                    <a:lnTo>
                      <a:pt x="1181" y="1222"/>
                    </a:lnTo>
                    <a:lnTo>
                      <a:pt x="1269" y="1216"/>
                    </a:lnTo>
                    <a:lnTo>
                      <a:pt x="1354" y="1206"/>
                    </a:lnTo>
                    <a:lnTo>
                      <a:pt x="1437" y="1193"/>
                    </a:lnTo>
                    <a:lnTo>
                      <a:pt x="1517" y="1176"/>
                    </a:lnTo>
                    <a:lnTo>
                      <a:pt x="1594" y="1156"/>
                    </a:lnTo>
                    <a:lnTo>
                      <a:pt x="1667" y="1132"/>
                    </a:lnTo>
                    <a:lnTo>
                      <a:pt x="1737" y="1106"/>
                    </a:lnTo>
                    <a:lnTo>
                      <a:pt x="1803" y="1077"/>
                    </a:lnTo>
                    <a:lnTo>
                      <a:pt x="1865" y="1045"/>
                    </a:lnTo>
                    <a:lnTo>
                      <a:pt x="1922" y="1010"/>
                    </a:lnTo>
                    <a:lnTo>
                      <a:pt x="1974" y="974"/>
                    </a:lnTo>
                    <a:lnTo>
                      <a:pt x="2021" y="935"/>
                    </a:lnTo>
                    <a:lnTo>
                      <a:pt x="2099" y="850"/>
                    </a:lnTo>
                    <a:lnTo>
                      <a:pt x="2153" y="759"/>
                    </a:lnTo>
                    <a:lnTo>
                      <a:pt x="2181" y="662"/>
                    </a:lnTo>
                    <a:lnTo>
                      <a:pt x="2185" y="612"/>
                    </a:lnTo>
                    <a:lnTo>
                      <a:pt x="2181" y="562"/>
                    </a:lnTo>
                    <a:lnTo>
                      <a:pt x="2153" y="465"/>
                    </a:lnTo>
                    <a:lnTo>
                      <a:pt x="2099" y="374"/>
                    </a:lnTo>
                    <a:lnTo>
                      <a:pt x="2021" y="289"/>
                    </a:lnTo>
                    <a:lnTo>
                      <a:pt x="1974" y="250"/>
                    </a:lnTo>
                    <a:lnTo>
                      <a:pt x="1922" y="214"/>
                    </a:lnTo>
                    <a:lnTo>
                      <a:pt x="1865" y="179"/>
                    </a:lnTo>
                    <a:lnTo>
                      <a:pt x="1803" y="147"/>
                    </a:lnTo>
                    <a:lnTo>
                      <a:pt x="1737" y="118"/>
                    </a:lnTo>
                    <a:lnTo>
                      <a:pt x="1667" y="92"/>
                    </a:lnTo>
                    <a:lnTo>
                      <a:pt x="1594" y="68"/>
                    </a:lnTo>
                    <a:lnTo>
                      <a:pt x="1517" y="48"/>
                    </a:lnTo>
                    <a:lnTo>
                      <a:pt x="1437" y="31"/>
                    </a:lnTo>
                    <a:lnTo>
                      <a:pt x="1354" y="18"/>
                    </a:lnTo>
                    <a:lnTo>
                      <a:pt x="1269" y="8"/>
                    </a:lnTo>
                    <a:lnTo>
                      <a:pt x="1181" y="2"/>
                    </a:lnTo>
                    <a:lnTo>
                      <a:pt x="1092" y="0"/>
                    </a:lnTo>
                    <a:close/>
                  </a:path>
                </a:pathLst>
              </a:custGeom>
              <a:noFill/>
              <a:ln w="49670">
                <a:solidFill>
                  <a:srgbClr val="00E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7434" y="-1709"/>
              <a:ext cx="94" cy="87"/>
              <a:chOff x="7434" y="-1709"/>
              <a:chExt cx="94" cy="87"/>
            </a:xfrm>
          </p:grpSpPr>
          <p:sp>
            <p:nvSpPr>
              <p:cNvPr id="11" name="Freeform 12"/>
              <p:cNvSpPr>
                <a:spLocks/>
              </p:cNvSpPr>
              <p:nvPr/>
            </p:nvSpPr>
            <p:spPr bwMode="auto">
              <a:xfrm>
                <a:off x="7434" y="-1709"/>
                <a:ext cx="94" cy="87"/>
              </a:xfrm>
              <a:custGeom>
                <a:avLst/>
                <a:gdLst>
                  <a:gd name="T0" fmla="+- 0 7528 7434"/>
                  <a:gd name="T1" fmla="*/ T0 w 94"/>
                  <a:gd name="T2" fmla="+- 0 -1650 -1709"/>
                  <a:gd name="T3" fmla="*/ -1650 h 87"/>
                  <a:gd name="T4" fmla="+- 0 7525 7434"/>
                  <a:gd name="T5" fmla="*/ T4 w 94"/>
                  <a:gd name="T6" fmla="+- 0 -1676 -1709"/>
                  <a:gd name="T7" fmla="*/ -1676 h 87"/>
                  <a:gd name="T8" fmla="+- 0 7515 7434"/>
                  <a:gd name="T9" fmla="*/ T8 w 94"/>
                  <a:gd name="T10" fmla="+- 0 -1695 -1709"/>
                  <a:gd name="T11" fmla="*/ -1695 h 87"/>
                  <a:gd name="T12" fmla="+- 0 7500 7434"/>
                  <a:gd name="T13" fmla="*/ T12 w 94"/>
                  <a:gd name="T14" fmla="+- 0 -1706 -1709"/>
                  <a:gd name="T15" fmla="*/ -1706 h 87"/>
                  <a:gd name="T16" fmla="+- 0 7482 7434"/>
                  <a:gd name="T17" fmla="*/ T16 w 94"/>
                  <a:gd name="T18" fmla="+- 0 -1709 -1709"/>
                  <a:gd name="T19" fmla="*/ -1709 h 87"/>
                  <a:gd name="T20" fmla="+- 0 7459 7434"/>
                  <a:gd name="T21" fmla="*/ T20 w 94"/>
                  <a:gd name="T22" fmla="+- 0 -1704 -1709"/>
                  <a:gd name="T23" fmla="*/ -1704 h 87"/>
                  <a:gd name="T24" fmla="+- 0 7442 7434"/>
                  <a:gd name="T25" fmla="*/ T24 w 94"/>
                  <a:gd name="T26" fmla="+- 0 -1691 -1709"/>
                  <a:gd name="T27" fmla="*/ -1691 h 87"/>
                  <a:gd name="T28" fmla="+- 0 7434 7434"/>
                  <a:gd name="T29" fmla="*/ T28 w 94"/>
                  <a:gd name="T30" fmla="+- 0 -1672 -1709"/>
                  <a:gd name="T31" fmla="*/ -1672 h 87"/>
                  <a:gd name="T32" fmla="+- 0 7438 7434"/>
                  <a:gd name="T33" fmla="*/ T32 w 94"/>
                  <a:gd name="T34" fmla="+- 0 -1648 -1709"/>
                  <a:gd name="T35" fmla="*/ -1648 h 87"/>
                  <a:gd name="T36" fmla="+- 0 7451 7434"/>
                  <a:gd name="T37" fmla="*/ T36 w 94"/>
                  <a:gd name="T38" fmla="+- 0 -1631 -1709"/>
                  <a:gd name="T39" fmla="*/ -1631 h 87"/>
                  <a:gd name="T40" fmla="+- 0 7470 7434"/>
                  <a:gd name="T41" fmla="*/ T40 w 94"/>
                  <a:gd name="T42" fmla="+- 0 -1622 -1709"/>
                  <a:gd name="T43" fmla="*/ -1622 h 87"/>
                  <a:gd name="T44" fmla="+- 0 7497 7434"/>
                  <a:gd name="T45" fmla="*/ T44 w 94"/>
                  <a:gd name="T46" fmla="+- 0 -1625 -1709"/>
                  <a:gd name="T47" fmla="*/ -1625 h 87"/>
                  <a:gd name="T48" fmla="+- 0 7516 7434"/>
                  <a:gd name="T49" fmla="*/ T48 w 94"/>
                  <a:gd name="T50" fmla="+- 0 -1635 -1709"/>
                  <a:gd name="T51" fmla="*/ -1635 h 87"/>
                  <a:gd name="T52" fmla="+- 0 7528 7434"/>
                  <a:gd name="T53" fmla="*/ T52 w 94"/>
                  <a:gd name="T54" fmla="+- 0 -1650 -1709"/>
                  <a:gd name="T55" fmla="*/ -1650 h 8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94" h="87">
                    <a:moveTo>
                      <a:pt x="94" y="59"/>
                    </a:moveTo>
                    <a:lnTo>
                      <a:pt x="91" y="33"/>
                    </a:lnTo>
                    <a:lnTo>
                      <a:pt x="81" y="14"/>
                    </a:lnTo>
                    <a:lnTo>
                      <a:pt x="66" y="3"/>
                    </a:lnTo>
                    <a:lnTo>
                      <a:pt x="48" y="0"/>
                    </a:lnTo>
                    <a:lnTo>
                      <a:pt x="25" y="5"/>
                    </a:lnTo>
                    <a:lnTo>
                      <a:pt x="8" y="18"/>
                    </a:lnTo>
                    <a:lnTo>
                      <a:pt x="0" y="37"/>
                    </a:lnTo>
                    <a:lnTo>
                      <a:pt x="4" y="61"/>
                    </a:lnTo>
                    <a:lnTo>
                      <a:pt x="17" y="78"/>
                    </a:lnTo>
                    <a:lnTo>
                      <a:pt x="36" y="87"/>
                    </a:lnTo>
                    <a:lnTo>
                      <a:pt x="63" y="84"/>
                    </a:lnTo>
                    <a:lnTo>
                      <a:pt x="82" y="74"/>
                    </a:lnTo>
                    <a:lnTo>
                      <a:pt x="94" y="59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13"/>
            <p:cNvGrpSpPr>
              <a:grpSpLocks/>
            </p:cNvGrpSpPr>
            <p:nvPr/>
          </p:nvGrpSpPr>
          <p:grpSpPr bwMode="auto">
            <a:xfrm>
              <a:off x="5216" y="-2120"/>
              <a:ext cx="1301" cy="401"/>
              <a:chOff x="5216" y="-2120"/>
              <a:chExt cx="1301" cy="401"/>
            </a:xfrm>
          </p:grpSpPr>
          <p:sp>
            <p:nvSpPr>
              <p:cNvPr id="10" name="Freeform 14"/>
              <p:cNvSpPr>
                <a:spLocks/>
              </p:cNvSpPr>
              <p:nvPr/>
            </p:nvSpPr>
            <p:spPr bwMode="auto">
              <a:xfrm>
                <a:off x="5216" y="-2120"/>
                <a:ext cx="1301" cy="401"/>
              </a:xfrm>
              <a:custGeom>
                <a:avLst/>
                <a:gdLst>
                  <a:gd name="T0" fmla="+- 0 5216 5216"/>
                  <a:gd name="T1" fmla="*/ T0 w 1301"/>
                  <a:gd name="T2" fmla="+- 0 -2120 -2120"/>
                  <a:gd name="T3" fmla="*/ -2120 h 401"/>
                  <a:gd name="T4" fmla="+- 0 5216 5216"/>
                  <a:gd name="T5" fmla="*/ T4 w 1301"/>
                  <a:gd name="T6" fmla="+- 0 -1719 -2120"/>
                  <a:gd name="T7" fmla="*/ -1719 h 401"/>
                  <a:gd name="T8" fmla="+- 0 6516 5216"/>
                  <a:gd name="T9" fmla="*/ T8 w 1301"/>
                  <a:gd name="T10" fmla="+- 0 -1719 -2120"/>
                  <a:gd name="T11" fmla="*/ -1719 h 401"/>
                  <a:gd name="T12" fmla="+- 0 6516 5216"/>
                  <a:gd name="T13" fmla="*/ T12 w 1301"/>
                  <a:gd name="T14" fmla="+- 0 -2120 -2120"/>
                  <a:gd name="T15" fmla="*/ -2120 h 401"/>
                  <a:gd name="T16" fmla="+- 0 5216 5216"/>
                  <a:gd name="T17" fmla="*/ T16 w 1301"/>
                  <a:gd name="T18" fmla="+- 0 -2120 -2120"/>
                  <a:gd name="T19" fmla="*/ -2120 h 4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301" h="401">
                    <a:moveTo>
                      <a:pt x="0" y="0"/>
                    </a:moveTo>
                    <a:lnTo>
                      <a:pt x="0" y="401"/>
                    </a:lnTo>
                    <a:lnTo>
                      <a:pt x="1300" y="401"/>
                    </a:lnTo>
                    <a:lnTo>
                      <a:pt x="130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317" y="2841170"/>
            <a:ext cx="1408218" cy="159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446" y="4626427"/>
            <a:ext cx="2137236" cy="165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Gerade Verbindung 23"/>
          <p:cNvCxnSpPr/>
          <p:nvPr/>
        </p:nvCxnSpPr>
        <p:spPr>
          <a:xfrm>
            <a:off x="3907971" y="1740469"/>
            <a:ext cx="239486" cy="163329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/>
        </p:nvCxnSpPr>
        <p:spPr>
          <a:xfrm flipV="1">
            <a:off x="4147457" y="1421930"/>
            <a:ext cx="370114" cy="452979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>
            <a:off x="3907967" y="3493111"/>
            <a:ext cx="239486" cy="163329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/>
          <p:nvPr/>
        </p:nvCxnSpPr>
        <p:spPr>
          <a:xfrm flipV="1">
            <a:off x="4147453" y="3174572"/>
            <a:ext cx="370114" cy="452979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/>
        </p:nvCxnSpPr>
        <p:spPr>
          <a:xfrm>
            <a:off x="3962393" y="5060691"/>
            <a:ext cx="239486" cy="163329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 flipV="1">
            <a:off x="4201879" y="4742152"/>
            <a:ext cx="370114" cy="452979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465069" y="3001806"/>
            <a:ext cx="8170311" cy="1200329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Duncan &amp; </a:t>
            </a:r>
            <a:r>
              <a:rPr lang="en-US" sz="2400" dirty="0" err="1"/>
              <a:t>Desimone’s</a:t>
            </a:r>
            <a:r>
              <a:rPr lang="en-US" sz="2400" dirty="0"/>
              <a:t> “biased competition” model:	</a:t>
            </a:r>
            <a:endParaRPr lang="en-US" sz="2400" dirty="0" smtClean="0"/>
          </a:p>
          <a:p>
            <a:r>
              <a:rPr lang="en-US" sz="2400" dirty="0" smtClean="0"/>
              <a:t>stimuli </a:t>
            </a:r>
            <a:r>
              <a:rPr lang="en-US" sz="2400" dirty="0"/>
              <a:t>with </a:t>
            </a:r>
            <a:r>
              <a:rPr lang="en-US" sz="2400" dirty="0" smtClean="0"/>
              <a:t>common object</a:t>
            </a:r>
            <a:r>
              <a:rPr lang="en-US" sz="2400" dirty="0"/>
              <a:t>, location, or </a:t>
            </a:r>
            <a:r>
              <a:rPr lang="en-US" sz="2400" dirty="0" smtClean="0"/>
              <a:t>feature “</a:t>
            </a:r>
            <a:r>
              <a:rPr lang="en-US" sz="2400" dirty="0"/>
              <a:t>stick together” in the competition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9133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30175"/>
            <a:ext cx="8610600" cy="731838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latin typeface="Comic Sans MS" charset="0"/>
                <a:ea typeface="ＭＳ Ｐゴシック" charset="-128"/>
                <a:cs typeface="ＭＳ Ｐゴシック" charset="-128"/>
              </a:rPr>
              <a:t>Did you want to study vision?</a:t>
            </a:r>
            <a:endParaRPr lang="hu-HU" sz="4800" i="1" dirty="0"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9459" name="Picture 3" descr="elreten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1676400"/>
            <a:ext cx="299085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VisualCortexflat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600200"/>
            <a:ext cx="5413375" cy="4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054322" y="3198813"/>
            <a:ext cx="294746" cy="84137"/>
          </a:xfrm>
          <a:prstGeom prst="rect">
            <a:avLst/>
          </a:prstGeom>
          <a:solidFill>
            <a:srgbClr val="FF0000"/>
          </a:solidFill>
          <a:ln w="12700" cap="sq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126288" y="3901546"/>
            <a:ext cx="294746" cy="84137"/>
          </a:xfrm>
          <a:prstGeom prst="rect">
            <a:avLst/>
          </a:prstGeom>
          <a:solidFill>
            <a:srgbClr val="FF0000"/>
          </a:solidFill>
          <a:ln w="12700" cap="sq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542742" y="3901546"/>
            <a:ext cx="294746" cy="84137"/>
          </a:xfrm>
          <a:prstGeom prst="rect">
            <a:avLst/>
          </a:prstGeom>
          <a:solidFill>
            <a:srgbClr val="FF0000"/>
          </a:solidFill>
          <a:ln w="12700" cap="sq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978914" y="5108046"/>
            <a:ext cx="615685" cy="84137"/>
          </a:xfrm>
          <a:prstGeom prst="rect">
            <a:avLst/>
          </a:prstGeom>
          <a:solidFill>
            <a:srgbClr val="FF0000"/>
          </a:solidFill>
          <a:ln w="12700" cap="sq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978913" y="5387446"/>
            <a:ext cx="615685" cy="84137"/>
          </a:xfrm>
          <a:prstGeom prst="rect">
            <a:avLst/>
          </a:prstGeom>
          <a:solidFill>
            <a:srgbClr val="FF0000"/>
          </a:solidFill>
          <a:ln w="12700" cap="sq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862889" y="5260446"/>
            <a:ext cx="294746" cy="84137"/>
          </a:xfrm>
          <a:prstGeom prst="rect">
            <a:avLst/>
          </a:prstGeom>
          <a:solidFill>
            <a:srgbClr val="FF0000"/>
          </a:solidFill>
          <a:ln w="12700" cap="sq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970447" y="5607312"/>
            <a:ext cx="615685" cy="84137"/>
          </a:xfrm>
          <a:prstGeom prst="rect">
            <a:avLst/>
          </a:prstGeom>
          <a:solidFill>
            <a:srgbClr val="FF0000"/>
          </a:solidFill>
          <a:ln w="12700" cap="sq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970447" y="5823480"/>
            <a:ext cx="615685" cy="84137"/>
          </a:xfrm>
          <a:prstGeom prst="rect">
            <a:avLst/>
          </a:prstGeom>
          <a:solidFill>
            <a:srgbClr val="FF0000"/>
          </a:solidFill>
          <a:ln w="12700" cap="sq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778223" y="5714732"/>
            <a:ext cx="294746" cy="84137"/>
          </a:xfrm>
          <a:prstGeom prst="rect">
            <a:avLst/>
          </a:prstGeom>
          <a:solidFill>
            <a:srgbClr val="FF0000"/>
          </a:solidFill>
          <a:ln w="12700" cap="sq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630989" y="3190608"/>
            <a:ext cx="294746" cy="84137"/>
          </a:xfrm>
          <a:prstGeom prst="rect">
            <a:avLst/>
          </a:prstGeom>
          <a:solidFill>
            <a:srgbClr val="FF0000"/>
          </a:solidFill>
          <a:ln w="12700" cap="sq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8229601" y="3901546"/>
            <a:ext cx="410632" cy="84137"/>
          </a:xfrm>
          <a:prstGeom prst="rect">
            <a:avLst/>
          </a:prstGeom>
          <a:solidFill>
            <a:srgbClr val="FF0000"/>
          </a:solidFill>
          <a:ln w="12700" cap="sq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241522" y="3182142"/>
            <a:ext cx="294746" cy="84137"/>
          </a:xfrm>
          <a:prstGeom prst="rect">
            <a:avLst/>
          </a:prstGeom>
          <a:solidFill>
            <a:srgbClr val="FF0000"/>
          </a:solidFill>
          <a:ln w="12700" cap="sq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7837488" y="2335213"/>
            <a:ext cx="585787" cy="84137"/>
          </a:xfrm>
          <a:prstGeom prst="rect">
            <a:avLst/>
          </a:prstGeom>
          <a:solidFill>
            <a:srgbClr val="FF0000"/>
          </a:solidFill>
          <a:ln w="12700" cap="sq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3631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4100513" y="1071563"/>
            <a:ext cx="1809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/>
            <a:endParaRPr lang="en-US" u="sng">
              <a:latin typeface="Times New Roman" charset="0"/>
            </a:endParaRPr>
          </a:p>
        </p:txBody>
      </p:sp>
      <p:sp>
        <p:nvSpPr>
          <p:cNvPr id="9287" name="Rectangle 71"/>
          <p:cNvSpPr>
            <a:spLocks noChangeArrowheads="1"/>
          </p:cNvSpPr>
          <p:nvPr/>
        </p:nvSpPr>
        <p:spPr bwMode="auto">
          <a:xfrm>
            <a:off x="484188" y="2022475"/>
            <a:ext cx="6325451" cy="3413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>
              <a:buSzPct val="100000"/>
              <a:buFontTx/>
              <a:buChar char="•"/>
            </a:pPr>
            <a:r>
              <a:rPr lang="en-GB" dirty="0">
                <a:solidFill>
                  <a:srgbClr val="FF0000"/>
                </a:solidFill>
                <a:latin typeface="Times New Roman" charset="0"/>
              </a:rPr>
              <a:t> Colour recognition</a:t>
            </a:r>
          </a:p>
          <a:p>
            <a:pPr defTabSz="762000">
              <a:buSzPct val="100000"/>
              <a:buFontTx/>
              <a:buChar char="•"/>
            </a:pPr>
            <a:r>
              <a:rPr lang="en-GB" dirty="0">
                <a:solidFill>
                  <a:srgbClr val="FF0000"/>
                </a:solidFill>
                <a:latin typeface="Times New Roman" charset="0"/>
              </a:rPr>
              <a:t> Individual neurones in V4 respond to a variety of wavelengths</a:t>
            </a:r>
          </a:p>
          <a:p>
            <a:pPr defTabSz="762000">
              <a:buSzPct val="100000"/>
              <a:buFontTx/>
              <a:buChar char="•"/>
            </a:pPr>
            <a:r>
              <a:rPr lang="en-GB" dirty="0">
                <a:solidFill>
                  <a:srgbClr val="FF0000"/>
                </a:solidFill>
                <a:latin typeface="Times New Roman" charset="0"/>
              </a:rPr>
              <a:t> Also some coding for orientation (may be colour specific)</a:t>
            </a:r>
            <a:br>
              <a:rPr lang="en-GB" dirty="0">
                <a:solidFill>
                  <a:srgbClr val="FF0000"/>
                </a:solidFill>
                <a:latin typeface="Times New Roman" charset="0"/>
              </a:rPr>
            </a:br>
            <a:endParaRPr lang="en-GB" dirty="0">
              <a:solidFill>
                <a:srgbClr val="FF0000"/>
              </a:solidFill>
              <a:latin typeface="Times New Roman" charset="0"/>
            </a:endParaRPr>
          </a:p>
          <a:p>
            <a:pPr defTabSz="762000">
              <a:buSzPct val="100000"/>
              <a:buFontTx/>
              <a:buChar char="•"/>
            </a:pPr>
            <a:r>
              <a:rPr lang="en-GB" dirty="0">
                <a:solidFill>
                  <a:srgbClr val="FF0000"/>
                </a:solidFill>
                <a:latin typeface="Times New Roman" charset="0"/>
              </a:rPr>
              <a:t> PET studies show</a:t>
            </a:r>
          </a:p>
          <a:p>
            <a:pPr marL="571500" lvl="1" defTabSz="762000">
              <a:buSzPct val="100000"/>
              <a:buFontTx/>
              <a:buChar char="•"/>
            </a:pPr>
            <a:r>
              <a:rPr lang="en-GB" dirty="0">
                <a:solidFill>
                  <a:srgbClr val="FF0000"/>
                </a:solidFill>
                <a:latin typeface="Times New Roman" charset="0"/>
              </a:rPr>
              <a:t> more activation in V4 to coloured pattern than to grey tone</a:t>
            </a:r>
          </a:p>
          <a:p>
            <a:pPr marL="571500" lvl="1" defTabSz="762000">
              <a:buSzPct val="100000"/>
              <a:buFontTx/>
              <a:buChar char="•"/>
            </a:pPr>
            <a:r>
              <a:rPr lang="en-GB" dirty="0">
                <a:solidFill>
                  <a:srgbClr val="FF0000"/>
                </a:solidFill>
                <a:latin typeface="Times New Roman" charset="0"/>
              </a:rPr>
              <a:t> no difference if coloured pattern is stationary or moving </a:t>
            </a:r>
            <a:br>
              <a:rPr lang="en-GB" dirty="0">
                <a:solidFill>
                  <a:srgbClr val="FF0000"/>
                </a:solidFill>
                <a:latin typeface="Times New Roman" charset="0"/>
              </a:rPr>
            </a:br>
            <a:endParaRPr lang="en-GB" dirty="0">
              <a:solidFill>
                <a:srgbClr val="FF0000"/>
              </a:solidFill>
              <a:latin typeface="Times New Roman" charset="0"/>
            </a:endParaRPr>
          </a:p>
          <a:p>
            <a:pPr defTabSz="762000">
              <a:buSzPct val="100000"/>
              <a:buFontTx/>
              <a:buChar char="•"/>
            </a:pPr>
            <a:r>
              <a:rPr lang="en-GB" dirty="0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Times New Roman" charset="0"/>
              </a:rPr>
              <a:t>Achromatopsia</a:t>
            </a:r>
            <a:endParaRPr lang="en-GB" dirty="0">
              <a:solidFill>
                <a:srgbClr val="FF0000"/>
              </a:solidFill>
              <a:latin typeface="Times New Roman" charset="0"/>
            </a:endParaRPr>
          </a:p>
          <a:p>
            <a:pPr marL="571500" lvl="1" defTabSz="762000">
              <a:buSzPct val="100000"/>
              <a:buFontTx/>
              <a:buChar char="•"/>
            </a:pPr>
            <a:r>
              <a:rPr lang="en-GB" dirty="0">
                <a:solidFill>
                  <a:srgbClr val="FF0000"/>
                </a:solidFill>
                <a:latin typeface="Times New Roman" charset="0"/>
              </a:rPr>
              <a:t> damage to V4 causes an inability to perceive colour</a:t>
            </a:r>
          </a:p>
          <a:p>
            <a:pPr marL="571500" lvl="1" defTabSz="762000">
              <a:buSzPct val="100000"/>
              <a:buFontTx/>
              <a:buChar char="•"/>
            </a:pPr>
            <a:r>
              <a:rPr lang="en-GB" dirty="0">
                <a:solidFill>
                  <a:srgbClr val="FF0000"/>
                </a:solidFill>
                <a:latin typeface="Times New Roman" charset="0"/>
              </a:rPr>
              <a:t> patients </a:t>
            </a:r>
            <a:r>
              <a:rPr lang="ja-JP" altLang="en-GB" dirty="0">
                <a:solidFill>
                  <a:srgbClr val="FF0000"/>
                </a:solidFill>
                <a:latin typeface="Times New Roman" charset="0"/>
              </a:rPr>
              <a:t>“</a:t>
            </a:r>
            <a:r>
              <a:rPr lang="en-GB" dirty="0">
                <a:solidFill>
                  <a:srgbClr val="FF0000"/>
                </a:solidFill>
                <a:latin typeface="Times New Roman" charset="0"/>
              </a:rPr>
              <a:t>see the world in black and white</a:t>
            </a:r>
            <a:r>
              <a:rPr lang="ja-JP" altLang="en-GB" dirty="0">
                <a:solidFill>
                  <a:srgbClr val="FF0000"/>
                </a:solidFill>
                <a:latin typeface="Times New Roman" charset="0"/>
              </a:rPr>
              <a:t>”</a:t>
            </a:r>
            <a:endParaRPr lang="en-GB" dirty="0">
              <a:solidFill>
                <a:srgbClr val="FF0000"/>
              </a:solidFill>
              <a:latin typeface="Times New Roman" charset="0"/>
            </a:endParaRPr>
          </a:p>
          <a:p>
            <a:pPr marL="571500" lvl="1" defTabSz="762000">
              <a:buSzPct val="100000"/>
              <a:buFontTx/>
              <a:buChar char="•"/>
            </a:pPr>
            <a:r>
              <a:rPr lang="en-GB" dirty="0">
                <a:solidFill>
                  <a:srgbClr val="FF0000"/>
                </a:solidFill>
                <a:latin typeface="Times New Roman" charset="0"/>
              </a:rPr>
              <a:t> also an inability to imagine or remember colour</a:t>
            </a:r>
          </a:p>
        </p:txBody>
      </p:sp>
      <p:sp>
        <p:nvSpPr>
          <p:cNvPr id="9289" name="Rectangle 7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GB" sz="3200" u="sng" dirty="0">
                <a:solidFill>
                  <a:srgbClr val="FF0000"/>
                </a:solidFill>
              </a:rPr>
              <a:t>Area V4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911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ＭＳ 明朝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Origin.thmx</Template>
  <TotalTime>1703</TotalTime>
  <Words>1433</Words>
  <Application>Microsoft Office PowerPoint</Application>
  <PresentationFormat>Diavetítés a képernyőre (4:3 oldalarány)</PresentationFormat>
  <Paragraphs>508</Paragraphs>
  <Slides>86</Slides>
  <Notes>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11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86</vt:i4>
      </vt:variant>
    </vt:vector>
  </HeadingPairs>
  <TitlesOfParts>
    <vt:vector size="98" baseType="lpstr">
      <vt:lpstr>ＭＳ Ｐゴシック</vt:lpstr>
      <vt:lpstr>Arial</vt:lpstr>
      <vt:lpstr>Bookman Old Style</vt:lpstr>
      <vt:lpstr>Calibri</vt:lpstr>
      <vt:lpstr>Comic Sans MS</vt:lpstr>
      <vt:lpstr>Gill Sans MT</vt:lpstr>
      <vt:lpstr>Monotype Sorts</vt:lpstr>
      <vt:lpstr>Tahoma</vt:lpstr>
      <vt:lpstr>Times New Roman</vt:lpstr>
      <vt:lpstr>Wingdings</vt:lpstr>
      <vt:lpstr>Wingdings 3</vt:lpstr>
      <vt:lpstr>Origin</vt:lpstr>
      <vt:lpstr>Kognitív idegtudomány</vt:lpstr>
      <vt:lpstr>Látás 5.</vt:lpstr>
      <vt:lpstr>Do you really want to study vision?</vt:lpstr>
      <vt:lpstr>PowerPoint bemutató</vt:lpstr>
      <vt:lpstr>Ventral pathway</vt:lpstr>
      <vt:lpstr>V4</vt:lpstr>
      <vt:lpstr>PowerPoint bemutató</vt:lpstr>
      <vt:lpstr>V4</vt:lpstr>
      <vt:lpstr>Area V4</vt:lpstr>
      <vt:lpstr>PowerPoint bemutató</vt:lpstr>
      <vt:lpstr>The inferotemporal cortex </vt:lpstr>
      <vt:lpstr>Computational Problems in Object Recognition</vt:lpstr>
      <vt:lpstr>PowerPoint bemutató</vt:lpstr>
      <vt:lpstr>PowerPoint bemutató</vt:lpstr>
      <vt:lpstr>Face Selective Cells</vt:lpstr>
      <vt:lpstr>Face sensitive cells are often view dependent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Human ventral areas</vt:lpstr>
      <vt:lpstr>FFA - human</vt:lpstr>
      <vt:lpstr>fMRI: FFA- fusiform face area</vt:lpstr>
      <vt:lpstr>PowerPoint bemutató</vt:lpstr>
      <vt:lpstr>What activates the FFA?</vt:lpstr>
      <vt:lpstr>What activates FFA?</vt:lpstr>
      <vt:lpstr>PowerPoint bemutató</vt:lpstr>
      <vt:lpstr>Face Network</vt:lpstr>
      <vt:lpstr>EBA- human</vt:lpstr>
      <vt:lpstr>PowerPoint bemutató</vt:lpstr>
      <vt:lpstr>PowerPoint bemutató</vt:lpstr>
      <vt:lpstr>PowerPoint bemutató</vt:lpstr>
      <vt:lpstr>LOC- human</vt:lpstr>
      <vt:lpstr>Dorsal pathway</vt:lpstr>
      <vt:lpstr>MT</vt:lpstr>
      <vt:lpstr>PowerPoint bemutató</vt:lpstr>
      <vt:lpstr>PowerPoint bemutató</vt:lpstr>
      <vt:lpstr>PowerPoint bemutató</vt:lpstr>
      <vt:lpstr>Motion selectivity in V1 and MT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Aperture problem</vt:lpstr>
      <vt:lpstr>PowerPoint bemutató</vt:lpstr>
      <vt:lpstr>PowerPoint bemutató</vt:lpstr>
      <vt:lpstr>PowerPoint bemutató</vt:lpstr>
      <vt:lpstr>PowerPoint bemutató</vt:lpstr>
      <vt:lpstr>Difference of V1 and MT</vt:lpstr>
      <vt:lpstr>Huk and Heeger, 2006</vt:lpstr>
      <vt:lpstr>MT is columnar</vt:lpstr>
      <vt:lpstr>Motion aftereffect</vt:lpstr>
      <vt:lpstr>Motion aftereffect</vt:lpstr>
      <vt:lpstr>PowerPoint bemutató</vt:lpstr>
      <vt:lpstr>PowerPoint bemutató</vt:lpstr>
      <vt:lpstr>PowerPoint bemutató</vt:lpstr>
      <vt:lpstr>MST</vt:lpstr>
      <vt:lpstr>PowerPoint bemutató</vt:lpstr>
      <vt:lpstr>Optic flow</vt:lpstr>
      <vt:lpstr>Human MT (hMT+)</vt:lpstr>
      <vt:lpstr>Akinetopsia</vt:lpstr>
      <vt:lpstr>Posterior parietal cortex</vt:lpstr>
      <vt:lpstr>What are the units of attentional selection?</vt:lpstr>
      <vt:lpstr>What are the units of attentional selection?  Location</vt:lpstr>
      <vt:lpstr>What are the units of attentional selection?  Location</vt:lpstr>
      <vt:lpstr>What are the units of attentional selection?  Objects</vt:lpstr>
      <vt:lpstr>What are the units of attentional selection?  Objects</vt:lpstr>
      <vt:lpstr>What are the units of attentional selection?  FEATURES</vt:lpstr>
      <vt:lpstr>What are the units of attentional selection?  Features</vt:lpstr>
      <vt:lpstr>What are the units of attentional selection?</vt:lpstr>
      <vt:lpstr>Did you want to study vision?</vt:lpstr>
    </vt:vector>
  </TitlesOfParts>
  <Company>bme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Neurobiology</dc:title>
  <dc:creator>Gyula Kovacs</dc:creator>
  <cp:lastModifiedBy>Márti</cp:lastModifiedBy>
  <cp:revision>102</cp:revision>
  <cp:lastPrinted>2012-02-28T11:30:40Z</cp:lastPrinted>
  <dcterms:created xsi:type="dcterms:W3CDTF">2011-02-25T13:08:54Z</dcterms:created>
  <dcterms:modified xsi:type="dcterms:W3CDTF">2019-04-02T07:23:49Z</dcterms:modified>
</cp:coreProperties>
</file>