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Montserrat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6b8a7b67e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6b8a7b67e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b657bf84c_0_4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b657bf84c_0_4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b657bf84c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b657bf84c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6b7f0864d8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6b7f0864d8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6b7f0864d8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6b7f0864d8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6b7f0864d8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6b7f0864d8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b7f0864d8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6b7f0864d8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6b7f0864d8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6b7f0864d8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b8a7b67e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6b8a7b67e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000" y="348375"/>
            <a:ext cx="56070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Kontextuális pragmatikai modell tweetirónia-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felismeréshez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157300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Karoui, Jihen and Benamara, Farah and Moriceau, Véronique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Aussenac-Gilles, Nathalie and Hadrich Belguith, Lamia </a:t>
            </a:r>
            <a:r>
              <a:rPr b="1" lang="en"/>
              <a:t>Towards a Contextual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Pragmatic Model to Detect Irony in Tweets.</a:t>
            </a:r>
            <a:r>
              <a:rPr lang="en"/>
              <a:t> (2015) In: 53rd Annual Meeting of the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Association for Computational Linguistics (ACL 2015), 26 July 2015 - 31 July 2015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(Beijing, China).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Diszkusszió, konklúzió</a:t>
            </a:r>
            <a:endParaRPr/>
          </a:p>
        </p:txBody>
      </p:sp>
      <p:sp>
        <p:nvSpPr>
          <p:cNvPr id="195" name="Google Shape;195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más eredményekhez képest ígéretes (szarkazmus holland tweetekben: 30%, irónia angol tweetekben: 79%)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osztályozás: jobb eredmény tagadást tartalmazó és nem tartalmazó tweetek együttes feldolgozásánál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H1 és H2 igazolt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lekéréseknél kevés találat volt ⇒ több adat szükséges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iróniafelismeréshez korábban nem vizsgálták ezeket a módszereket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külső kontextus felhasznállása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Irónia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komplex nyelvi jelenség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széles körben tanulmányozzák a filozófiában és nyelvészetben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inkongruencia a szó szerinti jelentés és az elvárt jelenség között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sok kutató számára átfedés van más figuratív eszközökkel, pl. szatíra, paródia, szarkazmus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nem szó szerinti jelentés keresése akkor kezdődik, ha a hallgató felismeri, hogy a beszélő megnyilatkozása szemben áll a kontextussal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“Congratulation #lesbleus for your great match!” - ironikus, ha a csapat kikapott a meccsen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Hipotézisek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megfigyelés: az ironikus tweetek 62,75%-a tartalmaz tagadó szerkezetet “ne… pas” (nem) vagy negatív elemeket “jamais” (soha) “personne” (senki)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két fő hipotézis: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AutoNum type="arabicParenBoth"/>
            </a:pPr>
            <a:r>
              <a:rPr lang="en"/>
              <a:t>a negációk jelenléte segít kimutatni a szó szerinti és a szándékolt jelentés közötti egyenlőtlenséget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Both"/>
            </a:pPr>
            <a:r>
              <a:rPr lang="en"/>
              <a:t>egy </a:t>
            </a:r>
            <a:r>
              <a:rPr i="1" lang="en"/>
              <a:t>Not(P</a:t>
            </a:r>
            <a:r>
              <a:rPr baseline="-25000" i="1" lang="en"/>
              <a:t>1</a:t>
            </a:r>
            <a:r>
              <a:rPr i="1" lang="en"/>
              <a:t>)</a:t>
            </a:r>
            <a:r>
              <a:rPr lang="en"/>
              <a:t> formát tartalmazó tweet akkor és csak akkor ironikus, ha meg tudjuk állapítani </a:t>
            </a:r>
            <a:r>
              <a:rPr i="1" lang="en"/>
              <a:t>P</a:t>
            </a:r>
            <a:r>
              <a:rPr baseline="-25000" i="1" lang="en"/>
              <a:t>1</a:t>
            </a:r>
            <a:r>
              <a:rPr lang="en"/>
              <a:t> abszurditását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Háromlépéses modell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megállapítása annak, hogy a tweet ironikus-e, kizárólag a tweeten belüli információk alapján (supervised learning)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a belső kontextus tesztje külső kontextussal szemben - a félrekategorizált </a:t>
            </a:r>
            <a:r>
              <a:rPr i="1" lang="en"/>
              <a:t>Not(P)</a:t>
            </a:r>
            <a:r>
              <a:rPr lang="en"/>
              <a:t> formájú példányok javítása </a:t>
            </a:r>
            <a:r>
              <a:rPr i="1" lang="en"/>
              <a:t>P</a:t>
            </a:r>
            <a:r>
              <a:rPr lang="en"/>
              <a:t>-re keresve megbízható külső webes forrásokban (Wikipedia, hírportálok)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/>
              <a:t>ha a szó szerinti jelentés értelmetlen, a tweet valószínűleg nem szó szerinti jelentést hordoz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Korpusz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6742 francia nyelvű tweet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2014 tavaszi aktualitások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184 téma, 9 kategória, különféle kulcsszavak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politika (Sarkozy, Hollande, UMP), egészség (rák, influenza), sport (#Zlatan, #FIFAWorldCup, social media (#Facebook, Skype, MSN), előadók (Rihanna, Beyoncé), TV műsorok (TheVoice, XFactor), országok és városok (ÉszakKorea, Brazília), Arab Tavasz (Marzouki, Ben Ali), egyéb általános témák (légszennyezés, rasszizmus)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gyűjtés kulcsszókereséssel / #ironie #sarcasme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0" name="Google Shape;16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9913" y="3640550"/>
            <a:ext cx="2276475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Bináris osztályozó</a:t>
            </a:r>
            <a:endParaRPr/>
          </a:p>
        </p:txBody>
      </p:sp>
      <p:sp>
        <p:nvSpPr>
          <p:cNvPr id="166" name="Google Shape;166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SVM (Support-vector machine) / SMO (sequential minimal optimization)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külön osztályozó a három korpuszra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vektoros bemenet: 6 </a:t>
            </a:r>
            <a:r>
              <a:rPr lang="en"/>
              <a:t>feature </a:t>
            </a:r>
            <a:r>
              <a:rPr lang="en"/>
              <a:t>csoport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surface features</a:t>
            </a:r>
            <a:r>
              <a:rPr lang="en"/>
              <a:t>: szavak száma, van-e központozás, nagy kezdőbetűs szavak, indulatszavak, hangulatjelek, idézetek, szlengszavak, ellentétjelölők (de, habár), felkiáltó- és kérdőjelek sorozata(i), nem ellentétjelölő kötőszavak (így, tehát)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sentiment features</a:t>
            </a:r>
            <a:r>
              <a:rPr lang="en"/>
              <a:t>: pozitív és negatív véleményszavak és azok száma, vannak-e meglepetést sugalló szavak, vannak-e semleges vélemények és azok száma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sentiment shift features</a:t>
            </a:r>
            <a:r>
              <a:rPr lang="en"/>
              <a:t>: van-e véleményszó egy fokozó határozószó hatáskörében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shifter features</a:t>
            </a:r>
            <a:r>
              <a:rPr lang="en"/>
              <a:t>: van-e fokozás, tagadószó vagy függő beszédet jelző ige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oppo</a:t>
            </a:r>
            <a:r>
              <a:rPr b="1" lang="en"/>
              <a:t>sition feature</a:t>
            </a:r>
            <a:r>
              <a:rPr b="1" lang="en"/>
              <a:t>s</a:t>
            </a:r>
            <a:r>
              <a:rPr lang="en"/>
              <a:t>: szentiment-ellentét vagy explicit pozitív/negatív kontraszt megléte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b="1" lang="en"/>
              <a:t>internal contextual</a:t>
            </a:r>
            <a:r>
              <a:rPr lang="en"/>
              <a:t>: személyes névmások, témakörkulcsszavak, névelemek megléte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Megfigyelések (feature hatékonyság)</a:t>
            </a:r>
            <a:endParaRPr/>
          </a:p>
        </p:txBody>
      </p:sp>
      <p:sp>
        <p:nvSpPr>
          <p:cNvPr id="172" name="Google Shape;172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i="1" lang="en"/>
              <a:t>surface</a:t>
            </a:r>
            <a:r>
              <a:rPr lang="en"/>
              <a:t> feature alapvető az iróniafelismeréshez (NoNeg-nél kiugróan)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tagadás fontos, de önmagában nem elég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tagadás esetén az </a:t>
            </a:r>
            <a:r>
              <a:rPr i="1" lang="en"/>
              <a:t>opposition</a:t>
            </a:r>
            <a:r>
              <a:rPr lang="en"/>
              <a:t> a legproduktívabb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explicit véleményszavak (</a:t>
            </a:r>
            <a:r>
              <a:rPr i="1" lang="en"/>
              <a:t>sentiment</a:t>
            </a:r>
            <a:r>
              <a:rPr lang="en"/>
              <a:t>, </a:t>
            </a:r>
            <a:r>
              <a:rPr i="1" lang="en"/>
              <a:t>sentiment shifter</a:t>
            </a:r>
            <a:r>
              <a:rPr lang="en"/>
              <a:t>) inkább a nem tagadó tweetekben használatosak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0313" y="2840450"/>
            <a:ext cx="2886075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Pragmatikai kontextus kinyerése</a:t>
            </a:r>
            <a:endParaRPr/>
          </a:p>
        </p:txBody>
      </p:sp>
      <p:sp>
        <p:nvSpPr>
          <p:cNvPr id="179" name="Google Shape;179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Példa: #Valls has learnt that Sarkozy was wiretapped in newspapers. Fortunately he is not the interior minister. (téma: Valls)</a:t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tagadószó eltávolítása a második mondatból (not) és hatáskörének megállapítása P={interior, minister}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lekérdezés generálása Google kereséshez Q={Valls interior minister}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találatokból Wikipedia, hírportálok, weboldalak “blog” és “twitter” nélkül az URL-ben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"/>
              <a:t>a kivonatban minden kulcsszó fellelhető ⇒ a tweet ironikus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80" name="Google Shape;18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8413" y="3478613"/>
            <a:ext cx="2847975" cy="100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Kiértékelés</a:t>
            </a:r>
            <a:endParaRPr/>
          </a:p>
        </p:txBody>
      </p:sp>
      <p:sp>
        <p:nvSpPr>
          <p:cNvPr id="186" name="Google Shape;186;p21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Both"/>
            </a:pPr>
            <a:r>
              <a:rPr lang="en"/>
              <a:t>tagadást tartalmazó tweetek nem ironikusként kategorizálva, hibásan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arenBoth"/>
            </a:pPr>
            <a:r>
              <a:rPr lang="en"/>
              <a:t>tagadást tartalmazó tweetek ironikusklnt kategorizálva, összes</a:t>
            </a:r>
            <a:endParaRPr/>
          </a:p>
        </p:txBody>
      </p:sp>
      <p:sp>
        <p:nvSpPr>
          <p:cNvPr id="187" name="Google Shape;187;p21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 félrekategorizált tweetek 65%-ának tartalmát lehetetlen megtalálni a weben, mert személyesek vagy nincs belső kontextusuk → ne tartalmazzon személyes névmást, tartalmazzon névelemet</a:t>
            </a:r>
            <a:endParaRPr/>
          </a:p>
        </p:txBody>
      </p:sp>
      <p:pic>
        <p:nvPicPr>
          <p:cNvPr id="188" name="Google Shape;18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7500" y="3040475"/>
            <a:ext cx="2952750" cy="127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3225" y="3040463"/>
            <a:ext cx="2924175" cy="14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