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Raleway"/>
      <p:regular r:id="rId17"/>
      <p:bold r:id="rId18"/>
      <p:italic r:id="rId19"/>
      <p:boldItalic r:id="rId20"/>
    </p:embeddedFont>
    <p:embeddedFont>
      <p:font typeface="La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boldItalic.fntdata"/><Relationship Id="rId11" Type="http://schemas.openxmlformats.org/officeDocument/2006/relationships/slide" Target="slides/slide6.xml"/><Relationship Id="rId22" Type="http://schemas.openxmlformats.org/officeDocument/2006/relationships/font" Target="fonts/Lato-bold.fntdata"/><Relationship Id="rId10" Type="http://schemas.openxmlformats.org/officeDocument/2006/relationships/slide" Target="slides/slide5.xml"/><Relationship Id="rId21" Type="http://schemas.openxmlformats.org/officeDocument/2006/relationships/font" Target="fonts/Lato-regular.fntdata"/><Relationship Id="rId13" Type="http://schemas.openxmlformats.org/officeDocument/2006/relationships/slide" Target="slides/slide8.xml"/><Relationship Id="rId24" Type="http://schemas.openxmlformats.org/officeDocument/2006/relationships/font" Target="fonts/Lato-boldItalic.fntdata"/><Relationship Id="rId12" Type="http://schemas.openxmlformats.org/officeDocument/2006/relationships/slide" Target="slides/slide7.xml"/><Relationship Id="rId23" Type="http://schemas.openxmlformats.org/officeDocument/2006/relationships/font" Target="fonts/La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Raleway-italic.fntdata"/><Relationship Id="rId6" Type="http://schemas.openxmlformats.org/officeDocument/2006/relationships/slide" Target="slides/slide1.xml"/><Relationship Id="rId18" Type="http://schemas.openxmlformats.org/officeDocument/2006/relationships/font" Target="fonts/Raleway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09800ef1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09800ef1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09800ef1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709800ef1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595c4f67a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595c4f67a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595c4f67a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6595c4f67a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6595c4f67a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6595c4f67a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595c4f67a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6595c4f67a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6595c4f67a_0_1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6595c4f67a_0_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595c4f67a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6595c4f67a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709409c47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709409c47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09800ef1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709800ef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Színek kontextusban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Monroe et al. (2017). </a:t>
            </a:r>
            <a:r>
              <a:rPr lang="en"/>
              <a:t>Colors in Context: A Pragmatic Neural Model for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Grounded Language Understanding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Hallgatói pontosság</a:t>
            </a:r>
            <a:endParaRPr/>
          </a:p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4" name="Google Shape;14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50" y="1853850"/>
            <a:ext cx="5843812" cy="282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Modellelemzés</a:t>
            </a:r>
            <a:endParaRPr/>
          </a:p>
        </p:txBody>
      </p:sp>
      <p:sp>
        <p:nvSpPr>
          <p:cNvPr id="150" name="Google Shape;150;p2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1" name="Google Shape;15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54" y="1853850"/>
            <a:ext cx="3866098" cy="328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24650" y="2078871"/>
            <a:ext cx="2493500" cy="202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Vizuális referencia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emberi kommunikáció - érzékenység a kontextusra, a beszédpartner elvárásaira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vizuális referencia feladatok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közös alapozás (környezet és mentális modell)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a produkció és megértés számítógépes modellezéséhez jó tesztalap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feladat-orientált dialógus korpusz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a beszélő megpróbálja beazonosíttatni a színt a hallgatóval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17845" y="3019525"/>
            <a:ext cx="3100301" cy="212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Rational Speech Acts (RSA)</a:t>
            </a:r>
            <a:endParaRPr/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kommunikáció: rekurzív okfejtés a partnerek között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egymás elvárásairól és szándékairól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hatékonyabbak, mint a szó szerinti szemantikai ágensek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(legalább) három szintű Bayes-i inferencia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pragmatikus hallgató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pragmatikus beszélő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szó szerinti hallgató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Szó szerinti hallgató RNN-nel megvalósítva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RNN: rekurrens neurális hálózat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dinamikus feldolgozás, korábbi számítások figyelembe vétele (“memória”)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jól működik szekvenciális bemenetekre (pl. nyelv)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szó szerinti hallgató modell kiértékelése: valós idejű páros referenciajátékok a weben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948 játékmenet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53365 megnyilatkozás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teljesítményjavítás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a különböző színek tulajdonságainak leírása helyett a színek kommunikációs kontextusba helyezése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jobb teljesítmény, ha egy a beszélő feladatára tanított RNN-nel vegyítjük (még ha a saját feladatában rosszul is teljesít)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hallgató RNN tetejére pragmatikai okfejtés, épp a legnehezebb esetekben fordul elő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nagyon hasonló színek → finom megkülönböztetések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színek, melyeket a leggyakoribb kifejezésekkel nem lehet beazonosítani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Adatgyűjtés</a:t>
            </a:r>
            <a:endParaRPr/>
          </a:p>
        </p:txBody>
      </p:sp>
      <p:sp>
        <p:nvSpPr>
          <p:cNvPr id="112" name="Google Shape;112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3 kondíció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közeli (15519)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minden szín θ távolságon belül, de még elkülöníthetők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szétválasztott (15693)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egyik θ távolságon belül, másik θ távolságon kívül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távoli (15782)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minden szín θ távolságon kívül egymástól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hallgatók eredménye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közeli: 83%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szétválasztott: 90%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távoli: 97%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729450" y="131150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Beszélő viselkedés (emberi)</a:t>
            </a:r>
            <a:endParaRPr/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szignifikánsan több szó (és karakter) a közeli és szétválasztott kondícióban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komparatívusz és szuperlatívusz használata, ha egy vagy több disztraktor közel van a célszínhez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a komparatívusz gyakoribb a szétválasztott kondícióban</a:t>
            </a:r>
            <a:r>
              <a:rPr lang="en"/>
              <a:t> (csak egy disztraktor van közel a célszínhez)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a szuperlatívusz gyakoribb a közeli kondícióban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tagadás, ha ha egy vagy több disztraktor közel van a célszínhez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“magas specifikusság” inkább a szétválasztott és közeli kondícióban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Ágensek</a:t>
            </a:r>
            <a:r>
              <a:rPr lang="en"/>
              <a:t> felépítése</a:t>
            </a:r>
            <a:endParaRPr/>
          </a:p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5" name="Google Shape;12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49" y="1853850"/>
            <a:ext cx="5165176" cy="261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Betanítás</a:t>
            </a:r>
            <a:endParaRPr/>
          </a:p>
        </p:txBody>
      </p:sp>
      <p:sp>
        <p:nvSpPr>
          <p:cNvPr id="131" name="Google Shape;131;p2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sets: 15665 train, 15670 dev, 15659 test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előfeldolgozás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lowercase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tokenizáció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training setben egyszer vagy nem előforduló tokenek helyett &lt;unk&gt;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betanításhoz ADADELTA és Adam (adaptív SGD variánsok)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optimalizációs algoritmus, a tanulási ráta és a pragmatikai paraméterek kiválasztásához grid search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Beszélő viselkedés (gépi)</a:t>
            </a:r>
            <a:endParaRPr/>
          </a:p>
        </p:txBody>
      </p:sp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hosszabb megnyilatkozás szétválasztottnál és közelinél, mint távolinál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több komparatív és szuperlatív szétválasztottnál és közelinél,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de a komparatív nem releváns a szétválasztottnál*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több negáció közelinél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“magas specifikusság” szétválasztottnál és közelinél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*nagyjából egyetlen eltérés az emberihez képest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