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25"/>
  </p:notesMasterIdLst>
  <p:sldIdLst>
    <p:sldId id="281" r:id="rId2"/>
    <p:sldId id="294" r:id="rId3"/>
    <p:sldId id="258" r:id="rId4"/>
    <p:sldId id="256" r:id="rId5"/>
    <p:sldId id="284" r:id="rId6"/>
    <p:sldId id="278" r:id="rId7"/>
    <p:sldId id="290" r:id="rId8"/>
    <p:sldId id="262" r:id="rId9"/>
    <p:sldId id="263" r:id="rId10"/>
    <p:sldId id="264" r:id="rId11"/>
    <p:sldId id="287" r:id="rId12"/>
    <p:sldId id="291" r:id="rId13"/>
    <p:sldId id="288" r:id="rId14"/>
    <p:sldId id="267" r:id="rId15"/>
    <p:sldId id="289" r:id="rId16"/>
    <p:sldId id="268" r:id="rId17"/>
    <p:sldId id="293" r:id="rId18"/>
    <p:sldId id="275" r:id="rId19"/>
    <p:sldId id="269" r:id="rId20"/>
    <p:sldId id="295" r:id="rId21"/>
    <p:sldId id="271" r:id="rId22"/>
    <p:sldId id="259" r:id="rId23"/>
    <p:sldId id="27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A513"/>
    <a:srgbClr val="2029A4"/>
    <a:srgbClr val="659F25"/>
    <a:srgbClr val="CBC6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6" autoAdjust="0"/>
    <p:restoredTop sz="79110" autoAdjust="0"/>
  </p:normalViewPr>
  <p:slideViewPr>
    <p:cSldViewPr>
      <p:cViewPr varScale="1">
        <p:scale>
          <a:sx n="73" d="100"/>
          <a:sy n="73" d="100"/>
        </p:scale>
        <p:origin x="-175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7C4F3-AAB6-4BA7-B054-4FBC8CDC5AA1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A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A0820-8247-40B2-A98C-FF8E5FDB4B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96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ernicke's_area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en.wikipedia.org/wiki/Angular_gyrus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TESZT</a:t>
            </a:r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4639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National Adult Reading Test (NART; Nelson and Willison,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1991; Morrison et al., 2000), Wisconsin Card Sorting Test (WCST;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Heaton, 1981); Controlled Oral Word Association Test (COWAT;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Benton et al., 1983); a category fluency test; Stroop Color-Word</a:t>
            </a:r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Test (Stroop; Trenerry, 1989); Trail Making Test A and B (TMT-A/B;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Reiten, 1971); California Verbal Learning Test-II (CVLT-II; Delis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 al., 2000); WAIS-III Digit Symbol-Coding; WAIS-III Picture-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Arrangement; WAIS-III Similarities, and WAIS-III Comprehension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(Wechsler, 1997).</a:t>
            </a:r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AU" sz="1200" b="1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Wechsler</a:t>
            </a:r>
            <a:r>
              <a:rPr lang="en-AU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Adult Intelligence Scale</a:t>
            </a:r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4288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Külön említést érdemel a WCST</a:t>
            </a:r>
          </a:p>
          <a:p>
            <a:endParaRPr lang="hu-HU" smtClean="0"/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recent study suggested that WCST might be helpful to differentiate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bipolar disorder from schizophrenia (Wobrock et al., 2008).</a:t>
            </a:r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1023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AU" sz="2400" smtClean="0"/>
              <a:t>↙</a:t>
            </a:r>
            <a:r>
              <a:rPr lang="hu-HU" sz="2400" smtClean="0"/>
              <a:t>					</a:t>
            </a:r>
            <a:r>
              <a:rPr lang="en-AU" sz="2400" smtClean="0"/>
              <a:t>↘</a:t>
            </a:r>
            <a:r>
              <a:rPr lang="hu-HU" sz="2400" smtClean="0"/>
              <a:t>:</a:t>
            </a:r>
          </a:p>
          <a:p>
            <a:pPr marL="457200" lvl="1" indent="0">
              <a:buNone/>
            </a:pPr>
            <a:r>
              <a:rPr lang="hu-HU" sz="2400" smtClean="0"/>
              <a:t>32 original form			32: the original caption 					replaced by a non-funny, but 					relevant caption</a:t>
            </a:r>
          </a:p>
          <a:p>
            <a:pPr marL="457200" lvl="1" indent="0">
              <a:buNone/>
            </a:pPr>
            <a:r>
              <a:rPr lang="hu-HU" sz="2400" smtClean="0"/>
              <a:t>Task: </a:t>
            </a:r>
          </a:p>
          <a:p>
            <a:pPr marL="0" indent="0">
              <a:buNone/>
            </a:pPr>
            <a:r>
              <a:rPr lang="en-AU" smtClean="0"/>
              <a:t>Participants were instructed to judge each comic</a:t>
            </a:r>
          </a:p>
          <a:p>
            <a:pPr marL="0" indent="0">
              <a:buNone/>
            </a:pPr>
            <a:r>
              <a:rPr lang="en-AU" smtClean="0"/>
              <a:t>as either original or altered.</a:t>
            </a:r>
            <a:endParaRPr lang="hu-HU" smtClean="0"/>
          </a:p>
          <a:p>
            <a:pPr marL="0" indent="0">
              <a:buNone/>
            </a:pPr>
            <a:r>
              <a:rPr lang="hu-HU" sz="2800" smtClean="0"/>
              <a:t>Important:</a:t>
            </a:r>
          </a:p>
          <a:p>
            <a:pPr marL="0" indent="0">
              <a:buNone/>
            </a:pPr>
            <a:r>
              <a:rPr lang="en-AU" sz="2800" smtClean="0"/>
              <a:t>participants were not to judge whether they found the comic</a:t>
            </a:r>
          </a:p>
          <a:p>
            <a:pPr marL="0" indent="0">
              <a:buNone/>
            </a:pPr>
            <a:r>
              <a:rPr lang="en-AU" sz="2800" smtClean="0"/>
              <a:t>amusing, but whether the comic was in its original form and intended</a:t>
            </a:r>
          </a:p>
          <a:p>
            <a:pPr marL="0" indent="0">
              <a:buNone/>
            </a:pPr>
            <a:r>
              <a:rPr lang="en-AU" sz="2800" smtClean="0"/>
              <a:t>to be funny.</a:t>
            </a:r>
            <a:endParaRPr lang="hu-HU" sz="2800" smtClean="0"/>
          </a:p>
          <a:p>
            <a:endParaRPr lang="en-AU" smtClean="0"/>
          </a:p>
          <a:p>
            <a:pPr marL="457200" lvl="1" indent="0">
              <a:buNone/>
            </a:pPr>
            <a:endParaRPr lang="hu-HU" sz="240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05776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predicted,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schizophrenia group showed significant and substantial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deficits in humour recognition compared to the healthy group,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t(38) = 5.1, P &lt; 0.001, ES = 1.55. Equally important, was that the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schizophrenia group’s humour recognition performance was also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poorer than that of the psychiatric control group,</a:t>
            </a:r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executive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functioning deficits may be a major factor underlying social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impairment associated with schizophrenia.</a:t>
            </a:r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03051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First, because this is an exploratory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study, we have purposely not utilized a Bonferroni correction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multiple correlations between cognitive tests and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humour performance.</a:t>
            </a:r>
            <a:endParaRPr lang="hu-HU" sz="1200" b="0" i="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b="0" i="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Adult Reading Test </a:t>
            </a:r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tests,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instance, have sometimes measured laughter responses.</a:t>
            </a:r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sedative or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anticholinergic effects of some psychiatric medications can perhaps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lessen cognitive performance.</a:t>
            </a:r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Additionally, it could be argued that medication usage might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have, in fact, minimized any real differences in humour perception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scores between the groups</a:t>
            </a:r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36533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First, because this is an exploratory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study, we have purposely not utilized a Bonferroni correction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multiple correlations between cognitive tests and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humour performance.</a:t>
            </a:r>
            <a:endParaRPr lang="hu-HU" sz="1200" b="0" i="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b="0" i="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Adult Reading Test </a:t>
            </a:r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tests,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instance, have sometimes measured laughter responses.</a:t>
            </a:r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sedative or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anticholinergic effects of some psychiatric medications can perhaps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lessen cognitive performance.</a:t>
            </a:r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Additionally, it could be argued that medication usage might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have, in fact, minimized any real differences in humour perception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scores between the groups</a:t>
            </a:r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3653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852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TESZT2</a:t>
            </a:r>
          </a:p>
          <a:p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4368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dopamin</a:t>
            </a:r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184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7651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 of these evolutionary hypotheses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concentrate on humour’s general ability to enhance social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cooperation (Polimeni and Reiss, 2006b; Jung, 2003).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Since Ancient Greece, philosophers and scientists</a:t>
            </a:r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8239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left temporoparietal junction (lTPJ) contains both </a:t>
            </a:r>
            <a:r>
              <a:rPr lang="en-AU" sz="1200" b="0" i="0" u="none" strike="noStrike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Wernicke's area"/>
              </a:rPr>
              <a:t>Wernicke's area</a:t>
            </a:r>
            <a:r>
              <a:rPr lang="en-AU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the </a:t>
            </a:r>
            <a:r>
              <a:rPr lang="en-AU" sz="1200" b="0" i="0" u="none" strike="noStrike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Angular gyrus"/>
              </a:rPr>
              <a:t>angular gyrus</a:t>
            </a:r>
            <a:r>
              <a:rPr lang="en-AU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1389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1. 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pozitív eredmény azt </a:t>
            </a:r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jelentené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hogy a humor </a:t>
            </a:r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elismerés</a:t>
            </a:r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ének</a:t>
            </a:r>
            <a:endParaRPr lang="en-A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hiány</a:t>
            </a:r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nem tükrözi az általános pszichiátriai tapasztalatokat (pl.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társadalmi interakció</a:t>
            </a:r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és a </a:t>
            </a:r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minden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nap</a:t>
            </a:r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zavarai,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belépés a mentális egészségügyi rendszerbe és a pszichiátriai</a:t>
            </a:r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kezelés) vagy általános érzelmi zavar (például a depresszió vagy szorongás</a:t>
            </a:r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tünetei).</a:t>
            </a:r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Ez utalna a humor károsodott felismerésének alapjául szolgáló kognitív komponensekre skizofréniánál</a:t>
            </a:r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5387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1. </a:t>
            </a:r>
            <a:r>
              <a:rPr lang="hu-HU" smtClean="0"/>
              <a:t>outpatient</a:t>
            </a:r>
            <a:r>
              <a:rPr lang="hu-HU" baseline="0" smtClean="0"/>
              <a:t> </a:t>
            </a:r>
            <a:r>
              <a:rPr lang="hu-HU" smtClean="0"/>
              <a:t>= </a:t>
            </a:r>
            <a:r>
              <a:rPr lang="en-AU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ambuláns beteg</a:t>
            </a:r>
            <a:endParaRPr lang="hu-HU" sz="1200" b="0" i="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b="0" i="0" u="none" strike="noStrike" kern="1200" baseline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diagnosis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schizophrenia by DSM-IV-TR criteria (APA, 2000) was confirmed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one of two Psychiatrists (J.P.R. and J.P.) using the Mini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International Neuropsychiatric Interview (M.I.N.I.</a:t>
            </a:r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Positive and Negative Symptoms of Schizophrenia Scale</a:t>
            </a:r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Calgary Depression Scale for Schizophrenia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(CDSS; Addington et al., 1992), and Hamilton Depression Inventory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(HAM-D; Hamilton, 1960). All 20 patients were taking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antipsychotic medication at the time of testing (18 atypical, 1 typical,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both typical and atypical). Mean chlorpromazine equivalent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dose of antipsychotic medication was 358 mg/day (SD 390 mg/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day). HAM-D scores fell within the normal to mildly depressed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range of 0–13.</a:t>
            </a:r>
          </a:p>
          <a:p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Eighteen of the 20 participants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psychiatric control group had described a recent history of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appreciable dysphoria (i.e., depressive disorder, adjustment disorder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depressed mood, post-traumatic stress disorder).</a:t>
            </a:r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9775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 Functioning Scale (SFS;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Birchwood et al., 1990); Social Interaction Anxiety Scale (SIAS;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Mattick and Clarke, 1998); Revised Social Anhedonia Scale (RSAS;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Eckblad et al., 1982); Snaith–Hamilton Pleasure Scale (SHAPS; Snaith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 al., 1995) and the Social Adaptation Self-Evaluation Scale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(SASS; Bosc et al., 1997). </a:t>
            </a:r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u-HU" sz="1200" b="0" i="0" u="none" strike="noStrike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AU" sz="1200" b="1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SFS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 self-report questionnaire</a:t>
            </a:r>
            <a:endParaRPr lang="en-AU" sz="1200" b="0" i="0" u="none" strike="noStrike" kern="1200" baseline="0" smtClean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AU" sz="1200" b="0" i="0" u="none" strike="noStrike" kern="1200" baseline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developed for outpatients with schizophrenia. The</a:t>
            </a:r>
            <a:r>
              <a:rPr lang="en-AU" sz="1200" b="1" i="0" u="none" strike="noStrike" kern="1200" baseline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AU" sz="1200" b="1" i="0" u="none" strike="noStrike" kern="1200" baseline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SIAS</a:t>
            </a:r>
            <a:r>
              <a:rPr lang="en-AU" sz="1200" b="1" i="0" u="none" strike="noStrike" kern="1200" baseline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a self-report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questionnaire that measures subjective anxiety during social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situations. The </a:t>
            </a:r>
            <a:r>
              <a:rPr lang="en-AU" sz="1200" b="1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RSAS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 true–false questionnaire that measures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diminished pleasure derived from interpersonal interactions. The</a:t>
            </a:r>
          </a:p>
          <a:p>
            <a:r>
              <a:rPr lang="en-AU" sz="1200" b="1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SHAPS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measures the present state of anhedonia. The </a:t>
            </a:r>
            <a:r>
              <a:rPr lang="en-AU" sz="1200" b="1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SASS</a:t>
            </a:r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selfreport</a:t>
            </a:r>
          </a:p>
          <a:p>
            <a:r>
              <a:rPr lang="en-A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inventory to assess level of social adjustment.</a:t>
            </a:r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A0820-8247-40B2-A98C-FF8E5FDB4BE1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6554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A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A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360E-ADB5-43D4-9446-3EDB71DD6B73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9E0D-44B6-4A0E-B3D6-1699ADFD7D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71714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A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A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360E-ADB5-43D4-9446-3EDB71DD6B73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9E0D-44B6-4A0E-B3D6-1699ADFD7D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24206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A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A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360E-ADB5-43D4-9446-3EDB71DD6B73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9E0D-44B6-4A0E-B3D6-1699ADFD7D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510596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A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360E-ADB5-43D4-9446-3EDB71DD6B73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9E0D-44B6-4A0E-B3D6-1699ADFD7D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106570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A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360E-ADB5-43D4-9446-3EDB71DD6B73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9E0D-44B6-4A0E-B3D6-1699ADFD7D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422515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A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A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360E-ADB5-43D4-9446-3EDB71DD6B73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9E0D-44B6-4A0E-B3D6-1699ADFD7D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71087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A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A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A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360E-ADB5-43D4-9446-3EDB71DD6B73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9E0D-44B6-4A0E-B3D6-1699ADFD7D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17679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A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360E-ADB5-43D4-9446-3EDB71DD6B73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9E0D-44B6-4A0E-B3D6-1699ADFD7D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7713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360E-ADB5-43D4-9446-3EDB71DD6B73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9E0D-44B6-4A0E-B3D6-1699ADFD7D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845721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A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360E-ADB5-43D4-9446-3EDB71DD6B73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9E0D-44B6-4A0E-B3D6-1699ADFD7D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348653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A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360E-ADB5-43D4-9446-3EDB71DD6B73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9E0D-44B6-4A0E-B3D6-1699ADFD7D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350733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A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A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9360E-ADB5-43D4-9446-3EDB71DD6B73}" type="datetimeFigureOut">
              <a:rPr lang="en-AU" smtClean="0"/>
              <a:t>2/12/2019</a:t>
            </a:fld>
            <a:endParaRPr lang="en-A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99E0D-44B6-4A0E-B3D6-1699ADFD7D4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597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ransition spd="slow">
    <p:push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915508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056" y="332656"/>
            <a:ext cx="8496944" cy="1143000"/>
          </a:xfrm>
        </p:spPr>
        <p:txBody>
          <a:bodyPr>
            <a:normAutofit/>
          </a:bodyPr>
          <a:lstStyle/>
          <a:p>
            <a:pPr lvl="1"/>
            <a:r>
              <a:rPr lang="hu-HU" sz="4400" smtClean="0">
                <a:latin typeface="+mj-lt"/>
              </a:rPr>
              <a:t>SELF-REPORT QUESTIONNAIRES</a:t>
            </a:r>
            <a:r>
              <a:rPr lang="hu-HU" smtClean="0"/>
              <a:t/>
            </a:r>
            <a:br>
              <a:rPr lang="hu-HU" smtClean="0"/>
            </a:b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352928" cy="537321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/>
              <a:t>Social Functioning Scale </a:t>
            </a:r>
            <a:endParaRPr lang="hu-HU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 smtClean="0"/>
              <a:t>Social </a:t>
            </a:r>
            <a:r>
              <a:rPr lang="en-AU"/>
              <a:t>Interaction Anxiety Scale </a:t>
            </a:r>
            <a:endParaRPr lang="hu-HU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/>
              <a:t>Revised Social Anhedonia </a:t>
            </a:r>
            <a:r>
              <a:rPr lang="en-AU" smtClean="0"/>
              <a:t>Scale</a:t>
            </a:r>
            <a:endParaRPr lang="hu-HU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/>
              <a:t>Snaith–Hamilton Pleasure </a:t>
            </a:r>
            <a:r>
              <a:rPr lang="en-AU" smtClean="0"/>
              <a:t>Scale</a:t>
            </a:r>
            <a:endParaRPr lang="hu-HU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AU"/>
              <a:t>Social Adaptation Self-Evaluation Scale</a:t>
            </a:r>
            <a:endParaRPr lang="hu-HU" smtClean="0"/>
          </a:p>
          <a:p>
            <a:endParaRPr lang="hu-HU" sz="2400" smtClean="0"/>
          </a:p>
        </p:txBody>
      </p:sp>
    </p:spTree>
    <p:extLst>
      <p:ext uri="{BB962C8B-B14F-4D97-AF65-F5344CB8AC3E}">
        <p14:creationId xmlns:p14="http://schemas.microsoft.com/office/powerpoint/2010/main" val="73962514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96944" cy="1143000"/>
          </a:xfrm>
        </p:spPr>
        <p:txBody>
          <a:bodyPr>
            <a:normAutofit fontScale="90000"/>
          </a:bodyPr>
          <a:lstStyle/>
          <a:p>
            <a:pPr lvl="1" algn="ctr"/>
            <a:r>
              <a:rPr lang="hu-HU" sz="4900" smtClean="0">
                <a:latin typeface="+mj-lt"/>
              </a:rPr>
              <a:t>COGNITIVE TESTS</a:t>
            </a:r>
            <a:r>
              <a:rPr lang="hu-HU" sz="4400" smtClean="0"/>
              <a:t/>
            </a:r>
            <a:br>
              <a:rPr lang="hu-HU" sz="4400" smtClean="0"/>
            </a:br>
            <a:r>
              <a:rPr lang="hu-HU" smtClean="0"/>
              <a:t/>
            </a:r>
            <a:br>
              <a:rPr lang="hu-HU" smtClean="0"/>
            </a:b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97360"/>
            <a:ext cx="8352928" cy="576064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800"/>
              <a:t>National Adult Reading </a:t>
            </a:r>
            <a:r>
              <a:rPr lang="en-AU" sz="2800" smtClean="0"/>
              <a:t>Test</a:t>
            </a:r>
            <a:endParaRPr lang="hu-HU" sz="2800" smtClean="0"/>
          </a:p>
          <a:p>
            <a:pPr marL="457200" indent="-457200">
              <a:buFont typeface="+mj-lt"/>
              <a:buAutoNum type="arabicPeriod"/>
            </a:pPr>
            <a:r>
              <a:rPr lang="en-AU" sz="2800"/>
              <a:t>Wisconsin Card Sorting </a:t>
            </a:r>
            <a:r>
              <a:rPr lang="en-AU" sz="2800" smtClean="0"/>
              <a:t>Test</a:t>
            </a:r>
            <a:endParaRPr lang="hu-HU" sz="2800" smtClean="0"/>
          </a:p>
          <a:p>
            <a:pPr marL="457200" indent="-457200">
              <a:buFont typeface="+mj-lt"/>
              <a:buAutoNum type="arabicPeriod"/>
            </a:pPr>
            <a:r>
              <a:rPr lang="en-AU" sz="2800"/>
              <a:t>Controlled Oral Word Association </a:t>
            </a:r>
            <a:r>
              <a:rPr lang="en-AU" sz="2800" smtClean="0"/>
              <a:t>Test</a:t>
            </a:r>
            <a:endParaRPr lang="hu-HU" sz="2800" smtClean="0"/>
          </a:p>
          <a:p>
            <a:pPr marL="457200" indent="-457200">
              <a:buFont typeface="+mj-lt"/>
              <a:buAutoNum type="arabicPeriod"/>
            </a:pPr>
            <a:r>
              <a:rPr lang="hu-HU" sz="2800" smtClean="0"/>
              <a:t>A</a:t>
            </a:r>
            <a:r>
              <a:rPr lang="en-AU" sz="2800" smtClean="0"/>
              <a:t> </a:t>
            </a:r>
            <a:r>
              <a:rPr lang="en-AU" sz="2800"/>
              <a:t>category fluency test</a:t>
            </a:r>
            <a:r>
              <a:rPr lang="en-AU" sz="2800" smtClean="0"/>
              <a:t> </a:t>
            </a:r>
            <a:endParaRPr lang="hu-HU" sz="2800" smtClean="0"/>
          </a:p>
          <a:p>
            <a:pPr marL="514350" indent="-514350">
              <a:buFont typeface="+mj-lt"/>
              <a:buAutoNum type="arabicPeriod"/>
            </a:pPr>
            <a:r>
              <a:rPr lang="en-AU" sz="2800"/>
              <a:t>Stroop Color-WordTest</a:t>
            </a:r>
            <a:endParaRPr lang="hu-HU" sz="2800"/>
          </a:p>
          <a:p>
            <a:pPr marL="457200" indent="-457200">
              <a:buFont typeface="+mj-lt"/>
              <a:buAutoNum type="arabicPeriod"/>
            </a:pPr>
            <a:r>
              <a:rPr lang="en-AU" sz="2800" smtClean="0"/>
              <a:t>Trail Making Test A and B </a:t>
            </a:r>
            <a:endParaRPr lang="hu-HU" sz="2800" smtClean="0"/>
          </a:p>
          <a:p>
            <a:pPr marL="457200" indent="-457200">
              <a:buFont typeface="+mj-lt"/>
              <a:buAutoNum type="arabicPeriod"/>
            </a:pPr>
            <a:r>
              <a:rPr lang="en-AU" sz="2800" smtClean="0"/>
              <a:t>California </a:t>
            </a:r>
            <a:r>
              <a:rPr lang="en-AU" sz="2800"/>
              <a:t>Verbal Learning Test-II </a:t>
            </a:r>
            <a:endParaRPr lang="hu-HU" sz="2800" smtClean="0"/>
          </a:p>
          <a:p>
            <a:pPr marL="457200" indent="-457200">
              <a:buFont typeface="+mj-lt"/>
              <a:buAutoNum type="arabicPeriod"/>
            </a:pPr>
            <a:r>
              <a:rPr lang="en-AU" sz="2800"/>
              <a:t>Wechsler Adult Intelligence </a:t>
            </a:r>
            <a:r>
              <a:rPr lang="en-AU" sz="2800" smtClean="0"/>
              <a:t>Scale</a:t>
            </a:r>
            <a:endParaRPr lang="hu-HU" sz="2800" smtClean="0"/>
          </a:p>
          <a:p>
            <a:pPr marL="0" indent="0">
              <a:buNone/>
            </a:pPr>
            <a:r>
              <a:rPr lang="hu-HU" sz="2800" smtClean="0"/>
              <a:t>	</a:t>
            </a:r>
            <a:r>
              <a:rPr lang="en-AU" sz="2800" smtClean="0"/>
              <a:t>WAIS-III </a:t>
            </a:r>
            <a:r>
              <a:rPr lang="en-AU" sz="2800"/>
              <a:t>Digit Symbol-Coding</a:t>
            </a:r>
            <a:r>
              <a:rPr lang="hu-HU" sz="2800"/>
              <a:t> </a:t>
            </a:r>
          </a:p>
          <a:p>
            <a:pPr marL="0" indent="0">
              <a:buNone/>
            </a:pPr>
            <a:r>
              <a:rPr lang="hu-HU" sz="2800" smtClean="0"/>
              <a:t>	</a:t>
            </a:r>
            <a:r>
              <a:rPr lang="en-AU" sz="2800" smtClean="0"/>
              <a:t>WAIS-III Picture-Arrangement</a:t>
            </a:r>
            <a:endParaRPr lang="hu-HU" sz="2800"/>
          </a:p>
          <a:p>
            <a:pPr marL="0" indent="0">
              <a:buNone/>
            </a:pPr>
            <a:r>
              <a:rPr lang="hu-HU" sz="2800" smtClean="0"/>
              <a:t>	</a:t>
            </a:r>
            <a:r>
              <a:rPr lang="en-AU" sz="2800" smtClean="0"/>
              <a:t>WAIS-III Similarities</a:t>
            </a:r>
            <a:endParaRPr lang="hu-HU" sz="2800" smtClean="0"/>
          </a:p>
          <a:p>
            <a:pPr marL="0" indent="0">
              <a:buNone/>
            </a:pPr>
            <a:r>
              <a:rPr lang="hu-HU" sz="2800"/>
              <a:t>	</a:t>
            </a:r>
            <a:r>
              <a:rPr lang="en-AU" sz="2800" smtClean="0"/>
              <a:t>WAIS-III </a:t>
            </a:r>
            <a:r>
              <a:rPr lang="en-AU" sz="2800"/>
              <a:t>Comprehension</a:t>
            </a:r>
          </a:p>
          <a:p>
            <a:endParaRPr lang="hu-HU" sz="2000" smtClean="0"/>
          </a:p>
          <a:p>
            <a:pPr marL="457200" indent="-457200">
              <a:buFont typeface="+mj-lt"/>
              <a:buAutoNum type="arabicPeriod"/>
            </a:pPr>
            <a:endParaRPr lang="hu-HU" sz="2400" smtClean="0"/>
          </a:p>
          <a:p>
            <a:pPr marL="457200" indent="-457200">
              <a:buFont typeface="+mj-lt"/>
              <a:buAutoNum type="arabicPeriod"/>
            </a:pPr>
            <a:endParaRPr lang="hu-HU" sz="240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1772816"/>
            <a:ext cx="9636364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7724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" t="2170" r="1407" b="2733"/>
          <a:stretch/>
        </p:blipFill>
        <p:spPr>
          <a:xfrm>
            <a:off x="2627784" y="128193"/>
            <a:ext cx="6390807" cy="400635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3488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sz="5400" smtClean="0"/>
              <a:t>WCST</a:t>
            </a:r>
            <a:endParaRPr lang="en-AU" sz="540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3717031"/>
            <a:ext cx="8229600" cy="28697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mtClean="0"/>
              <a:t>Schizophrenic subjects:</a:t>
            </a:r>
          </a:p>
          <a:p>
            <a:pPr marL="0" indent="0">
              <a:buNone/>
            </a:pPr>
            <a:r>
              <a:rPr lang="hu-HU" smtClean="0"/>
              <a:t>perseverate relative to </a:t>
            </a:r>
          </a:p>
          <a:p>
            <a:pPr marL="0" indent="0">
              <a:buNone/>
            </a:pPr>
            <a:r>
              <a:rPr lang="hu-HU" smtClean="0"/>
              <a:t>Controls </a:t>
            </a:r>
            <a:r>
              <a:rPr lang="hu-HU" sz="2000" smtClean="0"/>
              <a:t>(Butler et al, 1992), (Pantelis et </a:t>
            </a:r>
            <a:r>
              <a:rPr lang="hu-HU" sz="2000"/>
              <a:t>al, </a:t>
            </a:r>
            <a:r>
              <a:rPr lang="hu-HU" sz="2000" smtClean="0"/>
              <a:t>1999)</a:t>
            </a:r>
            <a:endParaRPr lang="hu-HU" sz="2000"/>
          </a:p>
          <a:p>
            <a:pPr marL="0" indent="0">
              <a:buNone/>
            </a:pPr>
            <a:endParaRPr lang="hu-HU" sz="2000" smtClean="0"/>
          </a:p>
          <a:p>
            <a:pPr marL="0" indent="0">
              <a:buNone/>
            </a:pPr>
            <a:endParaRPr lang="hu-HU"/>
          </a:p>
          <a:p>
            <a:pPr marL="0" indent="0">
              <a:buNone/>
            </a:pPr>
            <a:r>
              <a:rPr lang="hu-HU" smtClean="0"/>
              <a:t>&gt;&gt; Poor attentional set shifting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897386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lvl="1" algn="ctr"/>
            <a:r>
              <a:rPr lang="hu-HU" sz="3600" smtClean="0">
                <a:latin typeface="+mj-lt"/>
              </a:rPr>
              <a:t>THE GIST OF IT ALL ─</a:t>
            </a:r>
            <a:r>
              <a:rPr lang="hu-HU" sz="4400" smtClean="0">
                <a:latin typeface="+mj-lt"/>
              </a:rPr>
              <a:t/>
            </a:r>
            <a:br>
              <a:rPr lang="hu-HU" sz="4400" smtClean="0">
                <a:latin typeface="+mj-lt"/>
              </a:rPr>
            </a:br>
            <a:r>
              <a:rPr lang="hu-HU" sz="4400" smtClean="0">
                <a:latin typeface="+mj-lt"/>
              </a:rPr>
              <a:t>THE HUMOUR TASK</a:t>
            </a:r>
            <a:endParaRPr lang="en-AU" sz="440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35114" y="1747170"/>
            <a:ext cx="8003232" cy="783778"/>
          </a:xfrm>
        </p:spPr>
        <p:txBody>
          <a:bodyPr>
            <a:normAutofit fontScale="85000" lnSpcReduction="20000"/>
          </a:bodyPr>
          <a:lstStyle/>
          <a:p>
            <a:endParaRPr lang="hu-HU" b="0" smtClean="0"/>
          </a:p>
          <a:p>
            <a:pPr algn="ctr"/>
            <a:r>
              <a:rPr lang="hu-HU" sz="3400" smtClean="0"/>
              <a:t>64</a:t>
            </a:r>
            <a:r>
              <a:rPr lang="hu-HU" sz="3100" b="0" smtClean="0"/>
              <a:t> </a:t>
            </a:r>
            <a:r>
              <a:rPr lang="en-AU" sz="3100" b="0"/>
              <a:t>black </a:t>
            </a:r>
            <a:r>
              <a:rPr lang="hu-HU" sz="3100" b="0" smtClean="0"/>
              <a:t>&amp; </a:t>
            </a:r>
            <a:r>
              <a:rPr lang="en-AU" sz="3100" b="0" smtClean="0"/>
              <a:t>white </a:t>
            </a:r>
            <a:r>
              <a:rPr lang="hu-HU" sz="3100" b="0" smtClean="0"/>
              <a:t>cartoon </a:t>
            </a:r>
            <a:r>
              <a:rPr lang="en-AU" sz="3100" b="0"/>
              <a:t>comics</a:t>
            </a:r>
            <a:endParaRPr lang="hu-HU" sz="3100" b="0"/>
          </a:p>
          <a:p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955582" y="2636912"/>
            <a:ext cx="2376264" cy="1368152"/>
          </a:xfrm>
        </p:spPr>
        <p:txBody>
          <a:bodyPr numCol="2">
            <a:normAutofit/>
          </a:bodyPr>
          <a:lstStyle/>
          <a:p>
            <a:pPr marL="0" indent="0" algn="ctr">
              <a:buNone/>
            </a:pPr>
            <a:r>
              <a:rPr lang="hu-HU" b="1" smtClean="0"/>
              <a:t>32</a:t>
            </a:r>
          </a:p>
          <a:p>
            <a:pPr marL="0" indent="0" algn="ctr">
              <a:buNone/>
            </a:pPr>
            <a:r>
              <a:rPr lang="hu-HU" sz="2000" smtClean="0"/>
              <a:t>original form</a:t>
            </a:r>
            <a:endParaRPr lang="hu-HU" sz="200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179512" y="3573016"/>
            <a:ext cx="8136904" cy="3284984"/>
          </a:xfrm>
        </p:spPr>
        <p:txBody>
          <a:bodyPr>
            <a:noAutofit/>
          </a:bodyPr>
          <a:lstStyle/>
          <a:p>
            <a:r>
              <a:rPr lang="hu-HU" sz="2800" b="0" smtClean="0"/>
              <a:t>Task:</a:t>
            </a:r>
          </a:p>
          <a:p>
            <a:r>
              <a:rPr lang="hu-HU" sz="2800" b="0" smtClean="0"/>
              <a:t>P</a:t>
            </a:r>
            <a:r>
              <a:rPr lang="en-AU" sz="2800" b="0" smtClean="0"/>
              <a:t>articipants </a:t>
            </a:r>
            <a:r>
              <a:rPr lang="en-AU" sz="2800" b="0"/>
              <a:t>were instructed to judge each </a:t>
            </a:r>
            <a:r>
              <a:rPr lang="en-AU" sz="2800" b="0" smtClean="0"/>
              <a:t>comic</a:t>
            </a:r>
            <a:r>
              <a:rPr lang="hu-HU" sz="2800" b="0" smtClean="0"/>
              <a:t> </a:t>
            </a:r>
            <a:r>
              <a:rPr lang="en-AU" sz="2800" b="0" smtClean="0"/>
              <a:t>as </a:t>
            </a:r>
            <a:r>
              <a:rPr lang="en-AU" sz="2800" b="0"/>
              <a:t>either original or </a:t>
            </a:r>
            <a:r>
              <a:rPr lang="en-AU" sz="2800" b="0" smtClean="0"/>
              <a:t>altered</a:t>
            </a:r>
            <a:endParaRPr lang="hu-HU" sz="2800" b="0" smtClean="0"/>
          </a:p>
          <a:p>
            <a:endParaRPr lang="hu-HU" sz="2800" b="0"/>
          </a:p>
          <a:p>
            <a:r>
              <a:rPr lang="hu-HU" sz="2000" b="0" smtClean="0"/>
              <a:t>Important: </a:t>
            </a:r>
            <a:r>
              <a:rPr lang="en-AU" sz="2000" b="0" smtClean="0"/>
              <a:t>participants </a:t>
            </a:r>
            <a:r>
              <a:rPr lang="en-AU" sz="2000" b="0"/>
              <a:t>were not to judge whether they found the </a:t>
            </a:r>
            <a:r>
              <a:rPr lang="en-AU" sz="2000" b="0" smtClean="0"/>
              <a:t>comic</a:t>
            </a:r>
            <a:r>
              <a:rPr lang="hu-HU" sz="2000" b="0" smtClean="0"/>
              <a:t> </a:t>
            </a:r>
            <a:r>
              <a:rPr lang="en-AU" sz="2000" b="0" smtClean="0"/>
              <a:t>amusing</a:t>
            </a:r>
            <a:r>
              <a:rPr lang="en-AU" sz="2000" b="0"/>
              <a:t>, but whether the comic was in its original form and </a:t>
            </a:r>
            <a:r>
              <a:rPr lang="en-AU" sz="2000" b="0" smtClean="0"/>
              <a:t>intended</a:t>
            </a:r>
            <a:r>
              <a:rPr lang="hu-HU" sz="2000" b="0" smtClean="0"/>
              <a:t> </a:t>
            </a:r>
            <a:r>
              <a:rPr lang="en-AU" sz="2000" b="0" smtClean="0"/>
              <a:t>to </a:t>
            </a:r>
            <a:r>
              <a:rPr lang="en-AU" sz="2000" b="0"/>
              <a:t>be </a:t>
            </a:r>
            <a:r>
              <a:rPr lang="en-AU" sz="2000" b="0" smtClean="0"/>
              <a:t>funny</a:t>
            </a:r>
            <a:endParaRPr lang="en-AU" sz="2000" b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211960" y="2551185"/>
            <a:ext cx="2952328" cy="29823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smtClean="0"/>
              <a:t>32</a:t>
            </a:r>
          </a:p>
          <a:p>
            <a:pPr marL="0" indent="0" algn="ctr">
              <a:buNone/>
            </a:pPr>
            <a:r>
              <a:rPr lang="hu-HU" sz="2000"/>
              <a:t>t</a:t>
            </a:r>
            <a:r>
              <a:rPr lang="hu-HU" sz="2000" smtClean="0"/>
              <a:t>he original captions replaced by a non-funny, but relevant caption</a:t>
            </a:r>
            <a:endParaRPr lang="en-AU" sz="2000"/>
          </a:p>
        </p:txBody>
      </p:sp>
      <p:sp>
        <p:nvSpPr>
          <p:cNvPr id="10" name="Стрелка углом 9"/>
          <p:cNvSpPr/>
          <p:nvPr/>
        </p:nvSpPr>
        <p:spPr>
          <a:xfrm rot="10800000">
            <a:off x="3361393" y="2216403"/>
            <a:ext cx="504056" cy="648072"/>
          </a:xfrm>
          <a:prstGeom prst="bentArrow">
            <a:avLst>
              <a:gd name="adj1" fmla="val 0"/>
              <a:gd name="adj2" fmla="val 19623"/>
              <a:gd name="adj3" fmla="val 32161"/>
              <a:gd name="adj4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2" name="Стрелка углом 11"/>
          <p:cNvSpPr/>
          <p:nvPr/>
        </p:nvSpPr>
        <p:spPr>
          <a:xfrm rot="10800000" flipH="1">
            <a:off x="4084702" y="2216403"/>
            <a:ext cx="504056" cy="648072"/>
          </a:xfrm>
          <a:prstGeom prst="bentArrow">
            <a:avLst>
              <a:gd name="adj1" fmla="val 0"/>
              <a:gd name="adj2" fmla="val 18023"/>
              <a:gd name="adj3" fmla="val 25000"/>
              <a:gd name="adj4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5190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mtClean="0"/>
              <a:t>HYPOTHESES</a:t>
            </a:r>
            <a:br>
              <a:rPr lang="hu-HU" smtClean="0"/>
            </a:b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85313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u-HU"/>
              <a:t>Schizophrenia: </a:t>
            </a:r>
            <a:r>
              <a:rPr lang="hu-HU" smtClean="0"/>
              <a:t>diminished humour perception </a:t>
            </a:r>
            <a:r>
              <a:rPr lang="hu-HU"/>
              <a:t>due to impaired </a:t>
            </a:r>
            <a:r>
              <a:rPr lang="hu-HU" smtClean="0"/>
              <a:t>cognitive abilities</a:t>
            </a:r>
          </a:p>
          <a:p>
            <a:pPr marL="514350" indent="-514350">
              <a:buAutoNum type="arabicPeriod"/>
            </a:pPr>
            <a:endParaRPr lang="hu-HU" smtClean="0"/>
          </a:p>
          <a:p>
            <a:pPr marL="514350" indent="-514350">
              <a:buAutoNum type="arabicPeriod"/>
            </a:pPr>
            <a:r>
              <a:rPr lang="hu-HU" smtClean="0"/>
              <a:t>Diminished </a:t>
            </a:r>
            <a:r>
              <a:rPr lang="hu-HU"/>
              <a:t>humour perception </a:t>
            </a:r>
            <a:r>
              <a:rPr lang="hu-HU" smtClean="0"/>
              <a:t>cannot be attributed to depression, anxiety and other factors accompanying the being in psychiatric care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30821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ANALYSES</a:t>
            </a: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u-HU" smtClean="0"/>
              <a:t>ANOVA</a:t>
            </a:r>
          </a:p>
          <a:p>
            <a:pPr>
              <a:lnSpc>
                <a:spcPct val="150000"/>
              </a:lnSpc>
            </a:pPr>
            <a:r>
              <a:rPr lang="hu-HU" smtClean="0"/>
              <a:t>Post-hoc t-tests</a:t>
            </a:r>
          </a:p>
          <a:p>
            <a:pPr>
              <a:lnSpc>
                <a:spcPct val="150000"/>
              </a:lnSpc>
            </a:pPr>
            <a:r>
              <a:rPr lang="hu-HU" smtClean="0"/>
              <a:t>ANCOVA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15487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hu-HU" smtClean="0"/>
              <a:t>RESULTS</a:t>
            </a: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1136" y="1077779"/>
            <a:ext cx="8229600" cy="5733256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AU"/>
              <a:t>Cognitive performance </a:t>
            </a:r>
            <a:r>
              <a:rPr lang="en-AU" smtClean="0"/>
              <a:t>comparisons</a:t>
            </a:r>
            <a:endParaRPr lang="hu-HU" smtClean="0"/>
          </a:p>
          <a:p>
            <a:pPr marL="400050" lvl="1" indent="0">
              <a:buNone/>
            </a:pPr>
            <a:r>
              <a:rPr lang="hu-HU" sz="2400"/>
              <a:t>no </a:t>
            </a:r>
            <a:r>
              <a:rPr lang="hu-HU" sz="2400" smtClean="0"/>
              <a:t>difference - NART, category fluency, word association, verbal reasoning</a:t>
            </a:r>
          </a:p>
          <a:p>
            <a:pPr marL="400050" lvl="1" indent="0">
              <a:buNone/>
            </a:pPr>
            <a:r>
              <a:rPr lang="hu-HU" sz="2400"/>
              <a:t>d</a:t>
            </a:r>
            <a:r>
              <a:rPr lang="hu-HU" sz="2400" smtClean="0"/>
              <a:t>ifference – WM, RT, EF, complex cognitive functions, social reasoning</a:t>
            </a:r>
            <a:endParaRPr lang="hu-HU" sz="2400"/>
          </a:p>
          <a:p>
            <a:pPr marL="514350" indent="-514350">
              <a:buFont typeface="+mj-lt"/>
              <a:buAutoNum type="arabicPeriod"/>
            </a:pPr>
            <a:r>
              <a:rPr lang="en-AU" smtClean="0"/>
              <a:t>Anhedonia </a:t>
            </a:r>
            <a:r>
              <a:rPr lang="en-AU"/>
              <a:t>and social functioning </a:t>
            </a:r>
            <a:r>
              <a:rPr lang="en-AU" smtClean="0"/>
              <a:t>questionnaires</a:t>
            </a:r>
            <a:endParaRPr lang="hu-HU" smtClean="0"/>
          </a:p>
          <a:p>
            <a:pPr marL="400050" lvl="1" indent="0">
              <a:buNone/>
            </a:pPr>
            <a:r>
              <a:rPr lang="hu-HU" sz="2400" smtClean="0"/>
              <a:t>Anhedonia: SG &lt; PG</a:t>
            </a:r>
          </a:p>
          <a:p>
            <a:pPr marL="400050" lvl="1" indent="0">
              <a:buNone/>
            </a:pPr>
            <a:r>
              <a:rPr lang="hu-HU" sz="2400" smtClean="0"/>
              <a:t>Social adjustment: SG &gt; PG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AU" smtClean="0"/>
              <a:t>Humour recognition</a:t>
            </a:r>
            <a:endParaRPr lang="hu-HU" smtClean="0"/>
          </a:p>
          <a:p>
            <a:pPr marL="0" indent="0">
              <a:buNone/>
            </a:pPr>
            <a:r>
              <a:rPr lang="hu-HU" sz="2400"/>
              <a:t> </a:t>
            </a:r>
            <a:r>
              <a:rPr lang="hu-HU" sz="2400" smtClean="0"/>
              <a:t>      SG &lt; PG, HC</a:t>
            </a:r>
          </a:p>
          <a:p>
            <a:pPr marL="0" indent="0">
              <a:buNone/>
            </a:pPr>
            <a:r>
              <a:rPr lang="hu-HU" sz="2400" smtClean="0"/>
              <a:t>       PG = HC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9005"/>
          <a:stretch/>
        </p:blipFill>
        <p:spPr>
          <a:xfrm>
            <a:off x="8092320" y="0"/>
            <a:ext cx="104188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4574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243102"/>
            <a:ext cx="6370265" cy="5614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hu-HU" smtClean="0"/>
              <a:t>RESULTS</a:t>
            </a: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73325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AU" smtClean="0"/>
              <a:t>Humour </a:t>
            </a:r>
            <a:r>
              <a:rPr lang="en-AU"/>
              <a:t>and clinical </a:t>
            </a:r>
            <a:r>
              <a:rPr lang="en-AU" smtClean="0"/>
              <a:t>measures</a:t>
            </a:r>
            <a:endParaRPr lang="hu-HU" smtClean="0"/>
          </a:p>
          <a:p>
            <a:pPr marL="400050" lvl="1" indent="0">
              <a:buNone/>
            </a:pPr>
            <a:r>
              <a:rPr lang="hu-HU" sz="2400" smtClean="0"/>
              <a:t>Clinical symptomology </a:t>
            </a:r>
            <a:r>
              <a:rPr lang="hu-HU" sz="2400" smtClean="0">
                <a:ea typeface="Cambria Math"/>
              </a:rPr>
              <a:t>∝ humour perception</a:t>
            </a:r>
            <a:endParaRPr lang="hu-HU" sz="2400" smtClean="0"/>
          </a:p>
          <a:p>
            <a:pPr marL="514350" indent="-514350">
              <a:buFont typeface="+mj-lt"/>
              <a:buAutoNum type="arabicPeriod" startAt="4"/>
            </a:pPr>
            <a:r>
              <a:rPr lang="en-AU" smtClean="0"/>
              <a:t>Cognitive </a:t>
            </a:r>
            <a:r>
              <a:rPr lang="en-AU"/>
              <a:t>correlates of humour </a:t>
            </a:r>
            <a:r>
              <a:rPr lang="en-AU" smtClean="0"/>
              <a:t>recognition</a:t>
            </a:r>
            <a:endParaRPr lang="hu-HU" smtClean="0"/>
          </a:p>
          <a:p>
            <a:pPr marL="400050" lvl="1" indent="0">
              <a:buNone/>
            </a:pPr>
            <a:r>
              <a:rPr lang="hu-HU" sz="2400" smtClean="0"/>
              <a:t>SG: humour recognition correlates with general intellectual functioning, social reasoning, EF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hu-HU"/>
              <a:t>S</a:t>
            </a:r>
            <a:r>
              <a:rPr lang="en-AU" smtClean="0"/>
              <a:t>ocial </a:t>
            </a:r>
            <a:r>
              <a:rPr lang="en-AU"/>
              <a:t>correlates of humour </a:t>
            </a:r>
            <a:r>
              <a:rPr lang="en-AU" smtClean="0"/>
              <a:t>recognition</a:t>
            </a:r>
            <a:endParaRPr lang="hu-HU" smtClean="0"/>
          </a:p>
          <a:p>
            <a:pPr marL="0" indent="0">
              <a:buNone/>
            </a:pPr>
            <a:r>
              <a:rPr lang="hu-HU" smtClean="0"/>
              <a:t>    </a:t>
            </a:r>
            <a:r>
              <a:rPr lang="hu-HU" sz="2400"/>
              <a:t>social adjustment ∝ humour </a:t>
            </a:r>
            <a:r>
              <a:rPr lang="hu-HU" sz="2400" smtClean="0"/>
              <a:t>recognition</a:t>
            </a:r>
          </a:p>
          <a:p>
            <a:pPr marL="0" indent="0">
              <a:buNone/>
            </a:pPr>
            <a:r>
              <a:rPr lang="hu-HU" sz="2400"/>
              <a:t> </a:t>
            </a:r>
            <a:r>
              <a:rPr lang="hu-HU" sz="2400" smtClean="0"/>
              <a:t>     social anxiety </a:t>
            </a:r>
            <a:r>
              <a:rPr lang="hu-HU" sz="2400" smtClean="0">
                <a:latin typeface="Cambria Math"/>
                <a:ea typeface="Cambria Math"/>
              </a:rPr>
              <a:t>↓ </a:t>
            </a:r>
            <a:r>
              <a:rPr lang="hu-HU" sz="2400" smtClean="0">
                <a:ea typeface="Cambria Math"/>
              </a:rPr>
              <a:t>humour recognition </a:t>
            </a:r>
            <a:r>
              <a:rPr lang="hu-HU" sz="2400" smtClean="0">
                <a:latin typeface="Cambria Math"/>
                <a:ea typeface="Cambria Math"/>
              </a:rPr>
              <a:t>↑</a:t>
            </a:r>
            <a:endParaRPr lang="hu-HU" sz="2400"/>
          </a:p>
          <a:p>
            <a:pPr marL="0" indent="0">
              <a:buNone/>
            </a:pPr>
            <a:r>
              <a:rPr lang="hu-HU" sz="2400" smtClean="0"/>
              <a:t>     anhedonia </a:t>
            </a:r>
            <a:r>
              <a:rPr lang="en-AU" sz="2400" smtClean="0"/>
              <a:t>⟂</a:t>
            </a:r>
            <a:r>
              <a:rPr lang="hu-HU" sz="2400" smtClean="0"/>
              <a:t> humour recognition</a:t>
            </a:r>
          </a:p>
        </p:txBody>
      </p:sp>
    </p:spTree>
    <p:extLst>
      <p:ext uri="{BB962C8B-B14F-4D97-AF65-F5344CB8AC3E}">
        <p14:creationId xmlns:p14="http://schemas.microsoft.com/office/powerpoint/2010/main" val="424147577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#ppt_w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left)">
                                      <p:cBhvr>
                                        <p:cTn id="1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DISCUSSION</a:t>
            </a: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4400" smtClean="0"/>
              <a:t>Analysing humour as a cognitive domain → undiscloses mechanisms of schizophrenia</a:t>
            </a:r>
            <a:endParaRPr lang="hu-HU" smtClean="0"/>
          </a:p>
          <a:p>
            <a:endParaRPr lang="en-A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005064"/>
            <a:ext cx="4602088" cy="258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38932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89158">
            <a:off x="5085574" y="4293098"/>
            <a:ext cx="4221480" cy="26898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1867"/>
            <a:ext cx="8229600" cy="1143000"/>
          </a:xfrm>
        </p:spPr>
        <p:txBody>
          <a:bodyPr/>
          <a:lstStyle/>
          <a:p>
            <a:r>
              <a:rPr lang="en-AU" smtClean="0"/>
              <a:t>CRITICISM</a:t>
            </a: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8341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3600" smtClean="0"/>
              <a:t>Limitations</a:t>
            </a:r>
          </a:p>
          <a:p>
            <a:pPr lvl="1"/>
            <a:r>
              <a:rPr lang="hu-HU" sz="3200"/>
              <a:t>No bonferroni </a:t>
            </a:r>
            <a:r>
              <a:rPr lang="hu-HU" sz="3200" smtClean="0"/>
              <a:t>correction</a:t>
            </a:r>
          </a:p>
          <a:p>
            <a:pPr lvl="1"/>
            <a:r>
              <a:rPr lang="hu-HU" sz="3200" smtClean="0"/>
              <a:t>Modest sample size → type 2 error?</a:t>
            </a:r>
          </a:p>
          <a:p>
            <a:pPr lvl="1"/>
            <a:r>
              <a:rPr lang="hu-HU" sz="3200" smtClean="0"/>
              <a:t>NART instead of direct IQ – not a threat</a:t>
            </a:r>
          </a:p>
          <a:p>
            <a:pPr lvl="1"/>
            <a:r>
              <a:rPr lang="hu-HU" sz="3200" smtClean="0"/>
              <a:t>Does not take into account the affective component of humour</a:t>
            </a:r>
          </a:p>
          <a:p>
            <a:pPr lvl="1"/>
            <a:r>
              <a:rPr lang="hu-HU" sz="3200" smtClean="0"/>
              <a:t>Medications and antipsychotics (</a:t>
            </a:r>
            <a:r>
              <a:rPr lang="en-AU" sz="3200"/>
              <a:t>chlorpromazine</a:t>
            </a:r>
            <a:r>
              <a:rPr lang="hu-HU" sz="3200" smtClean="0"/>
              <a:t>)</a:t>
            </a:r>
          </a:p>
          <a:p>
            <a:pPr lvl="1"/>
            <a:endParaRPr lang="hu-HU" smtClean="0"/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951399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8839988"/>
      </p:ext>
    </p:extLst>
  </p:cSld>
  <p:clrMapOvr>
    <a:masterClrMapping/>
  </p:clrMapOvr>
  <p:transition spd="slow"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1867"/>
            <a:ext cx="8229600" cy="1143000"/>
          </a:xfrm>
        </p:spPr>
        <p:txBody>
          <a:bodyPr/>
          <a:lstStyle/>
          <a:p>
            <a:r>
              <a:rPr lang="en-AU" smtClean="0"/>
              <a:t>CRITICISM</a:t>
            </a:r>
            <a:endParaRPr lang="en-A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700808"/>
            <a:ext cx="9516283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107504" y="2852936"/>
            <a:ext cx="6624736" cy="28803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179888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15000" cy="2590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8229600" cy="1143000"/>
          </a:xfrm>
        </p:spPr>
        <p:txBody>
          <a:bodyPr>
            <a:normAutofit/>
          </a:bodyPr>
          <a:lstStyle/>
          <a:p>
            <a:r>
              <a:rPr lang="en-AU" smtClean="0"/>
              <a:t>FURTHER </a:t>
            </a:r>
            <a:r>
              <a:rPr lang="hu-HU" smtClean="0"/>
              <a:t>STEPS</a:t>
            </a: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311839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hu-HU" smtClean="0"/>
              <a:t>Neuroimaging investigations</a:t>
            </a:r>
          </a:p>
          <a:p>
            <a:endParaRPr lang="hu-HU"/>
          </a:p>
          <a:p>
            <a:r>
              <a:rPr lang="hu-HU"/>
              <a:t>L</a:t>
            </a:r>
            <a:r>
              <a:rPr lang="en-AU" smtClean="0"/>
              <a:t>ong-term </a:t>
            </a:r>
            <a:r>
              <a:rPr lang="en-AU"/>
              <a:t>studies evaluating the stability and predictive </a:t>
            </a:r>
            <a:r>
              <a:rPr lang="en-AU" smtClean="0"/>
              <a:t>utility</a:t>
            </a:r>
            <a:r>
              <a:rPr lang="hu-HU" smtClean="0"/>
              <a:t> </a:t>
            </a:r>
            <a:r>
              <a:rPr lang="en-AU" smtClean="0"/>
              <a:t>of </a:t>
            </a:r>
            <a:r>
              <a:rPr lang="en-AU"/>
              <a:t>humour deficits over time</a:t>
            </a:r>
            <a:endParaRPr lang="hu-HU" smtClean="0"/>
          </a:p>
          <a:p>
            <a:endParaRPr lang="hu-HU"/>
          </a:p>
          <a:p>
            <a:r>
              <a:rPr lang="hu-HU" smtClean="0"/>
              <a:t>The proposal to </a:t>
            </a:r>
            <a:r>
              <a:rPr lang="en-AU" smtClean="0"/>
              <a:t>include humour measures</a:t>
            </a:r>
            <a:r>
              <a:rPr lang="hu-HU" smtClean="0"/>
              <a:t> </a:t>
            </a:r>
            <a:r>
              <a:rPr lang="en-AU" smtClean="0"/>
              <a:t>in </a:t>
            </a:r>
            <a:r>
              <a:rPr lang="en-AU"/>
              <a:t>cognitive-emotional remediation and/or </a:t>
            </a:r>
            <a:r>
              <a:rPr lang="en-AU" smtClean="0"/>
              <a:t>pharmacological</a:t>
            </a:r>
            <a:r>
              <a:rPr lang="hu-HU" smtClean="0"/>
              <a:t> </a:t>
            </a:r>
            <a:r>
              <a:rPr lang="en-AU" smtClean="0"/>
              <a:t>trials </a:t>
            </a:r>
            <a:r>
              <a:rPr lang="en-AU"/>
              <a:t>to better appreciate the pathophysiology and </a:t>
            </a:r>
            <a:r>
              <a:rPr lang="en-AU" smtClean="0"/>
              <a:t>clinical</a:t>
            </a:r>
            <a:r>
              <a:rPr lang="hu-HU" smtClean="0"/>
              <a:t> </a:t>
            </a:r>
            <a:r>
              <a:rPr lang="en-AU" smtClean="0"/>
              <a:t>significance </a:t>
            </a:r>
            <a:r>
              <a:rPr lang="en-AU"/>
              <a:t>of humour perception deficits in </a:t>
            </a:r>
            <a:r>
              <a:rPr lang="en-AU" smtClean="0"/>
              <a:t>schizophrenia</a:t>
            </a:r>
            <a:endParaRPr lang="hu-HU"/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434410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7000"/>
                    </a14:imgEffect>
                    <a14:imgEffect>
                      <a14:colorTemperature colorTemp="3300"/>
                    </a14:imgEffect>
                    <a14:imgEffect>
                      <a14:saturation sat="40000"/>
                    </a14:imgEffect>
                    <a14:imgEffect>
                      <a14:brightnessContrast bright="69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731294" y="-747464"/>
            <a:ext cx="8505171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48680"/>
            <a:ext cx="8229600" cy="1143000"/>
          </a:xfrm>
        </p:spPr>
        <p:txBody>
          <a:bodyPr/>
          <a:lstStyle/>
          <a:p>
            <a:r>
              <a:rPr lang="hu-HU" smtClean="0"/>
              <a:t>CONCLUSIONS</a:t>
            </a:r>
            <a:endParaRPr lang="en-A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572000" y="2036812"/>
            <a:ext cx="4392488" cy="4608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200" smtClean="0"/>
              <a:t>Humour recognition deficits in schizophrenia: confirmed</a:t>
            </a:r>
          </a:p>
          <a:p>
            <a:endParaRPr lang="hu-HU" sz="3200" smtClean="0"/>
          </a:p>
          <a:p>
            <a:endParaRPr lang="hu-HU" sz="3200" smtClean="0"/>
          </a:p>
          <a:p>
            <a:r>
              <a:rPr lang="hu-HU" sz="3200" smtClean="0"/>
              <a:t>This attrition is specific to schizophrenia</a:t>
            </a:r>
            <a:endParaRPr lang="en-AU" sz="3200"/>
          </a:p>
        </p:txBody>
      </p:sp>
    </p:spTree>
    <p:extLst>
      <p:ext uri="{BB962C8B-B14F-4D97-AF65-F5344CB8AC3E}">
        <p14:creationId xmlns:p14="http://schemas.microsoft.com/office/powerpoint/2010/main" val="123818393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5400" smtClean="0"/>
              <a:t>THANK YOU!</a:t>
            </a:r>
            <a:endParaRPr lang="en-AU" sz="540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00808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31581829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4437112"/>
            <a:ext cx="8229600" cy="1143000"/>
          </a:xfrm>
        </p:spPr>
        <p:txBody>
          <a:bodyPr>
            <a:normAutofit/>
          </a:bodyPr>
          <a:lstStyle/>
          <a:p>
            <a:r>
              <a:rPr lang="hu-HU" sz="6000" b="1" smtClean="0"/>
              <a:t>DOPAMINE</a:t>
            </a:r>
            <a:endParaRPr lang="en-AU" sz="6000" b="1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11" y="188640"/>
            <a:ext cx="9007189" cy="4509120"/>
          </a:xfrm>
        </p:spPr>
      </p:pic>
    </p:spTree>
    <p:extLst>
      <p:ext uri="{BB962C8B-B14F-4D97-AF65-F5344CB8AC3E}">
        <p14:creationId xmlns:p14="http://schemas.microsoft.com/office/powerpoint/2010/main" val="197579810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76672"/>
            <a:ext cx="9361040" cy="1470025"/>
          </a:xfrm>
        </p:spPr>
        <p:txBody>
          <a:bodyPr>
            <a:normAutofit fontScale="90000"/>
          </a:bodyPr>
          <a:lstStyle/>
          <a:p>
            <a:r>
              <a:rPr lang="en-AU" sz="4000" b="1" smtClean="0"/>
              <a:t>HUMO</a:t>
            </a:r>
            <a:r>
              <a:rPr lang="hu-HU" sz="4000" b="1" smtClean="0"/>
              <a:t>U</a:t>
            </a:r>
            <a:r>
              <a:rPr lang="en-AU" sz="4000" b="1" smtClean="0"/>
              <a:t>R</a:t>
            </a:r>
            <a:r>
              <a:rPr lang="hu-HU" sz="4000" b="1" smtClean="0"/>
              <a:t> PERCEPTION IN SCHIZOPHRENIA</a:t>
            </a:r>
            <a:r>
              <a:rPr lang="en-AU" sz="4000" smtClean="0"/>
              <a:t/>
            </a:r>
            <a:br>
              <a:rPr lang="en-AU" sz="4000" smtClean="0"/>
            </a:br>
            <a:r>
              <a:rPr lang="hu-HU" sz="3600" smtClean="0"/>
              <a:t/>
            </a:r>
            <a:br>
              <a:rPr lang="hu-HU" sz="3600" smtClean="0"/>
            </a:br>
            <a:r>
              <a:rPr lang="en-AU" sz="3100" smtClean="0"/>
              <a:t>PRAGMATICS AND COGNITIVE LINGUISTICS</a:t>
            </a:r>
            <a:endParaRPr lang="en-AU" sz="31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105400"/>
            <a:ext cx="3600400" cy="1752600"/>
          </a:xfrm>
        </p:spPr>
        <p:txBody>
          <a:bodyPr>
            <a:normAutofit fontScale="92500" lnSpcReduction="20000"/>
          </a:bodyPr>
          <a:lstStyle/>
          <a:p>
            <a:pPr algn="l"/>
            <a:endParaRPr lang="en-AU" sz="2800" smtClean="0"/>
          </a:p>
          <a:p>
            <a:pPr algn="l"/>
            <a:r>
              <a:rPr lang="en-AU" sz="2800" smtClean="0">
                <a:solidFill>
                  <a:schemeClr val="tx1"/>
                </a:solidFill>
              </a:rPr>
              <a:t>Victoria Lyakhova</a:t>
            </a:r>
            <a:endParaRPr lang="hu-HU" sz="2800" smtClean="0">
              <a:solidFill>
                <a:schemeClr val="tx1"/>
              </a:solidFill>
            </a:endParaRPr>
          </a:p>
          <a:p>
            <a:pPr algn="l"/>
            <a:endParaRPr lang="hu-HU" sz="2800" smtClean="0">
              <a:solidFill>
                <a:schemeClr val="tx1"/>
              </a:solidFill>
            </a:endParaRPr>
          </a:p>
          <a:p>
            <a:pPr algn="l"/>
            <a:r>
              <a:rPr lang="hu-HU" sz="2800" smtClean="0">
                <a:solidFill>
                  <a:schemeClr val="tx1"/>
                </a:solidFill>
              </a:rPr>
              <a:t>02 December 2019</a:t>
            </a:r>
            <a:endParaRPr lang="en-AU" sz="2800">
              <a:solidFill>
                <a:schemeClr val="tx1"/>
              </a:solidFill>
            </a:endParaRPr>
          </a:p>
          <a:p>
            <a:pPr algn="l"/>
            <a:endParaRPr lang="en-AU"/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5157192"/>
            <a:ext cx="4372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u-HU" sz="2400" smtClean="0"/>
              <a:t>Budapest University of Technology and Economics</a:t>
            </a:r>
          </a:p>
          <a:p>
            <a:pPr algn="r"/>
            <a:endParaRPr lang="hu-HU" sz="2400" smtClean="0"/>
          </a:p>
          <a:p>
            <a:pPr algn="r"/>
            <a:r>
              <a:rPr lang="hu-HU" sz="2400" smtClean="0"/>
              <a:t>Department of Cognitive Science</a:t>
            </a:r>
            <a:endParaRPr lang="en-AU" sz="240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420888"/>
            <a:ext cx="6192688" cy="248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57603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24063"/>
            <a:ext cx="9144000" cy="3578932"/>
          </a:xfrm>
        </p:spPr>
        <p:txBody>
          <a:bodyPr>
            <a:normAutofit/>
          </a:bodyPr>
          <a:lstStyle/>
          <a:p>
            <a:pPr algn="l"/>
            <a:r>
              <a:rPr lang="en-AU" sz="3600" smtClean="0"/>
              <a:t>DIMINISHED HUMOUR PERCEPTION IN SCHIZOPHRENIA: </a:t>
            </a:r>
            <a:r>
              <a:rPr lang="hu-HU" sz="3600" smtClean="0"/>
              <a:t/>
            </a:r>
            <a:br>
              <a:rPr lang="hu-HU" sz="3600" smtClean="0"/>
            </a:br>
            <a:r>
              <a:rPr lang="en-AU" sz="3600" smtClean="0"/>
              <a:t>RELATIONSHIP TO </a:t>
            </a:r>
            <a:r>
              <a:rPr lang="hu-HU" sz="3600" smtClean="0"/>
              <a:t/>
            </a:r>
            <a:br>
              <a:rPr lang="hu-HU" sz="3600" smtClean="0"/>
            </a:br>
            <a:r>
              <a:rPr lang="en-AU" sz="3600" smtClean="0"/>
              <a:t>SOCIAL</a:t>
            </a:r>
            <a:r>
              <a:rPr lang="hu-HU" sz="3600" smtClean="0"/>
              <a:t> </a:t>
            </a:r>
            <a:r>
              <a:rPr lang="en-AU" sz="3600" smtClean="0"/>
              <a:t>AND COGNITIVE </a:t>
            </a:r>
            <a:r>
              <a:rPr lang="hu-HU" sz="3600" smtClean="0"/>
              <a:t/>
            </a:r>
            <a:br>
              <a:rPr lang="hu-HU" sz="3600" smtClean="0"/>
            </a:br>
            <a:r>
              <a:rPr lang="en-AU" sz="3600" smtClean="0"/>
              <a:t>FUNCTIONING</a:t>
            </a:r>
            <a:r>
              <a:rPr lang="en-AU" sz="3200" smtClean="0"/>
              <a:t/>
            </a:r>
            <a:br>
              <a:rPr lang="en-AU" sz="3200" smtClean="0"/>
            </a:br>
            <a:endParaRPr lang="en-AU" sz="32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56992"/>
            <a:ext cx="2835406" cy="4263716"/>
          </a:xfrm>
        </p:spPr>
        <p:txBody>
          <a:bodyPr/>
          <a:lstStyle/>
          <a:p>
            <a:pPr marL="0" indent="0">
              <a:lnSpc>
                <a:spcPts val="2500"/>
              </a:lnSpc>
              <a:buNone/>
            </a:pPr>
            <a:r>
              <a:rPr lang="en-AU" smtClean="0"/>
              <a:t>J</a:t>
            </a:r>
            <a:r>
              <a:rPr lang="hu-HU" smtClean="0"/>
              <a:t>.</a:t>
            </a:r>
            <a:r>
              <a:rPr lang="en-AU" smtClean="0"/>
              <a:t> Polimeni</a:t>
            </a:r>
            <a:endParaRPr lang="hu-HU" smtClean="0"/>
          </a:p>
          <a:p>
            <a:pPr marL="0" indent="0">
              <a:lnSpc>
                <a:spcPts val="2500"/>
              </a:lnSpc>
              <a:buNone/>
            </a:pPr>
            <a:r>
              <a:rPr lang="en-AU" smtClean="0"/>
              <a:t>D</a:t>
            </a:r>
            <a:r>
              <a:rPr lang="hu-HU" smtClean="0"/>
              <a:t>.</a:t>
            </a:r>
            <a:r>
              <a:rPr lang="en-AU" smtClean="0"/>
              <a:t> Campbell</a:t>
            </a:r>
            <a:endParaRPr lang="hu-HU" smtClean="0"/>
          </a:p>
          <a:p>
            <a:pPr marL="0" indent="0">
              <a:lnSpc>
                <a:spcPts val="2500"/>
              </a:lnSpc>
              <a:buNone/>
            </a:pPr>
            <a:r>
              <a:rPr lang="en-AU" smtClean="0"/>
              <a:t>D</a:t>
            </a:r>
            <a:r>
              <a:rPr lang="hu-HU" smtClean="0"/>
              <a:t>.</a:t>
            </a:r>
            <a:r>
              <a:rPr lang="en-AU" smtClean="0"/>
              <a:t> Gill</a:t>
            </a:r>
            <a:endParaRPr lang="hu-HU" smtClean="0"/>
          </a:p>
          <a:p>
            <a:pPr marL="0" indent="0">
              <a:lnSpc>
                <a:spcPts val="2500"/>
              </a:lnSpc>
              <a:buNone/>
            </a:pPr>
            <a:r>
              <a:rPr lang="en-AU" smtClean="0"/>
              <a:t>B</a:t>
            </a:r>
            <a:r>
              <a:rPr lang="hu-HU" smtClean="0"/>
              <a:t>.</a:t>
            </a:r>
            <a:r>
              <a:rPr lang="en-AU" smtClean="0"/>
              <a:t> Sawatzky</a:t>
            </a:r>
            <a:endParaRPr lang="hu-HU" smtClean="0"/>
          </a:p>
          <a:p>
            <a:pPr marL="0" indent="0">
              <a:lnSpc>
                <a:spcPts val="2500"/>
              </a:lnSpc>
              <a:buNone/>
            </a:pPr>
            <a:r>
              <a:rPr lang="en-AU" smtClean="0"/>
              <a:t>J</a:t>
            </a:r>
            <a:r>
              <a:rPr lang="hu-HU" smtClean="0"/>
              <a:t>.</a:t>
            </a:r>
            <a:r>
              <a:rPr lang="en-AU" smtClean="0"/>
              <a:t> </a:t>
            </a:r>
            <a:r>
              <a:rPr lang="en-AU" smtClean="0"/>
              <a:t>Reiss</a:t>
            </a:r>
            <a:endParaRPr lang="hu-HU" smtClean="0"/>
          </a:p>
          <a:p>
            <a:pPr marL="0" indent="0">
              <a:lnSpc>
                <a:spcPts val="2500"/>
              </a:lnSpc>
              <a:buNone/>
            </a:pPr>
            <a:endParaRPr lang="hu-HU" smtClean="0"/>
          </a:p>
          <a:p>
            <a:pPr marL="0" indent="0">
              <a:lnSpc>
                <a:spcPts val="2500"/>
              </a:lnSpc>
              <a:buNone/>
            </a:pPr>
            <a:r>
              <a:rPr lang="hu-HU" smtClean="0"/>
              <a:t>2009</a:t>
            </a:r>
            <a:endParaRPr lang="hu-HU" smtClean="0"/>
          </a:p>
          <a:p>
            <a:pPr marL="0" indent="0">
              <a:lnSpc>
                <a:spcPts val="2500"/>
              </a:lnSpc>
              <a:buNone/>
            </a:pPr>
            <a:endParaRPr lang="hu-H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070397" y="1770364"/>
            <a:ext cx="6007257" cy="4139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5739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l"/>
            <a:r>
              <a:rPr lang="hu-HU" smtClean="0"/>
              <a:t>HUMOUR...</a:t>
            </a: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13384"/>
            <a:ext cx="8435280" cy="5544616"/>
          </a:xfrm>
        </p:spPr>
        <p:txBody>
          <a:bodyPr>
            <a:normAutofit/>
          </a:bodyPr>
          <a:lstStyle/>
          <a:p>
            <a:pPr algn="r"/>
            <a:endParaRPr lang="hu-HU" sz="2800" smtClean="0"/>
          </a:p>
          <a:p>
            <a:pPr marL="0" indent="0" algn="r">
              <a:buNone/>
            </a:pPr>
            <a:r>
              <a:rPr lang="hu-HU" smtClean="0"/>
              <a:t>.....reflects a set of incongruous beliefs</a:t>
            </a:r>
          </a:p>
          <a:p>
            <a:pPr marL="0" indent="0" algn="r">
              <a:buNone/>
            </a:pPr>
            <a:endParaRPr lang="hu-HU"/>
          </a:p>
          <a:p>
            <a:pPr marL="0" indent="0" algn="r">
              <a:buNone/>
            </a:pPr>
            <a:r>
              <a:rPr lang="hu-HU" smtClean="0"/>
              <a:t>.....involves repressed sexual or aggressive impulses</a:t>
            </a:r>
          </a:p>
          <a:p>
            <a:pPr marL="0" indent="0" algn="r">
              <a:buNone/>
            </a:pPr>
            <a:endParaRPr lang="hu-HU" smtClean="0"/>
          </a:p>
          <a:p>
            <a:pPr marL="0" indent="0" algn="r">
              <a:buNone/>
            </a:pPr>
            <a:r>
              <a:rPr lang="hu-HU" smtClean="0"/>
              <a:t>.....elevates social status by expressing superiority or saving face</a:t>
            </a:r>
            <a:endParaRPr lang="hu-HU"/>
          </a:p>
          <a:p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93607032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9725">
            <a:off x="3110844" y="1680719"/>
            <a:ext cx="6029681" cy="518384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hu-HU" smtClean="0"/>
              <a:t>BRAAAAAINS</a:t>
            </a: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hu-HU" sz="2400" b="1" smtClean="0">
                <a:solidFill>
                  <a:srgbClr val="3DA513"/>
                </a:solidFill>
              </a:rPr>
              <a:t>Left temporo-parietal junction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u-HU" sz="2400" b="1" smtClean="0">
                <a:solidFill>
                  <a:srgbClr val="2029A4"/>
                </a:solidFill>
              </a:rPr>
              <a:t>Left anterior temporal lobe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hu-HU" sz="2400" b="1" smtClean="0">
                <a:solidFill>
                  <a:srgbClr val="CBC601"/>
                </a:solidFill>
              </a:rPr>
              <a:t>Left inferior frontal cortex</a:t>
            </a:r>
            <a:endParaRPr lang="en-AU" sz="2400" b="1">
              <a:solidFill>
                <a:srgbClr val="CBC60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72629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663" y="2348880"/>
            <a:ext cx="2808942" cy="42210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hu-HU" smtClean="0"/>
              <a:t>THE STUDY</a:t>
            </a: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SzPct val="100000"/>
              <a:buNone/>
            </a:pPr>
            <a:r>
              <a:rPr lang="hu-HU" sz="4000" u="sng" smtClean="0"/>
              <a:t>Previous research</a:t>
            </a:r>
          </a:p>
          <a:p>
            <a:pPr marL="0" indent="0">
              <a:buSzPct val="100000"/>
              <a:buNone/>
            </a:pPr>
            <a:r>
              <a:rPr lang="hu-HU" sz="4000" smtClean="0"/>
              <a:t>schizophrenia vs. healthy control</a:t>
            </a:r>
          </a:p>
          <a:p>
            <a:pPr marL="0" indent="0">
              <a:buNone/>
            </a:pPr>
            <a:endParaRPr lang="hu-HU" sz="4000" smtClean="0"/>
          </a:p>
          <a:p>
            <a:pPr marL="0" indent="0">
              <a:buNone/>
            </a:pPr>
            <a:r>
              <a:rPr lang="hu-HU" sz="4000" u="sng" smtClean="0"/>
              <a:t>Solution</a:t>
            </a:r>
          </a:p>
          <a:p>
            <a:pPr marL="0" indent="0">
              <a:buNone/>
            </a:pPr>
            <a:r>
              <a:rPr lang="hu-HU" sz="4000" smtClean="0"/>
              <a:t>Additional comparison to </a:t>
            </a:r>
            <a:endParaRPr lang="hu-HU" sz="4000"/>
          </a:p>
          <a:p>
            <a:pPr marL="0" indent="0">
              <a:buNone/>
            </a:pPr>
            <a:r>
              <a:rPr lang="hu-HU" sz="4000"/>
              <a:t>p</a:t>
            </a:r>
            <a:r>
              <a:rPr lang="hu-HU" sz="4000" smtClean="0"/>
              <a:t>sychiatric non-schizophrenic </a:t>
            </a:r>
          </a:p>
          <a:p>
            <a:pPr marL="0" indent="0">
              <a:buNone/>
            </a:pPr>
            <a:r>
              <a:rPr lang="hu-HU" sz="4000"/>
              <a:t>c</a:t>
            </a:r>
            <a:r>
              <a:rPr lang="hu-HU" sz="4000" smtClean="0"/>
              <a:t>ontrols in order to exlude</a:t>
            </a:r>
          </a:p>
          <a:p>
            <a:pPr marL="0" indent="0">
              <a:buNone/>
            </a:pPr>
            <a:r>
              <a:rPr lang="hu-HU" sz="4000"/>
              <a:t>e</a:t>
            </a:r>
            <a:r>
              <a:rPr lang="hu-HU" sz="4000" smtClean="0"/>
              <a:t>ffects of depression/anxiety</a:t>
            </a:r>
          </a:p>
        </p:txBody>
      </p:sp>
    </p:spTree>
    <p:extLst>
      <p:ext uri="{BB962C8B-B14F-4D97-AF65-F5344CB8AC3E}">
        <p14:creationId xmlns:p14="http://schemas.microsoft.com/office/powerpoint/2010/main" val="95685403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AU" smtClean="0"/>
              <a:t>THE STUDY</a:t>
            </a:r>
            <a:endParaRPr lang="en-A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85392"/>
            <a:ext cx="8229600" cy="5472608"/>
          </a:xfrm>
        </p:spPr>
        <p:txBody>
          <a:bodyPr>
            <a:normAutofit/>
          </a:bodyPr>
          <a:lstStyle/>
          <a:p>
            <a:r>
              <a:rPr lang="hu-HU" smtClean="0"/>
              <a:t>N=60</a:t>
            </a:r>
          </a:p>
          <a:p>
            <a:pPr lvl="1"/>
            <a:r>
              <a:rPr lang="hu-HU" smtClean="0"/>
              <a:t>20: outpatients with schizophrenia</a:t>
            </a:r>
          </a:p>
          <a:p>
            <a:pPr lvl="1"/>
            <a:r>
              <a:rPr lang="hu-HU" smtClean="0"/>
              <a:t>20: psychiatric control group</a:t>
            </a:r>
          </a:p>
          <a:p>
            <a:pPr lvl="1"/>
            <a:r>
              <a:rPr lang="hu-HU" smtClean="0"/>
              <a:t>20: healthy control group</a:t>
            </a:r>
          </a:p>
          <a:p>
            <a:endParaRPr lang="hu-HU" smtClean="0"/>
          </a:p>
          <a:p>
            <a:r>
              <a:rPr lang="hu-HU" smtClean="0"/>
              <a:t>Tasks</a:t>
            </a:r>
          </a:p>
          <a:p>
            <a:pPr lvl="1"/>
            <a:r>
              <a:rPr lang="hu-HU" smtClean="0"/>
              <a:t>Self-report questionnaires</a:t>
            </a:r>
          </a:p>
          <a:p>
            <a:pPr lvl="1"/>
            <a:r>
              <a:rPr lang="hu-HU" smtClean="0"/>
              <a:t>Cognitive tests</a:t>
            </a:r>
          </a:p>
          <a:p>
            <a:pPr lvl="1"/>
            <a:r>
              <a:rPr lang="hu-HU" smtClean="0"/>
              <a:t>Humour task</a:t>
            </a:r>
            <a:endParaRPr lang="hu-HU"/>
          </a:p>
          <a:p>
            <a:endParaRPr lang="hu-HU" smtClean="0"/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87744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9186</TotalTime>
  <Words>1066</Words>
  <Application>Microsoft Office PowerPoint</Application>
  <PresentationFormat>Экран (4:3)</PresentationFormat>
  <Paragraphs>261</Paragraphs>
  <Slides>23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DOPAMINE</vt:lpstr>
      <vt:lpstr>HUMOUR PERCEPTION IN SCHIZOPHRENIA  PRAGMATICS AND COGNITIVE LINGUISTICS</vt:lpstr>
      <vt:lpstr>DIMINISHED HUMOUR PERCEPTION IN SCHIZOPHRENIA:  RELATIONSHIP TO  SOCIAL AND COGNITIVE  FUNCTIONING </vt:lpstr>
      <vt:lpstr>HUMOUR...</vt:lpstr>
      <vt:lpstr>BRAAAAAINS</vt:lpstr>
      <vt:lpstr>THE STUDY</vt:lpstr>
      <vt:lpstr>THE STUDY</vt:lpstr>
      <vt:lpstr>SELF-REPORT QUESTIONNAIRES </vt:lpstr>
      <vt:lpstr>COGNITIVE TESTS  </vt:lpstr>
      <vt:lpstr>WCST</vt:lpstr>
      <vt:lpstr>THE GIST OF IT ALL ─ THE HUMOUR TASK</vt:lpstr>
      <vt:lpstr>HYPOTHESES </vt:lpstr>
      <vt:lpstr>ANALYSES</vt:lpstr>
      <vt:lpstr>RESULTS</vt:lpstr>
      <vt:lpstr>RESULTS</vt:lpstr>
      <vt:lpstr>DISCUSSION</vt:lpstr>
      <vt:lpstr>CRITICISM</vt:lpstr>
      <vt:lpstr>CRITICISM</vt:lpstr>
      <vt:lpstr>FURTHER STEPS</vt:lpstr>
      <vt:lpstr>CONCLUSIONS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Windows-felhasználó</dc:creator>
  <cp:lastModifiedBy>Windows-felhasználó</cp:lastModifiedBy>
  <cp:revision>304</cp:revision>
  <dcterms:created xsi:type="dcterms:W3CDTF">2019-11-07T10:05:38Z</dcterms:created>
  <dcterms:modified xsi:type="dcterms:W3CDTF">2019-12-02T06:28:15Z</dcterms:modified>
</cp:coreProperties>
</file>