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9"/>
  </p:notesMasterIdLst>
  <p:sldIdLst>
    <p:sldId id="281" r:id="rId2"/>
    <p:sldId id="256" r:id="rId3"/>
    <p:sldId id="257" r:id="rId4"/>
    <p:sldId id="283" r:id="rId5"/>
    <p:sldId id="258" r:id="rId6"/>
    <p:sldId id="261" r:id="rId7"/>
    <p:sldId id="284" r:id="rId8"/>
    <p:sldId id="277" r:id="rId9"/>
    <p:sldId id="278" r:id="rId10"/>
    <p:sldId id="262" r:id="rId11"/>
    <p:sldId id="263" r:id="rId12"/>
    <p:sldId id="264" r:id="rId13"/>
    <p:sldId id="267" r:id="rId14"/>
    <p:sldId id="279" r:id="rId15"/>
    <p:sldId id="266" r:id="rId16"/>
    <p:sldId id="280" r:id="rId17"/>
    <p:sldId id="265" r:id="rId18"/>
    <p:sldId id="273" r:id="rId19"/>
    <p:sldId id="268" r:id="rId20"/>
    <p:sldId id="274" r:id="rId21"/>
    <p:sldId id="275" r:id="rId22"/>
    <p:sldId id="285" r:id="rId23"/>
    <p:sldId id="269" r:id="rId24"/>
    <p:sldId id="271" r:id="rId25"/>
    <p:sldId id="259" r:id="rId26"/>
    <p:sldId id="272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103468-6974-41DE-A223-7081F1DD2367}">
          <p14:sldIdLst>
            <p14:sldId id="281"/>
            <p14:sldId id="256"/>
            <p14:sldId id="257"/>
            <p14:sldId id="283"/>
            <p14:sldId id="258"/>
            <p14:sldId id="261"/>
            <p14:sldId id="284"/>
            <p14:sldId id="277"/>
            <p14:sldId id="278"/>
            <p14:sldId id="262"/>
            <p14:sldId id="263"/>
            <p14:sldId id="264"/>
            <p14:sldId id="267"/>
            <p14:sldId id="279"/>
            <p14:sldId id="266"/>
            <p14:sldId id="280"/>
            <p14:sldId id="265"/>
            <p14:sldId id="273"/>
            <p14:sldId id="268"/>
            <p14:sldId id="274"/>
            <p14:sldId id="275"/>
            <p14:sldId id="285"/>
            <p14:sldId id="269"/>
            <p14:sldId id="271"/>
            <p14:sldId id="259"/>
            <p14:sldId id="272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2209" autoAdjust="0"/>
  </p:normalViewPr>
  <p:slideViewPr>
    <p:cSldViewPr>
      <p:cViewPr varScale="1">
        <p:scale>
          <a:sx n="76" d="100"/>
          <a:sy n="76" d="100"/>
        </p:scale>
        <p:origin x="-102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7C4F3-AAB6-4BA7-B054-4FBC8CDC5AA1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0820-8247-40B2-A98C-FF8E5FDB4B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Observational comedy – stand-up,</a:t>
            </a:r>
            <a:r>
              <a:rPr lang="en-AU" baseline="0" smtClean="0"/>
              <a:t> everyday situations</a:t>
            </a:r>
            <a:endParaRPr lang="en-A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0820-8247-40B2-A98C-FF8E5FDB4BE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5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Interlocuto</a:t>
            </a:r>
            <a:r>
              <a:rPr lang="hu-HU" smtClean="0"/>
              <a:t>r</a:t>
            </a:r>
            <a:r>
              <a:rPr lang="hu-HU" baseline="0" smtClean="0"/>
              <a:t> – beszélő, narrátor</a:t>
            </a:r>
          </a:p>
          <a:p>
            <a:r>
              <a:rPr lang="hu-HU" baseline="0" smtClean="0"/>
              <a:t>Intention - szándék</a:t>
            </a:r>
            <a:endParaRPr lang="en-A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0820-8247-40B2-A98C-FF8E5FDB4BE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714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expected the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mental reorganisation of understanding a punch line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involve the sudden alignment (equalisation of dominance)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previously misaligned properties, resulting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that singular “aha moment”—and funniness.</a:t>
            </a:r>
            <a:endParaRPr lang="hu-HU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Humour may be more likely to occur when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more cognitive distance between favoured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(output dominant) and surprising (unexpected)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interpretations of that aligning feature, such that the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feature’s default output dominance score will be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for one concept and low for the other. This is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properties high in output dominance function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default fillers and presumably reflect the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commonly activated mental representation of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concept—and the one that would therefore be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 activated during the setup stage of humour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(i.e. before the mental reorganisation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to understand the punch line). For example,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feature laugh is high in output dominance for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concept joking, but significantly lower for the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 cooking, so the default output dominance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 for laugh would be considered misaligned for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pair COOKING and JOKING.</a:t>
            </a:r>
            <a:endParaRPr lang="en-A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0820-8247-40B2-A98C-FF8E5FDB4BE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888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experiment sought to establish whether funniness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predicted in terms of the relative output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dominance values for the property a response activates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align two concepts (to draw a similarity or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 between them).</a:t>
            </a:r>
            <a:endParaRPr lang="hu-HU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dominance is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assessed by examining the relative frequency of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mention of different properties associated with a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concept.</a:t>
            </a:r>
            <a:endParaRPr lang="hu-HU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Humour may be more likely to occur when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more cognitive distance between favoured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(output dominant) and surprising (unexpected)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interpretations of that aligning feature, such that the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feature’s default output dominance score will be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for one concept and low for the other. This is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properties high in output dominance function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default fillers and presumably reflect the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commonly activated mental representation of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concept—and the one that would therefore be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 activated during the setup stage of humour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(i.e. before the mental reorganisation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to understand the punch line). For example,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feature laugh is high in output dominance for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concept joking, but significantly lower for the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 cooking, so the default output dominance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 for laugh would be considered misaligned for</a:t>
            </a:r>
          </a:p>
          <a:p>
            <a:r>
              <a:rPr lang="en-A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pair COOKING and JOKING.</a:t>
            </a:r>
            <a:endParaRPr lang="hu-HU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0820-8247-40B2-A98C-FF8E5FDB4BE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973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smtClean="0"/>
              <a:t>C</a:t>
            </a:r>
            <a:r>
              <a:rPr lang="en-AU" sz="1200" smtClean="0"/>
              <a:t>ognitively</a:t>
            </a:r>
            <a:r>
              <a:rPr lang="hu-HU" sz="1200" smtClean="0"/>
              <a:t> </a:t>
            </a:r>
            <a:r>
              <a:rPr lang="en-AU" sz="1200" smtClean="0"/>
              <a:t>based models of humour processing</a:t>
            </a:r>
            <a:r>
              <a:rPr lang="hu-HU" sz="1200" smtClean="0"/>
              <a:t> invoke t</a:t>
            </a:r>
            <a:r>
              <a:rPr lang="en-AU" sz="1200" smtClean="0"/>
              <a:t>he</a:t>
            </a:r>
            <a:r>
              <a:rPr lang="hu-HU" sz="1200" smtClean="0"/>
              <a:t> </a:t>
            </a:r>
            <a:r>
              <a:rPr lang="en-AU" sz="1200" smtClean="0"/>
              <a:t>notion of incongruity </a:t>
            </a:r>
            <a:endParaRPr lang="hu-HU" sz="1200" smtClean="0"/>
          </a:p>
          <a:p>
            <a:endParaRPr lang="en-A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0820-8247-40B2-A98C-FF8E5FDB4BE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17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0820-8247-40B2-A98C-FF8E5FDB4BE1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365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sz="1200" smtClean="0"/>
              <a:t>T</a:t>
            </a:r>
            <a:r>
              <a:rPr lang="en-AU" sz="1200" smtClean="0"/>
              <a:t>he centrality of incongruity resolution as a key cognitive</a:t>
            </a:r>
          </a:p>
          <a:p>
            <a:pPr algn="ctr"/>
            <a:r>
              <a:rPr lang="en-AU" sz="1200" smtClean="0"/>
              <a:t>ingredient for </a:t>
            </a:r>
            <a:r>
              <a:rPr lang="hu-HU" sz="1200" smtClean="0"/>
              <a:t>humour</a:t>
            </a:r>
            <a:endParaRPr lang="en-AU" sz="1200" smtClean="0"/>
          </a:p>
          <a:p>
            <a:endParaRPr lang="en-A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0820-8247-40B2-A98C-FF8E5FDB4BE1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5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A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A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7171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4206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A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51059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10657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A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42251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1087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A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17679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713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8457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4865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A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5073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A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360E-ADB5-43D4-9446-3EDB71DD6B73}" type="datetimeFigureOut">
              <a:rPr lang="en-AU" smtClean="0"/>
              <a:t>29/11/2019</a:t>
            </a:fld>
            <a:endParaRPr lang="en-A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99E0D-44B6-4A0E-B3D6-1699ADFD7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97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0"/>
            <a:ext cx="11932869" cy="6858000"/>
          </a:xfrm>
        </p:spPr>
      </p:pic>
    </p:spTree>
    <p:extLst>
      <p:ext uri="{BB962C8B-B14F-4D97-AF65-F5344CB8AC3E}">
        <p14:creationId xmlns:p14="http://schemas.microsoft.com/office/powerpoint/2010/main" val="38591550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3514" y1="21823" x2="84026" y2="42686"/>
                        <a14:foregroundMark x1="86741" y1="45084" x2="87700" y2="40528"/>
                        <a14:foregroundMark x1="14217" y1="57794" x2="10383" y2="58273"/>
                        <a14:foregroundMark x1="53514" y1="21343" x2="60224" y2="17266"/>
                        <a14:foregroundMark x1="60863" y1="20624" x2="86102" y2="40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49" y="3463901"/>
            <a:ext cx="4770120" cy="3177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mtClean="0"/>
              <a:t>WHAT IS THE NOVELTY?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304256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hu-HU" smtClean="0"/>
              <a:t>Previous research focuses mostly on humour perception</a:t>
            </a:r>
          </a:p>
          <a:p>
            <a:r>
              <a:rPr lang="hu-HU" smtClean="0"/>
              <a:t>Hull et al.: humour initiation instead of perception</a:t>
            </a:r>
          </a:p>
          <a:p>
            <a:pPr marL="0" indent="0">
              <a:buNone/>
            </a:pPr>
            <a:endParaRPr lang="hu-HU" smtClean="0"/>
          </a:p>
          <a:p>
            <a:pPr marL="0" indent="0">
              <a:buNone/>
            </a:pPr>
            <a:endParaRPr lang="hu-HU" sz="350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3936693"/>
            <a:ext cx="5760640" cy="2636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smtClean="0"/>
              <a:t>AIMS: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/>
              <a:t>	to examine actual instances </a:t>
            </a:r>
            <a:r>
              <a:rPr lang="hu-HU" sz="2800" smtClean="0"/>
              <a:t>	of humour production</a:t>
            </a:r>
            <a:endParaRPr lang="hu-HU" sz="2800"/>
          </a:p>
          <a:p>
            <a:pPr marL="514350" indent="-514350">
              <a:buFont typeface="+mj-lt"/>
              <a:buAutoNum type="arabicPeriod"/>
            </a:pPr>
            <a:r>
              <a:rPr lang="hu-HU" sz="2800"/>
              <a:t>	to examine the cognitive </a:t>
            </a:r>
            <a:r>
              <a:rPr lang="hu-HU" sz="2800" smtClean="0"/>
              <a:t>	underpinnings</a:t>
            </a:r>
            <a:r>
              <a:rPr lang="en-AU" sz="2800" smtClean="0"/>
              <a:t> </a:t>
            </a:r>
            <a:r>
              <a:rPr lang="hu-HU" sz="2800" smtClean="0"/>
              <a:t>of</a:t>
            </a:r>
            <a:r>
              <a:rPr lang="en-AU" sz="2800" smtClean="0"/>
              <a:t> </a:t>
            </a:r>
            <a:r>
              <a:rPr lang="hu-HU" sz="2800" smtClean="0"/>
              <a:t>humour</a:t>
            </a:r>
            <a:endParaRPr lang="hu-HU" sz="2800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8540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THE STUDY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N=323</a:t>
            </a:r>
          </a:p>
          <a:p>
            <a:r>
              <a:rPr lang="en-AU" smtClean="0"/>
              <a:t>4 p</a:t>
            </a:r>
            <a:r>
              <a:rPr lang="hu-HU" smtClean="0"/>
              <a:t>airs of concepts</a:t>
            </a:r>
          </a:p>
          <a:p>
            <a:r>
              <a:rPr lang="en-AU" smtClean="0"/>
              <a:t>The task is to f</a:t>
            </a:r>
            <a:r>
              <a:rPr lang="hu-HU" smtClean="0"/>
              <a:t>ind differences or similarities</a:t>
            </a:r>
            <a:r>
              <a:rPr lang="ru-RU" smtClean="0"/>
              <a:t> (</a:t>
            </a:r>
            <a:r>
              <a:rPr lang="en-AU" smtClean="0"/>
              <a:t>randomly assigned</a:t>
            </a:r>
            <a:r>
              <a:rPr lang="ru-RU" smtClean="0"/>
              <a:t>)</a:t>
            </a:r>
            <a:endParaRPr lang="hu-HU" smtClean="0"/>
          </a:p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81026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7744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03"/>
            <a:ext cx="8229600" cy="1143000"/>
          </a:xfrm>
        </p:spPr>
        <p:txBody>
          <a:bodyPr/>
          <a:lstStyle/>
          <a:p>
            <a:r>
              <a:rPr lang="hu-HU" smtClean="0"/>
              <a:t>(MANIPULATED) VARIABLES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97360"/>
            <a:ext cx="8352928" cy="5760640"/>
          </a:xfrm>
        </p:spPr>
        <p:txBody>
          <a:bodyPr>
            <a:normAutofit lnSpcReduction="10000"/>
          </a:bodyPr>
          <a:lstStyle/>
          <a:p>
            <a:r>
              <a:rPr lang="hu-HU" sz="2800"/>
              <a:t>Within subjects variables</a:t>
            </a:r>
          </a:p>
          <a:p>
            <a:pPr lvl="1"/>
            <a:r>
              <a:rPr lang="hu-HU" sz="2400"/>
              <a:t>Concept </a:t>
            </a:r>
            <a:r>
              <a:rPr lang="hu-HU" sz="2400" smtClean="0"/>
              <a:t>relatedness</a:t>
            </a:r>
          </a:p>
          <a:p>
            <a:pPr lvl="1"/>
            <a:endParaRPr lang="hu-HU" sz="2800" smtClean="0"/>
          </a:p>
          <a:p>
            <a:r>
              <a:rPr lang="hu-HU" sz="2800" smtClean="0"/>
              <a:t>Between subjects variables</a:t>
            </a:r>
          </a:p>
          <a:p>
            <a:pPr lvl="1"/>
            <a:r>
              <a:rPr lang="hu-HU" sz="2400" smtClean="0"/>
              <a:t>Gender</a:t>
            </a:r>
          </a:p>
          <a:p>
            <a:pPr lvl="1"/>
            <a:r>
              <a:rPr lang="hu-HU" sz="2400" smtClean="0"/>
              <a:t>Task</a:t>
            </a:r>
          </a:p>
          <a:p>
            <a:pPr lvl="2"/>
            <a:r>
              <a:rPr lang="hu-HU" sz="2000" smtClean="0"/>
              <a:t>Finding similarities vs. differences</a:t>
            </a:r>
          </a:p>
          <a:p>
            <a:pPr lvl="1"/>
            <a:r>
              <a:rPr lang="en-AU" sz="2400" smtClean="0"/>
              <a:t>Instructions</a:t>
            </a:r>
          </a:p>
          <a:p>
            <a:pPr lvl="2"/>
            <a:r>
              <a:rPr lang="hu-HU" sz="2000" smtClean="0"/>
              <a:t>„Be f</a:t>
            </a:r>
            <a:r>
              <a:rPr lang="en-AU" sz="2000" smtClean="0"/>
              <a:t>unny</a:t>
            </a:r>
            <a:r>
              <a:rPr lang="hu-HU" sz="2000" smtClean="0"/>
              <a:t>”</a:t>
            </a:r>
            <a:r>
              <a:rPr lang="en-AU" sz="2000" smtClean="0"/>
              <a:t> vs </a:t>
            </a:r>
            <a:r>
              <a:rPr lang="hu-HU" sz="2000" smtClean="0"/>
              <a:t>„B</a:t>
            </a:r>
            <a:r>
              <a:rPr lang="en-AU" sz="2000" smtClean="0"/>
              <a:t>e</a:t>
            </a:r>
            <a:r>
              <a:rPr lang="hu-HU" sz="2000" smtClean="0"/>
              <a:t> catchy”</a:t>
            </a:r>
          </a:p>
          <a:p>
            <a:pPr lvl="1"/>
            <a:r>
              <a:rPr lang="hu-HU" sz="2400" smtClean="0"/>
              <a:t>Affective salience</a:t>
            </a:r>
          </a:p>
          <a:p>
            <a:pPr lvl="2"/>
            <a:r>
              <a:rPr lang="hu-HU" sz="2000" smtClean="0"/>
              <a:t>With or without taboo words</a:t>
            </a:r>
            <a:endParaRPr lang="hu-HU" sz="2400"/>
          </a:p>
          <a:p>
            <a:pPr marL="514350" indent="-457200"/>
            <a:endParaRPr lang="hu-HU" sz="2800" smtClean="0"/>
          </a:p>
          <a:p>
            <a:pPr marL="514350" indent="-457200"/>
            <a:r>
              <a:rPr lang="hu-HU" sz="2800" smtClean="0"/>
              <a:t>The dependent variable is perceived humourousness</a:t>
            </a:r>
          </a:p>
          <a:p>
            <a:endParaRPr lang="hu-HU" sz="2400" smtClean="0"/>
          </a:p>
        </p:txBody>
      </p:sp>
    </p:spTree>
    <p:extLst>
      <p:ext uri="{BB962C8B-B14F-4D97-AF65-F5344CB8AC3E}">
        <p14:creationId xmlns:p14="http://schemas.microsoft.com/office/powerpoint/2010/main" val="7396251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HYPOTHESES</a:t>
            </a:r>
            <a:br>
              <a:rPr lang="hu-HU" smtClean="0"/>
            </a:br>
            <a:r>
              <a:rPr lang="hu-HU" sz="3100" smtClean="0"/>
              <a:t>EXPERIMENT 1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hu-HU" smtClean="0"/>
              <a:t>Explicit instructions to be funny → inhibiting effect</a:t>
            </a:r>
          </a:p>
          <a:p>
            <a:pPr lvl="1"/>
            <a:r>
              <a:rPr lang="hu-HU" smtClean="0"/>
              <a:t>„be catchy”</a:t>
            </a:r>
          </a:p>
          <a:p>
            <a:pPr marL="514350" indent="-514350">
              <a:buAutoNum type="arabicPeriod"/>
            </a:pPr>
            <a:endParaRPr lang="hu-HU" smtClean="0"/>
          </a:p>
          <a:p>
            <a:pPr marL="514350" indent="-514350">
              <a:buAutoNum type="arabicPeriod"/>
            </a:pPr>
            <a:r>
              <a:rPr lang="hu-HU" smtClean="0"/>
              <a:t>Humour production: men &gt; women</a:t>
            </a:r>
          </a:p>
          <a:p>
            <a:pPr marL="514350" indent="-514350">
              <a:buAutoNum type="arabicPeriod"/>
            </a:pPr>
            <a:endParaRPr lang="hu-HU" smtClean="0"/>
          </a:p>
          <a:p>
            <a:pPr marL="514350" indent="-514350">
              <a:buAutoNum type="arabicPeriod"/>
            </a:pPr>
            <a:r>
              <a:rPr lang="hu-HU" smtClean="0"/>
              <a:t>Taboo words: P (humorous responses) ↑</a:t>
            </a:r>
          </a:p>
          <a:p>
            <a:pPr marL="514350" indent="-514350">
              <a:buAutoNum type="arabicPeriod"/>
            </a:pPr>
            <a:endParaRPr lang="hu-HU" smtClean="0"/>
          </a:p>
          <a:p>
            <a:pPr marL="514350" indent="-514350">
              <a:buAutoNum type="arabicPeriod"/>
            </a:pPr>
            <a:r>
              <a:rPr lang="hu-HU"/>
              <a:t>Incongruity ∝ humour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0821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HYPOTHESES</a:t>
            </a:r>
            <a:br>
              <a:rPr lang="hu-HU" smtClean="0"/>
            </a:br>
            <a:r>
              <a:rPr lang="hu-HU" sz="3100" smtClean="0"/>
              <a:t>EXPERIMENT 2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hu-HU" smtClean="0"/>
              <a:t>Concept comparisons referring to a property for one concept more than the other in the stimulus pair are funnier</a:t>
            </a:r>
          </a:p>
          <a:p>
            <a:pPr marL="1771650" lvl="3" indent="-514350"/>
            <a:r>
              <a:rPr lang="hu-HU" sz="2400" smtClean="0"/>
              <a:t>Output dominance</a:t>
            </a:r>
          </a:p>
          <a:p>
            <a:pPr marL="914400" lvl="1" indent="-514350">
              <a:buAutoNum type="arabicPeriod"/>
            </a:pPr>
            <a:endParaRPr lang="hu-HU" smtClean="0"/>
          </a:p>
          <a:p>
            <a:pPr marL="400050" lvl="1" indent="0">
              <a:buNone/>
            </a:pPr>
            <a:r>
              <a:rPr lang="hu-HU" smtClean="0"/>
              <a:t>(S</a:t>
            </a:r>
            <a:r>
              <a:rPr lang="en-AU" smtClean="0"/>
              <a:t>ignificantly different</a:t>
            </a:r>
            <a:r>
              <a:rPr lang="hu-HU" smtClean="0"/>
              <a:t> </a:t>
            </a:r>
            <a:r>
              <a:rPr lang="en-AU" smtClean="0"/>
              <a:t>output dominance scores would produce more</a:t>
            </a:r>
            <a:r>
              <a:rPr lang="hu-HU" smtClean="0"/>
              <a:t> </a:t>
            </a:r>
            <a:r>
              <a:rPr lang="en-AU" smtClean="0"/>
              <a:t>instances of responses judged </a:t>
            </a:r>
            <a:r>
              <a:rPr lang="hu-HU" smtClean="0"/>
              <a:t>f</a:t>
            </a:r>
            <a:r>
              <a:rPr lang="en-AU" smtClean="0"/>
              <a:t>unny</a:t>
            </a:r>
            <a:r>
              <a:rPr lang="hu-HU" smtClean="0"/>
              <a:t>)</a:t>
            </a:r>
          </a:p>
          <a:p>
            <a:pPr marL="514350" indent="-514350">
              <a:buAutoNum type="arabicPeriod"/>
            </a:pPr>
            <a:r>
              <a:rPr lang="en-AU" smtClean="0"/>
              <a:t>There </a:t>
            </a:r>
            <a:r>
              <a:rPr lang="en-AU"/>
              <a:t>will be no significant difference in output dominance levels for the activated alignment property for items judged Not Funny.</a:t>
            </a:r>
          </a:p>
          <a:p>
            <a:pPr marL="514350" indent="-514350">
              <a:buAutoNum type="arabicPeriod"/>
            </a:pPr>
            <a:endParaRPr lang="hu-HU" smtClean="0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18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/>
              <a:t>METHOD</a:t>
            </a:r>
            <a:br>
              <a:rPr lang="hu-HU"/>
            </a:br>
            <a:r>
              <a:rPr lang="hu-HU" sz="3100"/>
              <a:t>EXPERIMENT 1</a:t>
            </a:r>
            <a:r>
              <a:rPr lang="hu-HU"/>
              <a:t/>
            </a:r>
            <a:br>
              <a:rPr lang="hu-HU"/>
            </a:b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Phase 1</a:t>
            </a:r>
          </a:p>
          <a:p>
            <a:pPr lvl="1"/>
            <a:r>
              <a:rPr lang="hu-HU" smtClean="0"/>
              <a:t>Humour elicitation via concept comparisons</a:t>
            </a:r>
          </a:p>
          <a:p>
            <a:pPr lvl="1"/>
            <a:endParaRPr lang="hu-HU"/>
          </a:p>
          <a:p>
            <a:pPr lvl="1"/>
            <a:endParaRPr lang="hu-HU" smtClean="0"/>
          </a:p>
          <a:p>
            <a:r>
              <a:rPr lang="hu-HU" smtClean="0"/>
              <a:t>Phase 2</a:t>
            </a:r>
          </a:p>
          <a:p>
            <a:pPr lvl="1"/>
            <a:r>
              <a:rPr lang="hu-HU" smtClean="0"/>
              <a:t>Classification of Phase 1 responses as funny or not funny</a:t>
            </a:r>
            <a:endParaRPr lang="ru-RU" smtClean="0"/>
          </a:p>
          <a:p>
            <a:pPr lvl="2"/>
            <a:r>
              <a:rPr lang="en-AU" smtClean="0"/>
              <a:t>Jury panel, then tallying of judgements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5690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77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AU" smtClean="0"/>
              <a:t>PRODUCING HUMOUR THROUGH PAIRED CONCEPTS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8229600" cy="25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486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007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4127500" cy="2889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EXPERIMENT 2</a:t>
            </a:r>
            <a:br>
              <a:rPr lang="hu-HU" smtClean="0"/>
            </a:br>
            <a:r>
              <a:rPr lang="hu-HU" sz="3100" smtClean="0"/>
              <a:t>FOLLOW-UP EXPERIMENT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2800" smtClean="0"/>
          </a:p>
          <a:p>
            <a:pPr marL="0" indent="0" algn="ctr">
              <a:buNone/>
            </a:pPr>
            <a:r>
              <a:rPr lang="en-AU" sz="2800" smtClean="0"/>
              <a:t>How incongruity in structurally aligned properties predicts humour content in concept comparisons</a:t>
            </a:r>
            <a:r>
              <a:rPr lang="hu-HU" sz="2800" smtClean="0"/>
              <a:t>.</a:t>
            </a:r>
            <a:endParaRPr lang="en-AU" sz="28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4284825"/>
            <a:ext cx="2889250" cy="288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4621454"/>
            <a:ext cx="17664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800" smtClean="0"/>
              <a:t>≠</a:t>
            </a:r>
            <a:endParaRPr lang="en-AU" sz="13800"/>
          </a:p>
        </p:txBody>
      </p:sp>
    </p:spTree>
    <p:extLst>
      <p:ext uri="{BB962C8B-B14F-4D97-AF65-F5344CB8AC3E}">
        <p14:creationId xmlns:p14="http://schemas.microsoft.com/office/powerpoint/2010/main" val="9669336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METHOD</a:t>
            </a:r>
            <a:r>
              <a:rPr lang="hu-HU"/>
              <a:t/>
            </a:r>
            <a:br>
              <a:rPr lang="hu-HU"/>
            </a:br>
            <a:r>
              <a:rPr lang="hu-HU" sz="3100"/>
              <a:t>EXPERIMENT </a:t>
            </a:r>
            <a:r>
              <a:rPr lang="hu-HU" sz="3100" smtClean="0"/>
              <a:t>2</a:t>
            </a:r>
            <a:endParaRPr lang="en-AU" sz="31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700808"/>
            <a:ext cx="5418527" cy="4525963"/>
          </a:xfrm>
        </p:spPr>
        <p:txBody>
          <a:bodyPr>
            <a:normAutofit fontScale="70000" lnSpcReduction="20000"/>
          </a:bodyPr>
          <a:lstStyle/>
          <a:p>
            <a:r>
              <a:rPr lang="hu-HU" smtClean="0"/>
              <a:t>Phase 1</a:t>
            </a:r>
            <a:endParaRPr lang="en-AU" smtClean="0"/>
          </a:p>
          <a:p>
            <a:pPr lvl="1"/>
            <a:r>
              <a:rPr lang="en-AU" smtClean="0"/>
              <a:t>Stimulus development and proced</a:t>
            </a:r>
            <a:r>
              <a:rPr lang="hu-HU" smtClean="0"/>
              <a:t>ure</a:t>
            </a:r>
          </a:p>
          <a:p>
            <a:pPr lvl="1"/>
            <a:r>
              <a:rPr lang="hu-HU" smtClean="0"/>
              <a:t>Identification of alignment properties</a:t>
            </a:r>
          </a:p>
          <a:p>
            <a:pPr lvl="1"/>
            <a:r>
              <a:rPr lang="hu-HU" smtClean="0"/>
              <a:t>Generation of output lists for individual concepts</a:t>
            </a:r>
            <a:endParaRPr lang="ru-RU" smtClean="0"/>
          </a:p>
          <a:p>
            <a:endParaRPr lang="hu-HU" smtClean="0"/>
          </a:p>
          <a:p>
            <a:r>
              <a:rPr lang="hu-HU" smtClean="0"/>
              <a:t>Phase 2</a:t>
            </a:r>
            <a:endParaRPr lang="en-AU" smtClean="0"/>
          </a:p>
          <a:p>
            <a:pPr lvl="1"/>
            <a:r>
              <a:rPr lang="en-AU" smtClean="0"/>
              <a:t>Determination of output dominance of features</a:t>
            </a:r>
            <a:endParaRPr lang="hu-HU" smtClean="0"/>
          </a:p>
          <a:p>
            <a:endParaRPr lang="hu-HU" sz="3000" smtClean="0"/>
          </a:p>
          <a:p>
            <a:endParaRPr lang="hu-HU" sz="3000" smtClean="0"/>
          </a:p>
          <a:p>
            <a:r>
              <a:rPr lang="en-AU" sz="3000" smtClean="0"/>
              <a:t>Output </a:t>
            </a:r>
            <a:r>
              <a:rPr lang="en-AU" sz="3000"/>
              <a:t>dominance </a:t>
            </a:r>
            <a:r>
              <a:rPr lang="en-AU" sz="3000" smtClean="0"/>
              <a:t>is</a:t>
            </a:r>
            <a:r>
              <a:rPr lang="hu-HU" sz="3000" smtClean="0"/>
              <a:t> </a:t>
            </a:r>
            <a:r>
              <a:rPr lang="en-AU" sz="3000" smtClean="0"/>
              <a:t>assessed </a:t>
            </a:r>
            <a:r>
              <a:rPr lang="en-AU" sz="3000"/>
              <a:t>by examining </a:t>
            </a:r>
            <a:r>
              <a:rPr lang="en-AU" sz="3000" smtClean="0"/>
              <a:t>the</a:t>
            </a:r>
            <a:r>
              <a:rPr lang="hu-HU" sz="3000" smtClean="0"/>
              <a:t> </a:t>
            </a:r>
            <a:r>
              <a:rPr lang="en-AU" sz="3000" smtClean="0"/>
              <a:t>relative </a:t>
            </a:r>
            <a:r>
              <a:rPr lang="en-AU" sz="3000"/>
              <a:t>frequency </a:t>
            </a:r>
            <a:r>
              <a:rPr lang="en-AU" sz="3000" smtClean="0"/>
              <a:t>of</a:t>
            </a:r>
            <a:r>
              <a:rPr lang="hu-HU" sz="3000" smtClean="0"/>
              <a:t> </a:t>
            </a:r>
            <a:r>
              <a:rPr lang="en-AU" sz="3000" smtClean="0"/>
              <a:t>mention </a:t>
            </a:r>
            <a:r>
              <a:rPr lang="en-AU" sz="3000"/>
              <a:t>of </a:t>
            </a:r>
            <a:r>
              <a:rPr lang="en-AU" sz="3000" smtClean="0"/>
              <a:t>different</a:t>
            </a:r>
            <a:r>
              <a:rPr lang="hu-HU" sz="3000" smtClean="0"/>
              <a:t> p</a:t>
            </a:r>
            <a:r>
              <a:rPr lang="en-AU" sz="3000" smtClean="0"/>
              <a:t>roperties </a:t>
            </a:r>
            <a:r>
              <a:rPr lang="en-AU" sz="3000"/>
              <a:t>associated with </a:t>
            </a:r>
            <a:r>
              <a:rPr lang="en-AU" sz="3000" smtClean="0"/>
              <a:t>a</a:t>
            </a:r>
            <a:r>
              <a:rPr lang="hu-HU" sz="3000" smtClean="0"/>
              <a:t> </a:t>
            </a:r>
            <a:r>
              <a:rPr lang="en-AU" sz="3000" smtClean="0"/>
              <a:t>concept</a:t>
            </a:r>
            <a:endParaRPr lang="hu-HU" sz="3000" smtClean="0"/>
          </a:p>
          <a:p>
            <a:endParaRPr lang="hu-HU" sz="3000"/>
          </a:p>
          <a:p>
            <a:endParaRPr lang="en-AU" sz="3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39" y="1772816"/>
            <a:ext cx="3516672" cy="49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7400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hu-HU" smtClean="0"/>
              <a:t>RESULTS</a:t>
            </a:r>
            <a:r>
              <a:rPr lang="en-AU" smtClean="0"/>
              <a:t>, EXPERIMENT 1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hu-HU" smtClean="0"/>
              <a:t>Explicit instructions to be funny → inhibiting effect</a:t>
            </a:r>
          </a:p>
          <a:p>
            <a:pPr marL="457200" lvl="1" indent="0">
              <a:buNone/>
            </a:pPr>
            <a:r>
              <a:rPr lang="en-AU" smtClean="0"/>
              <a:t>→ yes!</a:t>
            </a:r>
            <a:endParaRPr lang="hu-HU" smtClean="0"/>
          </a:p>
          <a:p>
            <a:pPr marL="457200" lvl="1" indent="0">
              <a:buNone/>
            </a:pPr>
            <a:endParaRPr lang="hu-HU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en-AU" smtClean="0"/>
              <a:t>Gender</a:t>
            </a:r>
          </a:p>
          <a:p>
            <a:pPr lvl="1"/>
            <a:r>
              <a:rPr lang="en-AU" smtClean="0"/>
              <a:t>No main effect, but a gender x incidential condition</a:t>
            </a:r>
          </a:p>
          <a:p>
            <a:pPr lvl="1"/>
            <a:r>
              <a:rPr lang="en-AU"/>
              <a:t>M</a:t>
            </a:r>
            <a:r>
              <a:rPr lang="en-AU" smtClean="0"/>
              <a:t>en in the “be catchy” condition </a:t>
            </a:r>
            <a:r>
              <a:rPr lang="hu-HU" smtClean="0"/>
              <a:t>&gt; </a:t>
            </a:r>
            <a:r>
              <a:rPr lang="en-AU" smtClean="0"/>
              <a:t>men in the “be funny” condition</a:t>
            </a:r>
          </a:p>
          <a:p>
            <a:pPr lvl="1"/>
            <a:r>
              <a:rPr lang="hu-HU"/>
              <a:t>W</a:t>
            </a:r>
            <a:r>
              <a:rPr lang="en-AU" smtClean="0"/>
              <a:t>omen were just as funny as men in the “be catchy” </a:t>
            </a:r>
            <a:r>
              <a:rPr lang="hu-HU" smtClean="0"/>
              <a:t>= men</a:t>
            </a:r>
          </a:p>
          <a:p>
            <a:pPr lvl="1"/>
            <a:r>
              <a:rPr lang="hu-HU" smtClean="0"/>
              <a:t>Women &gt; </a:t>
            </a:r>
            <a:r>
              <a:rPr lang="en-AU" smtClean="0"/>
              <a:t>men in the “be funny” condition.</a:t>
            </a:r>
          </a:p>
          <a:p>
            <a:pPr lvl="1"/>
            <a:endParaRPr lang="hu-HU" smtClean="0"/>
          </a:p>
          <a:p>
            <a:pPr marL="514350" indent="-514350">
              <a:buAutoNum type="arabicPeriod"/>
            </a:pPr>
            <a:r>
              <a:rPr lang="hu-HU" smtClean="0"/>
              <a:t>Taboo words: P (humorous responses) ↑</a:t>
            </a:r>
            <a:endParaRPr lang="en-AU" smtClean="0"/>
          </a:p>
          <a:p>
            <a:pPr marL="914400" lvl="1" indent="-514350"/>
            <a:r>
              <a:rPr lang="en-AU" smtClean="0"/>
              <a:t>No main effect, but salience x instructions approached significance</a:t>
            </a:r>
            <a:r>
              <a:rPr lang="hu-HU" smtClean="0"/>
              <a:t>, m</a:t>
            </a:r>
            <a:r>
              <a:rPr lang="en-AU" smtClean="0"/>
              <a:t>ore evident under implicit conditions</a:t>
            </a:r>
            <a:endParaRPr lang="hu-HU" smtClean="0"/>
          </a:p>
          <a:p>
            <a:pPr marL="914400" lvl="1" indent="-514350"/>
            <a:endParaRPr lang="hu-HU" smtClean="0"/>
          </a:p>
          <a:p>
            <a:pPr marL="514350" indent="-514350">
              <a:buAutoNum type="arabicPeriod"/>
            </a:pPr>
            <a:r>
              <a:rPr lang="en-AU" smtClean="0"/>
              <a:t>Semantic relatedness</a:t>
            </a:r>
            <a:r>
              <a:rPr lang="hu-HU" smtClean="0"/>
              <a:t> (Incongruity </a:t>
            </a:r>
            <a:r>
              <a:rPr lang="hu-HU" smtClean="0">
                <a:latin typeface="Cambria Math"/>
                <a:ea typeface="Cambria Math"/>
              </a:rPr>
              <a:t>∝ humour)</a:t>
            </a:r>
            <a:endParaRPr lang="en-AU" smtClean="0"/>
          </a:p>
          <a:p>
            <a:pPr lvl="1"/>
            <a:r>
              <a:rPr lang="en-AU" smtClean="0"/>
              <a:t>Dissimilar concepts compared elicited more humour</a:t>
            </a:r>
            <a:endParaRPr lang="hu-HU" smtClean="0"/>
          </a:p>
          <a:p>
            <a:pPr lvl="1"/>
            <a:endParaRPr lang="en-AU" smtClean="0"/>
          </a:p>
          <a:p>
            <a:pPr marL="571500" indent="-514350">
              <a:buFont typeface="+mj-lt"/>
              <a:buAutoNum type="arabicPeriod"/>
            </a:pPr>
            <a:r>
              <a:rPr lang="en-AU" smtClean="0"/>
              <a:t>Task</a:t>
            </a:r>
            <a:endParaRPr lang="hu-HU" smtClean="0"/>
          </a:p>
          <a:p>
            <a:pPr marL="971550" lvl="1" indent="-514350"/>
            <a:r>
              <a:rPr lang="hu-HU" smtClean="0"/>
              <a:t>Main effect, finding differences &gt; finding similarities</a:t>
            </a:r>
          </a:p>
          <a:p>
            <a:pPr marL="971550" lvl="1" indent="-514350"/>
            <a:r>
              <a:rPr lang="hu-HU" smtClean="0"/>
              <a:t>Task x instructions: significant effect only for differences</a:t>
            </a:r>
          </a:p>
        </p:txBody>
      </p:sp>
    </p:spTree>
    <p:extLst>
      <p:ext uri="{BB962C8B-B14F-4D97-AF65-F5344CB8AC3E}">
        <p14:creationId xmlns:p14="http://schemas.microsoft.com/office/powerpoint/2010/main" val="15777457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062664" cy="1470025"/>
          </a:xfrm>
        </p:spPr>
        <p:txBody>
          <a:bodyPr>
            <a:normAutofit fontScale="90000"/>
          </a:bodyPr>
          <a:lstStyle/>
          <a:p>
            <a:r>
              <a:rPr lang="en-AU" sz="6000" b="1" smtClean="0"/>
              <a:t>HUMO</a:t>
            </a:r>
            <a:r>
              <a:rPr lang="hu-HU" sz="6000" b="1" smtClean="0"/>
              <a:t>U</a:t>
            </a:r>
            <a:r>
              <a:rPr lang="en-AU" sz="6000" b="1" smtClean="0"/>
              <a:t>R</a:t>
            </a:r>
            <a:r>
              <a:rPr lang="hu-HU" sz="6000" b="1" smtClean="0"/>
              <a:t> AND SCHIZOFRENIA</a:t>
            </a:r>
            <a:r>
              <a:rPr lang="en-AU" smtClean="0"/>
              <a:t/>
            </a:r>
            <a:br>
              <a:rPr lang="en-AU" smtClean="0"/>
            </a:br>
            <a:r>
              <a:rPr lang="hu-HU" smtClean="0"/>
              <a:t/>
            </a:r>
            <a:br>
              <a:rPr lang="hu-HU" smtClean="0"/>
            </a:br>
            <a:r>
              <a:rPr lang="en-AU" sz="3600" smtClean="0"/>
              <a:t>PRAGMATICS AND COGNITIVE LINGUISTICS</a:t>
            </a:r>
            <a:endParaRPr lang="en-AU" sz="36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105400"/>
            <a:ext cx="3600400" cy="17526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AU" sz="2800" smtClean="0"/>
          </a:p>
          <a:p>
            <a:pPr algn="l"/>
            <a:r>
              <a:rPr lang="en-AU" sz="2800" smtClean="0">
                <a:solidFill>
                  <a:schemeClr val="tx1"/>
                </a:solidFill>
              </a:rPr>
              <a:t>Victoria Lyakhova</a:t>
            </a:r>
            <a:endParaRPr lang="hu-HU" sz="2800" smtClean="0">
              <a:solidFill>
                <a:schemeClr val="tx1"/>
              </a:solidFill>
            </a:endParaRPr>
          </a:p>
          <a:p>
            <a:pPr algn="l"/>
            <a:endParaRPr lang="hu-HU" sz="2800" smtClean="0">
              <a:solidFill>
                <a:schemeClr val="tx1"/>
              </a:solidFill>
            </a:endParaRPr>
          </a:p>
          <a:p>
            <a:pPr algn="l"/>
            <a:r>
              <a:rPr lang="hu-HU" sz="2800" smtClean="0">
                <a:solidFill>
                  <a:schemeClr val="tx1"/>
                </a:solidFill>
              </a:rPr>
              <a:t>02 December 2019</a:t>
            </a:r>
            <a:endParaRPr lang="en-AU" sz="2800">
              <a:solidFill>
                <a:schemeClr val="tx1"/>
              </a:solidFill>
            </a:endParaRPr>
          </a:p>
          <a:p>
            <a:pPr algn="l"/>
            <a:endParaRPr lang="en-A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5157192"/>
            <a:ext cx="4372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smtClean="0"/>
              <a:t>Budapest University of Technology and Economics</a:t>
            </a:r>
          </a:p>
          <a:p>
            <a:pPr algn="r"/>
            <a:endParaRPr lang="hu-HU" sz="2400" smtClean="0"/>
          </a:p>
          <a:p>
            <a:pPr algn="r"/>
            <a:r>
              <a:rPr lang="hu-HU" sz="2400" smtClean="0"/>
              <a:t>Department of Cognitive Science</a:t>
            </a: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6185760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u-HU" smtClean="0"/>
              <a:t>RESULTS</a:t>
            </a:r>
            <a:r>
              <a:rPr lang="en-AU" smtClean="0"/>
              <a:t>, EXPERIMENT 2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6336704"/>
          </a:xfrm>
        </p:spPr>
        <p:txBody>
          <a:bodyPr>
            <a:normAutofit/>
          </a:bodyPr>
          <a:lstStyle/>
          <a:p>
            <a:r>
              <a:rPr lang="en-AU" sz="2800" smtClean="0"/>
              <a:t>Money and chocolate</a:t>
            </a:r>
            <a:endParaRPr lang="hu-HU" sz="2800" smtClean="0"/>
          </a:p>
          <a:p>
            <a:pPr lvl="1"/>
            <a:r>
              <a:rPr lang="hu-HU" sz="2400"/>
              <a:t>Funny: 29%, no significance for not </a:t>
            </a:r>
            <a:r>
              <a:rPr lang="hu-HU" sz="2400" smtClean="0"/>
              <a:t>funny</a:t>
            </a:r>
            <a:endParaRPr lang="en-AU" sz="2400" smtClean="0"/>
          </a:p>
          <a:p>
            <a:r>
              <a:rPr lang="en-AU" sz="2800" smtClean="0"/>
              <a:t>Sex and money</a:t>
            </a:r>
            <a:endParaRPr lang="hu-HU" sz="2800" smtClean="0"/>
          </a:p>
          <a:p>
            <a:pPr lvl="1"/>
            <a:r>
              <a:rPr lang="hu-HU" sz="2400" smtClean="0"/>
              <a:t>Funny: 13</a:t>
            </a:r>
            <a:r>
              <a:rPr lang="hu-HU" sz="2400"/>
              <a:t>%, 25%, no significance for not funny</a:t>
            </a:r>
            <a:endParaRPr lang="en-AU" sz="2400" smtClean="0"/>
          </a:p>
          <a:p>
            <a:r>
              <a:rPr lang="en-AU" sz="2800" smtClean="0"/>
              <a:t>Cooking and cheating</a:t>
            </a:r>
            <a:endParaRPr lang="hu-HU" sz="2800" smtClean="0"/>
          </a:p>
          <a:p>
            <a:pPr lvl="1"/>
            <a:r>
              <a:rPr lang="hu-HU" sz="2400" smtClean="0"/>
              <a:t>Funny: 38%, 25%, but also significant for not funny</a:t>
            </a:r>
            <a:endParaRPr lang="en-AU" sz="2400" smtClean="0"/>
          </a:p>
          <a:p>
            <a:r>
              <a:rPr lang="en-AU" sz="2800" smtClean="0"/>
              <a:t>Cooking and joking</a:t>
            </a:r>
            <a:endParaRPr lang="hu-HU" sz="2800" smtClean="0"/>
          </a:p>
          <a:p>
            <a:pPr lvl="1"/>
            <a:r>
              <a:rPr lang="hu-HU" sz="2400" smtClean="0"/>
              <a:t>Funny: 33%, no significance for not funny</a:t>
            </a:r>
          </a:p>
          <a:p>
            <a:pPr marL="457200" lvl="1" indent="0">
              <a:buNone/>
            </a:pPr>
            <a:endParaRPr lang="hu-HU" sz="2400"/>
          </a:p>
          <a:p>
            <a:pPr marL="0" indent="0">
              <a:buNone/>
            </a:pPr>
            <a:r>
              <a:rPr lang="hu-HU" sz="2800" smtClean="0"/>
              <a:t>→ O</a:t>
            </a:r>
            <a:r>
              <a:rPr lang="en-AU" sz="2800" smtClean="0"/>
              <a:t>ver </a:t>
            </a:r>
            <a:r>
              <a:rPr lang="en-AU" sz="2800"/>
              <a:t>41% of Funny </a:t>
            </a:r>
            <a:r>
              <a:rPr lang="en-AU" sz="2800" smtClean="0"/>
              <a:t>responses</a:t>
            </a:r>
            <a:r>
              <a:rPr lang="hu-HU" sz="2800" smtClean="0"/>
              <a:t> and over 97% Not Funny responses</a:t>
            </a:r>
            <a:r>
              <a:rPr lang="en-AU" sz="2800" smtClean="0"/>
              <a:t> </a:t>
            </a:r>
            <a:r>
              <a:rPr lang="en-AU" sz="2800"/>
              <a:t>followed </a:t>
            </a:r>
            <a:r>
              <a:rPr lang="en-AU" sz="2800" smtClean="0"/>
              <a:t>the</a:t>
            </a:r>
            <a:r>
              <a:rPr lang="hu-HU" sz="2800" smtClean="0"/>
              <a:t> </a:t>
            </a:r>
            <a:r>
              <a:rPr lang="en-AU" sz="2800" smtClean="0"/>
              <a:t>predicted</a:t>
            </a:r>
            <a:r>
              <a:rPr lang="hu-HU" sz="2800" smtClean="0"/>
              <a:t> </a:t>
            </a:r>
            <a:r>
              <a:rPr lang="en-AU" sz="2800" smtClean="0"/>
              <a:t>pattern</a:t>
            </a:r>
            <a:r>
              <a:rPr lang="hu-HU" sz="2800" smtClean="0"/>
              <a:t> </a:t>
            </a:r>
            <a:r>
              <a:rPr lang="hu-HU" sz="2400" smtClean="0"/>
              <a:t>(</a:t>
            </a:r>
            <a:r>
              <a:rPr lang="hu-HU" sz="2400"/>
              <a:t>H</a:t>
            </a:r>
            <a:r>
              <a:rPr lang="en-AU" sz="2400"/>
              <a:t>ypothesis</a:t>
            </a:r>
            <a:r>
              <a:rPr lang="hu-HU" sz="2400"/>
              <a:t>:</a:t>
            </a:r>
            <a:r>
              <a:rPr lang="en-AU" sz="2400"/>
              <a:t> significantly different</a:t>
            </a:r>
            <a:r>
              <a:rPr lang="hu-HU" sz="2400"/>
              <a:t> </a:t>
            </a:r>
            <a:r>
              <a:rPr lang="en-AU" sz="2400"/>
              <a:t>output</a:t>
            </a:r>
            <a:r>
              <a:rPr lang="hu-HU" sz="2400"/>
              <a:t> d</a:t>
            </a:r>
            <a:r>
              <a:rPr lang="en-AU" sz="2400"/>
              <a:t>ominance scores would produce more</a:t>
            </a:r>
            <a:r>
              <a:rPr lang="hu-HU" sz="2400"/>
              <a:t> </a:t>
            </a:r>
            <a:r>
              <a:rPr lang="en-AU" sz="2400"/>
              <a:t>instances of responses judged </a:t>
            </a:r>
            <a:r>
              <a:rPr lang="hu-HU" sz="2400"/>
              <a:t>f</a:t>
            </a:r>
            <a:r>
              <a:rPr lang="en-AU" sz="2400" smtClean="0"/>
              <a:t>unny</a:t>
            </a:r>
            <a:r>
              <a:rPr lang="hu-HU" sz="2400" smtClean="0"/>
              <a:t>)</a:t>
            </a:r>
            <a:endParaRPr lang="en-AU" sz="2400" smtClean="0"/>
          </a:p>
        </p:txBody>
      </p:sp>
    </p:spTree>
    <p:extLst>
      <p:ext uri="{BB962C8B-B14F-4D97-AF65-F5344CB8AC3E}">
        <p14:creationId xmlns:p14="http://schemas.microsoft.com/office/powerpoint/2010/main" val="284889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DISCUSSION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4400" smtClean="0"/>
              <a:t>H</a:t>
            </a:r>
            <a:r>
              <a:rPr lang="en-AU" sz="4400" smtClean="0"/>
              <a:t>umour</a:t>
            </a:r>
            <a:r>
              <a:rPr lang="hu-HU" sz="4400" smtClean="0"/>
              <a:t> </a:t>
            </a:r>
            <a:r>
              <a:rPr lang="en-AU" sz="4400" smtClean="0"/>
              <a:t>responses </a:t>
            </a:r>
            <a:r>
              <a:rPr lang="en-AU" sz="4400"/>
              <a:t>were more evident under incidental </a:t>
            </a:r>
            <a:r>
              <a:rPr lang="en-AU" sz="4400" smtClean="0"/>
              <a:t>than</a:t>
            </a:r>
            <a:r>
              <a:rPr lang="hu-HU" sz="4400" smtClean="0"/>
              <a:t> </a:t>
            </a:r>
            <a:r>
              <a:rPr lang="en-AU" sz="4400" smtClean="0"/>
              <a:t>intentional </a:t>
            </a:r>
            <a:r>
              <a:rPr lang="en-AU" sz="4400"/>
              <a:t>humour production </a:t>
            </a:r>
            <a:r>
              <a:rPr lang="en-AU" sz="4400" smtClean="0"/>
              <a:t>instructions</a:t>
            </a:r>
            <a:endParaRPr lang="hu-HU" sz="4400" smtClean="0"/>
          </a:p>
          <a:p>
            <a:r>
              <a:rPr lang="hu-HU" sz="4400" smtClean="0"/>
              <a:t>No gender difference</a:t>
            </a:r>
          </a:p>
          <a:p>
            <a:r>
              <a:rPr lang="hu-HU" sz="4400" smtClean="0"/>
              <a:t>No clear effect of affectiveness, but strong in interactions</a:t>
            </a:r>
          </a:p>
          <a:p>
            <a:r>
              <a:rPr lang="hu-HU" sz="4000"/>
              <a:t>I</a:t>
            </a:r>
            <a:r>
              <a:rPr lang="en-AU" sz="4400"/>
              <a:t>ncongruity has </a:t>
            </a:r>
            <a:r>
              <a:rPr lang="en-AU" sz="4400" smtClean="0"/>
              <a:t>been</a:t>
            </a:r>
            <a:r>
              <a:rPr lang="hu-HU" sz="4400" smtClean="0"/>
              <a:t> </a:t>
            </a:r>
            <a:r>
              <a:rPr lang="en-AU" sz="4400" smtClean="0"/>
              <a:t>considered </a:t>
            </a:r>
            <a:r>
              <a:rPr lang="en-AU" sz="4400"/>
              <a:t>a </a:t>
            </a:r>
            <a:r>
              <a:rPr lang="en-AU" sz="4400" smtClean="0"/>
              <a:t>central</a:t>
            </a:r>
            <a:r>
              <a:rPr lang="hu-HU" sz="4400" smtClean="0"/>
              <a:t> m</a:t>
            </a:r>
            <a:r>
              <a:rPr lang="en-AU" sz="4400" smtClean="0"/>
              <a:t>echanism </a:t>
            </a:r>
            <a:r>
              <a:rPr lang="en-AU" sz="4400"/>
              <a:t>underlying </a:t>
            </a:r>
            <a:r>
              <a:rPr lang="en-AU" sz="4400" smtClean="0"/>
              <a:t>humour</a:t>
            </a:r>
            <a:r>
              <a:rPr lang="hu-HU" sz="4400" smtClean="0"/>
              <a:t> </a:t>
            </a:r>
            <a:r>
              <a:rPr lang="en-AU" sz="4400" smtClean="0"/>
              <a:t>comprehension </a:t>
            </a:r>
            <a:r>
              <a:rPr lang="en-AU" sz="4400"/>
              <a:t>(Suls, 1972</a:t>
            </a:r>
            <a:r>
              <a:rPr lang="en-AU" sz="4400" smtClean="0"/>
              <a:t>)</a:t>
            </a:r>
            <a:endParaRPr lang="hu-HU" sz="4400"/>
          </a:p>
          <a:p>
            <a:endParaRPr lang="hu-HU" smtClean="0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389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DISCUSSION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6093296"/>
          </a:xfrm>
        </p:spPr>
        <p:txBody>
          <a:bodyPr>
            <a:normAutofit/>
          </a:bodyPr>
          <a:lstStyle/>
          <a:p>
            <a:endParaRPr lang="hu-HU" smtClean="0"/>
          </a:p>
          <a:p>
            <a:r>
              <a:rPr lang="hu-HU" sz="2800" smtClean="0"/>
              <a:t>A</a:t>
            </a:r>
            <a:r>
              <a:rPr lang="en-AU" sz="2800"/>
              <a:t>n independent method for predicting</a:t>
            </a:r>
            <a:r>
              <a:rPr lang="hu-HU" sz="2800"/>
              <a:t> </a:t>
            </a:r>
            <a:r>
              <a:rPr lang="en-AU" sz="2800"/>
              <a:t>what comparisons </a:t>
            </a:r>
            <a:r>
              <a:rPr lang="hu-HU" sz="2800"/>
              <a:t>are judged </a:t>
            </a:r>
            <a:r>
              <a:rPr lang="en-AU" sz="2800"/>
              <a:t>funny</a:t>
            </a:r>
            <a:r>
              <a:rPr lang="hu-HU" sz="2800"/>
              <a:t> </a:t>
            </a:r>
          </a:p>
          <a:p>
            <a:pPr marL="0" indent="0">
              <a:buNone/>
            </a:pPr>
            <a:r>
              <a:rPr lang="hu-HU" sz="2800" smtClean="0"/>
              <a:t>	</a:t>
            </a:r>
            <a:r>
              <a:rPr lang="hu-HU" sz="2400" smtClean="0"/>
              <a:t>+ </a:t>
            </a:r>
            <a:r>
              <a:rPr lang="en-AU" sz="2400"/>
              <a:t>where and how in verbal</a:t>
            </a:r>
            <a:r>
              <a:rPr lang="hu-HU" sz="2400"/>
              <a:t> </a:t>
            </a:r>
            <a:r>
              <a:rPr lang="en-AU" sz="2400"/>
              <a:t>humour processing incongruity </a:t>
            </a:r>
            <a:r>
              <a:rPr lang="hu-HU" sz="2400" smtClean="0"/>
              <a:t>	</a:t>
            </a:r>
            <a:r>
              <a:rPr lang="en-AU" sz="2400" smtClean="0"/>
              <a:t>occurs </a:t>
            </a:r>
            <a:r>
              <a:rPr lang="en-AU" sz="2400"/>
              <a:t>in </a:t>
            </a:r>
            <a:r>
              <a:rPr lang="en-AU" sz="2400" smtClean="0"/>
              <a:t>a concept</a:t>
            </a:r>
            <a:r>
              <a:rPr lang="hu-HU" sz="2400" smtClean="0"/>
              <a:t> </a:t>
            </a:r>
            <a:r>
              <a:rPr lang="en-AU" sz="2400"/>
              <a:t>juxtaposition </a:t>
            </a:r>
            <a:r>
              <a:rPr lang="en-AU" sz="2400" smtClean="0"/>
              <a:t>context</a:t>
            </a:r>
            <a:endParaRPr lang="hu-HU"/>
          </a:p>
          <a:p>
            <a:r>
              <a:rPr lang="en-AU" sz="2800"/>
              <a:t>Output dominance scores as a mechanism t</a:t>
            </a:r>
            <a:r>
              <a:rPr lang="hu-HU" sz="2800"/>
              <a:t>o </a:t>
            </a:r>
            <a:r>
              <a:rPr lang="en-AU" sz="2800"/>
              <a:t>quantify the cognitive distance </a:t>
            </a:r>
            <a:endParaRPr lang="hu-HU" sz="2800"/>
          </a:p>
          <a:p>
            <a:pPr marL="457200" lvl="1" indent="0">
              <a:buNone/>
            </a:pPr>
            <a:r>
              <a:rPr lang="hu-HU" smtClean="0"/>
              <a:t>	</a:t>
            </a:r>
            <a:r>
              <a:rPr lang="en-AU" sz="2400" smtClean="0"/>
              <a:t>→</a:t>
            </a:r>
            <a:r>
              <a:rPr lang="hu-HU" sz="2400" smtClean="0"/>
              <a:t> </a:t>
            </a:r>
            <a:r>
              <a:rPr lang="en-AU" sz="2400"/>
              <a:t>incongruity in terms of a measurable difference in</a:t>
            </a:r>
            <a:r>
              <a:rPr lang="hu-HU" sz="2400"/>
              <a:t> </a:t>
            </a:r>
            <a:r>
              <a:rPr lang="hu-HU" sz="2400" smtClean="0"/>
              <a:t>	</a:t>
            </a:r>
            <a:r>
              <a:rPr lang="en-AU" sz="2400" smtClean="0"/>
              <a:t>default output dominance </a:t>
            </a:r>
            <a:r>
              <a:rPr lang="en-AU" sz="2400"/>
              <a:t>between aligned </a:t>
            </a:r>
            <a:r>
              <a:rPr lang="hu-HU" sz="2400" smtClean="0"/>
              <a:t>	</a:t>
            </a:r>
            <a:r>
              <a:rPr lang="en-AU" sz="2400" smtClean="0"/>
              <a:t>properties</a:t>
            </a:r>
            <a:r>
              <a:rPr lang="hu-HU" sz="2400" smtClean="0"/>
              <a:t> </a:t>
            </a:r>
            <a:r>
              <a:rPr lang="en-AU" sz="2400"/>
              <a:t>in </a:t>
            </a:r>
            <a:r>
              <a:rPr lang="hu-HU" sz="2400" smtClean="0"/>
              <a:t>	</a:t>
            </a:r>
            <a:r>
              <a:rPr lang="en-AU" sz="2400" smtClean="0"/>
              <a:t>the </a:t>
            </a:r>
            <a:r>
              <a:rPr lang="en-AU" sz="2400"/>
              <a:t>base and </a:t>
            </a:r>
            <a:r>
              <a:rPr lang="en-AU" sz="2400" smtClean="0"/>
              <a:t>target </a:t>
            </a:r>
            <a:r>
              <a:rPr lang="en-AU" sz="2400"/>
              <a:t>of a </a:t>
            </a:r>
            <a:r>
              <a:rPr lang="en-AU" sz="2400" smtClean="0"/>
              <a:t>humorous </a:t>
            </a:r>
            <a:r>
              <a:rPr lang="en-AU" sz="2400"/>
              <a:t>verbal </a:t>
            </a:r>
            <a:r>
              <a:rPr lang="hu-HU" sz="2400"/>
              <a:t>p</a:t>
            </a:r>
            <a:r>
              <a:rPr lang="en-AU" sz="2400" smtClean="0"/>
              <a:t>roducti</a:t>
            </a:r>
            <a:r>
              <a:rPr lang="hu-HU" sz="2400" smtClean="0"/>
              <a:t>on</a:t>
            </a:r>
            <a:endParaRPr lang="en-AU"/>
          </a:p>
          <a:p>
            <a:r>
              <a:rPr lang="en-AU" sz="2800"/>
              <a:t>The condition of </a:t>
            </a:r>
            <a:r>
              <a:rPr lang="hu-HU" sz="2800"/>
              <a:t>„surprisingness” can be quantified</a:t>
            </a:r>
            <a:endParaRPr lang="en-AU" sz="2800"/>
          </a:p>
          <a:p>
            <a:endParaRPr lang="hu-HU"/>
          </a:p>
          <a:p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347864" y="105273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b="1"/>
          </a:p>
        </p:txBody>
      </p:sp>
    </p:spTree>
    <p:extLst>
      <p:ext uri="{BB962C8B-B14F-4D97-AF65-F5344CB8AC3E}">
        <p14:creationId xmlns:p14="http://schemas.microsoft.com/office/powerpoint/2010/main" val="7816913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CRITICISM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smtClean="0"/>
              <a:t>Catchy? </a:t>
            </a:r>
            <a:endParaRPr lang="en-AU" smtClean="0"/>
          </a:p>
          <a:p>
            <a:pPr lvl="1"/>
            <a:r>
              <a:rPr lang="en-AU"/>
              <a:t> instantly appealing and </a:t>
            </a:r>
            <a:r>
              <a:rPr lang="en-AU" smtClean="0"/>
              <a:t>memorable</a:t>
            </a:r>
            <a:endParaRPr lang="hu-HU" smtClean="0"/>
          </a:p>
          <a:p>
            <a:endParaRPr lang="hu-HU"/>
          </a:p>
          <a:p>
            <a:r>
              <a:rPr lang="en-AU" smtClean="0"/>
              <a:t>The panel of judges: 4 undergraduate research assistants</a:t>
            </a:r>
          </a:p>
          <a:p>
            <a:pPr lvl="1"/>
            <a:r>
              <a:rPr lang="en-AU" smtClean="0"/>
              <a:t>4? 2?</a:t>
            </a:r>
          </a:p>
          <a:p>
            <a:pPr lvl="1"/>
            <a:r>
              <a:rPr lang="en-AU" smtClean="0"/>
              <a:t>Not representative, all from one Uni</a:t>
            </a:r>
          </a:p>
          <a:p>
            <a:pPr marL="457200" lvl="1" indent="0">
              <a:buNone/>
            </a:pPr>
            <a:endParaRPr lang="en-AU"/>
          </a:p>
          <a:p>
            <a:r>
              <a:rPr lang="en-AU" smtClean="0"/>
              <a:t>WEIRD</a:t>
            </a:r>
            <a:endParaRPr lang="hu-HU" smtClean="0"/>
          </a:p>
          <a:p>
            <a:endParaRPr lang="hu-HU" smtClean="0"/>
          </a:p>
          <a:p>
            <a:r>
              <a:rPr lang="hu-HU" smtClean="0"/>
              <a:t>The humour degree was not considered</a:t>
            </a:r>
          </a:p>
          <a:p>
            <a:endParaRPr lang="hu-HU" smtClean="0"/>
          </a:p>
          <a:p>
            <a:r>
              <a:rPr lang="hu-HU" smtClean="0"/>
              <a:t>Neutrality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5139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mtClean="0"/>
              <a:t>FURTHER TOPICS TO RESEACH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Degrees of humour</a:t>
            </a:r>
          </a:p>
          <a:p>
            <a:endParaRPr lang="hu-HU"/>
          </a:p>
          <a:p>
            <a:r>
              <a:rPr lang="hu-HU" smtClean="0"/>
              <a:t>Varied target populations (for example cognitive deficits)</a:t>
            </a:r>
          </a:p>
          <a:p>
            <a:endParaRPr lang="hu-HU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3441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en-AU" smtClean="0"/>
              <a:t>IN A NUTSHELL</a:t>
            </a:r>
            <a:endParaRPr lang="en-A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988840"/>
            <a:ext cx="5174035" cy="5174035"/>
          </a:xfrm>
        </p:spPr>
      </p:pic>
      <p:sp>
        <p:nvSpPr>
          <p:cNvPr id="3" name="TextBox 2"/>
          <p:cNvSpPr txBox="1"/>
          <p:nvPr/>
        </p:nvSpPr>
        <p:spPr>
          <a:xfrm>
            <a:off x="2699792" y="249289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smtClean="0"/>
              <a:t>T</a:t>
            </a:r>
            <a:r>
              <a:rPr lang="en-AU" sz="3200" smtClean="0"/>
              <a:t>he centrality of incongruity resolution as a key cognitive</a:t>
            </a:r>
          </a:p>
          <a:p>
            <a:pPr algn="ctr"/>
            <a:r>
              <a:rPr lang="en-AU" sz="3200" smtClean="0"/>
              <a:t>ingredient for </a:t>
            </a:r>
            <a:r>
              <a:rPr lang="hu-HU" sz="3200" smtClean="0"/>
              <a:t>humour</a:t>
            </a:r>
            <a:endParaRPr lang="en-AU" sz="3200"/>
          </a:p>
        </p:txBody>
      </p:sp>
    </p:spTree>
    <p:extLst>
      <p:ext uri="{BB962C8B-B14F-4D97-AF65-F5344CB8AC3E}">
        <p14:creationId xmlns:p14="http://schemas.microsoft.com/office/powerpoint/2010/main" val="12381839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smtClean="0"/>
              <a:t>THANK YOU!</a:t>
            </a:r>
            <a:endParaRPr lang="en-AU" sz="5400" b="1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889087" cy="4525963"/>
          </a:xfrm>
        </p:spPr>
      </p:pic>
    </p:spTree>
    <p:extLst>
      <p:ext uri="{BB962C8B-B14F-4D97-AF65-F5344CB8AC3E}">
        <p14:creationId xmlns:p14="http://schemas.microsoft.com/office/powerpoint/2010/main" val="31581829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0"/>
            <a:ext cx="11932869" cy="6858000"/>
          </a:xfrm>
        </p:spPr>
      </p:pic>
    </p:spTree>
    <p:extLst>
      <p:ext uri="{BB962C8B-B14F-4D97-AF65-F5344CB8AC3E}">
        <p14:creationId xmlns:p14="http://schemas.microsoft.com/office/powerpoint/2010/main" val="2974525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3" b="36822"/>
          <a:stretch/>
        </p:blipFill>
        <p:spPr>
          <a:xfrm>
            <a:off x="971600" y="5242214"/>
            <a:ext cx="8025130" cy="16157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7288" cy="1143000"/>
          </a:xfrm>
        </p:spPr>
        <p:txBody>
          <a:bodyPr>
            <a:normAutofit/>
          </a:bodyPr>
          <a:lstStyle/>
          <a:p>
            <a:r>
              <a:rPr lang="hu-HU" smtClean="0"/>
              <a:t>DID SOMEONE JUST SAY HUMOUR?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2501"/>
            <a:ext cx="8229600" cy="4525963"/>
          </a:xfrm>
        </p:spPr>
        <p:txBody>
          <a:bodyPr>
            <a:normAutofit/>
          </a:bodyPr>
          <a:lstStyle/>
          <a:p>
            <a:r>
              <a:rPr lang="en-AU" smtClean="0"/>
              <a:t>Latin:</a:t>
            </a:r>
            <a:r>
              <a:rPr lang="en-AU"/>
              <a:t> humor, </a:t>
            </a:r>
            <a:r>
              <a:rPr lang="en-AU" smtClean="0"/>
              <a:t>i.e. "body fluid“</a:t>
            </a:r>
            <a:endParaRPr lang="hu-HU" smtClean="0"/>
          </a:p>
          <a:p>
            <a:pPr lvl="1"/>
            <a:r>
              <a:rPr lang="hu-HU" smtClean="0"/>
              <a:t>Humoral </a:t>
            </a:r>
            <a:r>
              <a:rPr lang="en-AU" smtClean="0"/>
              <a:t>regulation</a:t>
            </a:r>
            <a:r>
              <a:rPr lang="hu-HU" smtClean="0"/>
              <a:t>. Basically, all fluids intact → the world becomes a fun and funny place</a:t>
            </a:r>
            <a:endParaRPr lang="en-AU"/>
          </a:p>
          <a:p>
            <a:r>
              <a:rPr lang="en-AU" smtClean="0"/>
              <a:t>Evolutionary sense?</a:t>
            </a:r>
          </a:p>
          <a:p>
            <a:pPr lvl="1"/>
            <a:r>
              <a:rPr lang="en-AU" smtClean="0"/>
              <a:t>Self branding</a:t>
            </a:r>
            <a:r>
              <a:rPr lang="hu-HU" smtClean="0"/>
              <a:t>:</a:t>
            </a:r>
            <a:r>
              <a:rPr lang="en-AU" smtClean="0"/>
              <a:t> intelle</a:t>
            </a:r>
            <a:r>
              <a:rPr lang="hu-HU" smtClean="0"/>
              <a:t>c</a:t>
            </a:r>
            <a:r>
              <a:rPr lang="en-AU" smtClean="0"/>
              <a:t>tual abilities</a:t>
            </a:r>
          </a:p>
          <a:p>
            <a:pPr lvl="2"/>
            <a:r>
              <a:rPr lang="en-AU" smtClean="0"/>
              <a:t>Men</a:t>
            </a:r>
            <a:r>
              <a:rPr lang="hu-HU" smtClean="0"/>
              <a:t>: showing dominance</a:t>
            </a:r>
            <a:endParaRPr lang="en-AU" smtClean="0"/>
          </a:p>
          <a:p>
            <a:pPr lvl="2"/>
            <a:r>
              <a:rPr lang="en-AU" smtClean="0"/>
              <a:t>Women</a:t>
            </a:r>
            <a:r>
              <a:rPr lang="hu-HU" smtClean="0"/>
              <a:t>: showing a healthy state</a:t>
            </a:r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608800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mtClean="0"/>
              <a:t>TYPES OF HUMOUR</a:t>
            </a:r>
            <a:br>
              <a:rPr lang="en-AU" smtClean="0"/>
            </a:br>
            <a:r>
              <a:rPr lang="en-AU" sz="3100" smtClean="0"/>
              <a:t>INCLUDING BUT NOT LIMITED TO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Autofit/>
          </a:bodyPr>
          <a:lstStyle/>
          <a:p>
            <a:r>
              <a:rPr lang="en-AU" sz="2800" smtClean="0"/>
              <a:t>Anecdotes</a:t>
            </a:r>
          </a:p>
          <a:p>
            <a:r>
              <a:rPr lang="en-AU" sz="2800" smtClean="0"/>
              <a:t>Irony</a:t>
            </a:r>
          </a:p>
          <a:p>
            <a:r>
              <a:rPr lang="en-AU" sz="2800" smtClean="0"/>
              <a:t>Jokes</a:t>
            </a:r>
          </a:p>
          <a:p>
            <a:r>
              <a:rPr lang="en-AU" sz="2800" smtClean="0"/>
              <a:t>Observational</a:t>
            </a:r>
          </a:p>
          <a:p>
            <a:r>
              <a:rPr lang="en-AU" sz="2800" smtClean="0"/>
              <a:t>Quote</a:t>
            </a:r>
          </a:p>
          <a:p>
            <a:r>
              <a:rPr lang="en-AU" sz="2800" smtClean="0"/>
              <a:t>Role play</a:t>
            </a:r>
          </a:p>
          <a:p>
            <a:r>
              <a:rPr lang="en-AU" sz="2800" smtClean="0"/>
              <a:t>Self-deprecation</a:t>
            </a:r>
          </a:p>
          <a:p>
            <a:r>
              <a:rPr lang="en-AU" sz="2800" smtClean="0"/>
              <a:t>Vulgarity</a:t>
            </a:r>
          </a:p>
          <a:p>
            <a:r>
              <a:rPr lang="en-AU" sz="2800" smtClean="0"/>
              <a:t>Word play</a:t>
            </a:r>
          </a:p>
          <a:p>
            <a:r>
              <a:rPr lang="en-AU" sz="2800" smtClean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1756306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BRITISH HUMOUR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/>
              <a:t>S</a:t>
            </a:r>
            <a:r>
              <a:rPr lang="en-AU" smtClean="0"/>
              <a:t>ati</a:t>
            </a:r>
            <a:r>
              <a:rPr lang="hu-HU" smtClean="0"/>
              <a:t>re</a:t>
            </a:r>
            <a:r>
              <a:rPr lang="en-AU"/>
              <a:t> aimed at "the absurdity of </a:t>
            </a:r>
            <a:r>
              <a:rPr lang="hu-HU" smtClean="0"/>
              <a:t>everyday</a:t>
            </a:r>
            <a:r>
              <a:rPr lang="en-AU" smtClean="0"/>
              <a:t>“</a:t>
            </a:r>
          </a:p>
          <a:p>
            <a:r>
              <a:rPr lang="hu-HU" smtClean="0"/>
              <a:t>Class system, social</a:t>
            </a:r>
            <a:r>
              <a:rPr lang="en-AU"/>
              <a:t> and sexual </a:t>
            </a:r>
            <a:r>
              <a:rPr lang="hu-HU" smtClean="0"/>
              <a:t>taboos</a:t>
            </a:r>
            <a:endParaRPr lang="en-AU" smtClean="0"/>
          </a:p>
          <a:p>
            <a:r>
              <a:rPr lang="hu-HU"/>
              <a:t>C</a:t>
            </a:r>
            <a:r>
              <a:rPr lang="en-AU" smtClean="0"/>
              <a:t>ommon techniques</a:t>
            </a:r>
            <a:r>
              <a:rPr lang="hu-HU" smtClean="0"/>
              <a:t> i</a:t>
            </a:r>
            <a:r>
              <a:rPr lang="en-AU" smtClean="0"/>
              <a:t>nclude</a:t>
            </a:r>
            <a:r>
              <a:rPr lang="hu-HU" smtClean="0"/>
              <a:t> puns</a:t>
            </a:r>
            <a:r>
              <a:rPr lang="en-AU" smtClean="0"/>
              <a:t>,</a:t>
            </a:r>
            <a:r>
              <a:rPr lang="en-AU"/>
              <a:t> </a:t>
            </a:r>
            <a:r>
              <a:rPr lang="hu-HU" smtClean="0"/>
              <a:t>innuendo</a:t>
            </a:r>
            <a:r>
              <a:rPr lang="en-AU"/>
              <a:t> and intellectual </a:t>
            </a:r>
            <a:r>
              <a:rPr lang="en-AU" smtClean="0"/>
              <a:t>jokes</a:t>
            </a:r>
            <a:endParaRPr lang="en-AU"/>
          </a:p>
          <a:p>
            <a:r>
              <a:rPr lang="en-AU" smtClean="0"/>
              <a:t>A </a:t>
            </a:r>
            <a:r>
              <a:rPr lang="en-AU"/>
              <a:t>strong theme of </a:t>
            </a:r>
            <a:r>
              <a:rPr lang="hu-HU" smtClean="0"/>
              <a:t>sarcasm</a:t>
            </a:r>
            <a:r>
              <a:rPr lang="en-AU"/>
              <a:t> and </a:t>
            </a:r>
            <a:r>
              <a:rPr lang="hu-HU" smtClean="0"/>
              <a:t>self-deprecation</a:t>
            </a:r>
            <a:endParaRPr lang="en-AU" b="1" smtClean="0"/>
          </a:p>
          <a:p>
            <a:r>
              <a:rPr lang="en-AU"/>
              <a:t>Deadpan, dry humor or dry wit delivery manner</a:t>
            </a:r>
          </a:p>
        </p:txBody>
      </p:sp>
    </p:spTree>
    <p:extLst>
      <p:ext uri="{BB962C8B-B14F-4D97-AF65-F5344CB8AC3E}">
        <p14:creationId xmlns:p14="http://schemas.microsoft.com/office/powerpoint/2010/main" val="19757981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THE WORSE, THE MORE AMUSING?</a:t>
            </a:r>
            <a:endParaRPr lang="en-A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25649" cy="4525963"/>
          </a:xfrm>
        </p:spPr>
      </p:pic>
    </p:spTree>
    <p:extLst>
      <p:ext uri="{BB962C8B-B14F-4D97-AF65-F5344CB8AC3E}">
        <p14:creationId xmlns:p14="http://schemas.microsoft.com/office/powerpoint/2010/main" val="11856200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en-AU" i="1" smtClean="0"/>
              <a:t>WHAT'S SO FUNNY? MODELLING INCONGRUITY IN HUMOUR PRODUCTION.</a:t>
            </a:r>
            <a:r>
              <a:rPr lang="en-AU" smtClean="0"/>
              <a:t/>
            </a:r>
            <a:br>
              <a:rPr lang="en-AU" smtClean="0"/>
            </a:b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63272" cy="4525963"/>
          </a:xfrm>
        </p:spPr>
        <p:txBody>
          <a:bodyPr/>
          <a:lstStyle/>
          <a:p>
            <a:pPr marL="0" indent="0">
              <a:buNone/>
            </a:pPr>
            <a:endParaRPr lang="en-AU" sz="4000" smtClean="0"/>
          </a:p>
          <a:p>
            <a:pPr marL="0" indent="0">
              <a:buNone/>
            </a:pPr>
            <a:r>
              <a:rPr lang="en-AU"/>
              <a:t>Rachel Hull, Sümeyra Tosun &amp; Jyotsna </a:t>
            </a:r>
            <a:r>
              <a:rPr lang="en-AU" smtClean="0"/>
              <a:t>Vaid, 2016</a:t>
            </a:r>
            <a:endParaRPr lang="en-A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10482"/>
            <a:ext cx="7543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73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HUMOUR IS COMPLEX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Humour depends on numerous factors</a:t>
            </a:r>
          </a:p>
          <a:p>
            <a:pPr lvl="1"/>
            <a:r>
              <a:rPr lang="hu-HU" smtClean="0"/>
              <a:t>Context</a:t>
            </a:r>
          </a:p>
          <a:p>
            <a:pPr lvl="1"/>
            <a:r>
              <a:rPr lang="hu-HU" smtClean="0"/>
              <a:t>Timing</a:t>
            </a:r>
          </a:p>
          <a:p>
            <a:pPr lvl="1"/>
            <a:r>
              <a:rPr lang="hu-HU" smtClean="0"/>
              <a:t>Interlocutor</a:t>
            </a:r>
          </a:p>
          <a:p>
            <a:pPr lvl="1"/>
            <a:r>
              <a:rPr lang="hu-HU" smtClean="0"/>
              <a:t>The audience</a:t>
            </a:r>
          </a:p>
          <a:p>
            <a:pPr lvl="1"/>
            <a:r>
              <a:rPr lang="hu-HU" smtClean="0"/>
              <a:t>The target</a:t>
            </a:r>
          </a:p>
          <a:p>
            <a:pPr lvl="1"/>
            <a:r>
              <a:rPr lang="hu-HU" smtClean="0"/>
              <a:t>Social acceptedness</a:t>
            </a:r>
          </a:p>
          <a:p>
            <a:pPr lvl="1"/>
            <a:r>
              <a:rPr lang="hu-HU" smtClean="0"/>
              <a:t>Intentions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3515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smtClean="0"/>
              <a:t>SEVERAL THEORIES</a:t>
            </a:r>
            <a:endParaRPr lang="en-A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435280" cy="5544616"/>
          </a:xfrm>
        </p:spPr>
        <p:txBody>
          <a:bodyPr>
            <a:normAutofit lnSpcReduction="10000"/>
          </a:bodyPr>
          <a:lstStyle/>
          <a:p>
            <a:r>
              <a:rPr lang="hu-HU" sz="2800" smtClean="0"/>
              <a:t>Censors in the mind repress the forbidden, jokes bypass them (Freud)</a:t>
            </a:r>
          </a:p>
          <a:p>
            <a:endParaRPr lang="hu-HU" sz="2800" smtClean="0"/>
          </a:p>
          <a:p>
            <a:r>
              <a:rPr lang="hu-HU" sz="2800" smtClean="0"/>
              <a:t>Humour serves to monitor and suppress bugs/ineffective thoughts in everyday reasoning (Minsky)</a:t>
            </a:r>
          </a:p>
          <a:p>
            <a:pPr lvl="1"/>
            <a:r>
              <a:rPr lang="hu-HU" sz="2400" smtClean="0"/>
              <a:t>This view covers a broader range of humour</a:t>
            </a:r>
          </a:p>
          <a:p>
            <a:endParaRPr lang="hu-HU" sz="2800" smtClean="0"/>
          </a:p>
          <a:p>
            <a:r>
              <a:rPr lang="hu-HU" sz="2800" smtClean="0"/>
              <a:t>Social and political, exploiting stereotypes, righting wrongs</a:t>
            </a:r>
            <a:r>
              <a:rPr lang="en-AU" sz="2800" smtClean="0"/>
              <a:t> </a:t>
            </a:r>
            <a:r>
              <a:rPr lang="hu-HU" sz="2800" smtClean="0"/>
              <a:t>(Vaid)</a:t>
            </a:r>
          </a:p>
          <a:p>
            <a:endParaRPr lang="hu-HU" sz="2800" smtClean="0"/>
          </a:p>
          <a:p>
            <a:r>
              <a:rPr lang="hu-HU" sz="2800" smtClean="0"/>
              <a:t>Common: an intrinsically rewarding experience</a:t>
            </a:r>
          </a:p>
          <a:p>
            <a:endParaRPr lang="hu-HU"/>
          </a:p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936070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5545</TotalTime>
  <Words>1173</Words>
  <Application>Microsoft Office PowerPoint</Application>
  <PresentationFormat>Экран (4:3)</PresentationFormat>
  <Paragraphs>244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HUMOUR AND SCHIZOFRENIA  PRAGMATICS AND COGNITIVE LINGUISTICS</vt:lpstr>
      <vt:lpstr>DID SOMEONE JUST SAY HUMOUR?</vt:lpstr>
      <vt:lpstr>TYPES OF HUMOUR INCLUDING BUT NOT LIMITED TO</vt:lpstr>
      <vt:lpstr>BRITISH HUMOUR</vt:lpstr>
      <vt:lpstr>THE WORSE, THE MORE AMUSING?</vt:lpstr>
      <vt:lpstr>WHAT'S SO FUNNY? MODELLING INCONGRUITY IN HUMOUR PRODUCTION. </vt:lpstr>
      <vt:lpstr>HUMOUR IS COMPLEX</vt:lpstr>
      <vt:lpstr>SEVERAL THEORIES</vt:lpstr>
      <vt:lpstr>WHAT IS THE NOVELTY?</vt:lpstr>
      <vt:lpstr>THE STUDY</vt:lpstr>
      <vt:lpstr>(MANIPULATED) VARIABLES</vt:lpstr>
      <vt:lpstr>HYPOTHESES EXPERIMENT 1</vt:lpstr>
      <vt:lpstr>HYPOTHESES EXPERIMENT 2</vt:lpstr>
      <vt:lpstr>METHOD EXPERIMENT 1 </vt:lpstr>
      <vt:lpstr>PRODUCING HUMOUR THROUGH PAIRED CONCEPTS</vt:lpstr>
      <vt:lpstr>EXPERIMENT 2 FOLLOW-UP EXPERIMENT</vt:lpstr>
      <vt:lpstr>METHOD EXPERIMENT 2</vt:lpstr>
      <vt:lpstr>RESULTS, EXPERIMENT 1</vt:lpstr>
      <vt:lpstr>RESULTS, EXPERIMENT 2</vt:lpstr>
      <vt:lpstr>DISCUSSION</vt:lpstr>
      <vt:lpstr>DISCUSSION</vt:lpstr>
      <vt:lpstr>CRITICISM</vt:lpstr>
      <vt:lpstr>FURTHER TOPICS TO RESEACH</vt:lpstr>
      <vt:lpstr>IN A NUTSHELL</vt:lpstr>
      <vt:lpstr>THANK YOU!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Windows-felhasználó</dc:creator>
  <cp:lastModifiedBy>Windows-felhasználó</cp:lastModifiedBy>
  <cp:revision>194</cp:revision>
  <dcterms:created xsi:type="dcterms:W3CDTF">2019-11-07T10:05:38Z</dcterms:created>
  <dcterms:modified xsi:type="dcterms:W3CDTF">2019-11-29T05:54:39Z</dcterms:modified>
</cp:coreProperties>
</file>