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5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64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0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9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7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5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4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3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8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31351-B265-483D-BC9B-2FF219B0B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6B892D-5933-4B21-AA3F-935F02E80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 fontScale="90000"/>
          </a:bodyPr>
          <a:lstStyle/>
          <a:p>
            <a:r>
              <a:rPr lang="hu-HU" sz="4800" dirty="0" err="1">
                <a:latin typeface="Bodoni MT" panose="02070603080606020203" pitchFamily="18" charset="0"/>
              </a:rPr>
              <a:t>Neurolinguistic</a:t>
            </a:r>
            <a:r>
              <a:rPr lang="hu-HU" sz="4800" dirty="0">
                <a:latin typeface="Bodoni MT" panose="02070603080606020203" pitchFamily="18" charset="0"/>
              </a:rPr>
              <a:t> </a:t>
            </a:r>
            <a:r>
              <a:rPr lang="hu-HU" sz="4800" dirty="0" err="1">
                <a:latin typeface="Bodoni MT" panose="02070603080606020203" pitchFamily="18" charset="0"/>
              </a:rPr>
              <a:t>Relativity</a:t>
            </a:r>
            <a:r>
              <a:rPr lang="hu-HU" sz="4800" dirty="0">
                <a:latin typeface="Bodoni MT" panose="02070603080606020203" pitchFamily="18" charset="0"/>
              </a:rPr>
              <a:t>: </a:t>
            </a:r>
            <a:r>
              <a:rPr lang="hu-HU" sz="4800" dirty="0" err="1">
                <a:latin typeface="Bodoni MT" panose="02070603080606020203" pitchFamily="18" charset="0"/>
              </a:rPr>
              <a:t>How</a:t>
            </a:r>
            <a:r>
              <a:rPr lang="hu-HU" sz="4800" dirty="0">
                <a:latin typeface="Bodoni MT" panose="02070603080606020203" pitchFamily="18" charset="0"/>
              </a:rPr>
              <a:t> </a:t>
            </a:r>
            <a:r>
              <a:rPr lang="hu-HU" sz="4800" dirty="0" err="1">
                <a:latin typeface="Bodoni MT" panose="02070603080606020203" pitchFamily="18" charset="0"/>
              </a:rPr>
              <a:t>Language</a:t>
            </a:r>
            <a:r>
              <a:rPr lang="hu-HU" sz="4800" dirty="0">
                <a:latin typeface="Bodoni MT" panose="02070603080606020203" pitchFamily="18" charset="0"/>
              </a:rPr>
              <a:t> </a:t>
            </a:r>
            <a:r>
              <a:rPr lang="hu-HU" sz="4800" dirty="0" err="1">
                <a:latin typeface="Bodoni MT" panose="02070603080606020203" pitchFamily="18" charset="0"/>
              </a:rPr>
              <a:t>Flexes</a:t>
            </a:r>
            <a:r>
              <a:rPr lang="hu-HU" sz="4800" dirty="0">
                <a:latin typeface="Bodoni MT" panose="02070603080606020203" pitchFamily="18" charset="0"/>
              </a:rPr>
              <a:t> Human </a:t>
            </a:r>
            <a:r>
              <a:rPr lang="hu-HU" sz="4800" dirty="0" err="1">
                <a:latin typeface="Bodoni MT" panose="02070603080606020203" pitchFamily="18" charset="0"/>
              </a:rPr>
              <a:t>Perception</a:t>
            </a:r>
            <a:r>
              <a:rPr lang="hu-HU" sz="4800" dirty="0">
                <a:latin typeface="Bodoni MT" panose="02070603080606020203" pitchFamily="18" charset="0"/>
              </a:rPr>
              <a:t> and </a:t>
            </a:r>
            <a:r>
              <a:rPr lang="hu-HU" sz="4800" dirty="0" err="1">
                <a:latin typeface="Bodoni MT" panose="02070603080606020203" pitchFamily="18" charset="0"/>
              </a:rPr>
              <a:t>Cognition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58C4FEA-B653-4DF3-875C-B09B65722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87ECFF"/>
                </a:solidFill>
              </a:rPr>
              <a:t>Prepared</a:t>
            </a:r>
            <a:r>
              <a:rPr lang="hu-HU" dirty="0">
                <a:solidFill>
                  <a:srgbClr val="87ECFF"/>
                </a:solidFill>
              </a:rPr>
              <a:t> </a:t>
            </a:r>
            <a:r>
              <a:rPr lang="hu-HU" dirty="0" err="1">
                <a:solidFill>
                  <a:srgbClr val="87ECFF"/>
                </a:solidFill>
              </a:rPr>
              <a:t>by</a:t>
            </a:r>
            <a:r>
              <a:rPr lang="hu-HU" dirty="0">
                <a:solidFill>
                  <a:srgbClr val="87ECFF"/>
                </a:solidFill>
              </a:rPr>
              <a:t>: Magas Dávid</a:t>
            </a:r>
          </a:p>
        </p:txBody>
      </p:sp>
    </p:spTree>
    <p:extLst>
      <p:ext uri="{BB962C8B-B14F-4D97-AF65-F5344CB8AC3E}">
        <p14:creationId xmlns:p14="http://schemas.microsoft.com/office/powerpoint/2010/main" val="249841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101D4F-C34C-4D6E-8880-D15FDBB9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E3BB36-9660-4569-891C-D7945F4BB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Objective</a:t>
            </a:r>
            <a:r>
              <a:rPr lang="hu-HU" dirty="0"/>
              <a:t> of </a:t>
            </a:r>
            <a:r>
              <a:rPr lang="hu-HU" dirty="0" err="1"/>
              <a:t>article</a:t>
            </a:r>
            <a:r>
              <a:rPr lang="hu-HU" dirty="0"/>
              <a:t>: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just</a:t>
            </a:r>
            <a:r>
              <a:rPr lang="hu-HU" dirty="0"/>
              <a:t> </a:t>
            </a:r>
            <a:r>
              <a:rPr lang="hu-HU" dirty="0" err="1"/>
              <a:t>acknowledge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influences</a:t>
            </a:r>
            <a:r>
              <a:rPr lang="hu-HU" dirty="0"/>
              <a:t> </a:t>
            </a:r>
            <a:r>
              <a:rPr lang="hu-HU" dirty="0" err="1"/>
              <a:t>thought</a:t>
            </a:r>
            <a:r>
              <a:rPr lang="hu-HU" dirty="0"/>
              <a:t>. (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simply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)</a:t>
            </a:r>
          </a:p>
          <a:p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explain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interconnection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nonverbal</a:t>
            </a:r>
            <a:r>
              <a:rPr lang="hu-HU" dirty="0"/>
              <a:t> and </a:t>
            </a:r>
            <a:r>
              <a:rPr lang="hu-HU" dirty="0" err="1"/>
              <a:t>verbal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.</a:t>
            </a:r>
          </a:p>
          <a:p>
            <a:r>
              <a:rPr lang="hu-HU" dirty="0" err="1"/>
              <a:t>Neurophysiological</a:t>
            </a:r>
            <a:r>
              <a:rPr lang="hu-HU" dirty="0"/>
              <a:t> </a:t>
            </a:r>
            <a:r>
              <a:rPr lang="hu-HU" dirty="0" err="1"/>
              <a:t>approach</a:t>
            </a:r>
            <a:r>
              <a:rPr lang="hu-HU" dirty="0"/>
              <a:t>.</a:t>
            </a:r>
          </a:p>
          <a:p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behavioural</a:t>
            </a:r>
            <a:r>
              <a:rPr lang="hu-HU" dirty="0"/>
              <a:t>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heavily</a:t>
            </a:r>
            <a:r>
              <a:rPr lang="hu-HU" dirty="0"/>
              <a:t> </a:t>
            </a:r>
            <a:r>
              <a:rPr lang="hu-HU" dirty="0" err="1"/>
              <a:t>subjected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verbal</a:t>
            </a:r>
            <a:r>
              <a:rPr lang="hu-HU" dirty="0"/>
              <a:t> </a:t>
            </a:r>
            <a:r>
              <a:rPr lang="hu-HU" dirty="0" err="1"/>
              <a:t>interference</a:t>
            </a:r>
            <a:r>
              <a:rPr lang="hu-HU" dirty="0"/>
              <a:t> and </a:t>
            </a:r>
            <a:r>
              <a:rPr lang="hu-HU" dirty="0" err="1"/>
              <a:t>late</a:t>
            </a:r>
            <a:r>
              <a:rPr lang="hu-HU" dirty="0"/>
              <a:t> </a:t>
            </a:r>
            <a:r>
              <a:rPr lang="hu-HU" dirty="0" err="1"/>
              <a:t>postperceptual</a:t>
            </a:r>
            <a:r>
              <a:rPr lang="hu-HU" dirty="0"/>
              <a:t> </a:t>
            </a:r>
            <a:r>
              <a:rPr lang="hu-HU" dirty="0" err="1"/>
              <a:t>strategic</a:t>
            </a:r>
            <a:r>
              <a:rPr lang="hu-HU" dirty="0"/>
              <a:t> </a:t>
            </a:r>
            <a:r>
              <a:rPr lang="hu-HU" dirty="0" err="1"/>
              <a:t>effects</a:t>
            </a:r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silently</a:t>
            </a:r>
            <a:r>
              <a:rPr lang="hu-HU" dirty="0"/>
              <a:t> </a:t>
            </a:r>
            <a:r>
              <a:rPr lang="hu-HU" dirty="0" err="1"/>
              <a:t>verbalize</a:t>
            </a:r>
            <a:r>
              <a:rPr lang="hu-HU" dirty="0"/>
              <a:t> </a:t>
            </a:r>
            <a:r>
              <a:rPr lang="hu-HU" dirty="0" err="1"/>
              <a:t>things</a:t>
            </a:r>
            <a:r>
              <a:rPr lang="hu-HU" dirty="0"/>
              <a:t> (</a:t>
            </a:r>
            <a:r>
              <a:rPr lang="hu-HU" dirty="0" err="1"/>
              <a:t>talking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ourselves</a:t>
            </a:r>
            <a:r>
              <a:rPr lang="hu-HU" dirty="0"/>
              <a:t>) </a:t>
            </a:r>
          </a:p>
          <a:p>
            <a:r>
              <a:rPr lang="hu-HU" dirty="0" err="1"/>
              <a:t>Verbal</a:t>
            </a:r>
            <a:r>
              <a:rPr lang="hu-HU" dirty="0"/>
              <a:t> </a:t>
            </a:r>
            <a:r>
              <a:rPr lang="hu-HU" dirty="0" err="1"/>
              <a:t>contamination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11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846567-0488-4B75-81AE-E7051A49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71625"/>
            <a:ext cx="10353762" cy="3714749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Rather</a:t>
            </a:r>
            <a:r>
              <a:rPr lang="hu-HU" dirty="0"/>
              <a:t> </a:t>
            </a:r>
            <a:r>
              <a:rPr lang="hu-HU" dirty="0" err="1"/>
              <a:t>researchers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capture</a:t>
            </a:r>
            <a:r>
              <a:rPr lang="hu-HU" dirty="0"/>
              <a:t> </a:t>
            </a:r>
            <a:r>
              <a:rPr lang="hu-HU" dirty="0" err="1"/>
              <a:t>mental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early</a:t>
            </a:r>
            <a:r>
              <a:rPr lang="hu-HU" dirty="0"/>
              <a:t>, </a:t>
            </a:r>
            <a:r>
              <a:rPr lang="hu-HU" dirty="0" err="1"/>
              <a:t>unconscious</a:t>
            </a:r>
            <a:r>
              <a:rPr lang="hu-HU" dirty="0"/>
              <a:t>, </a:t>
            </a:r>
            <a:r>
              <a:rPr lang="hu-HU" dirty="0" err="1"/>
              <a:t>automatic</a:t>
            </a:r>
            <a:endParaRPr lang="hu-HU" dirty="0"/>
          </a:p>
          <a:p>
            <a:r>
              <a:rPr lang="hu-HU" dirty="0" err="1"/>
              <a:t>Exclude</a:t>
            </a:r>
            <a:r>
              <a:rPr lang="hu-HU" dirty="0"/>
              <a:t> online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processing</a:t>
            </a:r>
            <a:endParaRPr lang="hu-HU" dirty="0"/>
          </a:p>
          <a:p>
            <a:r>
              <a:rPr lang="hu-HU" dirty="0" err="1"/>
              <a:t>Therefore</a:t>
            </a:r>
            <a:r>
              <a:rPr lang="hu-HU" dirty="0"/>
              <a:t>, </a:t>
            </a:r>
            <a:r>
              <a:rPr lang="hu-HU" dirty="0" err="1"/>
              <a:t>involve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 of 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physiology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experimental</a:t>
            </a:r>
            <a:r>
              <a:rPr lang="hu-HU" dirty="0"/>
              <a:t> </a:t>
            </a:r>
            <a:r>
              <a:rPr lang="hu-HU" dirty="0" err="1"/>
              <a:t>settings</a:t>
            </a:r>
            <a:endParaRPr lang="hu-HU" dirty="0"/>
          </a:p>
          <a:p>
            <a:r>
              <a:rPr lang="hu-HU" dirty="0"/>
              <a:t>EEG</a:t>
            </a:r>
          </a:p>
          <a:p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easier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argue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against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linguistic</a:t>
            </a:r>
            <a:r>
              <a:rPr lang="hu-HU" dirty="0"/>
              <a:t> </a:t>
            </a:r>
            <a:r>
              <a:rPr lang="hu-HU" dirty="0" err="1"/>
              <a:t>relativity</a:t>
            </a:r>
            <a:r>
              <a:rPr lang="hu-HU" dirty="0"/>
              <a:t> </a:t>
            </a:r>
            <a:r>
              <a:rPr lang="hu-HU" dirty="0" err="1"/>
              <a:t>hypothesis</a:t>
            </a:r>
            <a:r>
              <a:rPr lang="hu-HU" dirty="0"/>
              <a:t> (</a:t>
            </a:r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objective</a:t>
            </a:r>
            <a:r>
              <a:rPr lang="hu-HU" dirty="0"/>
              <a:t> of </a:t>
            </a:r>
            <a:r>
              <a:rPr lang="hu-HU" dirty="0" err="1"/>
              <a:t>article</a:t>
            </a:r>
            <a:r>
              <a:rPr lang="hu-HU" dirty="0"/>
              <a:t>)</a:t>
            </a:r>
          </a:p>
          <a:p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noneuroscientific</a:t>
            </a:r>
            <a:r>
              <a:rPr lang="hu-HU" dirty="0"/>
              <a:t>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 </a:t>
            </a:r>
            <a:r>
              <a:rPr lang="hu-HU" dirty="0" err="1"/>
              <a:t>separated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modul</a:t>
            </a:r>
          </a:p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hand</a:t>
            </a:r>
            <a:r>
              <a:rPr lang="hu-HU" dirty="0"/>
              <a:t>, a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supports</a:t>
            </a:r>
            <a:r>
              <a:rPr lang="hu-HU" dirty="0"/>
              <a:t> </a:t>
            </a:r>
            <a:r>
              <a:rPr lang="hu-HU" dirty="0" err="1"/>
              <a:t>interconnections</a:t>
            </a:r>
            <a:r>
              <a:rPr lang="hu-HU" dirty="0"/>
              <a:t> of </a:t>
            </a:r>
            <a:r>
              <a:rPr lang="hu-HU" dirty="0" err="1"/>
              <a:t>regions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label-feedback</a:t>
            </a:r>
            <a:r>
              <a:rPr lang="hu-HU" dirty="0"/>
              <a:t> </a:t>
            </a:r>
            <a:r>
              <a:rPr lang="hu-HU" dirty="0" err="1"/>
              <a:t>hypothesis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918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595ABF-AD78-4075-A686-6AF5D563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Color</a:t>
            </a:r>
            <a:r>
              <a:rPr lang="hu-HU" dirty="0"/>
              <a:t> and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categorization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F71A56-D16B-4902-A330-2AE17353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Greek</a:t>
            </a:r>
            <a:r>
              <a:rPr lang="hu-HU" dirty="0"/>
              <a:t> and English </a:t>
            </a:r>
            <a:r>
              <a:rPr lang="hu-HU" dirty="0" err="1"/>
              <a:t>native</a:t>
            </a:r>
            <a:r>
              <a:rPr lang="hu-HU" dirty="0"/>
              <a:t> </a:t>
            </a:r>
            <a:r>
              <a:rPr lang="hu-HU" dirty="0" err="1"/>
              <a:t>speakers</a:t>
            </a:r>
            <a:endParaRPr lang="hu-HU" dirty="0"/>
          </a:p>
          <a:p>
            <a:r>
              <a:rPr lang="hu-HU" dirty="0"/>
              <a:t>In </a:t>
            </a:r>
            <a:r>
              <a:rPr lang="hu-HU" dirty="0" err="1"/>
              <a:t>Greek</a:t>
            </a:r>
            <a:r>
              <a:rPr lang="hu-HU" dirty="0"/>
              <a:t>: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terms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and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blue</a:t>
            </a:r>
            <a:endParaRPr lang="hu-HU" dirty="0"/>
          </a:p>
          <a:p>
            <a:r>
              <a:rPr lang="hu-HU" dirty="0"/>
              <a:t>In English: </a:t>
            </a:r>
            <a:r>
              <a:rPr lang="hu-HU" dirty="0" err="1"/>
              <a:t>there</a:t>
            </a:r>
            <a:r>
              <a:rPr lang="hu-HU" dirty="0"/>
              <a:t> is </a:t>
            </a:r>
            <a:r>
              <a:rPr lang="hu-HU" dirty="0" err="1"/>
              <a:t>only</a:t>
            </a:r>
            <a:r>
              <a:rPr lang="hu-HU" dirty="0"/>
              <a:t> „</a:t>
            </a:r>
            <a:r>
              <a:rPr lang="hu-HU" dirty="0" err="1"/>
              <a:t>blue</a:t>
            </a:r>
            <a:r>
              <a:rPr lang="hu-HU" dirty="0"/>
              <a:t>”</a:t>
            </a:r>
          </a:p>
          <a:p>
            <a:r>
              <a:rPr lang="hu-HU" dirty="0" err="1"/>
              <a:t>Event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potentials</a:t>
            </a:r>
            <a:endParaRPr lang="hu-HU" dirty="0"/>
          </a:p>
          <a:p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shape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 </a:t>
            </a:r>
            <a:r>
              <a:rPr lang="hu-HU" dirty="0" err="1"/>
              <a:t>task</a:t>
            </a:r>
            <a:endParaRPr lang="hu-HU" dirty="0"/>
          </a:p>
          <a:p>
            <a:r>
              <a:rPr lang="hu-HU" dirty="0" err="1"/>
              <a:t>Larger</a:t>
            </a:r>
            <a:r>
              <a:rPr lang="hu-HU" dirty="0"/>
              <a:t> </a:t>
            </a:r>
            <a:r>
              <a:rPr lang="hu-HU" dirty="0" err="1"/>
              <a:t>mismatch</a:t>
            </a:r>
            <a:r>
              <a:rPr lang="hu-HU" dirty="0"/>
              <a:t> </a:t>
            </a:r>
            <a:r>
              <a:rPr lang="hu-HU" dirty="0" err="1"/>
              <a:t>negativity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predicted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err="1"/>
              <a:t>contrast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native</a:t>
            </a:r>
            <a:r>
              <a:rPr lang="hu-HU" dirty="0"/>
              <a:t> </a:t>
            </a:r>
            <a:r>
              <a:rPr lang="hu-HU" dirty="0" err="1"/>
              <a:t>speakers</a:t>
            </a:r>
            <a:r>
              <a:rPr lang="hu-HU" dirty="0"/>
              <a:t> of </a:t>
            </a:r>
            <a:r>
              <a:rPr lang="hu-HU" dirty="0" err="1"/>
              <a:t>Greek</a:t>
            </a:r>
            <a:r>
              <a:rPr lang="hu-HU" dirty="0"/>
              <a:t>. </a:t>
            </a:r>
          </a:p>
          <a:p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condition</a:t>
            </a:r>
            <a:r>
              <a:rPr lang="hu-HU" dirty="0"/>
              <a:t>: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/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contrast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93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D94B19-919B-43AE-8B35-243632F4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Concerns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DC8AA0-22F6-48AF-A186-03A8B955D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38" y="2328241"/>
            <a:ext cx="10353762" cy="3714749"/>
          </a:xfrm>
        </p:spPr>
        <p:txBody>
          <a:bodyPr/>
          <a:lstStyle/>
          <a:p>
            <a:r>
              <a:rPr lang="hu-HU" dirty="0"/>
              <a:t>(a) Is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is </a:t>
            </a:r>
            <a:r>
              <a:rPr lang="hu-HU" dirty="0" err="1"/>
              <a:t>unconscious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/>
              <a:t>(b) Is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exclude</a:t>
            </a:r>
            <a:r>
              <a:rPr lang="hu-HU" dirty="0"/>
              <a:t> online </a:t>
            </a:r>
            <a:r>
              <a:rPr lang="hu-HU" dirty="0" err="1"/>
              <a:t>effects</a:t>
            </a:r>
            <a:r>
              <a:rPr lang="hu-HU" dirty="0"/>
              <a:t> of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/>
              <a:t>(c)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err="1"/>
              <a:t>differences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answered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20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0EA644-684D-4A69-8BB8-8AC454ED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studies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8B332A-ED53-4C29-8888-929F9973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2224709"/>
            <a:ext cx="10364410" cy="4136335"/>
          </a:xfrm>
        </p:spPr>
        <p:txBody>
          <a:bodyPr/>
          <a:lstStyle/>
          <a:p>
            <a:r>
              <a:rPr lang="hu-HU" dirty="0" err="1"/>
              <a:t>Divide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Greek</a:t>
            </a:r>
            <a:r>
              <a:rPr lang="hu-HU" dirty="0"/>
              <a:t> in </a:t>
            </a:r>
            <a:r>
              <a:rPr lang="hu-HU" dirty="0" err="1"/>
              <a:t>groups</a:t>
            </a:r>
            <a:r>
              <a:rPr lang="hu-HU" dirty="0"/>
              <a:t> of 10</a:t>
            </a:r>
          </a:p>
          <a:p>
            <a:r>
              <a:rPr lang="hu-HU" dirty="0" err="1"/>
              <a:t>Short</a:t>
            </a:r>
            <a:r>
              <a:rPr lang="hu-HU" dirty="0"/>
              <a:t> (</a:t>
            </a:r>
            <a:r>
              <a:rPr lang="hu-HU" dirty="0" err="1"/>
              <a:t>average</a:t>
            </a:r>
            <a:r>
              <a:rPr lang="hu-HU" dirty="0"/>
              <a:t> of 7.2 </a:t>
            </a:r>
            <a:r>
              <a:rPr lang="hu-HU" dirty="0" err="1"/>
              <a:t>months</a:t>
            </a:r>
            <a:r>
              <a:rPr lang="hu-HU" dirty="0"/>
              <a:t>) and </a:t>
            </a:r>
            <a:r>
              <a:rPr lang="hu-HU" dirty="0" err="1"/>
              <a:t>long</a:t>
            </a:r>
            <a:r>
              <a:rPr lang="hu-HU" dirty="0"/>
              <a:t> (</a:t>
            </a:r>
            <a:r>
              <a:rPr lang="hu-HU" dirty="0" err="1"/>
              <a:t>average</a:t>
            </a:r>
            <a:r>
              <a:rPr lang="hu-HU" dirty="0"/>
              <a:t> of 42.6 </a:t>
            </a:r>
            <a:r>
              <a:rPr lang="hu-HU" dirty="0" err="1"/>
              <a:t>months</a:t>
            </a:r>
            <a:r>
              <a:rPr lang="hu-HU" dirty="0"/>
              <a:t>) </a:t>
            </a:r>
            <a:r>
              <a:rPr lang="hu-HU" dirty="0" err="1"/>
              <a:t>stay</a:t>
            </a:r>
            <a:endParaRPr lang="hu-HU" dirty="0"/>
          </a:p>
          <a:p>
            <a:r>
              <a:rPr lang="hu-HU" dirty="0" err="1"/>
              <a:t>vMMN</a:t>
            </a:r>
            <a:r>
              <a:rPr lang="hu-HU" dirty="0"/>
              <a:t> </a:t>
            </a:r>
            <a:r>
              <a:rPr lang="hu-HU" dirty="0" err="1"/>
              <a:t>effect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reduced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long</a:t>
            </a:r>
            <a:r>
              <a:rPr lang="hu-HU" dirty="0"/>
              <a:t> </a:t>
            </a:r>
            <a:r>
              <a:rPr lang="hu-HU" dirty="0" err="1"/>
              <a:t>stay</a:t>
            </a:r>
            <a:r>
              <a:rPr lang="hu-HU" dirty="0"/>
              <a:t> </a:t>
            </a:r>
            <a:r>
              <a:rPr lang="hu-HU" dirty="0" err="1"/>
              <a:t>group</a:t>
            </a:r>
            <a:endParaRPr lang="hu-HU" dirty="0"/>
          </a:p>
          <a:p>
            <a:r>
              <a:rPr lang="hu-HU" dirty="0" err="1"/>
              <a:t>Indicates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terminology</a:t>
            </a:r>
            <a:r>
              <a:rPr lang="hu-HU" dirty="0"/>
              <a:t> </a:t>
            </a:r>
            <a:r>
              <a:rPr lang="hu-HU" dirty="0" err="1"/>
              <a:t>drives</a:t>
            </a:r>
            <a:r>
              <a:rPr lang="hu-HU" dirty="0"/>
              <a:t> </a:t>
            </a:r>
            <a:r>
              <a:rPr lang="hu-HU" dirty="0" err="1"/>
              <a:t>categorical</a:t>
            </a:r>
            <a:r>
              <a:rPr lang="hu-HU" dirty="0"/>
              <a:t> </a:t>
            </a:r>
            <a:r>
              <a:rPr lang="hu-HU" dirty="0" err="1"/>
              <a:t>distinction</a:t>
            </a:r>
            <a:r>
              <a:rPr lang="hu-HU" dirty="0"/>
              <a:t> and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plasticity</a:t>
            </a:r>
            <a:endParaRPr lang="hu-HU" dirty="0"/>
          </a:p>
          <a:p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categorization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English and </a:t>
            </a:r>
            <a:r>
              <a:rPr lang="hu-HU" dirty="0" err="1"/>
              <a:t>Spanish</a:t>
            </a:r>
            <a:r>
              <a:rPr lang="hu-HU" dirty="0"/>
              <a:t> </a:t>
            </a:r>
            <a:r>
              <a:rPr lang="hu-HU" dirty="0" err="1"/>
              <a:t>native</a:t>
            </a:r>
            <a:r>
              <a:rPr lang="hu-HU" dirty="0"/>
              <a:t> </a:t>
            </a:r>
            <a:r>
              <a:rPr lang="hu-HU" dirty="0" err="1"/>
              <a:t>speakers</a:t>
            </a:r>
            <a:endParaRPr lang="hu-HU" dirty="0"/>
          </a:p>
          <a:p>
            <a:r>
              <a:rPr lang="hu-HU" dirty="0" err="1"/>
              <a:t>However</a:t>
            </a:r>
            <a:r>
              <a:rPr lang="hu-HU" dirty="0"/>
              <a:t>, </a:t>
            </a:r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stages</a:t>
            </a:r>
            <a:r>
              <a:rPr lang="hu-HU" dirty="0"/>
              <a:t> of </a:t>
            </a:r>
            <a:r>
              <a:rPr lang="hu-HU" dirty="0" err="1"/>
              <a:t>visual</a:t>
            </a:r>
            <a:r>
              <a:rPr lang="hu-HU" dirty="0"/>
              <a:t> </a:t>
            </a:r>
            <a:r>
              <a:rPr lang="hu-HU" dirty="0" err="1"/>
              <a:t>categorization</a:t>
            </a:r>
            <a:r>
              <a:rPr lang="hu-HU" dirty="0"/>
              <a:t>. </a:t>
            </a:r>
          </a:p>
          <a:p>
            <a:r>
              <a:rPr lang="hu-HU" dirty="0" err="1"/>
              <a:t>Obviosly</a:t>
            </a:r>
            <a:r>
              <a:rPr lang="hu-HU" dirty="0"/>
              <a:t>,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still</a:t>
            </a:r>
            <a:r>
              <a:rPr lang="hu-HU" dirty="0"/>
              <a:t> </a:t>
            </a:r>
            <a:r>
              <a:rPr lang="hu-HU" dirty="0" err="1"/>
              <a:t>tell</a:t>
            </a:r>
            <a:r>
              <a:rPr lang="hu-HU" dirty="0"/>
              <a:t> </a:t>
            </a:r>
            <a:r>
              <a:rPr lang="hu-HU" dirty="0" err="1"/>
              <a:t>objects</a:t>
            </a:r>
            <a:r>
              <a:rPr lang="hu-HU" dirty="0"/>
              <a:t> </a:t>
            </a:r>
            <a:r>
              <a:rPr lang="hu-HU" dirty="0" err="1"/>
              <a:t>apart</a:t>
            </a:r>
            <a:r>
              <a:rPr lang="hu-HU" dirty="0"/>
              <a:t> </a:t>
            </a:r>
            <a:r>
              <a:rPr lang="hu-HU" dirty="0" err="1"/>
              <a:t>regardless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terminology</a:t>
            </a:r>
            <a:r>
              <a:rPr lang="hu-HU" dirty="0"/>
              <a:t> </a:t>
            </a:r>
          </a:p>
          <a:p>
            <a:r>
              <a:rPr lang="hu-HU" dirty="0"/>
              <a:t>In </a:t>
            </a:r>
            <a:r>
              <a:rPr lang="hu-HU" dirty="0" err="1"/>
              <a:t>addition</a:t>
            </a:r>
            <a:r>
              <a:rPr lang="hu-HU" dirty="0"/>
              <a:t>,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non </a:t>
            </a:r>
            <a:r>
              <a:rPr lang="hu-HU" dirty="0" err="1"/>
              <a:t>trivially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concepts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26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A7C70-0B2F-4A36-BC32-BC62545C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Motion</a:t>
            </a:r>
            <a:r>
              <a:rPr lang="hu-HU" dirty="0"/>
              <a:t> </a:t>
            </a:r>
            <a:r>
              <a:rPr lang="hu-HU" dirty="0" err="1"/>
              <a:t>conceptualization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48AAAA-433F-43E2-A10F-798371FB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terminology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grammar</a:t>
            </a:r>
            <a:endParaRPr lang="hu-HU" dirty="0"/>
          </a:p>
          <a:p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hu-HU" dirty="0" err="1"/>
              <a:t>languages</a:t>
            </a:r>
            <a:r>
              <a:rPr lang="hu-HU" dirty="0"/>
              <a:t> </a:t>
            </a:r>
            <a:r>
              <a:rPr lang="hu-HU" dirty="0" err="1"/>
              <a:t>deal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, </a:t>
            </a:r>
            <a:r>
              <a:rPr lang="hu-HU" dirty="0" err="1"/>
              <a:t>goal</a:t>
            </a:r>
            <a:r>
              <a:rPr lang="hu-HU" dirty="0"/>
              <a:t>, </a:t>
            </a:r>
            <a:r>
              <a:rPr lang="hu-HU" dirty="0" err="1"/>
              <a:t>direction</a:t>
            </a:r>
            <a:r>
              <a:rPr lang="hu-HU" dirty="0"/>
              <a:t>, </a:t>
            </a:r>
            <a:r>
              <a:rPr lang="hu-HU" dirty="0" err="1"/>
              <a:t>manner</a:t>
            </a:r>
            <a:r>
              <a:rPr lang="hu-HU" dirty="0"/>
              <a:t> of </a:t>
            </a:r>
            <a:r>
              <a:rPr lang="hu-HU" dirty="0" err="1"/>
              <a:t>motion</a:t>
            </a:r>
            <a:r>
              <a:rPr lang="hu-HU" dirty="0"/>
              <a:t> </a:t>
            </a:r>
            <a:r>
              <a:rPr lang="hu-HU" dirty="0" err="1"/>
              <a:t>differently</a:t>
            </a:r>
            <a:r>
              <a:rPr lang="hu-HU" dirty="0"/>
              <a:t>.</a:t>
            </a:r>
          </a:p>
          <a:p>
            <a:r>
              <a:rPr lang="hu-HU" dirty="0" err="1"/>
              <a:t>Relationship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grammatical</a:t>
            </a:r>
            <a:r>
              <a:rPr lang="hu-HU" dirty="0"/>
              <a:t> </a:t>
            </a:r>
            <a:r>
              <a:rPr lang="hu-HU" dirty="0" err="1"/>
              <a:t>aspect</a:t>
            </a:r>
            <a:r>
              <a:rPr lang="hu-HU" dirty="0"/>
              <a:t> and </a:t>
            </a:r>
            <a:r>
              <a:rPr lang="hu-HU" dirty="0" err="1"/>
              <a:t>attention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endpoints</a:t>
            </a:r>
            <a:r>
              <a:rPr lang="hu-HU" dirty="0"/>
              <a:t>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observe</a:t>
            </a:r>
            <a:r>
              <a:rPr lang="hu-HU" dirty="0"/>
              <a:t> </a:t>
            </a:r>
            <a:r>
              <a:rPr lang="hu-HU" dirty="0" err="1"/>
              <a:t>motion</a:t>
            </a:r>
            <a:endParaRPr lang="hu-HU" dirty="0"/>
          </a:p>
          <a:p>
            <a:r>
              <a:rPr lang="hu-HU" dirty="0" err="1"/>
              <a:t>Incomplete</a:t>
            </a:r>
            <a:r>
              <a:rPr lang="hu-HU" dirty="0"/>
              <a:t> </a:t>
            </a:r>
            <a:r>
              <a:rPr lang="hu-HU" dirty="0" err="1"/>
              <a:t>videos</a:t>
            </a:r>
            <a:r>
              <a:rPr lang="hu-HU" dirty="0"/>
              <a:t>, </a:t>
            </a:r>
            <a:r>
              <a:rPr lang="hu-HU" dirty="0" err="1"/>
              <a:t>verbal</a:t>
            </a:r>
            <a:r>
              <a:rPr lang="hu-HU" dirty="0"/>
              <a:t> </a:t>
            </a:r>
            <a:r>
              <a:rPr lang="hu-HU" dirty="0" err="1"/>
              <a:t>interference</a:t>
            </a:r>
            <a:r>
              <a:rPr lang="hu-HU" dirty="0"/>
              <a:t> </a:t>
            </a:r>
            <a:r>
              <a:rPr lang="hu-HU" dirty="0" err="1"/>
              <a:t>tasks</a:t>
            </a:r>
            <a:endParaRPr lang="hu-HU" dirty="0"/>
          </a:p>
          <a:p>
            <a:r>
              <a:rPr lang="hu-HU" dirty="0" err="1"/>
              <a:t>However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again </a:t>
            </a:r>
            <a:r>
              <a:rPr lang="hu-HU" dirty="0" err="1"/>
              <a:t>behavioural</a:t>
            </a:r>
            <a:r>
              <a:rPr lang="hu-HU" dirty="0"/>
              <a:t> </a:t>
            </a:r>
            <a:r>
              <a:rPr lang="hu-HU" dirty="0" err="1"/>
              <a:t>studies</a:t>
            </a:r>
            <a:r>
              <a:rPr lang="hu-HU" dirty="0"/>
              <a:t> (</a:t>
            </a:r>
            <a:r>
              <a:rPr lang="hu-HU" dirty="0" err="1"/>
              <a:t>effect</a:t>
            </a:r>
            <a:r>
              <a:rPr lang="hu-HU" dirty="0"/>
              <a:t> of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)</a:t>
            </a:r>
          </a:p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Flecken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(2015)</a:t>
            </a:r>
          </a:p>
          <a:p>
            <a:r>
              <a:rPr lang="hu-HU" dirty="0" err="1"/>
              <a:t>Trajectories</a:t>
            </a:r>
            <a:r>
              <a:rPr lang="hu-HU" dirty="0"/>
              <a:t>, </a:t>
            </a:r>
            <a:r>
              <a:rPr lang="hu-HU" dirty="0" err="1"/>
              <a:t>shapes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4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73F0F4-A64C-4B36-9A8A-A46B901E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Executive</a:t>
            </a:r>
            <a:r>
              <a:rPr lang="hu-HU" dirty="0"/>
              <a:t> </a:t>
            </a:r>
            <a:r>
              <a:rPr lang="hu-HU" dirty="0" err="1"/>
              <a:t>function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EA3059-3768-4B6E-B8EA-EDCD3322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Welsh</a:t>
            </a:r>
            <a:r>
              <a:rPr lang="hu-HU" dirty="0"/>
              <a:t>-English </a:t>
            </a:r>
            <a:r>
              <a:rPr lang="hu-HU" dirty="0" err="1"/>
              <a:t>bilinguals</a:t>
            </a:r>
            <a:r>
              <a:rPr lang="hu-HU" dirty="0"/>
              <a:t> in an </a:t>
            </a:r>
            <a:r>
              <a:rPr lang="hu-HU" dirty="0" err="1"/>
              <a:t>adapted</a:t>
            </a:r>
            <a:r>
              <a:rPr lang="hu-HU" dirty="0"/>
              <a:t> version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flanker</a:t>
            </a:r>
            <a:r>
              <a:rPr lang="hu-HU" dirty="0"/>
              <a:t> </a:t>
            </a:r>
            <a:r>
              <a:rPr lang="hu-HU" dirty="0" err="1"/>
              <a:t>task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possible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modulate</a:t>
            </a:r>
            <a:r>
              <a:rPr lang="hu-HU" dirty="0"/>
              <a:t> </a:t>
            </a:r>
            <a:r>
              <a:rPr lang="hu-HU" dirty="0" err="1"/>
              <a:t>inhibitory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showing </a:t>
            </a:r>
            <a:r>
              <a:rPr lang="hu-HU" dirty="0" err="1"/>
              <a:t>bilinguals</a:t>
            </a:r>
            <a:r>
              <a:rPr lang="hu-HU" dirty="0"/>
              <a:t> a </a:t>
            </a:r>
            <a:r>
              <a:rPr lang="hu-HU" dirty="0" err="1"/>
              <a:t>mixture</a:t>
            </a:r>
            <a:r>
              <a:rPr lang="hu-HU" dirty="0"/>
              <a:t> of </a:t>
            </a:r>
            <a:r>
              <a:rPr lang="hu-HU" dirty="0" err="1"/>
              <a:t>words</a:t>
            </a:r>
            <a:r>
              <a:rPr lang="hu-HU" dirty="0"/>
              <a:t> of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languages</a:t>
            </a:r>
            <a:r>
              <a:rPr lang="hu-HU" dirty="0"/>
              <a:t> </a:t>
            </a:r>
          </a:p>
          <a:p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istruction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ignore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words</a:t>
            </a:r>
            <a:r>
              <a:rPr lang="hu-HU" dirty="0"/>
              <a:t>. </a:t>
            </a:r>
          </a:p>
          <a:p>
            <a:r>
              <a:rPr lang="hu-HU" dirty="0" err="1"/>
              <a:t>Furthermore</a:t>
            </a:r>
            <a:r>
              <a:rPr lang="hu-HU" dirty="0"/>
              <a:t>, </a:t>
            </a:r>
            <a:r>
              <a:rPr lang="hu-HU" dirty="0" err="1"/>
              <a:t>suboptimal</a:t>
            </a:r>
            <a:r>
              <a:rPr lang="hu-HU" dirty="0"/>
              <a:t> </a:t>
            </a:r>
            <a:r>
              <a:rPr lang="hu-HU" dirty="0" err="1"/>
              <a:t>choices</a:t>
            </a:r>
            <a:r>
              <a:rPr lang="hu-HU" dirty="0"/>
              <a:t>,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emotional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people’s</a:t>
            </a:r>
            <a:r>
              <a:rPr lang="hu-HU" dirty="0"/>
              <a:t> decision </a:t>
            </a:r>
            <a:r>
              <a:rPr lang="hu-HU" dirty="0" err="1"/>
              <a:t>making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context</a:t>
            </a:r>
          </a:p>
          <a:p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moderates</a:t>
            </a:r>
            <a:r>
              <a:rPr lang="hu-HU" dirty="0"/>
              <a:t> </a:t>
            </a:r>
            <a:r>
              <a:rPr lang="hu-HU" dirty="0" err="1"/>
              <a:t>people’s</a:t>
            </a:r>
            <a:r>
              <a:rPr lang="hu-HU" dirty="0"/>
              <a:t> </a:t>
            </a:r>
            <a:r>
              <a:rPr lang="hu-HU" dirty="0" err="1"/>
              <a:t>risk</a:t>
            </a:r>
            <a:r>
              <a:rPr lang="hu-HU" dirty="0"/>
              <a:t> </a:t>
            </a:r>
            <a:r>
              <a:rPr lang="hu-HU" dirty="0" err="1"/>
              <a:t>taking</a:t>
            </a:r>
            <a:r>
              <a:rPr lang="hu-HU" dirty="0"/>
              <a:t> </a:t>
            </a:r>
            <a:r>
              <a:rPr lang="hu-HU" dirty="0" err="1"/>
              <a:t>attitudes</a:t>
            </a:r>
            <a:endParaRPr lang="hu-HU" dirty="0"/>
          </a:p>
          <a:p>
            <a:r>
              <a:rPr lang="hu-HU" dirty="0" err="1"/>
              <a:t>Gao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(2015) play and </a:t>
            </a:r>
            <a:r>
              <a:rPr lang="hu-HU" dirty="0" err="1"/>
              <a:t>leave</a:t>
            </a:r>
            <a:r>
              <a:rPr lang="hu-HU" dirty="0"/>
              <a:t> </a:t>
            </a:r>
            <a:r>
              <a:rPr lang="hu-HU" dirty="0" err="1"/>
              <a:t>paradigm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and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language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468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DA6A0D-1F8F-49EC-8116-271736E9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2E4A72-817B-413A-BC8B-ABC511ACC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Neurophysiological</a:t>
            </a:r>
            <a:r>
              <a:rPr lang="hu-HU" dirty="0"/>
              <a:t>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support</a:t>
            </a:r>
            <a:r>
              <a:rPr lang="hu-HU" dirty="0"/>
              <a:t> </a:t>
            </a:r>
            <a:r>
              <a:rPr lang="hu-HU" dirty="0" err="1"/>
              <a:t>theoretical</a:t>
            </a:r>
            <a:r>
              <a:rPr lang="hu-HU" dirty="0"/>
              <a:t> </a:t>
            </a:r>
            <a:r>
              <a:rPr lang="hu-HU" dirty="0" err="1"/>
              <a:t>linguistic</a:t>
            </a:r>
            <a:r>
              <a:rPr lang="hu-HU" dirty="0"/>
              <a:t> </a:t>
            </a:r>
            <a:r>
              <a:rPr lang="hu-HU" dirty="0" err="1"/>
              <a:t>accounts</a:t>
            </a:r>
            <a:r>
              <a:rPr lang="hu-HU" dirty="0"/>
              <a:t> and </a:t>
            </a:r>
            <a:r>
              <a:rPr lang="hu-HU" dirty="0" err="1"/>
              <a:t>behavioural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linguistic</a:t>
            </a:r>
            <a:r>
              <a:rPr lang="hu-HU" dirty="0"/>
              <a:t> </a:t>
            </a:r>
            <a:r>
              <a:rPr lang="hu-HU" dirty="0" err="1"/>
              <a:t>relativity</a:t>
            </a:r>
            <a:r>
              <a:rPr lang="hu-HU" dirty="0"/>
              <a:t>.</a:t>
            </a:r>
          </a:p>
          <a:p>
            <a:r>
              <a:rPr lang="hu-HU" dirty="0" err="1"/>
              <a:t>Language</a:t>
            </a:r>
            <a:r>
              <a:rPr lang="hu-HU" dirty="0"/>
              <a:t>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cognition</a:t>
            </a:r>
            <a:r>
              <a:rPr lang="hu-HU" dirty="0"/>
              <a:t> </a:t>
            </a:r>
            <a:r>
              <a:rPr lang="hu-HU" dirty="0" err="1"/>
              <a:t>interact</a:t>
            </a:r>
            <a:r>
              <a:rPr lang="hu-HU" dirty="0"/>
              <a:t> in a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way</a:t>
            </a:r>
            <a:endParaRPr lang="hu-HU" dirty="0"/>
          </a:p>
          <a:p>
            <a:r>
              <a:rPr lang="hu-HU" dirty="0" err="1"/>
              <a:t>Lexical</a:t>
            </a:r>
            <a:r>
              <a:rPr lang="hu-HU" dirty="0"/>
              <a:t> and </a:t>
            </a:r>
            <a:r>
              <a:rPr lang="hu-HU" dirty="0" err="1"/>
              <a:t>grammatical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languages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</a:t>
            </a:r>
            <a:r>
              <a:rPr lang="hu-HU" dirty="0" err="1"/>
              <a:t>color</a:t>
            </a:r>
            <a:r>
              <a:rPr lang="hu-HU" dirty="0"/>
              <a:t>,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perception</a:t>
            </a:r>
            <a:r>
              <a:rPr lang="hu-HU" dirty="0"/>
              <a:t> and </a:t>
            </a:r>
            <a:r>
              <a:rPr lang="hu-HU" dirty="0" err="1"/>
              <a:t>motion</a:t>
            </a:r>
            <a:r>
              <a:rPr lang="hu-HU" dirty="0"/>
              <a:t> </a:t>
            </a:r>
            <a:r>
              <a:rPr lang="hu-HU" dirty="0" err="1"/>
              <a:t>conceptualization</a:t>
            </a:r>
            <a:r>
              <a:rPr lang="hu-HU" dirty="0"/>
              <a:t>.</a:t>
            </a:r>
          </a:p>
          <a:p>
            <a:r>
              <a:rPr lang="hu-HU" dirty="0"/>
              <a:t>Is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essential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perceptual</a:t>
            </a:r>
            <a:r>
              <a:rPr lang="hu-HU" dirty="0"/>
              <a:t> </a:t>
            </a:r>
            <a:r>
              <a:rPr lang="hu-HU" dirty="0" err="1"/>
              <a:t>distinctions</a:t>
            </a:r>
            <a:r>
              <a:rPr lang="hu-HU" dirty="0"/>
              <a:t>?</a:t>
            </a:r>
          </a:p>
          <a:p>
            <a:r>
              <a:rPr lang="hu-HU" dirty="0" err="1"/>
              <a:t>Are</a:t>
            </a:r>
            <a:r>
              <a:rPr lang="hu-HU" dirty="0"/>
              <a:t> explicit and implicit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differently</a:t>
            </a:r>
            <a:r>
              <a:rPr lang="hu-HU" dirty="0"/>
              <a:t> </a:t>
            </a:r>
            <a:r>
              <a:rPr lang="hu-HU" dirty="0" err="1"/>
              <a:t>affected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interact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non-</a:t>
            </a:r>
            <a:r>
              <a:rPr lang="hu-HU" dirty="0" err="1"/>
              <a:t>linguistic</a:t>
            </a:r>
            <a:r>
              <a:rPr lang="hu-HU" dirty="0"/>
              <a:t> </a:t>
            </a:r>
            <a:r>
              <a:rPr lang="hu-HU" dirty="0" err="1"/>
              <a:t>variables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119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A41"/>
      </a:dk2>
      <a:lt2>
        <a:srgbClr val="E2E8E4"/>
      </a:lt2>
      <a:accent1>
        <a:srgbClr val="DD3397"/>
      </a:accent1>
      <a:accent2>
        <a:srgbClr val="CA21CB"/>
      </a:accent2>
      <a:accent3>
        <a:srgbClr val="9533DD"/>
      </a:accent3>
      <a:accent4>
        <a:srgbClr val="563FD2"/>
      </a:accent4>
      <a:accent5>
        <a:srgbClr val="335FDD"/>
      </a:accent5>
      <a:accent6>
        <a:srgbClr val="2194CB"/>
      </a:accent6>
      <a:hlink>
        <a:srgbClr val="616BCA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557</Words>
  <Application>Microsoft Office PowerPoint</Application>
  <PresentationFormat>Szélesvásznú</PresentationFormat>
  <Paragraphs>64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Bodoni MT</vt:lpstr>
      <vt:lpstr>Calisto MT</vt:lpstr>
      <vt:lpstr>Wingdings 2</vt:lpstr>
      <vt:lpstr>SlateVTI</vt:lpstr>
      <vt:lpstr>Neurolinguistic Relativity: How Language Flexes Human Perception and Cognition</vt:lpstr>
      <vt:lpstr>Introduction</vt:lpstr>
      <vt:lpstr>PowerPoint-bemutató</vt:lpstr>
      <vt:lpstr>Color and object categorization</vt:lpstr>
      <vt:lpstr>Concerns</vt:lpstr>
      <vt:lpstr>Other studies</vt:lpstr>
      <vt:lpstr>Motion conceptualization</vt:lpstr>
      <vt:lpstr>Executive function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Neurolinguistic Relativity: How Language Flexes Human Perception and Cognition</dc:title>
  <dc:creator>David</dc:creator>
  <cp:lastModifiedBy>David</cp:lastModifiedBy>
  <cp:revision>24</cp:revision>
  <dcterms:created xsi:type="dcterms:W3CDTF">2019-11-03T14:45:41Z</dcterms:created>
  <dcterms:modified xsi:type="dcterms:W3CDTF">2019-11-03T18:55:12Z</dcterms:modified>
</cp:coreProperties>
</file>