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66" r:id="rId3"/>
    <p:sldMasterId id="2147483669" r:id="rId4"/>
  </p:sldMasterIdLst>
  <p:notesMasterIdLst>
    <p:notesMasterId r:id="rId49"/>
  </p:notesMasterIdLst>
  <p:sldIdLst>
    <p:sldId id="256" r:id="rId5"/>
    <p:sldId id="265" r:id="rId6"/>
    <p:sldId id="407" r:id="rId7"/>
    <p:sldId id="268" r:id="rId8"/>
    <p:sldId id="353" r:id="rId9"/>
    <p:sldId id="273" r:id="rId10"/>
    <p:sldId id="411" r:id="rId11"/>
    <p:sldId id="412" r:id="rId12"/>
    <p:sldId id="413" r:id="rId13"/>
    <p:sldId id="414" r:id="rId14"/>
    <p:sldId id="415" r:id="rId15"/>
    <p:sldId id="408" r:id="rId16"/>
    <p:sldId id="409" r:id="rId17"/>
    <p:sldId id="416" r:id="rId18"/>
    <p:sldId id="269" r:id="rId19"/>
    <p:sldId id="271" r:id="rId20"/>
    <p:sldId id="260" r:id="rId21"/>
    <p:sldId id="330" r:id="rId22"/>
    <p:sldId id="417" r:id="rId23"/>
    <p:sldId id="418" r:id="rId24"/>
    <p:sldId id="422" r:id="rId25"/>
    <p:sldId id="361" r:id="rId26"/>
    <p:sldId id="423" r:id="rId27"/>
    <p:sldId id="424" r:id="rId28"/>
    <p:sldId id="425" r:id="rId29"/>
    <p:sldId id="349" r:id="rId30"/>
    <p:sldId id="347" r:id="rId31"/>
    <p:sldId id="350" r:id="rId32"/>
    <p:sldId id="426" r:id="rId33"/>
    <p:sldId id="419" r:id="rId34"/>
    <p:sldId id="393" r:id="rId35"/>
    <p:sldId id="394" r:id="rId36"/>
    <p:sldId id="396" r:id="rId37"/>
    <p:sldId id="397" r:id="rId38"/>
    <p:sldId id="382" r:id="rId39"/>
    <p:sldId id="383" r:id="rId40"/>
    <p:sldId id="297" r:id="rId41"/>
    <p:sldId id="305" r:id="rId42"/>
    <p:sldId id="306" r:id="rId43"/>
    <p:sldId id="307" r:id="rId44"/>
    <p:sldId id="308" r:id="rId45"/>
    <p:sldId id="309" r:id="rId46"/>
    <p:sldId id="315" r:id="rId47"/>
    <p:sldId id="316"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6633"/>
    <a:srgbClr val="FFFF00"/>
    <a:srgbClr val="FF0000"/>
    <a:srgbClr val="FF66FF"/>
    <a:srgbClr val="CC0000"/>
    <a:srgbClr val="FAE8A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422"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12" charset="0"/>
                <a:ea typeface="+mn-ea"/>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12" charset="0"/>
                <a:ea typeface="+mn-ea"/>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a typeface="MS PGothic" panose="020B0600070205080204" pitchFamily="34" charset="-128"/>
              </a:defRPr>
            </a:lvl1pPr>
          </a:lstStyle>
          <a:p>
            <a:pPr>
              <a:defRPr/>
            </a:pPr>
            <a:fld id="{F04C4075-6865-4059-AC54-B2FDB2167740}" type="slidenum">
              <a:rPr lang="en-US" altLang="en-US"/>
              <a:pPr>
                <a:defRPr/>
              </a:pPr>
              <a:t>‹#›</a:t>
            </a:fld>
            <a:endParaRPr lang="en-US" altLang="en-US"/>
          </a:p>
        </p:txBody>
      </p:sp>
    </p:spTree>
    <p:extLst>
      <p:ext uri="{BB962C8B-B14F-4D97-AF65-F5344CB8AC3E}">
        <p14:creationId xmlns:p14="http://schemas.microsoft.com/office/powerpoint/2010/main" val="626668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85BF299-2B22-4E91-9855-886FCEC5ED63}" type="slidenum">
              <a:rPr lang="en-US" altLang="en-US"/>
              <a:pPr/>
              <a:t>1</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65082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4E99593-F2E8-4BAA-8101-933C40B5DBFB}" type="slidenum">
              <a:rPr lang="en-US" altLang="en-US"/>
              <a:pPr/>
              <a:t>10</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752118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60622B-9FF1-4611-AC3E-3D5AACFF6286}" type="slidenum">
              <a:rPr lang="en-US" altLang="en-US"/>
              <a:pPr/>
              <a:t>11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47515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C05C776-C7DB-47C1-A224-5FF43782BAD6}" type="slidenum">
              <a:rPr lang="en-US" altLang="en-US"/>
              <a:pPr/>
              <a:t>12</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37517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92547EE-9D75-487D-ABBB-05994FD2D0EA}" type="slidenum">
              <a:rPr lang="en-US" altLang="en-US"/>
              <a:pPr/>
              <a:t>13</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546884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6113F99-B46C-4A9E-AA55-99E791E78FC7}" type="slidenum">
              <a:rPr lang="en-US" altLang="en-US"/>
              <a:pPr/>
              <a:t>14</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628513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B7D8060-23CE-40F3-9BE0-5672AF84B662}" type="slidenum">
              <a:rPr lang="en-US" altLang="en-US"/>
              <a:pPr/>
              <a:t>15</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729858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06E7A5B-6DFB-4082-9D16-1C12CCDC366F}" type="slidenum">
              <a:rPr lang="en-US" altLang="en-US"/>
              <a:pPr/>
              <a:t>16</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Linguistic Determinism refers to the idea that the language we use to some extent determines the way in which we view and think about the world around us. The concept has generally been divided into two separate groups - 'strong' determinism and 'weak' determinism. </a:t>
            </a:r>
          </a:p>
        </p:txBody>
      </p:sp>
    </p:spTree>
    <p:extLst>
      <p:ext uri="{BB962C8B-B14F-4D97-AF65-F5344CB8AC3E}">
        <p14:creationId xmlns:p14="http://schemas.microsoft.com/office/powerpoint/2010/main" val="3749869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257819-D655-472E-B848-51F60B9F0F74}" type="slidenum">
              <a:rPr lang="en-US" altLang="en-US"/>
              <a:pPr/>
              <a:t>17</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92882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AAA32E5-D811-467F-AAE9-497CE0D9076C}" type="slidenum">
              <a:rPr lang="en-US" altLang="en-US"/>
              <a:pPr/>
              <a:t>18</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1744377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5A8F5A3-EBC6-4959-950C-381A03FA8D8B}" type="slidenum">
              <a:rPr lang="en-US" altLang="en-US"/>
              <a:pPr/>
              <a:t>19</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95163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63023D-1989-4CF1-BE7E-E918B555B670}" type="slidenum">
              <a:rPr lang="en-US" altLang="en-US"/>
              <a:pPr/>
              <a:t>2</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26574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9026F09-F788-4DFD-B8F6-71CE49F35CD1}" type="slidenum">
              <a:rPr lang="en-US" altLang="en-US">
                <a:solidFill>
                  <a:srgbClr val="000000"/>
                </a:solidFill>
              </a:rPr>
              <a:pPr/>
              <a:t>20</a:t>
            </a:fld>
            <a:endParaRPr lang="en-US" altLang="en-US">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58301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83814C-1014-4216-91EC-F2A493FBB007}" type="slidenum">
              <a:rPr lang="en-US" altLang="en-US"/>
              <a:pPr/>
              <a:t>22</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1627263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6ADB11D-2B90-4D53-953E-6A6717828079}" type="slidenum">
              <a:rPr lang="en-US" altLang="en-US"/>
              <a:pPr/>
              <a:t>26</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758899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4C87178-E902-485D-9B88-44C8F48A8FA8}" type="slidenum">
              <a:rPr lang="en-US" altLang="en-US"/>
              <a:pPr/>
              <a:t>27</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542403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0655F4-2DA8-46C7-806E-D7941C0FCDD1}" type="slidenum">
              <a:rPr lang="en-US" altLang="en-US"/>
              <a:pPr/>
              <a:t>28</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1293767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7085145-D7D8-4DC3-A44C-0B515B1AA334}" type="slidenum">
              <a:rPr lang="en-US" altLang="en-US"/>
              <a:pPr/>
              <a:t>31</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698493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4CA64B9-5251-440A-8001-8A8B2152741C}" type="slidenum">
              <a:rPr lang="en-US" altLang="en-US"/>
              <a:pPr/>
              <a:t>32</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Relative frame of reference – some objects do not have an intrinsic “front” or “back” , e.g. balls, lamp posts, and trees.   </a:t>
            </a:r>
          </a:p>
          <a:p>
            <a:pPr eaLnBrk="1" hangingPunct="1"/>
            <a:r>
              <a:rPr lang="en-US" altLang="en-US" smtClean="0">
                <a:latin typeface="Arial" panose="020B0604020202020204" pitchFamily="34" charset="0"/>
              </a:rPr>
              <a:t>When using a relative frame of reference,  front/back is assigned to object based on its relation to a viewer’s</a:t>
            </a:r>
          </a:p>
          <a:p>
            <a:pPr eaLnBrk="1" hangingPunct="1"/>
            <a:r>
              <a:rPr lang="en-US" altLang="en-US" smtClean="0">
                <a:latin typeface="Arial" panose="020B0604020202020204" pitchFamily="34" charset="0"/>
              </a:rPr>
              <a:t>perspective.  In English, this is done as if the object is facing you… But in other languages, </a:t>
            </a:r>
            <a:r>
              <a:rPr lang="en-US" altLang="en-US" b="1" smtClean="0">
                <a:latin typeface="Arial" panose="020B0604020202020204" pitchFamily="34" charset="0"/>
              </a:rPr>
              <a:t>e.g.</a:t>
            </a:r>
            <a:r>
              <a:rPr lang="en-US" altLang="en-US" smtClean="0">
                <a:latin typeface="Arial" panose="020B0604020202020204" pitchFamily="34" charset="0"/>
              </a:rPr>
              <a:t> the opposite may be the case.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And how the sides are labelled is also variable…  Might just be “sides”  and in English, left right is relative to viewer, not object.</a:t>
            </a:r>
          </a:p>
          <a:p>
            <a:pPr eaLnBrk="1" hangingPunct="1"/>
            <a:endParaRPr lang="en-US" altLang="en-US" smtClean="0">
              <a:latin typeface="Arial" panose="020B0604020202020204" pitchFamily="34" charset="0"/>
            </a:endParaRPr>
          </a:p>
          <a:p>
            <a:pPr eaLnBrk="1" hangingPunct="1"/>
            <a:r>
              <a:rPr lang="en-US" altLang="en-US" b="1" smtClean="0">
                <a:latin typeface="Arial" panose="020B0604020202020204" pitchFamily="34" charset="0"/>
              </a:rPr>
              <a:t>Provides consistent logical inferences, unlike intrinsic system…  </a:t>
            </a:r>
          </a:p>
        </p:txBody>
      </p:sp>
    </p:spTree>
    <p:extLst>
      <p:ext uri="{BB962C8B-B14F-4D97-AF65-F5344CB8AC3E}">
        <p14:creationId xmlns:p14="http://schemas.microsoft.com/office/powerpoint/2010/main" val="2436450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978EF21-AA36-45D2-B127-53220720199B}" type="slidenum">
              <a:rPr lang="en-US" altLang="en-US"/>
              <a:pPr/>
              <a:t>33</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184565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549703-DE44-4267-94A0-DB3F0CE2A262}" type="slidenum">
              <a:rPr lang="en-US" altLang="en-US"/>
              <a:pPr/>
              <a:t>34</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An</a:t>
            </a:r>
            <a:r>
              <a:rPr lang="en-US" altLang="en-US" b="1" smtClean="0">
                <a:latin typeface="Arial" panose="020B0604020202020204" pitchFamily="34" charset="0"/>
              </a:rPr>
              <a:t> </a:t>
            </a:r>
            <a:r>
              <a:rPr lang="en-US" altLang="en-US" smtClean="0">
                <a:latin typeface="Arial" panose="020B0604020202020204" pitchFamily="34" charset="0"/>
              </a:rPr>
              <a:t>absolute system doesn’t involve viewpoint or the inherent characteristics of the LM.</a:t>
            </a:r>
            <a:r>
              <a:rPr lang="en-US" altLang="en-US" b="1" smtClean="0">
                <a:latin typeface="Arial" panose="020B0604020202020204" pitchFamily="34" charset="0"/>
              </a:rPr>
              <a:t>  </a:t>
            </a:r>
            <a:r>
              <a:rPr lang="en-US" altLang="en-US" smtClean="0">
                <a:latin typeface="Arial" panose="020B0604020202020204" pitchFamily="34" charset="0"/>
              </a:rPr>
              <a:t>Instead, they use the orientation of the landscape/”ground”…</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This may involve local geographic landmarks, such as mountains and shorelines.  But it can also be fairly abstract, as in north east south west type systems which don’t change as one moves around in the landscape.</a:t>
            </a:r>
          </a:p>
          <a:p>
            <a:pPr eaLnBrk="1" hangingPunct="1"/>
            <a:r>
              <a:rPr lang="en-US" altLang="en-US" smtClean="0">
                <a:latin typeface="Arial" panose="020B0604020202020204" pitchFamily="34" charset="0"/>
              </a:rPr>
              <a:t>[e.g. Tenejapan Tzeltal]</a:t>
            </a:r>
          </a:p>
          <a:p>
            <a:pPr eaLnBrk="1" hangingPunct="1"/>
            <a:r>
              <a:rPr lang="en-US" altLang="en-US" smtClean="0">
                <a:latin typeface="Arial" panose="020B0604020202020204" pitchFamily="34" charset="0"/>
              </a:rPr>
              <a:t>For these systems, the description of a spatial array stays constant even as viewpoint changes (e.g. cup to the north of the plate).</a:t>
            </a:r>
          </a:p>
          <a:p>
            <a:pPr eaLnBrk="1" hangingPunct="1"/>
            <a:endParaRPr lang="en-US" altLang="en-US" smtClean="0">
              <a:latin typeface="Arial" panose="020B0604020202020204" pitchFamily="34" charset="0"/>
            </a:endParaRPr>
          </a:p>
          <a:p>
            <a:pPr eaLnBrk="1" hangingPunct="1"/>
            <a:r>
              <a:rPr lang="en-US" altLang="en-US" sz="1400" smtClean="0">
                <a:latin typeface="Arial" panose="020B0604020202020204" pitchFamily="34" charset="0"/>
              </a:rPr>
              <a:t>Like relative, preserves logical inference…</a:t>
            </a:r>
          </a:p>
        </p:txBody>
      </p:sp>
    </p:spTree>
    <p:extLst>
      <p:ext uri="{BB962C8B-B14F-4D97-AF65-F5344CB8AC3E}">
        <p14:creationId xmlns:p14="http://schemas.microsoft.com/office/powerpoint/2010/main" val="3659312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7D1A22B-7BE4-412E-A121-E777E1EB725E}" type="slidenum">
              <a:rPr lang="en-US" altLang="en-US"/>
              <a:pPr/>
              <a:t>35</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11852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36EBC6-33C1-4B38-8D93-10327EC43B52}" type="slidenum">
              <a:rPr lang="en-US" altLang="en-US"/>
              <a:pPr/>
              <a:t>3</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595769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F0BABD-183E-4D94-B74C-E67A9DDD70EF}" type="slidenum">
              <a:rPr lang="en-US" altLang="en-US"/>
              <a:pPr/>
              <a:t>36</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973385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CA38875-7054-4417-855A-87EF82228C5B}" type="slidenum">
              <a:rPr lang="en-US" altLang="en-US"/>
              <a:pPr/>
              <a:t>37</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55011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19BDA8-C416-42D7-830C-3DED06D8BFFE}" type="slidenum">
              <a:rPr lang="en-US" altLang="en-US"/>
              <a:pPr/>
              <a:t>38</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617486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684CCC7-13E2-4863-BA30-11C1EE5D2568}" type="slidenum">
              <a:rPr lang="en-US" altLang="en-US"/>
              <a:pPr/>
              <a:t>39</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1193769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AE47FF6-A943-4A63-BC7A-344EE1F216B5}" type="slidenum">
              <a:rPr lang="en-US" altLang="en-US"/>
              <a:pPr/>
              <a:t>40</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543971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18844F-6179-4731-9C49-B18133F4EBF1}" type="slidenum">
              <a:rPr lang="en-US" altLang="en-US"/>
              <a:pPr/>
              <a:t>41</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852756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D93F833-90F6-49AA-8783-2E1A1370255C}" type="slidenum">
              <a:rPr lang="en-US" altLang="en-US"/>
              <a:pPr/>
              <a:t>42</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1674947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761B18-3B36-4A6E-B71A-6AAC0C674098}" type="slidenum">
              <a:rPr lang="en-US" altLang="en-US"/>
              <a:pPr/>
              <a:t>43</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2970265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F858C8A-80F6-4EB5-8FAD-1C85094B4C89}" type="slidenum">
              <a:rPr lang="en-US" altLang="en-US"/>
              <a:pPr/>
              <a:t>44</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94410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1D2853F-6660-4FAC-A270-F93FEEAB0D19}" type="slidenum">
              <a:rPr lang="en-US" altLang="en-US"/>
              <a:pPr/>
              <a:t>4</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eaLnBrk="1" hangingPunct="1"/>
            <a:r>
              <a:rPr lang="hu-HU" altLang="en-US" sz="1000" smtClean="0">
                <a:latin typeface="Arial" panose="020B0604020202020204" pitchFamily="34" charset="0"/>
                <a:cs typeface="Arial" panose="020B0604020202020204" pitchFamily="34" charset="0"/>
              </a:rPr>
              <a:t>(bármilyen racionális gondolkodás elképzelhetetlen nyelvhasználat nélkül)</a:t>
            </a:r>
          </a:p>
          <a:p>
            <a:pPr marL="228600" indent="-228600" eaLnBrk="1" hangingPunct="1"/>
            <a:r>
              <a:rPr lang="hu-HU" altLang="en-US" sz="1000" smtClean="0">
                <a:latin typeface="Arial" panose="020B0604020202020204" pitchFamily="34" charset="0"/>
                <a:cs typeface="Arial" panose="020B0604020202020204" pitchFamily="34" charset="0"/>
              </a:rPr>
              <a:t>(+ az egyik függ a másiktól)</a:t>
            </a:r>
          </a:p>
          <a:p>
            <a:pPr marL="228600" indent="-228600" eaLnBrk="1" hangingPunct="1"/>
            <a:r>
              <a:rPr lang="hu-HU" altLang="en-US" sz="1000" smtClean="0">
                <a:latin typeface="Arial" panose="020B0604020202020204" pitchFamily="34" charset="0"/>
                <a:cs typeface="Arial" panose="020B0604020202020204" pitchFamily="34" charset="0"/>
              </a:rPr>
              <a:t>curare = délamerikai bennszülöttek nyílmérge, motoros idegvégződéseket ideiglenesen megbénítja</a:t>
            </a:r>
            <a:endParaRPr lang="en-US" altLang="en-US" sz="1000" smtClean="0">
              <a:latin typeface="Arial" panose="020B0604020202020204" pitchFamily="34" charset="0"/>
              <a:cs typeface="Arial" panose="020B0604020202020204" pitchFamily="34" charset="0"/>
            </a:endParaRPr>
          </a:p>
          <a:p>
            <a:pPr marL="228600" indent="-228600"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48039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EBE56C-1C04-4E0B-BE8F-D8BB31A1DC03}" type="slidenum">
              <a:rPr lang="en-US" altLang="en-US"/>
              <a:pPr/>
              <a:t>5</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171652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F7F584-2E40-4533-9576-3EC61E5CEDBD}" type="slidenum">
              <a:rPr lang="en-US" altLang="en-US"/>
              <a:pPr/>
              <a:t>6</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u-HU" altLang="en-US" smtClean="0">
              <a:latin typeface="Arial" panose="020B0604020202020204" pitchFamily="34" charset="0"/>
            </a:endParaRPr>
          </a:p>
        </p:txBody>
      </p:sp>
    </p:spTree>
    <p:extLst>
      <p:ext uri="{BB962C8B-B14F-4D97-AF65-F5344CB8AC3E}">
        <p14:creationId xmlns:p14="http://schemas.microsoft.com/office/powerpoint/2010/main" val="342695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D2957F-C7C7-4F44-B0BB-722E3F5B92A8}" type="slidenum">
              <a:rPr lang="en-US" altLang="en-US"/>
              <a:pPr/>
              <a:t>7</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215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45361F-ACBA-41ED-91C7-253E892B930E}" type="slidenum">
              <a:rPr lang="en-US" altLang="en-US">
                <a:solidFill>
                  <a:srgbClr val="000000"/>
                </a:solidFill>
              </a:rPr>
              <a:pPr/>
              <a:t>8</a:t>
            </a:fld>
            <a:endParaRPr lang="en-US" altLang="en-US">
              <a:solidFill>
                <a:srgbClr val="000000"/>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06928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5A67C7-2576-4E89-8ACB-050BA63BF6D3}" type="slidenum">
              <a:rPr lang="en-US" altLang="en-US">
                <a:solidFill>
                  <a:srgbClr val="000000"/>
                </a:solidFill>
              </a:rPr>
              <a:pPr/>
              <a:t>9</a:t>
            </a:fld>
            <a:endParaRPr lang="en-US" altLang="en-US">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55751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857595-83BD-4592-B5AB-19E193BBF53C}" type="slidenum">
              <a:rPr lang="en-US" altLang="en-US"/>
              <a:pPr>
                <a:defRPr/>
              </a:pPr>
              <a:t>‹#›</a:t>
            </a:fld>
            <a:endParaRPr lang="en-US" altLang="en-US"/>
          </a:p>
        </p:txBody>
      </p:sp>
    </p:spTree>
    <p:extLst>
      <p:ext uri="{BB962C8B-B14F-4D97-AF65-F5344CB8AC3E}">
        <p14:creationId xmlns:p14="http://schemas.microsoft.com/office/powerpoint/2010/main" val="171964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7D6731-66C0-42A7-B7C1-6018C5618813}" type="slidenum">
              <a:rPr lang="en-US" altLang="en-US"/>
              <a:pPr>
                <a:defRPr/>
              </a:pPr>
              <a:t>‹#›</a:t>
            </a:fld>
            <a:endParaRPr lang="en-US" altLang="en-US"/>
          </a:p>
        </p:txBody>
      </p:sp>
    </p:spTree>
    <p:extLst>
      <p:ext uri="{BB962C8B-B14F-4D97-AF65-F5344CB8AC3E}">
        <p14:creationId xmlns:p14="http://schemas.microsoft.com/office/powerpoint/2010/main" val="20655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B3227E-D105-45A9-A734-269C2B0AD069}" type="slidenum">
              <a:rPr lang="en-US" altLang="en-US"/>
              <a:pPr>
                <a:defRPr/>
              </a:pPr>
              <a:t>‹#›</a:t>
            </a:fld>
            <a:endParaRPr lang="en-US" altLang="en-US"/>
          </a:p>
        </p:txBody>
      </p:sp>
    </p:spTree>
    <p:extLst>
      <p:ext uri="{BB962C8B-B14F-4D97-AF65-F5344CB8AC3E}">
        <p14:creationId xmlns:p14="http://schemas.microsoft.com/office/powerpoint/2010/main" val="2806028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A049C5-3513-4274-B270-626887A54AC3}" type="slidenum">
              <a:rPr lang="en-US" altLang="en-US"/>
              <a:pPr>
                <a:defRPr/>
              </a:pPr>
              <a:t>‹#›</a:t>
            </a:fld>
            <a:endParaRPr lang="en-US" altLang="en-US"/>
          </a:p>
        </p:txBody>
      </p:sp>
    </p:spTree>
    <p:extLst>
      <p:ext uri="{BB962C8B-B14F-4D97-AF65-F5344CB8AC3E}">
        <p14:creationId xmlns:p14="http://schemas.microsoft.com/office/powerpoint/2010/main" val="4208871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5307C7-5B8C-4120-A5A1-EAFFCFAA690C}" type="slidenum">
              <a:rPr lang="en-US" altLang="en-US"/>
              <a:pPr>
                <a:defRPr/>
              </a:pPr>
              <a:t>‹#›</a:t>
            </a:fld>
            <a:endParaRPr lang="en-US" altLang="en-US"/>
          </a:p>
        </p:txBody>
      </p:sp>
    </p:spTree>
    <p:extLst>
      <p:ext uri="{BB962C8B-B14F-4D97-AF65-F5344CB8AC3E}">
        <p14:creationId xmlns:p14="http://schemas.microsoft.com/office/powerpoint/2010/main" val="2405694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GB"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394B57-3912-4592-B25D-881783B88248}" type="slidenum">
              <a:rPr lang="en-US" altLang="en-US"/>
              <a:pPr>
                <a:defRPr/>
              </a:pPr>
              <a:t>‹#›</a:t>
            </a:fld>
            <a:endParaRPr lang="en-US" altLang="en-US"/>
          </a:p>
        </p:txBody>
      </p:sp>
    </p:spTree>
    <p:extLst>
      <p:ext uri="{BB962C8B-B14F-4D97-AF65-F5344CB8AC3E}">
        <p14:creationId xmlns:p14="http://schemas.microsoft.com/office/powerpoint/2010/main" val="2291981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FA9A043-1FE9-4FAE-AEFB-C67503D7A1DE}" type="slidenum">
              <a:rPr lang="en-US" altLang="en-US"/>
              <a:pPr>
                <a:defRPr/>
              </a:pPr>
              <a:t>‹#›</a:t>
            </a:fld>
            <a:endParaRPr lang="en-US" altLang="en-US"/>
          </a:p>
        </p:txBody>
      </p:sp>
    </p:spTree>
    <p:extLst>
      <p:ext uri="{BB962C8B-B14F-4D97-AF65-F5344CB8AC3E}">
        <p14:creationId xmlns:p14="http://schemas.microsoft.com/office/powerpoint/2010/main" val="2166196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ACD89804-5601-4809-B28F-406D6A18FFB1}" type="slidenum">
              <a:rPr lang="en-US" altLang="en-US"/>
              <a:pPr>
                <a:defRPr/>
              </a:pPr>
              <a:t>‹#›</a:t>
            </a:fld>
            <a:endParaRPr lang="en-US" altLang="en-US"/>
          </a:p>
        </p:txBody>
      </p:sp>
    </p:spTree>
    <p:extLst>
      <p:ext uri="{BB962C8B-B14F-4D97-AF65-F5344CB8AC3E}">
        <p14:creationId xmlns:p14="http://schemas.microsoft.com/office/powerpoint/2010/main" val="925312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eaLnBrk="0" hangingPunc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vl1pPr>
          </a:lstStyle>
          <a:p>
            <a:pPr>
              <a:defRPr/>
            </a:pPr>
            <a:fld id="{4A49C51C-A7F0-42E6-B33F-1FD8B424003D}" type="slidenum">
              <a:rPr lang="en-US" altLang="en-US"/>
              <a:pPr>
                <a:defRPr/>
              </a:pPr>
              <a:t>‹#›</a:t>
            </a:fld>
            <a:endParaRPr lang="en-US" altLang="en-US"/>
          </a:p>
        </p:txBody>
      </p:sp>
    </p:spTree>
    <p:extLst>
      <p:ext uri="{BB962C8B-B14F-4D97-AF65-F5344CB8AC3E}">
        <p14:creationId xmlns:p14="http://schemas.microsoft.com/office/powerpoint/2010/main" val="825978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eaLnBrk="0" hangingPunct="0">
              <a:defRPr>
                <a:solidFill>
                  <a:schemeClr val="tx1"/>
                </a:solidFill>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solidFill>
                  <a:schemeClr val="tx1"/>
                </a:solidFill>
              </a:defRPr>
            </a:lvl1pPr>
          </a:lstStyle>
          <a:p>
            <a:pPr>
              <a:defRPr/>
            </a:pPr>
            <a:fld id="{A2BE9590-91EF-4EBF-B159-3DE2BA69EB56}" type="slidenum">
              <a:rPr lang="en-US" altLang="en-US"/>
              <a:pPr>
                <a:defRPr/>
              </a:pPr>
              <a:t>‹#›</a:t>
            </a:fld>
            <a:endParaRPr lang="en-US" altLang="en-US"/>
          </a:p>
        </p:txBody>
      </p:sp>
    </p:spTree>
    <p:extLst>
      <p:ext uri="{BB962C8B-B14F-4D97-AF65-F5344CB8AC3E}">
        <p14:creationId xmlns:p14="http://schemas.microsoft.com/office/powerpoint/2010/main" val="111808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pPr lvl="0"/>
            <a:endParaRPr lang="en-GB" noProof="0" smtClean="0"/>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vl1pPr>
          </a:lstStyle>
          <a:p>
            <a:pPr>
              <a:defRPr/>
            </a:pPr>
            <a:fld id="{AFD125B4-9A94-48ED-A50D-7B48FA7A2DAD}" type="slidenum">
              <a:rPr lang="en-US" altLang="en-US"/>
              <a:pPr>
                <a:defRPr/>
              </a:pPr>
              <a:t>‹#›</a:t>
            </a:fld>
            <a:endParaRPr lang="en-US" altLang="en-US"/>
          </a:p>
        </p:txBody>
      </p:sp>
    </p:spTree>
    <p:extLst>
      <p:ext uri="{BB962C8B-B14F-4D97-AF65-F5344CB8AC3E}">
        <p14:creationId xmlns:p14="http://schemas.microsoft.com/office/powerpoint/2010/main" val="246762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602272-A3AE-4238-A916-93A41B4EB45D}" type="slidenum">
              <a:rPr lang="en-US" altLang="en-US"/>
              <a:pPr>
                <a:defRPr/>
              </a:pPr>
              <a:t>‹#›</a:t>
            </a:fld>
            <a:endParaRPr lang="en-US" altLang="en-US"/>
          </a:p>
        </p:txBody>
      </p:sp>
    </p:spTree>
    <p:extLst>
      <p:ext uri="{BB962C8B-B14F-4D97-AF65-F5344CB8AC3E}">
        <p14:creationId xmlns:p14="http://schemas.microsoft.com/office/powerpoint/2010/main" val="89234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C9AC85-2192-4D3E-A734-DC7C1314E347}" type="slidenum">
              <a:rPr lang="en-US" altLang="en-US"/>
              <a:pPr>
                <a:defRPr/>
              </a:pPr>
              <a:t>‹#›</a:t>
            </a:fld>
            <a:endParaRPr lang="en-US" altLang="en-US"/>
          </a:p>
        </p:txBody>
      </p:sp>
    </p:spTree>
    <p:extLst>
      <p:ext uri="{BB962C8B-B14F-4D97-AF65-F5344CB8AC3E}">
        <p14:creationId xmlns:p14="http://schemas.microsoft.com/office/powerpoint/2010/main" val="368574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21C05D-4653-4AB5-A713-6D75270DA21E}" type="slidenum">
              <a:rPr lang="en-US" altLang="en-US"/>
              <a:pPr>
                <a:defRPr/>
              </a:pPr>
              <a:t>‹#›</a:t>
            </a:fld>
            <a:endParaRPr lang="en-US" altLang="en-US"/>
          </a:p>
        </p:txBody>
      </p:sp>
    </p:spTree>
    <p:extLst>
      <p:ext uri="{BB962C8B-B14F-4D97-AF65-F5344CB8AC3E}">
        <p14:creationId xmlns:p14="http://schemas.microsoft.com/office/powerpoint/2010/main" val="125259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248D01-0A42-4E53-921A-972832C52335}" type="slidenum">
              <a:rPr lang="en-US" altLang="en-US"/>
              <a:pPr>
                <a:defRPr/>
              </a:pPr>
              <a:t>‹#›</a:t>
            </a:fld>
            <a:endParaRPr lang="en-US" altLang="en-US"/>
          </a:p>
        </p:txBody>
      </p:sp>
    </p:spTree>
    <p:extLst>
      <p:ext uri="{BB962C8B-B14F-4D97-AF65-F5344CB8AC3E}">
        <p14:creationId xmlns:p14="http://schemas.microsoft.com/office/powerpoint/2010/main" val="190211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EE80AA-9BA4-423C-B949-C406BACD5122}" type="slidenum">
              <a:rPr lang="en-US" altLang="en-US"/>
              <a:pPr>
                <a:defRPr/>
              </a:pPr>
              <a:t>‹#›</a:t>
            </a:fld>
            <a:endParaRPr lang="en-US" altLang="en-US"/>
          </a:p>
        </p:txBody>
      </p:sp>
    </p:spTree>
    <p:extLst>
      <p:ext uri="{BB962C8B-B14F-4D97-AF65-F5344CB8AC3E}">
        <p14:creationId xmlns:p14="http://schemas.microsoft.com/office/powerpoint/2010/main" val="419064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65AD67-ED61-405E-B10B-92D43668C9BF}" type="slidenum">
              <a:rPr lang="en-US" altLang="en-US"/>
              <a:pPr>
                <a:defRPr/>
              </a:pPr>
              <a:t>‹#›</a:t>
            </a:fld>
            <a:endParaRPr lang="en-US" altLang="en-US"/>
          </a:p>
        </p:txBody>
      </p:sp>
    </p:spTree>
    <p:extLst>
      <p:ext uri="{BB962C8B-B14F-4D97-AF65-F5344CB8AC3E}">
        <p14:creationId xmlns:p14="http://schemas.microsoft.com/office/powerpoint/2010/main" val="126551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E85222-1686-4D40-BF84-915A0C4743EF}" type="slidenum">
              <a:rPr lang="en-US" altLang="en-US"/>
              <a:pPr>
                <a:defRPr/>
              </a:pPr>
              <a:t>‹#›</a:t>
            </a:fld>
            <a:endParaRPr lang="en-US" altLang="en-US"/>
          </a:p>
        </p:txBody>
      </p:sp>
    </p:spTree>
    <p:extLst>
      <p:ext uri="{BB962C8B-B14F-4D97-AF65-F5344CB8AC3E}">
        <p14:creationId xmlns:p14="http://schemas.microsoft.com/office/powerpoint/2010/main" val="253775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CB4B4D-B598-4166-98D4-01095C297D11}" type="slidenum">
              <a:rPr lang="en-US" altLang="en-US"/>
              <a:pPr>
                <a:defRPr/>
              </a:pPr>
              <a:t>‹#›</a:t>
            </a:fld>
            <a:endParaRPr lang="en-US" altLang="en-US"/>
          </a:p>
        </p:txBody>
      </p:sp>
    </p:spTree>
    <p:extLst>
      <p:ext uri="{BB962C8B-B14F-4D97-AF65-F5344CB8AC3E}">
        <p14:creationId xmlns:p14="http://schemas.microsoft.com/office/powerpoint/2010/main" val="256080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12"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12"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ea typeface="MS PGothic" panose="020B0600070205080204" pitchFamily="34" charset="-128"/>
              </a:defRPr>
            </a:lvl1pPr>
          </a:lstStyle>
          <a:p>
            <a:pPr>
              <a:defRPr/>
            </a:pPr>
            <a:fld id="{BB9A9D97-5407-4458-B843-BD3BCEAB8F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anose="020B0600070205080204" pitchFamily="34"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anose="020B0600070205080204" pitchFamily="34"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anose="020B0600070205080204" pitchFamily="34"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anose="020B0600070205080204" pitchFamily="34"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2"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ea typeface="MS PGothic" panose="020B0600070205080204" pitchFamily="34" charset="-128"/>
              </a:defRPr>
            </a:lvl1pPr>
          </a:lstStyle>
          <a:p>
            <a:pPr>
              <a:defRPr/>
            </a:pPr>
            <a:fld id="{8CC78274-8D42-4175-926C-C955A6A998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2pPr>
      <a:lvl3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3pPr>
      <a:lvl4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4pPr>
      <a:lvl5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5pPr>
      <a:lvl6pPr marL="4572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6pPr>
      <a:lvl7pPr marL="9144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7pPr>
      <a:lvl8pPr marL="13716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8pPr>
      <a:lvl9pPr marL="18288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2"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ea typeface="MS PGothic" panose="020B0600070205080204" pitchFamily="34" charset="-128"/>
              </a:defRPr>
            </a:lvl1pPr>
          </a:lstStyle>
          <a:p>
            <a:pPr>
              <a:defRPr/>
            </a:pPr>
            <a:fld id="{00161B39-405E-43D9-8AD6-4A63F05419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2pPr>
      <a:lvl3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3pPr>
      <a:lvl4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4pPr>
      <a:lvl5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5pPr>
      <a:lvl6pPr marL="4572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6pPr>
      <a:lvl7pPr marL="9144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7pPr>
      <a:lvl8pPr marL="13716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8pPr>
      <a:lvl9pPr marL="18288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2"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ea typeface="MS PGothic" panose="020B0600070205080204" pitchFamily="34" charset="-128"/>
              </a:defRPr>
            </a:lvl1pPr>
          </a:lstStyle>
          <a:p>
            <a:pPr>
              <a:defRPr/>
            </a:pPr>
            <a:fld id="{046B767E-0D2F-48A5-B6E6-96184BFA6FB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2pPr>
      <a:lvl3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3pPr>
      <a:lvl4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4pPr>
      <a:lvl5pPr algn="ctr" rtl="0" eaLnBrk="0" fontAlgn="base" hangingPunct="0">
        <a:spcBef>
          <a:spcPct val="0"/>
        </a:spcBef>
        <a:spcAft>
          <a:spcPct val="0"/>
        </a:spcAft>
        <a:defRPr sz="4400">
          <a:solidFill>
            <a:schemeClr val="tx2"/>
          </a:solidFill>
          <a:latin typeface="Arial" pitchFamily="-112" charset="0"/>
          <a:ea typeface="Arial" pitchFamily="-112" charset="0"/>
          <a:cs typeface="Arial" pitchFamily="-112" charset="0"/>
        </a:defRPr>
      </a:lvl5pPr>
      <a:lvl6pPr marL="4572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6pPr>
      <a:lvl7pPr marL="9144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7pPr>
      <a:lvl8pPr marL="13716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8pPr>
      <a:lvl9pPr marL="1828800" algn="ctr" rtl="0" fontAlgn="base">
        <a:spcBef>
          <a:spcPct val="0"/>
        </a:spcBef>
        <a:spcAft>
          <a:spcPct val="0"/>
        </a:spcAft>
        <a:defRPr sz="4400">
          <a:solidFill>
            <a:schemeClr val="tx2"/>
          </a:solidFill>
          <a:latin typeface="Arial" pitchFamily="-112" charset="0"/>
          <a:ea typeface="Arial" pitchFamily="-112" charset="0"/>
          <a:cs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qubit.hu/2019/03/06/a-nyelvtani-nemek-megkulonboztetese-arthat-a-nok-boldogulasanak" TargetMode="External"/><Relationship Id="rId2" Type="http://schemas.openxmlformats.org/officeDocument/2006/relationships/hyperlink" Target="http://documents.worldbank.org/curated/en/405621528167411253/pdf/WPS8464.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371600"/>
            <a:ext cx="7772400" cy="1905000"/>
          </a:xfrm>
        </p:spPr>
        <p:txBody>
          <a:bodyPr/>
          <a:lstStyle/>
          <a:p>
            <a:pPr eaLnBrk="1" hangingPunct="1">
              <a:lnSpc>
                <a:spcPct val="140000"/>
              </a:lnSpc>
            </a:pPr>
            <a:r>
              <a:rPr lang="hu-HU" altLang="en-US" dirty="0" smtClean="0">
                <a:solidFill>
                  <a:schemeClr val="accent2"/>
                </a:solidFill>
              </a:rPr>
              <a:t>Language and Thought</a:t>
            </a:r>
            <a:endParaRPr lang="en-US" altLang="en-US" dirty="0" smtClean="0">
              <a:solidFill>
                <a:schemeClr val="accent2"/>
              </a:solidFill>
            </a:endParaRPr>
          </a:p>
        </p:txBody>
      </p:sp>
      <p:sp>
        <p:nvSpPr>
          <p:cNvPr id="10243" name="Rectangle 3"/>
          <p:cNvSpPr>
            <a:spLocks noGrp="1" noChangeArrowheads="1"/>
          </p:cNvSpPr>
          <p:nvPr>
            <p:ph type="subTitle" idx="1"/>
          </p:nvPr>
        </p:nvSpPr>
        <p:spPr>
          <a:xfrm>
            <a:off x="1295400" y="4800600"/>
            <a:ext cx="6477000" cy="1066800"/>
          </a:xfrm>
        </p:spPr>
        <p:txBody>
          <a:bodyPr/>
          <a:lstStyle/>
          <a:p>
            <a:pPr eaLnBrk="1" hangingPunct="1">
              <a:lnSpc>
                <a:spcPct val="80000"/>
              </a:lnSpc>
            </a:pPr>
            <a:r>
              <a:rPr lang="hu-HU" altLang="en-US" sz="2000" smtClean="0"/>
              <a:t>Using ideas from Szamarasz Vera, Bencze Ildikó, Fekete István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77875"/>
          </a:xfrm>
        </p:spPr>
        <p:txBody>
          <a:bodyPr/>
          <a:lstStyle/>
          <a:p>
            <a:pPr eaLnBrk="1" hangingPunct="1"/>
            <a:r>
              <a:rPr lang="hu-HU" altLang="en-US" smtClean="0"/>
              <a:t>Spatial reference (Brown 2001)</a:t>
            </a:r>
            <a:endParaRPr lang="en-US" altLang="en-US" smtClean="0"/>
          </a:p>
        </p:txBody>
      </p:sp>
      <p:sp>
        <p:nvSpPr>
          <p:cNvPr id="28675" name="Rectangle 3"/>
          <p:cNvSpPr>
            <a:spLocks noGrp="1" noChangeArrowheads="1"/>
          </p:cNvSpPr>
          <p:nvPr>
            <p:ph type="body" idx="1"/>
          </p:nvPr>
        </p:nvSpPr>
        <p:spPr>
          <a:xfrm>
            <a:off x="457200" y="1125538"/>
            <a:ext cx="8229600" cy="5000625"/>
          </a:xfrm>
        </p:spPr>
        <p:txBody>
          <a:bodyPr/>
          <a:lstStyle/>
          <a:p>
            <a:pPr eaLnBrk="1" hangingPunct="1"/>
            <a:r>
              <a:rPr lang="hu-HU" altLang="en-US" dirty="0" smtClean="0"/>
              <a:t>Egocentric (left, right, in fron of me, behind me)</a:t>
            </a:r>
            <a:r>
              <a:rPr lang="en-GB" altLang="en-US" dirty="0" smtClean="0"/>
              <a:t> – </a:t>
            </a:r>
            <a:r>
              <a:rPr lang="en-GB" altLang="en-US" dirty="0" err="1" smtClean="0"/>
              <a:t>relat</a:t>
            </a:r>
            <a:r>
              <a:rPr lang="hu-HU" altLang="en-US" dirty="0" smtClean="0"/>
              <a:t>ive</a:t>
            </a:r>
          </a:p>
          <a:p>
            <a:pPr eaLnBrk="1" hangingPunct="1"/>
            <a:r>
              <a:rPr lang="hu-HU" altLang="en-US" dirty="0" smtClean="0"/>
              <a:t>Geocentric (hill-wise, sea-wise, etc) – absolute</a:t>
            </a:r>
          </a:p>
          <a:p>
            <a:pPr eaLnBrk="1" hangingPunct="1">
              <a:buFontTx/>
              <a:buNone/>
            </a:pPr>
            <a:r>
              <a:rPr lang="hu-HU" altLang="en-US" dirty="0" smtClean="0"/>
              <a:t/>
            </a:r>
            <a:br>
              <a:rPr lang="hu-HU" altLang="en-US" dirty="0" smtClean="0"/>
            </a:br>
            <a:r>
              <a:rPr lang="hu-HU" altLang="en-US" sz="2400" dirty="0" smtClean="0"/>
              <a:t>Tseltal (Mexico): </a:t>
            </a:r>
            <a:r>
              <a:rPr lang="en-GB" altLang="en-US" sz="2400" dirty="0" smtClean="0"/>
              <a:t/>
            </a:r>
            <a:br>
              <a:rPr lang="en-GB" altLang="en-US" sz="2400" dirty="0" smtClean="0"/>
            </a:br>
            <a:r>
              <a:rPr lang="hu-HU" altLang="en-US" sz="2400" b="1" dirty="0" smtClean="0">
                <a:solidFill>
                  <a:srgbClr val="008000"/>
                </a:solidFill>
              </a:rPr>
              <a:t>ajk</a:t>
            </a:r>
            <a:r>
              <a:rPr lang="en-GB" altLang="en-US" sz="2400" b="1" dirty="0" smtClean="0">
                <a:solidFill>
                  <a:srgbClr val="008000"/>
                </a:solidFill>
              </a:rPr>
              <a:t>’</a:t>
            </a:r>
            <a:r>
              <a:rPr lang="en-GB" altLang="en-US" sz="2400" b="1" dirty="0" err="1" smtClean="0">
                <a:solidFill>
                  <a:srgbClr val="008000"/>
                </a:solidFill>
              </a:rPr>
              <a:t>ol</a:t>
            </a:r>
            <a:r>
              <a:rPr lang="en-GB" altLang="en-US" sz="2400" dirty="0" smtClean="0">
                <a:solidFill>
                  <a:srgbClr val="008000"/>
                </a:solidFill>
              </a:rPr>
              <a:t> </a:t>
            </a:r>
            <a:r>
              <a:rPr lang="hu-HU" altLang="en-US" sz="2400" dirty="0" smtClean="0"/>
              <a:t>„uphill”</a:t>
            </a:r>
            <a:r>
              <a:rPr lang="en-GB" altLang="en-US" sz="2400" dirty="0" smtClean="0"/>
              <a:t/>
            </a:r>
            <a:br>
              <a:rPr lang="en-GB" altLang="en-US" sz="2400" dirty="0" smtClean="0"/>
            </a:br>
            <a:r>
              <a:rPr lang="en-GB" altLang="en-US" sz="2400" b="1" dirty="0" err="1" smtClean="0">
                <a:solidFill>
                  <a:srgbClr val="008000"/>
                </a:solidFill>
              </a:rPr>
              <a:t>alan</a:t>
            </a:r>
            <a:r>
              <a:rPr lang="en-GB" altLang="en-US" sz="2400" dirty="0" smtClean="0">
                <a:solidFill>
                  <a:srgbClr val="008000"/>
                </a:solidFill>
              </a:rPr>
              <a:t> </a:t>
            </a:r>
            <a:r>
              <a:rPr lang="hu-HU" altLang="en-US" sz="2400" dirty="0" smtClean="0"/>
              <a:t>„downhill”</a:t>
            </a:r>
            <a:endParaRPr lang="en-US" altLang="en-US" sz="2400" dirty="0" smtClean="0"/>
          </a:p>
        </p:txBody>
      </p:sp>
      <p:pic>
        <p:nvPicPr>
          <p:cNvPr id="28676" name="Picture 4" descr="tseltalVi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386138"/>
            <a:ext cx="4465637" cy="291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hu-HU" altLang="en-US" smtClean="0"/>
              <a:t>Hungarian locatives</a:t>
            </a:r>
            <a:endParaRPr lang="en-GB" altLang="en-US" smtClean="0"/>
          </a:p>
        </p:txBody>
      </p:sp>
      <p:graphicFrame>
        <p:nvGraphicFramePr>
          <p:cNvPr id="25603" name="Group 3"/>
          <p:cNvGraphicFramePr>
            <a:graphicFrameLocks noGrp="1"/>
          </p:cNvGraphicFramePr>
          <p:nvPr>
            <p:ph idx="1"/>
          </p:nvPr>
        </p:nvGraphicFramePr>
        <p:xfrm>
          <a:off x="457200" y="1412875"/>
          <a:ext cx="8229600" cy="4983163"/>
        </p:xfrm>
        <a:graphic>
          <a:graphicData uri="http://schemas.openxmlformats.org/drawingml/2006/table">
            <a:tbl>
              <a:tblPr/>
              <a:tblGrid>
                <a:gridCol w="2314575">
                  <a:extLst>
                    <a:ext uri="{9D8B030D-6E8A-4147-A177-3AD203B41FA5}">
                      <a16:colId xmlns:a16="http://schemas.microsoft.com/office/drawing/2014/main" val="20000"/>
                    </a:ext>
                  </a:extLst>
                </a:gridCol>
                <a:gridCol w="1971675">
                  <a:extLst>
                    <a:ext uri="{9D8B030D-6E8A-4147-A177-3AD203B41FA5}">
                      <a16:colId xmlns:a16="http://schemas.microsoft.com/office/drawing/2014/main" val="20001"/>
                    </a:ext>
                  </a:extLst>
                </a:gridCol>
                <a:gridCol w="1971675">
                  <a:extLst>
                    <a:ext uri="{9D8B030D-6E8A-4147-A177-3AD203B41FA5}">
                      <a16:colId xmlns:a16="http://schemas.microsoft.com/office/drawing/2014/main" val="20002"/>
                    </a:ext>
                  </a:extLst>
                </a:gridCol>
                <a:gridCol w="1971675">
                  <a:extLst>
                    <a:ext uri="{9D8B030D-6E8A-4147-A177-3AD203B41FA5}">
                      <a16:colId xmlns:a16="http://schemas.microsoft.com/office/drawing/2014/main" val="20003"/>
                    </a:ext>
                  </a:extLst>
                </a:gridCol>
              </a:tblGrid>
              <a:tr h="117642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Static</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Goal</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Source</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48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Interior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(3D)</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BAN</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BA</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BÓL</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48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Exterior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(2D)</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N</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RA</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RÓL</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5705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Approximate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(dimension neutral)</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NÁL</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HOZ</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37931725" indent="-3747452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marL="4572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9144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1371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18288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TÓL</a:t>
                      </a:r>
                      <a:endParaRPr kumimoji="0" lang="en-GB" altLang="en-US" sz="2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hu-HU" altLang="en-US" smtClean="0"/>
              <a:t>Hopi </a:t>
            </a:r>
            <a:r>
              <a:rPr lang="en-GB" altLang="en-US" smtClean="0"/>
              <a:t>modes </a:t>
            </a:r>
            <a:r>
              <a:rPr lang="hu-HU" altLang="en-US" smtClean="0"/>
              <a:t>(Boas 1911)</a:t>
            </a:r>
            <a:endParaRPr lang="en-US" altLang="en-US" smtClean="0"/>
          </a:p>
        </p:txBody>
      </p:sp>
      <p:sp>
        <p:nvSpPr>
          <p:cNvPr id="32771" name="Rectangle 3"/>
          <p:cNvSpPr>
            <a:spLocks noGrp="1" noChangeArrowheads="1"/>
          </p:cNvSpPr>
          <p:nvPr>
            <p:ph type="body" idx="1"/>
          </p:nvPr>
        </p:nvSpPr>
        <p:spPr/>
        <p:txBody>
          <a:bodyPr/>
          <a:lstStyle/>
          <a:p>
            <a:pPr eaLnBrk="1" hangingPunct="1"/>
            <a:r>
              <a:rPr lang="hu-HU" altLang="en-US" smtClean="0"/>
              <a:t>No distinction between past, present and future</a:t>
            </a:r>
          </a:p>
          <a:p>
            <a:pPr eaLnBrk="1" hangingPunct="1"/>
            <a:r>
              <a:rPr lang="hu-HU" altLang="en-US" smtClean="0"/>
              <a:t>Two aspects:</a:t>
            </a:r>
          </a:p>
          <a:p>
            <a:pPr lvl="1" eaLnBrk="1" hangingPunct="1"/>
            <a:r>
              <a:rPr lang="hu-HU" altLang="en-US" smtClean="0"/>
              <a:t>Facts directly experienced by the speaker</a:t>
            </a:r>
          </a:p>
          <a:p>
            <a:pPr lvl="1" eaLnBrk="1" hangingPunct="1"/>
            <a:r>
              <a:rPr lang="hu-HU" altLang="en-US" smtClean="0"/>
              <a:t>Facts/ideas known from hearsay, guessing or inferred</a:t>
            </a:r>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hu-HU" altLang="en-US" smtClean="0"/>
              <a:t>Fox tenses (Dahlstrom 1997)</a:t>
            </a:r>
            <a:endParaRPr lang="en-US" altLang="en-US" smtClean="0"/>
          </a:p>
        </p:txBody>
      </p:sp>
      <p:sp>
        <p:nvSpPr>
          <p:cNvPr id="34819" name="Rectangle 3"/>
          <p:cNvSpPr>
            <a:spLocks noGrp="1" noChangeArrowheads="1"/>
          </p:cNvSpPr>
          <p:nvPr>
            <p:ph type="body" idx="1"/>
          </p:nvPr>
        </p:nvSpPr>
        <p:spPr>
          <a:xfrm>
            <a:off x="539750" y="1600200"/>
            <a:ext cx="8147050" cy="4525963"/>
          </a:xfrm>
        </p:spPr>
        <p:txBody>
          <a:bodyPr/>
          <a:lstStyle/>
          <a:p>
            <a:pPr eaLnBrk="1" hangingPunct="1"/>
            <a:endParaRPr lang="hu-HU" altLang="en-US" smtClean="0"/>
          </a:p>
          <a:p>
            <a:pPr eaLnBrk="1" hangingPunct="1">
              <a:buFontTx/>
              <a:buNone/>
            </a:pPr>
            <a:r>
              <a:rPr lang="hu-HU" altLang="en-US" b="1" smtClean="0">
                <a:solidFill>
                  <a:srgbClr val="008000"/>
                </a:solidFill>
              </a:rPr>
              <a:t>pi</a:t>
            </a:r>
            <a:r>
              <a:rPr lang="en-GB" altLang="en-US" b="1" smtClean="0">
                <a:solidFill>
                  <a:srgbClr val="008000"/>
                </a:solidFill>
              </a:rPr>
              <a:t>’w</a:t>
            </a:r>
            <a:r>
              <a:rPr lang="en-GB" altLang="en-US" smtClean="0"/>
              <a:t>	</a:t>
            </a:r>
            <a:r>
              <a:rPr lang="hu-HU" altLang="en-US" smtClean="0"/>
              <a:t> 	„</a:t>
            </a:r>
            <a:r>
              <a:rPr lang="en-GB" altLang="en-US" smtClean="0"/>
              <a:t>he comes/came</a:t>
            </a:r>
            <a:r>
              <a:rPr lang="hu-HU" altLang="en-US" smtClean="0"/>
              <a:t>”</a:t>
            </a:r>
          </a:p>
          <a:p>
            <a:pPr eaLnBrk="1" hangingPunct="1">
              <a:buFontTx/>
              <a:buNone/>
            </a:pPr>
            <a:r>
              <a:rPr lang="hu-HU" altLang="en-US" b="1" smtClean="0">
                <a:solidFill>
                  <a:srgbClr val="008000"/>
                </a:solidFill>
              </a:rPr>
              <a:t>pi</a:t>
            </a:r>
            <a:r>
              <a:rPr lang="en-GB" altLang="en-US" b="1" smtClean="0">
                <a:solidFill>
                  <a:srgbClr val="008000"/>
                </a:solidFill>
              </a:rPr>
              <a:t>’</a:t>
            </a:r>
            <a:r>
              <a:rPr lang="hu-HU" altLang="en-US" b="1" smtClean="0">
                <a:solidFill>
                  <a:srgbClr val="008000"/>
                </a:solidFill>
              </a:rPr>
              <a:t>wen</a:t>
            </a:r>
            <a:r>
              <a:rPr lang="hu-HU" altLang="en-US" smtClean="0">
                <a:solidFill>
                  <a:srgbClr val="008000"/>
                </a:solidFill>
              </a:rPr>
              <a:t>	</a:t>
            </a:r>
            <a:r>
              <a:rPr lang="hu-HU" altLang="en-US" smtClean="0"/>
              <a:t> „he is believed to come”</a:t>
            </a:r>
          </a:p>
          <a:p>
            <a:pPr eaLnBrk="1" hangingPunct="1">
              <a:buFontTx/>
              <a:buNone/>
            </a:pPr>
            <a:r>
              <a:rPr lang="hu-HU" altLang="en-US" b="1" smtClean="0">
                <a:solidFill>
                  <a:srgbClr val="008000"/>
                </a:solidFill>
              </a:rPr>
              <a:t>piasah</a:t>
            </a:r>
            <a:r>
              <a:rPr lang="hu-HU" altLang="en-US" smtClean="0"/>
              <a:t>	 „he’s coming after all”</a:t>
            </a:r>
          </a:p>
          <a:p>
            <a:pPr eaLnBrk="1" hangingPunct="1">
              <a:buFontTx/>
              <a:buNone/>
            </a:pPr>
            <a:r>
              <a:rPr lang="hu-HU" altLang="en-US" b="1" smtClean="0">
                <a:solidFill>
                  <a:srgbClr val="008000"/>
                </a:solidFill>
              </a:rPr>
              <a:t>piapah</a:t>
            </a:r>
            <a:r>
              <a:rPr lang="hu-HU" altLang="en-US" b="1" smtClean="0"/>
              <a:t> </a:t>
            </a:r>
            <a:r>
              <a:rPr lang="hu-HU" altLang="en-US" smtClean="0"/>
              <a:t>	„he’s not coming after all”</a:t>
            </a:r>
            <a:endParaRPr lang="en-GB" altLang="en-US" smtClean="0"/>
          </a:p>
          <a:p>
            <a:pPr eaLnBrk="1" hangingPunct="1"/>
            <a:endParaRPr lang="en-GB"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hu-HU" altLang="en-US" smtClean="0"/>
              <a:t>Hungarian object agreement</a:t>
            </a:r>
            <a:endParaRPr lang="en-US" altLang="en-US" smtClean="0"/>
          </a:p>
        </p:txBody>
      </p:sp>
      <p:sp>
        <p:nvSpPr>
          <p:cNvPr id="36867" name="Rectangle 3"/>
          <p:cNvSpPr>
            <a:spLocks noGrp="1" noChangeArrowheads="1"/>
          </p:cNvSpPr>
          <p:nvPr>
            <p:ph type="body" idx="1"/>
          </p:nvPr>
        </p:nvSpPr>
        <p:spPr/>
        <p:txBody>
          <a:bodyPr/>
          <a:lstStyle/>
          <a:p>
            <a:pPr eaLnBrk="1" hangingPunct="1"/>
            <a:r>
              <a:rPr lang="hu-HU" altLang="en-US" dirty="0" smtClean="0"/>
              <a:t>The verb form signals the specificity of the object</a:t>
            </a:r>
          </a:p>
          <a:p>
            <a:pPr lvl="1" eaLnBrk="1" hangingPunct="1"/>
            <a:r>
              <a:rPr lang="hu-HU" altLang="en-US" b="1" dirty="0" smtClean="0">
                <a:solidFill>
                  <a:srgbClr val="008000"/>
                </a:solidFill>
              </a:rPr>
              <a:t>Megevett egy almát</a:t>
            </a:r>
            <a:r>
              <a:rPr lang="hu-HU" altLang="en-US" dirty="0" smtClean="0">
                <a:solidFill>
                  <a:srgbClr val="008000"/>
                </a:solidFill>
              </a:rPr>
              <a:t>.</a:t>
            </a:r>
            <a:br>
              <a:rPr lang="hu-HU" altLang="en-US" dirty="0" smtClean="0">
                <a:solidFill>
                  <a:srgbClr val="008000"/>
                </a:solidFill>
              </a:rPr>
            </a:br>
            <a:r>
              <a:rPr lang="hu-HU" altLang="en-US" dirty="0" smtClean="0">
                <a:solidFill>
                  <a:srgbClr val="008000"/>
                </a:solidFill>
              </a:rPr>
              <a:t>he.ate.something an apple</a:t>
            </a:r>
          </a:p>
          <a:p>
            <a:pPr lvl="1" eaLnBrk="1" hangingPunct="1"/>
            <a:r>
              <a:rPr lang="hu-HU" altLang="en-US" b="1" dirty="0" smtClean="0">
                <a:solidFill>
                  <a:srgbClr val="008000"/>
                </a:solidFill>
              </a:rPr>
              <a:t>Megette az almát</a:t>
            </a:r>
            <a:r>
              <a:rPr lang="hu-HU" altLang="en-US" dirty="0" smtClean="0">
                <a:solidFill>
                  <a:srgbClr val="008000"/>
                </a:solidFill>
              </a:rPr>
              <a:t>.</a:t>
            </a:r>
            <a:br>
              <a:rPr lang="hu-HU" altLang="en-US" dirty="0" smtClean="0">
                <a:solidFill>
                  <a:srgbClr val="008000"/>
                </a:solidFill>
              </a:rPr>
            </a:br>
            <a:r>
              <a:rPr lang="hu-HU" altLang="en-US" dirty="0" smtClean="0">
                <a:solidFill>
                  <a:srgbClr val="008000"/>
                </a:solidFill>
              </a:rPr>
              <a:t>he.ate.it the apple</a:t>
            </a:r>
            <a:endParaRPr lang="en-US" altLang="en-US" dirty="0" smtClean="0">
              <a:solidFill>
                <a:srgbClr val="008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sz="half" idx="1"/>
          </p:nvPr>
        </p:nvSpPr>
        <p:spPr>
          <a:xfrm>
            <a:off x="457200" y="4724400"/>
            <a:ext cx="4038600" cy="1981200"/>
          </a:xfrm>
        </p:spPr>
        <p:txBody>
          <a:bodyPr/>
          <a:lstStyle/>
          <a:p>
            <a:pPr algn="ctr" eaLnBrk="1" hangingPunct="1">
              <a:buFontTx/>
              <a:buNone/>
            </a:pPr>
            <a:r>
              <a:rPr lang="en-US" altLang="en-US" b="1" smtClean="0">
                <a:solidFill>
                  <a:srgbClr val="CC3300"/>
                </a:solidFill>
              </a:rPr>
              <a:t>Edward Sapir</a:t>
            </a:r>
          </a:p>
          <a:p>
            <a:pPr algn="ctr" eaLnBrk="1" hangingPunct="1">
              <a:buFontTx/>
              <a:buNone/>
            </a:pPr>
            <a:r>
              <a:rPr lang="hu-HU" altLang="en-US" sz="2400" smtClean="0"/>
              <a:t>(1884-1939)</a:t>
            </a:r>
          </a:p>
          <a:p>
            <a:pPr algn="ctr" eaLnBrk="1" hangingPunct="1">
              <a:buFontTx/>
              <a:buNone/>
            </a:pPr>
            <a:r>
              <a:rPr lang="hu-HU" altLang="en-US" sz="2400" smtClean="0"/>
              <a:t>US anthropologist</a:t>
            </a:r>
            <a:endParaRPr lang="en-US" altLang="en-US" sz="2400" smtClean="0"/>
          </a:p>
        </p:txBody>
      </p:sp>
      <p:sp>
        <p:nvSpPr>
          <p:cNvPr id="38915" name="Rectangle 4"/>
          <p:cNvSpPr>
            <a:spLocks noGrp="1" noChangeArrowheads="1"/>
          </p:cNvSpPr>
          <p:nvPr>
            <p:ph type="body" sz="half" idx="2"/>
          </p:nvPr>
        </p:nvSpPr>
        <p:spPr>
          <a:xfrm>
            <a:off x="4648200" y="4800600"/>
            <a:ext cx="4038600" cy="1905000"/>
          </a:xfrm>
        </p:spPr>
        <p:txBody>
          <a:bodyPr/>
          <a:lstStyle/>
          <a:p>
            <a:pPr algn="ctr" eaLnBrk="1" hangingPunct="1">
              <a:buFontTx/>
              <a:buNone/>
            </a:pPr>
            <a:r>
              <a:rPr lang="en-US" altLang="en-US" b="1" smtClean="0">
                <a:solidFill>
                  <a:srgbClr val="CC3300"/>
                </a:solidFill>
              </a:rPr>
              <a:t>Benjamin Whorf</a:t>
            </a:r>
          </a:p>
          <a:p>
            <a:pPr algn="ctr" eaLnBrk="1" hangingPunct="1">
              <a:buFontTx/>
              <a:buNone/>
            </a:pPr>
            <a:r>
              <a:rPr lang="hu-HU" altLang="en-US" sz="2400" smtClean="0"/>
              <a:t>(1897-1941)</a:t>
            </a:r>
          </a:p>
          <a:p>
            <a:pPr algn="ctr" eaLnBrk="1" hangingPunct="1">
              <a:buFontTx/>
              <a:buNone/>
            </a:pPr>
            <a:r>
              <a:rPr lang="en-GB" altLang="en-US" sz="2400" smtClean="0"/>
              <a:t>US linguist</a:t>
            </a:r>
            <a:endParaRPr lang="en-US" altLang="en-US" sz="2400" smtClean="0"/>
          </a:p>
          <a:p>
            <a:pPr eaLnBrk="1" hangingPunct="1"/>
            <a:endParaRPr lang="en-US" altLang="en-US" smtClean="0"/>
          </a:p>
        </p:txBody>
      </p:sp>
      <p:pic>
        <p:nvPicPr>
          <p:cNvPr id="38916" name="Picture 5" descr="sa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
            <a:ext cx="2924175"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7" name="Picture 6" descr="who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1000"/>
            <a:ext cx="335915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57200" y="381000"/>
            <a:ext cx="8229600" cy="6324600"/>
          </a:xfrm>
        </p:spPr>
        <p:txBody>
          <a:bodyPr/>
          <a:lstStyle/>
          <a:p>
            <a:pPr eaLnBrk="1" hangingPunct="1">
              <a:buFontTx/>
              <a:buNone/>
            </a:pPr>
            <a:r>
              <a:rPr lang="en-GB" altLang="en-US" dirty="0" smtClean="0">
                <a:solidFill>
                  <a:srgbClr val="CC3300"/>
                </a:solidFill>
              </a:rPr>
              <a:t>The Sapir-Whorf Hypothesis</a:t>
            </a:r>
          </a:p>
          <a:p>
            <a:pPr eaLnBrk="1" hangingPunct="1">
              <a:buFontTx/>
              <a:buNone/>
            </a:pPr>
            <a:endParaRPr lang="en-GB" altLang="en-US" dirty="0" smtClean="0">
              <a:solidFill>
                <a:srgbClr val="CC3300"/>
              </a:solidFill>
            </a:endParaRPr>
          </a:p>
          <a:p>
            <a:pPr eaLnBrk="1" hangingPunct="1">
              <a:buFontTx/>
              <a:buNone/>
            </a:pPr>
            <a:r>
              <a:rPr lang="hu-HU" altLang="en-US" dirty="0" err="1" smtClean="0">
                <a:solidFill>
                  <a:srgbClr val="CC3300"/>
                </a:solidFill>
              </a:rPr>
              <a:t>Linguistic</a:t>
            </a:r>
            <a:r>
              <a:rPr lang="hu-HU" altLang="en-US" dirty="0" smtClean="0">
                <a:solidFill>
                  <a:srgbClr val="CC3300"/>
                </a:solidFill>
              </a:rPr>
              <a:t> </a:t>
            </a:r>
            <a:r>
              <a:rPr lang="hu-HU" altLang="en-US" dirty="0" err="1" smtClean="0">
                <a:solidFill>
                  <a:srgbClr val="CC3300"/>
                </a:solidFill>
              </a:rPr>
              <a:t>determinism</a:t>
            </a:r>
            <a:endParaRPr lang="hu-HU" altLang="en-US" sz="2400" b="1" dirty="0" smtClean="0">
              <a:solidFill>
                <a:schemeClr val="folHlink"/>
              </a:solidFill>
            </a:endParaRPr>
          </a:p>
          <a:p>
            <a:pPr eaLnBrk="1" hangingPunct="1"/>
            <a:r>
              <a:rPr lang="hu-HU" altLang="en-US" sz="2400" b="1" dirty="0" smtClean="0">
                <a:solidFill>
                  <a:srgbClr val="008000"/>
                </a:solidFill>
              </a:rPr>
              <a:t>Strong version</a:t>
            </a:r>
            <a:r>
              <a:rPr lang="hu-HU" altLang="en-US" sz="2400" dirty="0" smtClean="0"/>
              <a:t>: </a:t>
            </a:r>
            <a:r>
              <a:rPr lang="hu-HU" altLang="en-US" sz="2400" dirty="0" err="1" smtClean="0"/>
              <a:t>thought</a:t>
            </a:r>
            <a:r>
              <a:rPr lang="hu-HU" altLang="en-US" sz="2400" dirty="0" smtClean="0"/>
              <a:t> is </a:t>
            </a:r>
            <a:r>
              <a:rPr lang="hu-HU" altLang="en-US" sz="2400" dirty="0" err="1" smtClean="0"/>
              <a:t>determined</a:t>
            </a:r>
            <a:r>
              <a:rPr lang="hu-HU" altLang="en-US" sz="2400" dirty="0" smtClean="0"/>
              <a:t> </a:t>
            </a:r>
            <a:r>
              <a:rPr lang="hu-HU" altLang="en-US" sz="2400" dirty="0" err="1" smtClean="0"/>
              <a:t>by</a:t>
            </a:r>
            <a:r>
              <a:rPr lang="hu-HU" altLang="en-US" sz="2400" dirty="0" smtClean="0"/>
              <a:t> </a:t>
            </a:r>
            <a:r>
              <a:rPr lang="hu-HU" altLang="en-US" sz="2400" dirty="0" err="1" smtClean="0"/>
              <a:t>language</a:t>
            </a:r>
            <a:r>
              <a:rPr lang="hu-HU" altLang="en-US" sz="2400" dirty="0" smtClean="0"/>
              <a:t> </a:t>
            </a:r>
            <a:endParaRPr lang="en-GB" altLang="en-US" sz="2400" dirty="0"/>
          </a:p>
          <a:p>
            <a:pPr eaLnBrk="1" hangingPunct="1"/>
            <a:r>
              <a:rPr lang="hu-HU" altLang="en-US" sz="2400" b="1" dirty="0" err="1" smtClean="0">
                <a:solidFill>
                  <a:srgbClr val="008000"/>
                </a:solidFill>
              </a:rPr>
              <a:t>Weak</a:t>
            </a:r>
            <a:r>
              <a:rPr lang="hu-HU" altLang="en-US" sz="2400" b="1" dirty="0" smtClean="0">
                <a:solidFill>
                  <a:srgbClr val="008000"/>
                </a:solidFill>
              </a:rPr>
              <a:t> version</a:t>
            </a:r>
            <a:r>
              <a:rPr lang="hu-HU" altLang="en-US" sz="2400" dirty="0" smtClean="0"/>
              <a:t>:  </a:t>
            </a:r>
            <a:r>
              <a:rPr lang="hu-HU" altLang="en-US" sz="2400" dirty="0" err="1" smtClean="0"/>
              <a:t>thought</a:t>
            </a:r>
            <a:r>
              <a:rPr lang="hu-HU" altLang="en-US" sz="2400" dirty="0" smtClean="0"/>
              <a:t> is </a:t>
            </a:r>
            <a:r>
              <a:rPr lang="hu-HU" altLang="en-US" sz="2400" dirty="0" err="1" smtClean="0"/>
              <a:t>influenced</a:t>
            </a:r>
            <a:r>
              <a:rPr lang="hu-HU" altLang="en-US" sz="2400" dirty="0" smtClean="0"/>
              <a:t> </a:t>
            </a:r>
            <a:r>
              <a:rPr lang="hu-HU" altLang="en-US" sz="2400" dirty="0" err="1" smtClean="0"/>
              <a:t>by</a:t>
            </a:r>
            <a:r>
              <a:rPr lang="hu-HU" altLang="en-US" sz="2400" dirty="0" smtClean="0"/>
              <a:t> </a:t>
            </a:r>
            <a:r>
              <a:rPr lang="hu-HU" altLang="en-US" sz="2400" dirty="0" err="1" smtClean="0"/>
              <a:t>language</a:t>
            </a:r>
            <a:endParaRPr lang="hu-HU" altLang="en-US" sz="2400" dirty="0" smtClean="0"/>
          </a:p>
          <a:p>
            <a:pPr eaLnBrk="1" hangingPunct="1">
              <a:buFontTx/>
              <a:buNone/>
            </a:pPr>
            <a:endParaRPr lang="hu-HU" altLang="en-US" sz="2400" dirty="0" smtClean="0">
              <a:solidFill>
                <a:srgbClr val="CC0000"/>
              </a:solidFill>
            </a:endParaRPr>
          </a:p>
          <a:p>
            <a:pPr eaLnBrk="1" hangingPunct="1">
              <a:buFontTx/>
              <a:buNone/>
            </a:pPr>
            <a:r>
              <a:rPr lang="hu-HU" altLang="en-US" sz="2400" dirty="0" err="1" smtClean="0">
                <a:solidFill>
                  <a:schemeClr val="accent2"/>
                </a:solidFill>
              </a:rPr>
              <a:t>In</a:t>
            </a:r>
            <a:r>
              <a:rPr lang="hu-HU" altLang="en-US" sz="2400" dirty="0" smtClean="0">
                <a:solidFill>
                  <a:schemeClr val="accent2"/>
                </a:solidFill>
              </a:rPr>
              <a:t> </a:t>
            </a:r>
            <a:r>
              <a:rPr lang="hu-HU" altLang="en-US" sz="2400" dirty="0" err="1" smtClean="0">
                <a:solidFill>
                  <a:schemeClr val="accent2"/>
                </a:solidFill>
              </a:rPr>
              <a:t>literature</a:t>
            </a:r>
            <a:endParaRPr lang="hu-HU" altLang="en-US" sz="2400" dirty="0" smtClean="0">
              <a:solidFill>
                <a:schemeClr val="accent2"/>
              </a:solidFill>
            </a:endParaRPr>
          </a:p>
          <a:p>
            <a:pPr eaLnBrk="1" hangingPunct="1">
              <a:buFontTx/>
              <a:buNone/>
            </a:pPr>
            <a:r>
              <a:rPr lang="hu-HU" altLang="en-US" sz="2400" dirty="0" smtClean="0"/>
              <a:t>Orwell: 1984 – </a:t>
            </a:r>
            <a:r>
              <a:rPr lang="hu-HU" altLang="en-US" sz="2400" dirty="0" err="1" smtClean="0"/>
              <a:t>Newspeak</a:t>
            </a:r>
            <a:endParaRPr lang="hu-HU" altLang="en-US" sz="2400" dirty="0" smtClean="0"/>
          </a:p>
          <a:p>
            <a:pPr eaLnBrk="1" hangingPunct="1">
              <a:buFontTx/>
              <a:buNone/>
            </a:pPr>
            <a:endParaRPr lang="hu-HU" altLang="en-US" sz="2400" dirty="0" smtClean="0"/>
          </a:p>
          <a:p>
            <a:pPr eaLnBrk="1" hangingPunct="1">
              <a:buFontTx/>
              <a:buNone/>
            </a:pPr>
            <a:r>
              <a:rPr lang="hu-HU" altLang="en-US" dirty="0" err="1" smtClean="0">
                <a:solidFill>
                  <a:srgbClr val="CC3300"/>
                </a:solidFill>
              </a:rPr>
              <a:t>Linguistic</a:t>
            </a:r>
            <a:r>
              <a:rPr lang="hu-HU" altLang="en-US" dirty="0" smtClean="0">
                <a:solidFill>
                  <a:srgbClr val="CC3300"/>
                </a:solidFill>
              </a:rPr>
              <a:t> </a:t>
            </a:r>
            <a:r>
              <a:rPr lang="hu-HU" altLang="en-US" dirty="0" err="1" smtClean="0">
                <a:solidFill>
                  <a:srgbClr val="CC3300"/>
                </a:solidFill>
              </a:rPr>
              <a:t>relativity</a:t>
            </a:r>
            <a:endParaRPr lang="hu-HU" altLang="en-US" dirty="0" smtClean="0">
              <a:solidFill>
                <a:srgbClr val="CC3300"/>
              </a:solidFill>
            </a:endParaRPr>
          </a:p>
          <a:p>
            <a:pPr eaLnBrk="1" hangingPunct="1">
              <a:buFontTx/>
              <a:buNone/>
            </a:pPr>
            <a:r>
              <a:rPr lang="en-GB" altLang="en-US" sz="2400" dirty="0" smtClean="0"/>
              <a:t>“</a:t>
            </a:r>
            <a:r>
              <a:rPr lang="hu-HU" altLang="en-US" sz="2400" dirty="0" smtClean="0"/>
              <a:t>The </a:t>
            </a:r>
            <a:r>
              <a:rPr lang="hu-HU" altLang="en-US" sz="2400" dirty="0" err="1" smtClean="0"/>
              <a:t>diversity</a:t>
            </a:r>
            <a:r>
              <a:rPr lang="hu-HU" altLang="en-US" sz="2400" dirty="0" smtClean="0"/>
              <a:t> of </a:t>
            </a:r>
            <a:r>
              <a:rPr lang="hu-HU" altLang="en-US" sz="2400" dirty="0" err="1" smtClean="0"/>
              <a:t>languages</a:t>
            </a:r>
            <a:r>
              <a:rPr lang="hu-HU" altLang="en-US" sz="2400" dirty="0" smtClean="0"/>
              <a:t> is </a:t>
            </a:r>
            <a:r>
              <a:rPr lang="hu-HU" altLang="en-US" sz="2400" dirty="0" err="1" smtClean="0"/>
              <a:t>not</a:t>
            </a:r>
            <a:r>
              <a:rPr lang="hu-HU" altLang="en-US" sz="2400" dirty="0" smtClean="0"/>
              <a:t> a </a:t>
            </a:r>
            <a:r>
              <a:rPr lang="hu-HU" altLang="en-US" sz="2400" dirty="0" err="1" smtClean="0"/>
              <a:t>diversity</a:t>
            </a:r>
            <a:r>
              <a:rPr lang="hu-HU" altLang="en-US" sz="2400" dirty="0" smtClean="0"/>
              <a:t> of </a:t>
            </a:r>
            <a:r>
              <a:rPr lang="hu-HU" altLang="en-US" sz="2400" dirty="0" err="1" smtClean="0"/>
              <a:t>signs</a:t>
            </a:r>
            <a:r>
              <a:rPr lang="hu-HU" altLang="en-US" sz="2400" dirty="0" smtClean="0"/>
              <a:t> and </a:t>
            </a:r>
            <a:r>
              <a:rPr lang="hu-HU" altLang="en-US" sz="2400" dirty="0" err="1" smtClean="0"/>
              <a:t>sounds</a:t>
            </a:r>
            <a:r>
              <a:rPr lang="hu-HU" altLang="en-US" sz="2400" dirty="0" smtClean="0"/>
              <a:t> </a:t>
            </a:r>
            <a:r>
              <a:rPr lang="hu-HU" altLang="en-US" sz="2400" dirty="0" err="1" smtClean="0"/>
              <a:t>but</a:t>
            </a:r>
            <a:r>
              <a:rPr lang="hu-HU" altLang="en-US" sz="2400" dirty="0" smtClean="0"/>
              <a:t> a </a:t>
            </a:r>
            <a:r>
              <a:rPr lang="hu-HU" altLang="en-US" sz="2400" dirty="0" err="1" smtClean="0"/>
              <a:t>diversity</a:t>
            </a:r>
            <a:r>
              <a:rPr lang="hu-HU" altLang="en-US" sz="2400" dirty="0" smtClean="0"/>
              <a:t> of </a:t>
            </a:r>
            <a:r>
              <a:rPr lang="hu-HU" altLang="en-US" sz="2400" dirty="0" err="1" smtClean="0"/>
              <a:t>views</a:t>
            </a:r>
            <a:r>
              <a:rPr lang="hu-HU" altLang="en-US" sz="2400" dirty="0" smtClean="0"/>
              <a:t> </a:t>
            </a:r>
            <a:r>
              <a:rPr lang="hu-HU" altLang="en-US" sz="2400" dirty="0" err="1" smtClean="0"/>
              <a:t>of</a:t>
            </a:r>
            <a:r>
              <a:rPr lang="hu-HU" altLang="en-US" sz="2400" dirty="0" smtClean="0"/>
              <a:t> </a:t>
            </a:r>
            <a:r>
              <a:rPr lang="hu-HU" altLang="en-US" sz="2400" dirty="0" err="1" smtClean="0"/>
              <a:t>the</a:t>
            </a:r>
            <a:r>
              <a:rPr lang="hu-HU" altLang="en-US" sz="2400" dirty="0" smtClean="0"/>
              <a:t> </a:t>
            </a:r>
            <a:r>
              <a:rPr lang="hu-HU" altLang="en-US" sz="2400" dirty="0" err="1" smtClean="0"/>
              <a:t>world</a:t>
            </a:r>
            <a:r>
              <a:rPr lang="hu-HU" altLang="en-US" sz="2400"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hu-HU" altLang="en-US" smtClean="0"/>
              <a:t>Linguistic relativity: examples</a:t>
            </a:r>
            <a:endParaRPr lang="en-US" altLang="en-US" smtClean="0"/>
          </a:p>
        </p:txBody>
      </p:sp>
      <p:sp>
        <p:nvSpPr>
          <p:cNvPr id="45059" name="Rectangle 3"/>
          <p:cNvSpPr>
            <a:spLocks noGrp="1" noChangeArrowheads="1"/>
          </p:cNvSpPr>
          <p:nvPr>
            <p:ph type="body" idx="1"/>
          </p:nvPr>
        </p:nvSpPr>
        <p:spPr>
          <a:xfrm>
            <a:off x="1371600" y="2438400"/>
            <a:ext cx="7315200" cy="3687763"/>
          </a:xfrm>
        </p:spPr>
        <p:txBody>
          <a:bodyPr/>
          <a:lstStyle/>
          <a:p>
            <a:pPr marL="609600" indent="-609600" eaLnBrk="1" hangingPunct="1">
              <a:buFontTx/>
              <a:buAutoNum type="arabicPeriod"/>
            </a:pPr>
            <a:r>
              <a:rPr lang="hu-HU" altLang="en-US" dirty="0" err="1" smtClean="0"/>
              <a:t>colour</a:t>
            </a:r>
            <a:r>
              <a:rPr lang="hu-HU" altLang="en-US" dirty="0" smtClean="0"/>
              <a:t> </a:t>
            </a:r>
            <a:r>
              <a:rPr lang="hu-HU" altLang="en-US" dirty="0" err="1" smtClean="0"/>
              <a:t>terms</a:t>
            </a:r>
            <a:endParaRPr lang="hu-HU" altLang="en-US" dirty="0" smtClean="0"/>
          </a:p>
          <a:p>
            <a:pPr marL="609600" indent="-609600" eaLnBrk="1" hangingPunct="1">
              <a:buFontTx/>
              <a:buAutoNum type="arabicPeriod"/>
            </a:pPr>
            <a:r>
              <a:rPr lang="hu-HU" altLang="en-US" dirty="0" err="1" smtClean="0"/>
              <a:t>grammatical</a:t>
            </a:r>
            <a:r>
              <a:rPr lang="hu-HU" altLang="en-US" dirty="0" smtClean="0"/>
              <a:t> </a:t>
            </a:r>
            <a:r>
              <a:rPr lang="hu-HU" altLang="en-US" dirty="0" err="1" smtClean="0"/>
              <a:t>gender</a:t>
            </a:r>
            <a:endParaRPr lang="hu-HU" altLang="en-US" dirty="0" smtClean="0"/>
          </a:p>
          <a:p>
            <a:pPr marL="609600" indent="-609600" eaLnBrk="1" hangingPunct="1">
              <a:buFontTx/>
              <a:buAutoNum type="arabicPeriod"/>
            </a:pPr>
            <a:r>
              <a:rPr lang="hu-HU" altLang="en-US" dirty="0" err="1" smtClean="0"/>
              <a:t>spatial</a:t>
            </a:r>
            <a:r>
              <a:rPr lang="hu-HU" altLang="en-US" dirty="0" smtClean="0"/>
              <a:t> </a:t>
            </a:r>
            <a:r>
              <a:rPr lang="hu-HU" altLang="en-US" dirty="0" err="1" smtClean="0"/>
              <a:t>language</a:t>
            </a:r>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hu-HU" altLang="en-US" sz="4000" smtClean="0"/>
              <a:t>Basic colour terms</a:t>
            </a:r>
            <a:br>
              <a:rPr lang="hu-HU" altLang="en-US" sz="4000" smtClean="0"/>
            </a:br>
            <a:r>
              <a:rPr lang="hu-HU" altLang="en-US" sz="2400" smtClean="0"/>
              <a:t>(Berlin </a:t>
            </a:r>
            <a:r>
              <a:rPr lang="en-US" altLang="en-US" sz="2400" smtClean="0">
                <a:cs typeface="Arial" panose="020B0604020202020204" pitchFamily="34" charset="0"/>
              </a:rPr>
              <a:t>&amp;</a:t>
            </a:r>
            <a:r>
              <a:rPr lang="hu-HU" altLang="en-US" sz="2400" smtClean="0">
                <a:cs typeface="Arial" panose="020B0604020202020204" pitchFamily="34" charset="0"/>
              </a:rPr>
              <a:t> Kay, 1969</a:t>
            </a:r>
            <a:r>
              <a:rPr lang="hu-HU" altLang="en-US" sz="2400" smtClean="0"/>
              <a:t>)</a:t>
            </a:r>
            <a:endParaRPr lang="en-US" altLang="en-US" sz="2400" smtClean="0"/>
          </a:p>
        </p:txBody>
      </p:sp>
      <p:sp>
        <p:nvSpPr>
          <p:cNvPr id="47107" name="Rectangle 5"/>
          <p:cNvSpPr>
            <a:spLocks noGrp="1" noChangeArrowheads="1"/>
          </p:cNvSpPr>
          <p:nvPr>
            <p:ph type="body" idx="1"/>
          </p:nvPr>
        </p:nvSpPr>
        <p:spPr>
          <a:xfrm>
            <a:off x="457200" y="1600200"/>
            <a:ext cx="8229600" cy="5029200"/>
          </a:xfrm>
        </p:spPr>
        <p:txBody>
          <a:bodyPr/>
          <a:lstStyle/>
          <a:p>
            <a:pPr eaLnBrk="1" hangingPunct="1">
              <a:lnSpc>
                <a:spcPct val="80000"/>
              </a:lnSpc>
            </a:pPr>
            <a:r>
              <a:rPr lang="hu-HU" altLang="en-US" sz="2800" u="sng" dirty="0" smtClean="0"/>
              <a:t>Definition</a:t>
            </a:r>
          </a:p>
          <a:p>
            <a:pPr lvl="1" eaLnBrk="1" hangingPunct="1">
              <a:lnSpc>
                <a:spcPct val="80000"/>
              </a:lnSpc>
            </a:pPr>
            <a:r>
              <a:rPr lang="hu-HU" altLang="en-US" sz="2000" dirty="0" smtClean="0"/>
              <a:t>1 morpheme</a:t>
            </a:r>
          </a:p>
          <a:p>
            <a:pPr lvl="1" eaLnBrk="1" hangingPunct="1">
              <a:lnSpc>
                <a:spcPct val="80000"/>
              </a:lnSpc>
            </a:pPr>
            <a:r>
              <a:rPr lang="hu-HU" altLang="en-US" sz="2000" dirty="0" smtClean="0"/>
              <a:t>not restricted to a subclass of objects (pl. blonde)</a:t>
            </a:r>
          </a:p>
          <a:p>
            <a:pPr lvl="1" eaLnBrk="1" hangingPunct="1">
              <a:lnSpc>
                <a:spcPct val="80000"/>
              </a:lnSpc>
            </a:pPr>
            <a:r>
              <a:rPr lang="hu-HU" altLang="en-US" sz="2000" dirty="0" smtClean="0"/>
              <a:t>do not overlap with other colour terms (pl. turquoise)</a:t>
            </a:r>
          </a:p>
          <a:p>
            <a:pPr lvl="1" eaLnBrk="1" hangingPunct="1">
              <a:lnSpc>
                <a:spcPct val="80000"/>
              </a:lnSpc>
            </a:pPr>
            <a:r>
              <a:rPr lang="en-GB" altLang="en-US" sz="2000" dirty="0" smtClean="0"/>
              <a:t>frequent and in general use</a:t>
            </a:r>
            <a:endParaRPr lang="en-US" altLang="en-US" sz="2000" dirty="0" smtClean="0"/>
          </a:p>
          <a:p>
            <a:pPr lvl="1" eaLnBrk="1" hangingPunct="1">
              <a:lnSpc>
                <a:spcPct val="80000"/>
              </a:lnSpc>
            </a:pPr>
            <a:endParaRPr lang="hu-HU" altLang="en-US" sz="2000" dirty="0" smtClean="0"/>
          </a:p>
          <a:p>
            <a:pPr eaLnBrk="1" hangingPunct="1">
              <a:lnSpc>
                <a:spcPct val="80000"/>
              </a:lnSpc>
            </a:pPr>
            <a:r>
              <a:rPr lang="hu-HU" altLang="en-US" sz="2400" dirty="0" smtClean="0"/>
              <a:t>Berling &amp; Kay identified 11 basic colour terms: black, white, </a:t>
            </a:r>
            <a:r>
              <a:rPr lang="hu-HU" altLang="en-US" sz="2400" dirty="0" smtClean="0">
                <a:solidFill>
                  <a:srgbClr val="FF0000"/>
                </a:solidFill>
              </a:rPr>
              <a:t>red</a:t>
            </a:r>
            <a:r>
              <a:rPr lang="hu-HU" altLang="en-US" sz="2400" dirty="0" smtClean="0"/>
              <a:t>, </a:t>
            </a:r>
            <a:r>
              <a:rPr lang="hu-HU" altLang="en-US" sz="2400" dirty="0" smtClean="0">
                <a:solidFill>
                  <a:srgbClr val="FFFF00"/>
                </a:solidFill>
              </a:rPr>
              <a:t>yellow</a:t>
            </a:r>
            <a:r>
              <a:rPr lang="hu-HU" altLang="en-US" sz="2400" dirty="0" smtClean="0"/>
              <a:t>, </a:t>
            </a:r>
            <a:r>
              <a:rPr lang="hu-HU" altLang="en-US" sz="2400" dirty="0" smtClean="0">
                <a:solidFill>
                  <a:srgbClr val="009900"/>
                </a:solidFill>
              </a:rPr>
              <a:t>green</a:t>
            </a:r>
            <a:r>
              <a:rPr lang="hu-HU" altLang="en-US" sz="2400" dirty="0" smtClean="0"/>
              <a:t>, </a:t>
            </a:r>
            <a:r>
              <a:rPr lang="hu-HU" altLang="en-US" sz="2400" dirty="0" smtClean="0">
                <a:solidFill>
                  <a:srgbClr val="0066FF"/>
                </a:solidFill>
              </a:rPr>
              <a:t>blue</a:t>
            </a:r>
            <a:r>
              <a:rPr lang="hu-HU" altLang="en-US" sz="2400" dirty="0" smtClean="0"/>
              <a:t>, </a:t>
            </a:r>
            <a:r>
              <a:rPr lang="hu-HU" altLang="en-US" sz="2400" dirty="0" smtClean="0">
                <a:solidFill>
                  <a:srgbClr val="996633"/>
                </a:solidFill>
              </a:rPr>
              <a:t>brown</a:t>
            </a:r>
            <a:r>
              <a:rPr lang="hu-HU" altLang="en-US" sz="2400" dirty="0" smtClean="0"/>
              <a:t>, </a:t>
            </a:r>
            <a:r>
              <a:rPr lang="hu-HU" altLang="en-US" sz="2400" dirty="0" smtClean="0">
                <a:solidFill>
                  <a:srgbClr val="FF66FF"/>
                </a:solidFill>
              </a:rPr>
              <a:t>pink</a:t>
            </a:r>
            <a:r>
              <a:rPr lang="hu-HU" altLang="en-US" sz="2400" dirty="0" smtClean="0"/>
              <a:t>, </a:t>
            </a:r>
            <a:r>
              <a:rPr lang="hu-HU" altLang="en-US" sz="2400" dirty="0" smtClean="0">
                <a:solidFill>
                  <a:srgbClr val="990099"/>
                </a:solidFill>
              </a:rPr>
              <a:t>purple</a:t>
            </a:r>
            <a:r>
              <a:rPr lang="hu-HU" altLang="en-US" sz="2400" dirty="0" smtClean="0"/>
              <a:t>, </a:t>
            </a:r>
            <a:r>
              <a:rPr lang="hu-HU" altLang="en-US" sz="2400" dirty="0" smtClean="0">
                <a:solidFill>
                  <a:srgbClr val="FF6600"/>
                </a:solidFill>
              </a:rPr>
              <a:t>orange</a:t>
            </a:r>
            <a:r>
              <a:rPr lang="hu-HU" altLang="en-US" sz="2400" dirty="0" smtClean="0"/>
              <a:t>, </a:t>
            </a:r>
            <a:r>
              <a:rPr lang="hu-HU" altLang="en-US" sz="2400" dirty="0" smtClean="0">
                <a:solidFill>
                  <a:schemeClr val="bg2"/>
                </a:solidFill>
              </a:rPr>
              <a:t>grey</a:t>
            </a:r>
            <a:r>
              <a:rPr lang="hu-HU" altLang="en-US" sz="2400" dirty="0" smtClean="0"/>
              <a:t>.</a:t>
            </a:r>
            <a:endParaRPr lang="en-US" altLang="en-US" sz="2400" dirty="0" smtClean="0"/>
          </a:p>
          <a:p>
            <a:pPr eaLnBrk="1" hangingPunct="1">
              <a:lnSpc>
                <a:spcPct val="80000"/>
              </a:lnSpc>
            </a:pPr>
            <a:endParaRPr lang="hu-HU" alt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81000" y="609600"/>
            <a:ext cx="8229600" cy="5638800"/>
          </a:xfrm>
        </p:spPr>
        <p:txBody>
          <a:bodyPr/>
          <a:lstStyle/>
          <a:p>
            <a:pPr eaLnBrk="1" hangingPunct="1">
              <a:lnSpc>
                <a:spcPct val="90000"/>
              </a:lnSpc>
            </a:pPr>
            <a:r>
              <a:rPr lang="hu-HU" altLang="en-US" sz="2800" dirty="0" smtClean="0"/>
              <a:t>There are differences between languages in the number of basic colour terms used: </a:t>
            </a:r>
            <a:br>
              <a:rPr lang="hu-HU" altLang="en-US" sz="2800" dirty="0" smtClean="0"/>
            </a:br>
            <a:r>
              <a:rPr lang="hu-HU" altLang="en-US" sz="2800" dirty="0" smtClean="0"/>
              <a:t>	2 (</a:t>
            </a:r>
            <a:r>
              <a:rPr lang="en-GB" altLang="en-US" sz="2800" dirty="0" smtClean="0"/>
              <a:t>D</a:t>
            </a:r>
            <a:r>
              <a:rPr lang="hu-HU" altLang="en-US" sz="2800" dirty="0" err="1" smtClean="0"/>
              <a:t>ani</a:t>
            </a:r>
            <a:r>
              <a:rPr lang="hu-HU" altLang="en-US" sz="2800" dirty="0" smtClean="0"/>
              <a:t>, New Guinea) - 11</a:t>
            </a:r>
            <a:br>
              <a:rPr lang="hu-HU" altLang="en-US" sz="2800" dirty="0" smtClean="0"/>
            </a:br>
            <a:r>
              <a:rPr lang="hu-HU" altLang="en-US" sz="2800" dirty="0" smtClean="0"/>
              <a:t/>
            </a:r>
            <a:br>
              <a:rPr lang="hu-HU" altLang="en-US" sz="2800" dirty="0" smtClean="0"/>
            </a:br>
            <a:r>
              <a:rPr lang="hu-HU" altLang="en-US" sz="2800" dirty="0" smtClean="0"/>
              <a:t/>
            </a:r>
            <a:br>
              <a:rPr lang="hu-HU" altLang="en-US" sz="2800" dirty="0" smtClean="0"/>
            </a:br>
            <a:endParaRPr lang="hu-HU" altLang="en-US" sz="2800" dirty="0" smtClean="0"/>
          </a:p>
          <a:p>
            <a:pPr eaLnBrk="1" hangingPunct="1">
              <a:lnSpc>
                <a:spcPct val="90000"/>
              </a:lnSpc>
            </a:pPr>
            <a:endParaRPr lang="hu-HU" altLang="en-US" sz="2800" dirty="0" smtClean="0"/>
          </a:p>
          <a:p>
            <a:pPr eaLnBrk="1" hangingPunct="1">
              <a:lnSpc>
                <a:spcPct val="90000"/>
              </a:lnSpc>
            </a:pPr>
            <a:endParaRPr lang="hu-HU" altLang="en-US" sz="2800" dirty="0" smtClean="0"/>
          </a:p>
          <a:p>
            <a:pPr eaLnBrk="1" hangingPunct="1">
              <a:lnSpc>
                <a:spcPct val="90000"/>
              </a:lnSpc>
            </a:pPr>
            <a:endParaRPr lang="hu-HU" altLang="en-US" sz="2800" dirty="0" smtClean="0"/>
          </a:p>
          <a:p>
            <a:pPr eaLnBrk="1" hangingPunct="1">
              <a:lnSpc>
                <a:spcPct val="90000"/>
              </a:lnSpc>
            </a:pPr>
            <a:r>
              <a:rPr lang="hu-HU" altLang="en-US" sz="2800" dirty="0" smtClean="0"/>
              <a:t>Bantu languages: ‘grue’ (blue + green)</a:t>
            </a:r>
          </a:p>
          <a:p>
            <a:pPr eaLnBrk="1" hangingPunct="1">
              <a:lnSpc>
                <a:spcPct val="90000"/>
              </a:lnSpc>
            </a:pPr>
            <a:r>
              <a:rPr lang="hu-HU" altLang="en-US" sz="2800" dirty="0" smtClean="0"/>
              <a:t>Russian: </a:t>
            </a:r>
            <a:r>
              <a:rPr lang="hu-HU" altLang="en-US" sz="2800" i="1" dirty="0" smtClean="0"/>
              <a:t>goluboy </a:t>
            </a:r>
            <a:r>
              <a:rPr lang="hu-HU" altLang="en-US" sz="2800" dirty="0" smtClean="0"/>
              <a:t>(light blue), </a:t>
            </a:r>
            <a:r>
              <a:rPr lang="hu-HU" altLang="en-US" sz="2800" i="1" dirty="0" smtClean="0"/>
              <a:t>siniy </a:t>
            </a:r>
            <a:r>
              <a:rPr lang="hu-HU" altLang="en-US" sz="2800" dirty="0" smtClean="0"/>
              <a:t>(dark blue)</a:t>
            </a:r>
          </a:p>
          <a:p>
            <a:pPr eaLnBrk="1" hangingPunct="1">
              <a:lnSpc>
                <a:spcPct val="90000"/>
              </a:lnSpc>
            </a:pPr>
            <a:r>
              <a:rPr lang="hu-HU" altLang="en-US" sz="2800" dirty="0" smtClean="0"/>
              <a:t>But: There seems to be a universal hierarchy of colour categorisation.</a:t>
            </a:r>
            <a:endParaRPr lang="en-GB" altLang="en-US" sz="2800" dirty="0" smtClean="0"/>
          </a:p>
          <a:p>
            <a:pPr eaLnBrk="1" hangingPunct="1">
              <a:lnSpc>
                <a:spcPct val="90000"/>
              </a:lnSpc>
            </a:pPr>
            <a:endParaRPr lang="en-GB" altLang="en-US" sz="2800" dirty="0" smtClean="0"/>
          </a:p>
        </p:txBody>
      </p:sp>
      <p:pic>
        <p:nvPicPr>
          <p:cNvPr id="49155" name="Picture 4" descr="dani_vi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52600"/>
            <a:ext cx="3095625" cy="206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hu-HU" altLang="en-US" sz="4000" smtClean="0"/>
              <a:t>Language - Thought</a:t>
            </a:r>
            <a:endParaRPr lang="en-US" altLang="en-US" sz="4000" smtClean="0"/>
          </a:p>
        </p:txBody>
      </p:sp>
      <p:sp>
        <p:nvSpPr>
          <p:cNvPr id="12291" name="Rectangle 3"/>
          <p:cNvSpPr>
            <a:spLocks noGrp="1" noChangeArrowheads="1"/>
          </p:cNvSpPr>
          <p:nvPr>
            <p:ph type="body" idx="1"/>
          </p:nvPr>
        </p:nvSpPr>
        <p:spPr>
          <a:xfrm>
            <a:off x="457200" y="2057400"/>
            <a:ext cx="8229600" cy="4068763"/>
          </a:xfrm>
        </p:spPr>
        <p:txBody>
          <a:bodyPr/>
          <a:lstStyle/>
          <a:p>
            <a:pPr eaLnBrk="1" hangingPunct="1"/>
            <a:r>
              <a:rPr lang="hu-HU" altLang="en-US" sz="2400" smtClean="0"/>
              <a:t>the same?</a:t>
            </a:r>
          </a:p>
          <a:p>
            <a:pPr eaLnBrk="1" hangingPunct="1"/>
            <a:r>
              <a:rPr lang="hu-HU" altLang="en-US" sz="2400" smtClean="0"/>
              <a:t>one makes the other possible?</a:t>
            </a:r>
          </a:p>
          <a:p>
            <a:pPr eaLnBrk="1" hangingPunct="1"/>
            <a:r>
              <a:rPr lang="hu-HU" altLang="en-US" sz="2400" smtClean="0"/>
              <a:t>can we think without language?</a:t>
            </a:r>
          </a:p>
          <a:p>
            <a:pPr eaLnBrk="1" hangingPunct="1"/>
            <a:r>
              <a:rPr lang="hu-HU" altLang="en-US" sz="2400" smtClean="0"/>
              <a:t>does our language influence our perception of the world?</a:t>
            </a:r>
          </a:p>
          <a:p>
            <a:pPr eaLnBrk="1" hangingPunct="1"/>
            <a:r>
              <a:rPr lang="hu-HU" altLang="en-US" sz="2400" smtClean="0"/>
              <a:t>does thinking come before language or the other way round?  </a:t>
            </a:r>
            <a:endParaRPr lang="en-US" alt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700338" y="549275"/>
            <a:ext cx="1316037"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000000"/>
                </a:solidFill>
              </a:rPr>
              <a:t>black</a:t>
            </a:r>
            <a:endParaRPr lang="en-GB" altLang="en-US" sz="2800" b="1">
              <a:solidFill>
                <a:srgbClr val="000000"/>
              </a:solidFill>
            </a:endParaRPr>
          </a:p>
        </p:txBody>
      </p:sp>
      <p:sp>
        <p:nvSpPr>
          <p:cNvPr id="51203" name="Text Box 3"/>
          <p:cNvSpPr txBox="1">
            <a:spLocks noChangeArrowheads="1"/>
          </p:cNvSpPr>
          <p:nvPr/>
        </p:nvSpPr>
        <p:spPr bwMode="auto">
          <a:xfrm>
            <a:off x="4572000" y="549275"/>
            <a:ext cx="1295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FFFFFF"/>
                </a:solidFill>
              </a:rPr>
              <a:t>white</a:t>
            </a:r>
            <a:endParaRPr lang="en-GB" altLang="en-US" sz="2800" b="1">
              <a:solidFill>
                <a:srgbClr val="FFFFFF"/>
              </a:solidFill>
            </a:endParaRPr>
          </a:p>
        </p:txBody>
      </p:sp>
      <p:sp>
        <p:nvSpPr>
          <p:cNvPr id="51204" name="Text Box 4"/>
          <p:cNvSpPr txBox="1">
            <a:spLocks noChangeArrowheads="1"/>
          </p:cNvSpPr>
          <p:nvPr/>
        </p:nvSpPr>
        <p:spPr bwMode="auto">
          <a:xfrm>
            <a:off x="3708400" y="1412875"/>
            <a:ext cx="122555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CC0000"/>
                </a:solidFill>
              </a:rPr>
              <a:t>red</a:t>
            </a:r>
            <a:endParaRPr lang="en-GB" altLang="en-US" sz="2800" b="1">
              <a:solidFill>
                <a:srgbClr val="CC0000"/>
              </a:solidFill>
            </a:endParaRPr>
          </a:p>
        </p:txBody>
      </p:sp>
      <p:sp>
        <p:nvSpPr>
          <p:cNvPr id="51205" name="Text Box 5"/>
          <p:cNvSpPr txBox="1">
            <a:spLocks noChangeArrowheads="1"/>
          </p:cNvSpPr>
          <p:nvPr/>
        </p:nvSpPr>
        <p:spPr bwMode="auto">
          <a:xfrm>
            <a:off x="2916238" y="2492375"/>
            <a:ext cx="13509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008000"/>
                </a:solidFill>
              </a:rPr>
              <a:t>green</a:t>
            </a:r>
            <a:endParaRPr lang="en-GB" altLang="en-US" sz="2800" b="1">
              <a:solidFill>
                <a:srgbClr val="008000"/>
              </a:solidFill>
            </a:endParaRPr>
          </a:p>
        </p:txBody>
      </p:sp>
      <p:sp>
        <p:nvSpPr>
          <p:cNvPr id="51206" name="Text Box 6"/>
          <p:cNvSpPr txBox="1">
            <a:spLocks noChangeArrowheads="1"/>
          </p:cNvSpPr>
          <p:nvPr/>
        </p:nvSpPr>
        <p:spPr bwMode="auto">
          <a:xfrm>
            <a:off x="4716463" y="2492375"/>
            <a:ext cx="13001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FFE101"/>
                </a:solidFill>
              </a:rPr>
              <a:t>yellow</a:t>
            </a:r>
            <a:endParaRPr lang="en-GB" altLang="en-US" sz="2800" b="1">
              <a:solidFill>
                <a:srgbClr val="FFE101"/>
              </a:solidFill>
            </a:endParaRPr>
          </a:p>
        </p:txBody>
      </p:sp>
      <p:sp>
        <p:nvSpPr>
          <p:cNvPr id="51207" name="Text Box 7"/>
          <p:cNvSpPr txBox="1">
            <a:spLocks noChangeArrowheads="1"/>
          </p:cNvSpPr>
          <p:nvPr/>
        </p:nvSpPr>
        <p:spPr bwMode="auto">
          <a:xfrm>
            <a:off x="3924300" y="3429000"/>
            <a:ext cx="9223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0000CC"/>
                </a:solidFill>
              </a:rPr>
              <a:t>blue</a:t>
            </a:r>
            <a:endParaRPr lang="en-GB" altLang="en-US" sz="2800" b="1">
              <a:solidFill>
                <a:srgbClr val="0000CC"/>
              </a:solidFill>
            </a:endParaRPr>
          </a:p>
        </p:txBody>
      </p:sp>
      <p:sp>
        <p:nvSpPr>
          <p:cNvPr id="51208" name="Text Box 8"/>
          <p:cNvSpPr txBox="1">
            <a:spLocks noChangeArrowheads="1"/>
          </p:cNvSpPr>
          <p:nvPr/>
        </p:nvSpPr>
        <p:spPr bwMode="auto">
          <a:xfrm>
            <a:off x="3779838" y="4437063"/>
            <a:ext cx="12620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663300"/>
                </a:solidFill>
              </a:rPr>
              <a:t>brown</a:t>
            </a:r>
            <a:endParaRPr lang="en-GB" altLang="en-US" sz="2800" b="1">
              <a:solidFill>
                <a:srgbClr val="663300"/>
              </a:solidFill>
            </a:endParaRPr>
          </a:p>
        </p:txBody>
      </p:sp>
      <p:sp>
        <p:nvSpPr>
          <p:cNvPr id="51209" name="Text Box 9"/>
          <p:cNvSpPr txBox="1">
            <a:spLocks noChangeArrowheads="1"/>
          </p:cNvSpPr>
          <p:nvPr/>
        </p:nvSpPr>
        <p:spPr bwMode="auto">
          <a:xfrm>
            <a:off x="1187450" y="5589588"/>
            <a:ext cx="12811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800080"/>
                </a:solidFill>
              </a:rPr>
              <a:t>purple</a:t>
            </a:r>
            <a:endParaRPr lang="en-GB" altLang="en-US" sz="2800" b="1">
              <a:solidFill>
                <a:srgbClr val="800080"/>
              </a:solidFill>
            </a:endParaRPr>
          </a:p>
        </p:txBody>
      </p:sp>
      <p:sp>
        <p:nvSpPr>
          <p:cNvPr id="51210" name="Text Box 10"/>
          <p:cNvSpPr txBox="1">
            <a:spLocks noChangeArrowheads="1"/>
          </p:cNvSpPr>
          <p:nvPr/>
        </p:nvSpPr>
        <p:spPr bwMode="auto">
          <a:xfrm>
            <a:off x="2667000" y="5589588"/>
            <a:ext cx="12636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FF66CC"/>
                </a:solidFill>
              </a:rPr>
              <a:t>pink</a:t>
            </a:r>
            <a:endParaRPr lang="en-GB" altLang="en-US" sz="2800" b="1">
              <a:solidFill>
                <a:srgbClr val="FF66CC"/>
              </a:solidFill>
            </a:endParaRPr>
          </a:p>
        </p:txBody>
      </p:sp>
      <p:sp>
        <p:nvSpPr>
          <p:cNvPr id="51211" name="Text Box 11"/>
          <p:cNvSpPr txBox="1">
            <a:spLocks noChangeArrowheads="1"/>
          </p:cNvSpPr>
          <p:nvPr/>
        </p:nvSpPr>
        <p:spPr bwMode="auto">
          <a:xfrm>
            <a:off x="4284663" y="5589588"/>
            <a:ext cx="13811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FF9900"/>
                </a:solidFill>
              </a:rPr>
              <a:t>orange</a:t>
            </a:r>
            <a:endParaRPr lang="en-GB" altLang="en-US" sz="2800" b="1">
              <a:solidFill>
                <a:srgbClr val="FF9900"/>
              </a:solidFill>
            </a:endParaRPr>
          </a:p>
        </p:txBody>
      </p:sp>
      <p:sp>
        <p:nvSpPr>
          <p:cNvPr id="51212" name="Text Box 12"/>
          <p:cNvSpPr txBox="1">
            <a:spLocks noChangeArrowheads="1"/>
          </p:cNvSpPr>
          <p:nvPr/>
        </p:nvSpPr>
        <p:spPr bwMode="auto">
          <a:xfrm>
            <a:off x="7019925" y="5589588"/>
            <a:ext cx="966788" cy="523875"/>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hu-HU" altLang="en-US" sz="2800" b="1">
                <a:solidFill>
                  <a:srgbClr val="808080"/>
                </a:solidFill>
              </a:rPr>
              <a:t>grey</a:t>
            </a:r>
            <a:endParaRPr lang="en-GB" altLang="en-US" sz="2800" b="1">
              <a:solidFill>
                <a:srgbClr val="808080"/>
              </a:solidFill>
            </a:endParaRPr>
          </a:p>
        </p:txBody>
      </p:sp>
      <p:sp>
        <p:nvSpPr>
          <p:cNvPr id="51213" name="Rectangle 13"/>
          <p:cNvSpPr>
            <a:spLocks noChangeArrowheads="1"/>
          </p:cNvSpPr>
          <p:nvPr/>
        </p:nvSpPr>
        <p:spPr bwMode="auto">
          <a:xfrm>
            <a:off x="2555875" y="476250"/>
            <a:ext cx="3311525" cy="6477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GB" altLang="en-US">
              <a:solidFill>
                <a:srgbClr val="000000"/>
              </a:solidFill>
            </a:endParaRPr>
          </a:p>
        </p:txBody>
      </p:sp>
      <p:sp>
        <p:nvSpPr>
          <p:cNvPr id="51214" name="Rectangle 14"/>
          <p:cNvSpPr>
            <a:spLocks noChangeArrowheads="1"/>
          </p:cNvSpPr>
          <p:nvPr/>
        </p:nvSpPr>
        <p:spPr bwMode="auto">
          <a:xfrm>
            <a:off x="2627313" y="2420938"/>
            <a:ext cx="3311525" cy="6477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a:solidFill>
                <a:srgbClr val="000000"/>
              </a:solidFill>
            </a:endParaRPr>
          </a:p>
        </p:txBody>
      </p:sp>
      <p:sp>
        <p:nvSpPr>
          <p:cNvPr id="51215" name="Rectangle 15"/>
          <p:cNvSpPr>
            <a:spLocks noChangeArrowheads="1"/>
          </p:cNvSpPr>
          <p:nvPr/>
        </p:nvSpPr>
        <p:spPr bwMode="auto">
          <a:xfrm>
            <a:off x="3492500" y="1412875"/>
            <a:ext cx="1439863" cy="6477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a:solidFill>
                <a:srgbClr val="000000"/>
              </a:solidFill>
            </a:endParaRPr>
          </a:p>
        </p:txBody>
      </p:sp>
      <p:sp>
        <p:nvSpPr>
          <p:cNvPr id="51216" name="Rectangle 16"/>
          <p:cNvSpPr>
            <a:spLocks noChangeArrowheads="1"/>
          </p:cNvSpPr>
          <p:nvPr/>
        </p:nvSpPr>
        <p:spPr bwMode="auto">
          <a:xfrm>
            <a:off x="3563938" y="3357563"/>
            <a:ext cx="1511300" cy="6477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a:solidFill>
                <a:srgbClr val="000000"/>
              </a:solidFill>
            </a:endParaRPr>
          </a:p>
        </p:txBody>
      </p:sp>
      <p:sp>
        <p:nvSpPr>
          <p:cNvPr id="51217" name="Rectangle 17"/>
          <p:cNvSpPr>
            <a:spLocks noChangeArrowheads="1"/>
          </p:cNvSpPr>
          <p:nvPr/>
        </p:nvSpPr>
        <p:spPr bwMode="auto">
          <a:xfrm>
            <a:off x="3563938" y="4365625"/>
            <a:ext cx="1511300" cy="6477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a:solidFill>
                <a:srgbClr val="000000"/>
              </a:solidFill>
            </a:endParaRPr>
          </a:p>
        </p:txBody>
      </p:sp>
      <p:sp>
        <p:nvSpPr>
          <p:cNvPr id="51218" name="Rectangle 18"/>
          <p:cNvSpPr>
            <a:spLocks noChangeArrowheads="1"/>
          </p:cNvSpPr>
          <p:nvPr/>
        </p:nvSpPr>
        <p:spPr bwMode="auto">
          <a:xfrm>
            <a:off x="1042988" y="5516563"/>
            <a:ext cx="7345362" cy="6477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GB" altLang="en-US">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Berlin &amp; Kay’s experiments</a:t>
            </a:r>
            <a:br>
              <a:rPr lang="en-US" sz="2800" dirty="0" smtClean="0"/>
            </a:br>
            <a:r>
              <a:rPr lang="en-US" sz="2800" dirty="0" smtClean="0"/>
              <a:t>conclusion: </a:t>
            </a:r>
            <a:r>
              <a:rPr lang="en-US" sz="2800" dirty="0" err="1" smtClean="0"/>
              <a:t>colour</a:t>
            </a:r>
            <a:r>
              <a:rPr lang="en-US" sz="2800" dirty="0" smtClean="0"/>
              <a:t> perception is not influenced by language</a:t>
            </a:r>
            <a:endParaRPr lang="en-US" sz="2800" dirty="0"/>
          </a:p>
        </p:txBody>
      </p:sp>
      <p:sp>
        <p:nvSpPr>
          <p:cNvPr id="3" name="Content Placeholder 2"/>
          <p:cNvSpPr>
            <a:spLocks noGrp="1"/>
          </p:cNvSpPr>
          <p:nvPr>
            <p:ph idx="1"/>
          </p:nvPr>
        </p:nvSpPr>
        <p:spPr>
          <a:xfrm>
            <a:off x="457200" y="1828800"/>
            <a:ext cx="8229600" cy="4144963"/>
          </a:xfrm>
        </p:spPr>
        <p:txBody>
          <a:bodyPr/>
          <a:lstStyle/>
          <a:p>
            <a:r>
              <a:rPr lang="en-US" sz="2000" dirty="0" err="1" smtClean="0"/>
              <a:t>Munsell</a:t>
            </a:r>
            <a:r>
              <a:rPr lang="en-US" sz="2000" dirty="0" smtClean="0"/>
              <a:t> </a:t>
            </a:r>
            <a:r>
              <a:rPr lang="en-US" sz="2000" dirty="0" err="1" smtClean="0"/>
              <a:t>colour</a:t>
            </a:r>
            <a:r>
              <a:rPr lang="en-US" sz="2000" dirty="0" smtClean="0"/>
              <a:t> chart: saturation, brightness and shade</a:t>
            </a:r>
          </a:p>
          <a:p>
            <a:r>
              <a:rPr lang="en-US" sz="2000" dirty="0" smtClean="0"/>
              <a:t>Participants asked to pick the best exemplar</a:t>
            </a:r>
          </a:p>
          <a:p>
            <a:r>
              <a:rPr lang="en-US" sz="2000" dirty="0" smtClean="0"/>
              <a:t>The same are chosen independently of language (best ‘</a:t>
            </a:r>
            <a:r>
              <a:rPr lang="en-US" sz="2000" dirty="0" err="1" smtClean="0"/>
              <a:t>grue</a:t>
            </a:r>
            <a:r>
              <a:rPr lang="en-US" sz="2000" dirty="0" smtClean="0"/>
              <a:t>’ is the same as best green</a:t>
            </a:r>
            <a:endParaRPr lang="en-US" sz="2000" dirty="0"/>
          </a:p>
        </p:txBody>
      </p:sp>
      <p:pic>
        <p:nvPicPr>
          <p:cNvPr id="4" name="Picture 3" descr="colour-chart-4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9144000" cy="2926080"/>
          </a:xfrm>
          <a:prstGeom prst="rect">
            <a:avLst/>
          </a:prstGeom>
        </p:spPr>
      </p:pic>
    </p:spTree>
    <p:extLst>
      <p:ext uri="{BB962C8B-B14F-4D97-AF65-F5344CB8AC3E}">
        <p14:creationId xmlns:p14="http://schemas.microsoft.com/office/powerpoint/2010/main" val="2763770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52400"/>
            <a:ext cx="8229600" cy="1143000"/>
          </a:xfrm>
        </p:spPr>
        <p:txBody>
          <a:bodyPr/>
          <a:lstStyle/>
          <a:p>
            <a:pPr eaLnBrk="1" hangingPunct="1"/>
            <a:r>
              <a:rPr lang="en-GB" altLang="en-US" sz="2800" dirty="0" smtClean="0"/>
              <a:t>More experimental evidence against relativity</a:t>
            </a:r>
            <a:r>
              <a:rPr lang="hu-HU" altLang="en-US" sz="2800" dirty="0" smtClean="0"/>
              <a:t/>
            </a:r>
            <a:br>
              <a:rPr lang="hu-HU" altLang="en-US" sz="2800" dirty="0" smtClean="0"/>
            </a:br>
            <a:r>
              <a:rPr lang="hu-HU" altLang="en-US" sz="1600" dirty="0" smtClean="0"/>
              <a:t>(pl. </a:t>
            </a:r>
            <a:r>
              <a:rPr lang="hu-HU" altLang="en-US" sz="1600" dirty="0" err="1" smtClean="0"/>
              <a:t>Heider</a:t>
            </a:r>
            <a:r>
              <a:rPr lang="hu-HU" altLang="en-US" sz="1600" dirty="0" smtClean="0"/>
              <a:t> &amp; Oliver, 1972</a:t>
            </a:r>
            <a:r>
              <a:rPr lang="en-US" altLang="en-US" sz="1600" dirty="0" smtClean="0">
                <a:cs typeface="Arial" panose="020B0604020202020204" pitchFamily="34" charset="0"/>
              </a:rPr>
              <a:t>;</a:t>
            </a:r>
            <a:r>
              <a:rPr lang="hu-HU" altLang="en-US" sz="1600" dirty="0" smtClean="0">
                <a:cs typeface="Arial" panose="020B0604020202020204" pitchFamily="34" charset="0"/>
              </a:rPr>
              <a:t> </a:t>
            </a:r>
            <a:r>
              <a:rPr lang="hu-HU" altLang="en-US" sz="1600" dirty="0" err="1" smtClean="0">
                <a:cs typeface="Arial" panose="020B0604020202020204" pitchFamily="34" charset="0"/>
              </a:rPr>
              <a:t>Rosch</a:t>
            </a:r>
            <a:r>
              <a:rPr lang="hu-HU" altLang="en-US" sz="1600" dirty="0" smtClean="0">
                <a:cs typeface="Arial" panose="020B0604020202020204" pitchFamily="34" charset="0"/>
              </a:rPr>
              <a:t>, 1978</a:t>
            </a:r>
            <a:r>
              <a:rPr lang="hu-HU" altLang="en-US" sz="1600" dirty="0" smtClean="0"/>
              <a:t>)</a:t>
            </a:r>
            <a:endParaRPr lang="en-US" altLang="en-US" sz="1800" dirty="0" smtClean="0"/>
          </a:p>
        </p:txBody>
      </p:sp>
      <p:sp>
        <p:nvSpPr>
          <p:cNvPr id="57347" name="Rectangle 3"/>
          <p:cNvSpPr>
            <a:spLocks noGrp="1" noChangeArrowheads="1"/>
          </p:cNvSpPr>
          <p:nvPr>
            <p:ph type="body" idx="1"/>
          </p:nvPr>
        </p:nvSpPr>
        <p:spPr>
          <a:xfrm>
            <a:off x="381000" y="1905000"/>
            <a:ext cx="8305800" cy="4724400"/>
          </a:xfrm>
        </p:spPr>
        <p:txBody>
          <a:bodyPr/>
          <a:lstStyle/>
          <a:p>
            <a:pPr eaLnBrk="1" hangingPunct="1">
              <a:lnSpc>
                <a:spcPct val="90000"/>
              </a:lnSpc>
            </a:pPr>
            <a:r>
              <a:rPr lang="en-GB" altLang="en-US" sz="2400" dirty="0" smtClean="0"/>
              <a:t>D</a:t>
            </a:r>
            <a:r>
              <a:rPr lang="hu-HU" altLang="en-US" sz="2400" dirty="0" smtClean="0"/>
              <a:t>ani </a:t>
            </a:r>
            <a:r>
              <a:rPr lang="en-GB" altLang="en-US" sz="2400" dirty="0" smtClean="0"/>
              <a:t>people’s performance at distinguishing and recalling colours is as good as English speakers’</a:t>
            </a:r>
          </a:p>
          <a:p>
            <a:pPr eaLnBrk="1" hangingPunct="1">
              <a:lnSpc>
                <a:spcPct val="90000"/>
              </a:lnSpc>
            </a:pPr>
            <a:endParaRPr lang="en-GB" altLang="en-US" sz="2400" dirty="0" smtClean="0"/>
          </a:p>
          <a:p>
            <a:pPr eaLnBrk="1" hangingPunct="1">
              <a:lnSpc>
                <a:spcPct val="90000"/>
              </a:lnSpc>
            </a:pPr>
            <a:r>
              <a:rPr lang="en-GB" altLang="en-US" sz="2400" dirty="0" smtClean="0"/>
              <a:t>Both </a:t>
            </a:r>
            <a:r>
              <a:rPr lang="en-GB" altLang="en-US" sz="2400" dirty="0" err="1" smtClean="0"/>
              <a:t>Dani</a:t>
            </a:r>
            <a:r>
              <a:rPr lang="en-GB" altLang="en-US" sz="2400" dirty="0" smtClean="0"/>
              <a:t> and English speakers are better at remembering focal colours (Berlin &amp; Kay’s best exemplars)</a:t>
            </a:r>
            <a:endParaRPr lang="hu-HU" altLang="en-US" sz="2400" dirty="0" smtClean="0"/>
          </a:p>
          <a:p>
            <a:pPr eaLnBrk="1" hangingPunct="1">
              <a:lnSpc>
                <a:spcPct val="90000"/>
              </a:lnSpc>
            </a:pPr>
            <a:endParaRPr lang="hu-HU" alt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Experimental evidence for relativity </a:t>
            </a:r>
            <a:br>
              <a:rPr lang="en-US" sz="2800" dirty="0" smtClean="0"/>
            </a:br>
            <a:r>
              <a:rPr lang="en-US" sz="2800" dirty="0" smtClean="0"/>
              <a:t>(Kay &amp; </a:t>
            </a:r>
            <a:r>
              <a:rPr lang="en-US" sz="2800" dirty="0" err="1" smtClean="0"/>
              <a:t>Kempson</a:t>
            </a:r>
            <a:r>
              <a:rPr lang="en-US" sz="2800" dirty="0" smtClean="0"/>
              <a:t> 1984)</a:t>
            </a:r>
            <a:endParaRPr lang="en-US" sz="2800" dirty="0"/>
          </a:p>
        </p:txBody>
      </p:sp>
      <p:pic>
        <p:nvPicPr>
          <p:cNvPr id="4" name="Content Placeholder 3" descr="grue.jpg"/>
          <p:cNvPicPr>
            <a:picLocks noGrp="1" noChangeAspect="1"/>
          </p:cNvPicPr>
          <p:nvPr>
            <p:ph idx="1"/>
          </p:nvPr>
        </p:nvPicPr>
        <p:blipFill>
          <a:blip r:embed="rId2">
            <a:extLst>
              <a:ext uri="{28A0092B-C50C-407E-A947-70E740481C1C}">
                <a14:useLocalDpi xmlns:a14="http://schemas.microsoft.com/office/drawing/2010/main" val="0"/>
              </a:ext>
            </a:extLst>
          </a:blip>
          <a:srcRect t="-7346" b="-7346"/>
          <a:stretch>
            <a:fillRect/>
          </a:stretch>
        </p:blipFill>
        <p:spPr>
          <a:xfrm>
            <a:off x="762000" y="3048000"/>
            <a:ext cx="5715000" cy="3143250"/>
          </a:xfrm>
        </p:spPr>
      </p:pic>
      <p:sp>
        <p:nvSpPr>
          <p:cNvPr id="5" name="TextBox 4"/>
          <p:cNvSpPr txBox="1"/>
          <p:nvPr/>
        </p:nvSpPr>
        <p:spPr>
          <a:xfrm>
            <a:off x="511039" y="1676400"/>
            <a:ext cx="8651677" cy="1200328"/>
          </a:xfrm>
          <a:prstGeom prst="rect">
            <a:avLst/>
          </a:prstGeom>
          <a:noFill/>
        </p:spPr>
        <p:txBody>
          <a:bodyPr wrap="none" rtlCol="0">
            <a:spAutoFit/>
          </a:bodyPr>
          <a:lstStyle/>
          <a:p>
            <a:r>
              <a:rPr lang="en-US" sz="2400" dirty="0" smtClean="0"/>
              <a:t>Participants: 	English speakers and </a:t>
            </a:r>
          </a:p>
          <a:p>
            <a:r>
              <a:rPr lang="en-US" sz="2400" dirty="0" smtClean="0"/>
              <a:t>		</a:t>
            </a:r>
            <a:r>
              <a:rPr lang="en-US" sz="2400" dirty="0" err="1" smtClean="0"/>
              <a:t>Tarahumara</a:t>
            </a:r>
            <a:r>
              <a:rPr lang="en-US" sz="2400" dirty="0" smtClean="0"/>
              <a:t> (Mexico) speakers (‘</a:t>
            </a:r>
            <a:r>
              <a:rPr lang="en-US" sz="2400" dirty="0" err="1" smtClean="0"/>
              <a:t>grue</a:t>
            </a:r>
            <a:r>
              <a:rPr lang="en-US" sz="2400" dirty="0" smtClean="0"/>
              <a:t>’ language)</a:t>
            </a:r>
          </a:p>
          <a:p>
            <a:r>
              <a:rPr lang="en-US" sz="2400" dirty="0" smtClean="0"/>
              <a:t>Task: choose the chip that’s different</a:t>
            </a:r>
            <a:endParaRPr lang="en-US" sz="2400" dirty="0"/>
          </a:p>
        </p:txBody>
      </p:sp>
      <p:sp>
        <p:nvSpPr>
          <p:cNvPr id="6" name="TextBox 5"/>
          <p:cNvSpPr txBox="1"/>
          <p:nvPr/>
        </p:nvSpPr>
        <p:spPr>
          <a:xfrm>
            <a:off x="6726865" y="3429000"/>
            <a:ext cx="2417136" cy="2585323"/>
          </a:xfrm>
          <a:prstGeom prst="rect">
            <a:avLst/>
          </a:prstGeom>
          <a:noFill/>
        </p:spPr>
        <p:txBody>
          <a:bodyPr wrap="square" rtlCol="0">
            <a:spAutoFit/>
          </a:bodyPr>
          <a:lstStyle/>
          <a:p>
            <a:r>
              <a:rPr lang="en-US" dirty="0" smtClean="0"/>
              <a:t>Results:</a:t>
            </a:r>
          </a:p>
          <a:p>
            <a:endParaRPr lang="en-US" dirty="0" smtClean="0"/>
          </a:p>
          <a:p>
            <a:r>
              <a:rPr lang="en-US" dirty="0" smtClean="0"/>
              <a:t>English speakers</a:t>
            </a:r>
          </a:p>
          <a:p>
            <a:r>
              <a:rPr lang="en-US" dirty="0" smtClean="0"/>
              <a:t>chose chip with different </a:t>
            </a:r>
          </a:p>
          <a:p>
            <a:r>
              <a:rPr lang="en-US" dirty="0" err="1" smtClean="0"/>
              <a:t>colour</a:t>
            </a:r>
            <a:r>
              <a:rPr lang="en-US" dirty="0" smtClean="0"/>
              <a:t> name</a:t>
            </a:r>
          </a:p>
          <a:p>
            <a:endParaRPr lang="en-US" dirty="0"/>
          </a:p>
          <a:p>
            <a:r>
              <a:rPr lang="en-US" dirty="0" err="1" smtClean="0"/>
              <a:t>Tarahumara</a:t>
            </a:r>
            <a:r>
              <a:rPr lang="en-US" dirty="0" smtClean="0"/>
              <a:t> speakers</a:t>
            </a:r>
          </a:p>
          <a:p>
            <a:r>
              <a:rPr lang="en-US" dirty="0" smtClean="0"/>
              <a:t>had no preference</a:t>
            </a:r>
            <a:endParaRPr lang="en-US" dirty="0"/>
          </a:p>
        </p:txBody>
      </p:sp>
    </p:spTree>
    <p:extLst>
      <p:ext uri="{BB962C8B-B14F-4D97-AF65-F5344CB8AC3E}">
        <p14:creationId xmlns:p14="http://schemas.microsoft.com/office/powerpoint/2010/main" val="3799722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800" dirty="0" smtClean="0"/>
              <a:t>Experimental evidence for relativity </a:t>
            </a:r>
            <a:br>
              <a:rPr lang="en-US" sz="2800" dirty="0" smtClean="0"/>
            </a:br>
            <a:r>
              <a:rPr lang="en-US" sz="2800" dirty="0" smtClean="0"/>
              <a:t>(</a:t>
            </a:r>
            <a:r>
              <a:rPr lang="en-US" sz="2800" dirty="0" err="1" smtClean="0"/>
              <a:t>Winnawer</a:t>
            </a:r>
            <a:r>
              <a:rPr lang="en-US" sz="2800" dirty="0" smtClean="0"/>
              <a:t> et al 2007)</a:t>
            </a:r>
            <a:endParaRPr lang="en-US" sz="2800" dirty="0"/>
          </a:p>
        </p:txBody>
      </p:sp>
      <p:pic>
        <p:nvPicPr>
          <p:cNvPr id="5" name="Picture 4" descr="blu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276600"/>
            <a:ext cx="2616200" cy="2705100"/>
          </a:xfrm>
          <a:prstGeom prst="rect">
            <a:avLst/>
          </a:prstGeom>
        </p:spPr>
      </p:pic>
      <p:sp>
        <p:nvSpPr>
          <p:cNvPr id="6" name="TextBox 5"/>
          <p:cNvSpPr txBox="1"/>
          <p:nvPr/>
        </p:nvSpPr>
        <p:spPr>
          <a:xfrm>
            <a:off x="342900" y="1417638"/>
            <a:ext cx="8458200" cy="1631216"/>
          </a:xfrm>
          <a:prstGeom prst="rect">
            <a:avLst/>
          </a:prstGeom>
          <a:noFill/>
        </p:spPr>
        <p:txBody>
          <a:bodyPr wrap="square" rtlCol="0">
            <a:spAutoFit/>
          </a:bodyPr>
          <a:lstStyle/>
          <a:p>
            <a:r>
              <a:rPr lang="en-US" sz="2000" dirty="0" smtClean="0"/>
              <a:t>Participants: 	English speakers and </a:t>
            </a:r>
          </a:p>
          <a:p>
            <a:r>
              <a:rPr lang="en-US" sz="2000" dirty="0" smtClean="0"/>
              <a:t>		Russian speakers (two blues)</a:t>
            </a:r>
          </a:p>
          <a:p>
            <a:r>
              <a:rPr lang="en-US" sz="2000" dirty="0" smtClean="0"/>
              <a:t>Task: choose the chip of the two at the bottom that’s the same as the one 	on top</a:t>
            </a:r>
          </a:p>
          <a:p>
            <a:r>
              <a:rPr lang="en-US" sz="2000" dirty="0" smtClean="0"/>
              <a:t>Distractor task: verbal numerical vs. non-verbal spatial task</a:t>
            </a:r>
            <a:endParaRPr lang="en-US" sz="2000" dirty="0"/>
          </a:p>
        </p:txBody>
      </p:sp>
      <p:sp>
        <p:nvSpPr>
          <p:cNvPr id="7" name="TextBox 6"/>
          <p:cNvSpPr txBox="1"/>
          <p:nvPr/>
        </p:nvSpPr>
        <p:spPr>
          <a:xfrm>
            <a:off x="533400" y="3657600"/>
            <a:ext cx="4624108" cy="2585323"/>
          </a:xfrm>
          <a:prstGeom prst="rect">
            <a:avLst/>
          </a:prstGeom>
          <a:noFill/>
        </p:spPr>
        <p:txBody>
          <a:bodyPr wrap="none" rtlCol="0">
            <a:spAutoFit/>
          </a:bodyPr>
          <a:lstStyle/>
          <a:p>
            <a:r>
              <a:rPr lang="en-US" dirty="0" smtClean="0"/>
              <a:t>Results: Reaction time</a:t>
            </a:r>
          </a:p>
          <a:p>
            <a:endParaRPr lang="en-US" dirty="0" smtClean="0"/>
          </a:p>
          <a:p>
            <a:r>
              <a:rPr lang="en-US" dirty="0" smtClean="0"/>
              <a:t>Russian speakers</a:t>
            </a:r>
          </a:p>
          <a:p>
            <a:r>
              <a:rPr lang="en-US" dirty="0" smtClean="0"/>
              <a:t>were faster when the two chips were from</a:t>
            </a:r>
          </a:p>
          <a:p>
            <a:r>
              <a:rPr lang="en-US" dirty="0" smtClean="0"/>
              <a:t>different linguistic categories</a:t>
            </a:r>
          </a:p>
          <a:p>
            <a:r>
              <a:rPr lang="en-US" dirty="0" smtClean="0"/>
              <a:t>But only with spatial distractor!</a:t>
            </a:r>
          </a:p>
          <a:p>
            <a:endParaRPr lang="en-US" dirty="0"/>
          </a:p>
          <a:p>
            <a:r>
              <a:rPr lang="en-US" dirty="0" smtClean="0"/>
              <a:t>English speakers’ RTs were only influenced</a:t>
            </a:r>
          </a:p>
          <a:p>
            <a:r>
              <a:rPr lang="en-US" dirty="0" smtClean="0"/>
              <a:t>by the distance between the shades</a:t>
            </a:r>
            <a:endParaRPr lang="en-US" dirty="0"/>
          </a:p>
        </p:txBody>
      </p:sp>
    </p:spTree>
    <p:extLst>
      <p:ext uri="{BB962C8B-B14F-4D97-AF65-F5344CB8AC3E}">
        <p14:creationId xmlns:p14="http://schemas.microsoft.com/office/powerpoint/2010/main" val="3960793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Left vs. Right </a:t>
            </a:r>
            <a:r>
              <a:rPr lang="en-US" sz="3200" dirty="0"/>
              <a:t>V</a:t>
            </a:r>
            <a:r>
              <a:rPr lang="en-US" sz="3200" dirty="0" smtClean="0"/>
              <a:t>isual </a:t>
            </a:r>
            <a:r>
              <a:rPr lang="en-US" sz="3200" dirty="0"/>
              <a:t>F</a:t>
            </a:r>
            <a:r>
              <a:rPr lang="en-US" sz="3200" dirty="0" smtClean="0"/>
              <a:t>ield </a:t>
            </a:r>
            <a:br>
              <a:rPr lang="en-US" sz="3200" dirty="0" smtClean="0"/>
            </a:br>
            <a:r>
              <a:rPr lang="en-US" sz="3200" dirty="0" smtClean="0"/>
              <a:t>(Gilbert et al 2006)</a:t>
            </a:r>
            <a:endParaRPr lang="en-US" sz="3200" dirty="0"/>
          </a:p>
        </p:txBody>
      </p:sp>
      <p:pic>
        <p:nvPicPr>
          <p:cNvPr id="4" name="Picture 3" descr="grueVisualFie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514600"/>
            <a:ext cx="5499100" cy="1930400"/>
          </a:xfrm>
          <a:prstGeom prst="rect">
            <a:avLst/>
          </a:prstGeom>
        </p:spPr>
      </p:pic>
      <p:sp>
        <p:nvSpPr>
          <p:cNvPr id="5" name="TextBox 4"/>
          <p:cNvSpPr txBox="1"/>
          <p:nvPr/>
        </p:nvSpPr>
        <p:spPr>
          <a:xfrm>
            <a:off x="533400" y="1447800"/>
            <a:ext cx="7201636" cy="707886"/>
          </a:xfrm>
          <a:prstGeom prst="rect">
            <a:avLst/>
          </a:prstGeom>
          <a:noFill/>
        </p:spPr>
        <p:txBody>
          <a:bodyPr wrap="none" rtlCol="0">
            <a:spAutoFit/>
          </a:bodyPr>
          <a:lstStyle/>
          <a:p>
            <a:r>
              <a:rPr lang="en-US" sz="2000" dirty="0" smtClean="0"/>
              <a:t>Conditions: 	Single different chip in left vs. right visual field</a:t>
            </a:r>
          </a:p>
          <a:p>
            <a:r>
              <a:rPr lang="en-US" sz="2000" dirty="0" smtClean="0"/>
              <a:t>Task:		Where is the different chip: left or right?</a:t>
            </a:r>
            <a:endParaRPr lang="en-US" sz="2000" dirty="0"/>
          </a:p>
        </p:txBody>
      </p:sp>
      <p:sp>
        <p:nvSpPr>
          <p:cNvPr id="6" name="TextBox 5"/>
          <p:cNvSpPr txBox="1"/>
          <p:nvPr/>
        </p:nvSpPr>
        <p:spPr>
          <a:xfrm>
            <a:off x="533400" y="4343400"/>
            <a:ext cx="8001000" cy="1754327"/>
          </a:xfrm>
          <a:prstGeom prst="rect">
            <a:avLst/>
          </a:prstGeom>
          <a:noFill/>
        </p:spPr>
        <p:txBody>
          <a:bodyPr wrap="square" rtlCol="0">
            <a:spAutoFit/>
          </a:bodyPr>
          <a:lstStyle/>
          <a:p>
            <a:r>
              <a:rPr lang="en-US" dirty="0" smtClean="0"/>
              <a:t>Results: Reaction time</a:t>
            </a:r>
          </a:p>
          <a:p>
            <a:endParaRPr lang="en-US" dirty="0" smtClean="0"/>
          </a:p>
          <a:p>
            <a:r>
              <a:rPr lang="en-US" dirty="0" smtClean="0"/>
              <a:t>Faster response for RVF than LVF when the target chip was from another linguistic category</a:t>
            </a:r>
          </a:p>
          <a:p>
            <a:r>
              <a:rPr lang="en-US" dirty="0" smtClean="0"/>
              <a:t>But not when it was from the same linguistic category</a:t>
            </a:r>
          </a:p>
          <a:p>
            <a:endParaRPr lang="en-US" dirty="0" smtClean="0"/>
          </a:p>
        </p:txBody>
      </p:sp>
    </p:spTree>
    <p:extLst>
      <p:ext uri="{BB962C8B-B14F-4D97-AF65-F5344CB8AC3E}">
        <p14:creationId xmlns:p14="http://schemas.microsoft.com/office/powerpoint/2010/main" val="3618618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pPr eaLnBrk="1" hangingPunct="1"/>
            <a:r>
              <a:rPr lang="hu-HU" altLang="en-US" smtClean="0"/>
              <a:t>Grammatical gender</a:t>
            </a:r>
          </a:p>
        </p:txBody>
      </p:sp>
      <p:sp>
        <p:nvSpPr>
          <p:cNvPr id="2" name="Szöveg helye 1"/>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sz="half" idx="1"/>
          </p:nvPr>
        </p:nvSpPr>
        <p:spPr>
          <a:xfrm>
            <a:off x="228600" y="533400"/>
            <a:ext cx="8686800" cy="6019800"/>
          </a:xfrm>
        </p:spPr>
        <p:txBody>
          <a:bodyPr/>
          <a:lstStyle/>
          <a:p>
            <a:pPr eaLnBrk="1" hangingPunct="1">
              <a:lnSpc>
                <a:spcPct val="90000"/>
              </a:lnSpc>
              <a:buFontTx/>
              <a:buNone/>
            </a:pPr>
            <a:r>
              <a:rPr lang="en-GB" altLang="en-US" sz="2800" dirty="0" smtClean="0">
                <a:solidFill>
                  <a:srgbClr val="CC0000"/>
                </a:solidFill>
              </a:rPr>
              <a:t>Is grammatical gender arbitrary</a:t>
            </a:r>
            <a:r>
              <a:rPr lang="hu-HU" altLang="en-US" sz="2800" dirty="0" smtClean="0">
                <a:solidFill>
                  <a:srgbClr val="CC0000"/>
                </a:solidFill>
              </a:rPr>
              <a:t>?</a:t>
            </a:r>
          </a:p>
          <a:p>
            <a:pPr eaLnBrk="1" hangingPunct="1">
              <a:lnSpc>
                <a:spcPct val="90000"/>
              </a:lnSpc>
              <a:buFontTx/>
              <a:buNone/>
            </a:pPr>
            <a:endParaRPr lang="hu-HU" altLang="en-US" sz="2800" dirty="0" smtClean="0"/>
          </a:p>
          <a:p>
            <a:pPr eaLnBrk="1" hangingPunct="1">
              <a:lnSpc>
                <a:spcPct val="90000"/>
              </a:lnSpc>
              <a:buFontTx/>
              <a:buNone/>
            </a:pPr>
            <a:r>
              <a:rPr lang="en-GB" altLang="en-US" sz="2800" b="1" dirty="0" smtClean="0">
                <a:solidFill>
                  <a:schemeClr val="accent2"/>
                </a:solidFill>
              </a:rPr>
              <a:t>Experiment </a:t>
            </a:r>
            <a:r>
              <a:rPr lang="hu-HU" altLang="en-US" sz="2000" dirty="0" smtClean="0"/>
              <a:t>(</a:t>
            </a:r>
            <a:r>
              <a:rPr lang="hu-HU" altLang="en-US" sz="2000" dirty="0" err="1" smtClean="0"/>
              <a:t>Boroditsky</a:t>
            </a:r>
            <a:r>
              <a:rPr lang="hu-HU" altLang="en-US" sz="2000" dirty="0" smtClean="0"/>
              <a:t> </a:t>
            </a:r>
            <a:r>
              <a:rPr lang="en-US" altLang="en-US" sz="2000" dirty="0" smtClean="0">
                <a:cs typeface="Arial" panose="020B0604020202020204" pitchFamily="34" charset="0"/>
              </a:rPr>
              <a:t>&amp;</a:t>
            </a:r>
            <a:r>
              <a:rPr lang="hu-HU" altLang="en-US" sz="2000" dirty="0" smtClean="0">
                <a:cs typeface="Arial" panose="020B0604020202020204" pitchFamily="34" charset="0"/>
              </a:rPr>
              <a:t> Schmidt, 2003</a:t>
            </a:r>
            <a:r>
              <a:rPr lang="hu-HU" altLang="en-US" sz="2000" dirty="0" smtClean="0"/>
              <a:t>)</a:t>
            </a:r>
            <a:endParaRPr lang="hu-HU" altLang="en-US" sz="2800" dirty="0" smtClean="0"/>
          </a:p>
          <a:p>
            <a:pPr lvl="1" algn="just" eaLnBrk="1" hangingPunct="1">
              <a:lnSpc>
                <a:spcPct val="90000"/>
              </a:lnSpc>
            </a:pPr>
            <a:r>
              <a:rPr lang="en-GB" altLang="en-US" sz="2400" dirty="0" smtClean="0"/>
              <a:t>English speakers assign genders to objects and animals</a:t>
            </a:r>
            <a:endParaRPr lang="hu-HU" altLang="en-US" sz="2400" dirty="0" smtClean="0"/>
          </a:p>
          <a:p>
            <a:pPr lvl="1" algn="just" eaLnBrk="1" hangingPunct="1">
              <a:lnSpc>
                <a:spcPct val="90000"/>
              </a:lnSpc>
            </a:pPr>
            <a:r>
              <a:rPr lang="en-GB" altLang="en-US" sz="2400" dirty="0" smtClean="0"/>
              <a:t>Compared to</a:t>
            </a:r>
            <a:r>
              <a:rPr lang="hu-HU" altLang="en-US" sz="2400" dirty="0" smtClean="0"/>
              <a:t>: </a:t>
            </a:r>
            <a:r>
              <a:rPr lang="en-GB" altLang="en-US" sz="2400" dirty="0" smtClean="0"/>
              <a:t>object genders in Spanish and German</a:t>
            </a:r>
            <a:endParaRPr lang="hu-HU" altLang="en-US" sz="2400" dirty="0" smtClean="0"/>
          </a:p>
          <a:p>
            <a:pPr lvl="1" algn="just" eaLnBrk="1" hangingPunct="1">
              <a:lnSpc>
                <a:spcPct val="90000"/>
              </a:lnSpc>
            </a:pPr>
            <a:r>
              <a:rPr lang="en-GB" altLang="en-US" sz="2400" dirty="0" smtClean="0"/>
              <a:t>Hypothesis</a:t>
            </a:r>
            <a:r>
              <a:rPr lang="hu-HU" altLang="en-US" sz="2400" dirty="0" smtClean="0"/>
              <a:t>: </a:t>
            </a:r>
            <a:r>
              <a:rPr lang="en-GB" altLang="en-US" sz="2400" dirty="0" smtClean="0"/>
              <a:t>if grammatical gender is arbitrary, there’ll be no agreement</a:t>
            </a:r>
            <a:endParaRPr lang="hu-HU" altLang="en-US" sz="2400" dirty="0" smtClean="0"/>
          </a:p>
          <a:p>
            <a:pPr lvl="1" algn="just" eaLnBrk="1" hangingPunct="1">
              <a:lnSpc>
                <a:spcPct val="90000"/>
              </a:lnSpc>
            </a:pPr>
            <a:endParaRPr lang="hu-HU" altLang="en-US" sz="2400" dirty="0" smtClean="0"/>
          </a:p>
          <a:p>
            <a:pPr lvl="1" algn="just" eaLnBrk="1" hangingPunct="1">
              <a:lnSpc>
                <a:spcPct val="90000"/>
              </a:lnSpc>
              <a:buFontTx/>
              <a:buNone/>
            </a:pPr>
            <a:r>
              <a:rPr lang="en-GB" altLang="en-US" sz="2400" u="sng" dirty="0" smtClean="0"/>
              <a:t>Results</a:t>
            </a:r>
            <a:endParaRPr lang="hu-HU" altLang="en-US" sz="2400" u="sng" dirty="0" smtClean="0"/>
          </a:p>
          <a:p>
            <a:pPr lvl="1" algn="just" eaLnBrk="1" hangingPunct="1">
              <a:lnSpc>
                <a:spcPct val="90000"/>
              </a:lnSpc>
            </a:pPr>
            <a:r>
              <a:rPr lang="en-GB" altLang="en-US" sz="2400" dirty="0" smtClean="0"/>
              <a:t>Animals</a:t>
            </a:r>
            <a:r>
              <a:rPr lang="hu-HU" altLang="en-US" sz="2400" dirty="0" smtClean="0"/>
              <a:t>: </a:t>
            </a:r>
            <a:r>
              <a:rPr lang="en-GB" altLang="en-US" sz="2400" dirty="0" smtClean="0"/>
              <a:t>significant agreement</a:t>
            </a:r>
            <a:endParaRPr lang="hu-HU" altLang="en-US" sz="2400" dirty="0" smtClean="0"/>
          </a:p>
          <a:p>
            <a:pPr lvl="1" algn="just" eaLnBrk="1" hangingPunct="1">
              <a:lnSpc>
                <a:spcPct val="90000"/>
              </a:lnSpc>
            </a:pPr>
            <a:r>
              <a:rPr lang="en-GB" altLang="en-US" sz="2400" dirty="0" smtClean="0"/>
              <a:t>Objects</a:t>
            </a:r>
            <a:r>
              <a:rPr lang="hu-HU" altLang="en-US" sz="2400" dirty="0" smtClean="0">
                <a:cs typeface="Arial" panose="020B0604020202020204" pitchFamily="34" charset="0"/>
              </a:rPr>
              <a:t>: </a:t>
            </a:r>
            <a:r>
              <a:rPr lang="en-GB" altLang="en-US" sz="2400" dirty="0" smtClean="0">
                <a:cs typeface="Arial" panose="020B0604020202020204" pitchFamily="34" charset="0"/>
              </a:rPr>
              <a:t>chance agreement</a:t>
            </a:r>
            <a:endParaRPr lang="hu-HU" altLang="en-US" sz="2400" dirty="0" smtClean="0">
              <a:cs typeface="Arial" panose="020B0604020202020204" pitchFamily="34" charset="0"/>
            </a:endParaRPr>
          </a:p>
          <a:p>
            <a:pPr lvl="1" algn="just" eaLnBrk="1" hangingPunct="1">
              <a:lnSpc>
                <a:spcPct val="90000"/>
              </a:lnSpc>
              <a:buFontTx/>
              <a:buNone/>
            </a:pPr>
            <a:endParaRPr lang="hu-HU" altLang="en-US" sz="2400" dirty="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457200" y="304800"/>
            <a:ext cx="8458200" cy="6324600"/>
          </a:xfrm>
        </p:spPr>
        <p:txBody>
          <a:bodyPr/>
          <a:lstStyle/>
          <a:p>
            <a:pPr eaLnBrk="1" hangingPunct="1">
              <a:lnSpc>
                <a:spcPct val="80000"/>
              </a:lnSpc>
              <a:buFontTx/>
              <a:buNone/>
            </a:pPr>
            <a:r>
              <a:rPr lang="en-GB" altLang="en-US" sz="2400" dirty="0" smtClean="0">
                <a:solidFill>
                  <a:srgbClr val="CC0000"/>
                </a:solidFill>
              </a:rPr>
              <a:t>Does grammatical gender influence our attitudes towards objects</a:t>
            </a:r>
            <a:r>
              <a:rPr lang="hu-HU" altLang="en-US" sz="2400" dirty="0" smtClean="0">
                <a:solidFill>
                  <a:srgbClr val="CC0000"/>
                </a:solidFill>
              </a:rPr>
              <a:t>?</a:t>
            </a:r>
          </a:p>
          <a:p>
            <a:pPr eaLnBrk="1" hangingPunct="1">
              <a:lnSpc>
                <a:spcPct val="80000"/>
              </a:lnSpc>
              <a:buFontTx/>
              <a:buNone/>
            </a:pPr>
            <a:endParaRPr lang="hu-HU" altLang="en-US" sz="2000" dirty="0" smtClean="0">
              <a:solidFill>
                <a:srgbClr val="CC0000"/>
              </a:solidFill>
            </a:endParaRPr>
          </a:p>
          <a:p>
            <a:pPr eaLnBrk="1" hangingPunct="1">
              <a:lnSpc>
                <a:spcPct val="80000"/>
              </a:lnSpc>
              <a:buFontTx/>
              <a:buNone/>
            </a:pPr>
            <a:r>
              <a:rPr lang="en-GB" altLang="en-US" sz="2000" dirty="0" smtClean="0">
                <a:solidFill>
                  <a:schemeClr val="accent2"/>
                </a:solidFill>
              </a:rPr>
              <a:t>Experiment </a:t>
            </a:r>
            <a:r>
              <a:rPr lang="hu-HU" altLang="en-US" sz="1800" dirty="0" smtClean="0"/>
              <a:t>(</a:t>
            </a:r>
            <a:r>
              <a:rPr lang="hu-HU" altLang="en-US" sz="1800" dirty="0" err="1" smtClean="0"/>
              <a:t>Boroditsky</a:t>
            </a:r>
            <a:r>
              <a:rPr lang="hu-HU" altLang="en-US" sz="1800" dirty="0" smtClean="0"/>
              <a:t> </a:t>
            </a:r>
            <a:r>
              <a:rPr lang="en-US" altLang="en-US" sz="1800" dirty="0" smtClean="0">
                <a:cs typeface="Arial" panose="020B0604020202020204" pitchFamily="34" charset="0"/>
              </a:rPr>
              <a:t>&amp;</a:t>
            </a:r>
            <a:r>
              <a:rPr lang="hu-HU" altLang="en-US" sz="1800" dirty="0" smtClean="0">
                <a:cs typeface="Arial" panose="020B0604020202020204" pitchFamily="34" charset="0"/>
              </a:rPr>
              <a:t> Schmidt, 2003</a:t>
            </a:r>
            <a:r>
              <a:rPr lang="hu-HU" altLang="en-US" sz="1800" dirty="0" smtClean="0"/>
              <a:t>)</a:t>
            </a:r>
          </a:p>
          <a:p>
            <a:pPr lvl="1" eaLnBrk="1" hangingPunct="1">
              <a:lnSpc>
                <a:spcPct val="80000"/>
              </a:lnSpc>
            </a:pPr>
            <a:r>
              <a:rPr lang="hu-HU" altLang="en-US" sz="2000" dirty="0" smtClean="0"/>
              <a:t>Spanish, German and English speakers (language of experiment is English)</a:t>
            </a:r>
          </a:p>
          <a:p>
            <a:pPr lvl="1" eaLnBrk="1" hangingPunct="1">
              <a:lnSpc>
                <a:spcPct val="80000"/>
              </a:lnSpc>
            </a:pPr>
            <a:r>
              <a:rPr lang="hu-HU" altLang="en-US" sz="2000" dirty="0" smtClean="0"/>
              <a:t>English speakers assign gender to objects</a:t>
            </a:r>
          </a:p>
          <a:p>
            <a:pPr lvl="1" eaLnBrk="1" hangingPunct="1">
              <a:lnSpc>
                <a:spcPct val="80000"/>
              </a:lnSpc>
            </a:pPr>
            <a:r>
              <a:rPr lang="hu-HU" altLang="en-US" sz="2000" u="sng" dirty="0" smtClean="0"/>
              <a:t>learning</a:t>
            </a:r>
            <a:r>
              <a:rPr lang="hu-HU" altLang="en-US" sz="2000" dirty="0" smtClean="0"/>
              <a:t>: 24 pairs of object + male/female name</a:t>
            </a:r>
          </a:p>
          <a:p>
            <a:pPr lvl="2" eaLnBrk="1" hangingPunct="1">
              <a:lnSpc>
                <a:spcPct val="80000"/>
              </a:lnSpc>
            </a:pPr>
            <a:endParaRPr lang="hu-HU" altLang="en-US" sz="1800" dirty="0" smtClean="0">
              <a:solidFill>
                <a:srgbClr val="009900"/>
              </a:solidFill>
            </a:endParaRPr>
          </a:p>
          <a:p>
            <a:pPr lvl="2" eaLnBrk="1" hangingPunct="1">
              <a:lnSpc>
                <a:spcPct val="80000"/>
              </a:lnSpc>
            </a:pPr>
            <a:endParaRPr lang="hu-HU" altLang="en-US" sz="1800" dirty="0" smtClean="0">
              <a:solidFill>
                <a:srgbClr val="009900"/>
              </a:solidFill>
            </a:endParaRPr>
          </a:p>
          <a:p>
            <a:pPr lvl="2" eaLnBrk="1" hangingPunct="1">
              <a:lnSpc>
                <a:spcPct val="80000"/>
              </a:lnSpc>
            </a:pPr>
            <a:endParaRPr lang="hu-HU" altLang="en-US" sz="1800" dirty="0" smtClean="0">
              <a:solidFill>
                <a:srgbClr val="009900"/>
              </a:solidFill>
            </a:endParaRPr>
          </a:p>
          <a:p>
            <a:pPr lvl="2" eaLnBrk="1" hangingPunct="1">
              <a:lnSpc>
                <a:spcPct val="80000"/>
              </a:lnSpc>
            </a:pPr>
            <a:endParaRPr lang="hu-HU" altLang="en-US" sz="1800" dirty="0" smtClean="0">
              <a:solidFill>
                <a:srgbClr val="009900"/>
              </a:solidFill>
            </a:endParaRPr>
          </a:p>
          <a:p>
            <a:pPr lvl="1" eaLnBrk="1" hangingPunct="1">
              <a:lnSpc>
                <a:spcPct val="80000"/>
              </a:lnSpc>
            </a:pPr>
            <a:r>
              <a:rPr lang="hu-HU" altLang="en-US" sz="2000" u="sng" dirty="0" smtClean="0"/>
              <a:t>test</a:t>
            </a:r>
            <a:r>
              <a:rPr lang="hu-HU" altLang="en-US" sz="2000" dirty="0" smtClean="0"/>
              <a:t>: object prompt – recall name</a:t>
            </a:r>
          </a:p>
          <a:p>
            <a:pPr lvl="1" eaLnBrk="1" hangingPunct="1">
              <a:lnSpc>
                <a:spcPct val="80000"/>
              </a:lnSpc>
            </a:pPr>
            <a:endParaRPr lang="hu-HU" altLang="en-US" sz="2000" dirty="0" smtClean="0"/>
          </a:p>
          <a:p>
            <a:pPr lvl="1" eaLnBrk="1" hangingPunct="1">
              <a:lnSpc>
                <a:spcPct val="80000"/>
              </a:lnSpc>
            </a:pPr>
            <a:endParaRPr lang="hu-HU" altLang="en-US" sz="2000" dirty="0" smtClean="0"/>
          </a:p>
          <a:p>
            <a:pPr lvl="1" eaLnBrk="1" hangingPunct="1">
              <a:lnSpc>
                <a:spcPct val="80000"/>
              </a:lnSpc>
              <a:buFontTx/>
              <a:buNone/>
            </a:pPr>
            <a:endParaRPr lang="hu-HU" altLang="en-US" sz="2000" u="sng" dirty="0" smtClean="0"/>
          </a:p>
          <a:p>
            <a:pPr lvl="1" eaLnBrk="1" hangingPunct="1">
              <a:lnSpc>
                <a:spcPct val="80000"/>
              </a:lnSpc>
              <a:buFontTx/>
              <a:buNone/>
            </a:pPr>
            <a:r>
              <a:rPr lang="hu-HU" altLang="en-US" sz="2000" u="sng" dirty="0" smtClean="0"/>
              <a:t>Results</a:t>
            </a:r>
          </a:p>
          <a:p>
            <a:pPr lvl="1" eaLnBrk="1" hangingPunct="1">
              <a:lnSpc>
                <a:spcPct val="80000"/>
              </a:lnSpc>
            </a:pPr>
            <a:r>
              <a:rPr lang="hu-HU" altLang="en-US" sz="2000" dirty="0" smtClean="0"/>
              <a:t>In Spanish and German speakers, better recall of names matching the grammatical gender of the object in their language </a:t>
            </a:r>
          </a:p>
          <a:p>
            <a:pPr lvl="1" eaLnBrk="1" hangingPunct="1">
              <a:lnSpc>
                <a:spcPct val="80000"/>
              </a:lnSpc>
            </a:pPr>
            <a:r>
              <a:rPr lang="hu-HU" altLang="en-US" sz="2000" dirty="0" smtClean="0"/>
              <a:t>In English speakers, better recall of names matching the gender assigned to the object</a:t>
            </a:r>
          </a:p>
        </p:txBody>
      </p:sp>
      <p:sp>
        <p:nvSpPr>
          <p:cNvPr id="67587" name="Rectangle 5"/>
          <p:cNvSpPr>
            <a:spLocks noChangeArrowheads="1"/>
          </p:cNvSpPr>
          <p:nvPr/>
        </p:nvSpPr>
        <p:spPr bwMode="auto">
          <a:xfrm>
            <a:off x="2743200" y="2743200"/>
            <a:ext cx="3886200" cy="9255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24161750" indent="-24161750">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2"/>
            <a:r>
              <a:rPr lang="en-US" altLang="en-US">
                <a:solidFill>
                  <a:srgbClr val="009900"/>
                </a:solidFill>
              </a:rPr>
              <a:t>apple – Paul / Paula</a:t>
            </a:r>
          </a:p>
          <a:p>
            <a:pPr lvl="2"/>
            <a:r>
              <a:rPr lang="en-US" altLang="en-US">
                <a:solidFill>
                  <a:srgbClr val="009900"/>
                </a:solidFill>
              </a:rPr>
              <a:t>bench – Eric / Erica</a:t>
            </a:r>
          </a:p>
          <a:p>
            <a:pPr lvl="2"/>
            <a:r>
              <a:rPr lang="en-US" altLang="en-US">
                <a:solidFill>
                  <a:srgbClr val="009900"/>
                </a:solidFill>
              </a:rPr>
              <a:t>clock – Karl / Karla</a:t>
            </a:r>
          </a:p>
        </p:txBody>
      </p:sp>
      <p:sp>
        <p:nvSpPr>
          <p:cNvPr id="67588" name="Rectangle 6"/>
          <p:cNvSpPr>
            <a:spLocks noChangeArrowheads="1"/>
          </p:cNvSpPr>
          <p:nvPr/>
        </p:nvSpPr>
        <p:spPr bwMode="auto">
          <a:xfrm>
            <a:off x="2667000" y="4191000"/>
            <a:ext cx="3886200" cy="9255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24161750" indent="-24161750">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2"/>
            <a:r>
              <a:rPr lang="en-US" altLang="en-US">
                <a:solidFill>
                  <a:srgbClr val="009900"/>
                </a:solidFill>
              </a:rPr>
              <a:t>apple – </a:t>
            </a:r>
            <a:r>
              <a:rPr lang="hu-HU" altLang="en-US">
                <a:solidFill>
                  <a:srgbClr val="009900"/>
                </a:solidFill>
              </a:rPr>
              <a:t>?</a:t>
            </a:r>
            <a:endParaRPr lang="en-US" altLang="en-US">
              <a:solidFill>
                <a:srgbClr val="009900"/>
              </a:solidFill>
            </a:endParaRPr>
          </a:p>
          <a:p>
            <a:pPr lvl="2"/>
            <a:r>
              <a:rPr lang="en-US" altLang="en-US">
                <a:solidFill>
                  <a:srgbClr val="009900"/>
                </a:solidFill>
              </a:rPr>
              <a:t>bench – </a:t>
            </a:r>
            <a:r>
              <a:rPr lang="hu-HU" altLang="en-US">
                <a:solidFill>
                  <a:srgbClr val="009900"/>
                </a:solidFill>
              </a:rPr>
              <a:t>?</a:t>
            </a:r>
            <a:endParaRPr lang="en-US" altLang="en-US">
              <a:solidFill>
                <a:srgbClr val="009900"/>
              </a:solidFill>
            </a:endParaRPr>
          </a:p>
          <a:p>
            <a:pPr lvl="2"/>
            <a:r>
              <a:rPr lang="en-US" altLang="en-US">
                <a:solidFill>
                  <a:srgbClr val="009900"/>
                </a:solidFill>
              </a:rPr>
              <a:t>clock – </a:t>
            </a:r>
            <a:r>
              <a:rPr lang="hu-HU" altLang="en-US">
                <a:solidFill>
                  <a:srgbClr val="009900"/>
                </a:solidFill>
              </a:rPr>
              <a:t>?</a:t>
            </a:r>
            <a:endParaRPr lang="en-US" altLang="en-US">
              <a:solidFill>
                <a:srgbClr val="0099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448"/>
            <a:ext cx="8229600" cy="1143000"/>
          </a:xfrm>
        </p:spPr>
        <p:txBody>
          <a:bodyPr/>
          <a:lstStyle/>
          <a:p>
            <a:endParaRPr lang="hu-HU"/>
          </a:p>
        </p:txBody>
      </p:sp>
      <p:sp>
        <p:nvSpPr>
          <p:cNvPr id="3" name="Content Placeholder 2"/>
          <p:cNvSpPr>
            <a:spLocks noGrp="1"/>
          </p:cNvSpPr>
          <p:nvPr>
            <p:ph idx="1"/>
          </p:nvPr>
        </p:nvSpPr>
        <p:spPr/>
        <p:txBody>
          <a:bodyPr>
            <a:normAutofit fontScale="92500" lnSpcReduction="10000"/>
          </a:bodyPr>
          <a:lstStyle/>
          <a:p>
            <a:r>
              <a:rPr lang="hu-HU" dirty="0" smtClean="0"/>
              <a:t>A világbank 2018-ban készült tanulmánya szerint nagyobb a munkahelyi nemi egyenlőtlenség az olyan országokban, amiknek a nyelvében nyelvtani nemek vannak:</a:t>
            </a:r>
          </a:p>
          <a:p>
            <a:r>
              <a:rPr lang="hu-HU" dirty="0" smtClean="0">
                <a:hlinkClick r:id="rId2"/>
              </a:rPr>
              <a:t>http</a:t>
            </a:r>
            <a:r>
              <a:rPr lang="hu-HU" dirty="0">
                <a:hlinkClick r:id="rId2"/>
              </a:rPr>
              <a:t>://</a:t>
            </a:r>
            <a:r>
              <a:rPr lang="hu-HU" dirty="0" smtClean="0">
                <a:hlinkClick r:id="rId2"/>
              </a:rPr>
              <a:t>documents.worldbank.org/curated/en/405621528167411253/pdf/WPS8464.pdf</a:t>
            </a:r>
            <a:r>
              <a:rPr lang="hu-HU" dirty="0" smtClean="0"/>
              <a:t> </a:t>
            </a:r>
          </a:p>
          <a:p>
            <a:pPr marL="0" indent="0">
              <a:buNone/>
            </a:pPr>
            <a:r>
              <a:rPr lang="hu-HU" dirty="0"/>
              <a:t>(Qubit: </a:t>
            </a:r>
            <a:r>
              <a:rPr lang="hu-HU" dirty="0">
                <a:hlinkClick r:id="rId3"/>
              </a:rPr>
              <a:t>https://</a:t>
            </a:r>
            <a:r>
              <a:rPr lang="hu-HU" dirty="0" smtClean="0">
                <a:hlinkClick r:id="rId3"/>
              </a:rPr>
              <a:t>qubit.hu/2019/03/06/a-nyelvtani-nemek-megkulonboztetese-arthat-a-nok-boldogulasanak</a:t>
            </a:r>
            <a:r>
              <a:rPr lang="hu-HU" dirty="0" smtClean="0"/>
              <a:t> )</a:t>
            </a:r>
            <a:endParaRPr lang="hu-HU" dirty="0"/>
          </a:p>
        </p:txBody>
      </p:sp>
    </p:spTree>
    <p:extLst>
      <p:ext uri="{BB962C8B-B14F-4D97-AF65-F5344CB8AC3E}">
        <p14:creationId xmlns:p14="http://schemas.microsoft.com/office/powerpoint/2010/main" val="513586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1143000"/>
          </a:xfrm>
        </p:spPr>
        <p:txBody>
          <a:bodyPr/>
          <a:lstStyle/>
          <a:p>
            <a:pPr eaLnBrk="1" hangingPunct="1"/>
            <a:r>
              <a:rPr lang="hu-HU" altLang="en-US" sz="4000" smtClean="0"/>
              <a:t>Political correctness</a:t>
            </a:r>
            <a:br>
              <a:rPr lang="hu-HU" altLang="en-US" sz="4000" smtClean="0"/>
            </a:br>
            <a:r>
              <a:rPr lang="hu-HU" altLang="en-US" sz="2800" smtClean="0">
                <a:solidFill>
                  <a:schemeClr val="accent2"/>
                </a:solidFill>
              </a:rPr>
              <a:t>„language use has an effect on the way we think”</a:t>
            </a:r>
            <a:endParaRPr lang="en-US" altLang="en-US" sz="2800" smtClean="0">
              <a:solidFill>
                <a:schemeClr val="accent2"/>
              </a:solidFill>
            </a:endParaRPr>
          </a:p>
        </p:txBody>
      </p:sp>
      <p:sp>
        <p:nvSpPr>
          <p:cNvPr id="14339" name="Rectangle 3"/>
          <p:cNvSpPr>
            <a:spLocks noGrp="1" noChangeArrowheads="1"/>
          </p:cNvSpPr>
          <p:nvPr>
            <p:ph type="body" idx="1"/>
          </p:nvPr>
        </p:nvSpPr>
        <p:spPr>
          <a:xfrm>
            <a:off x="457200" y="1828800"/>
            <a:ext cx="8229600" cy="4800600"/>
          </a:xfrm>
        </p:spPr>
        <p:txBody>
          <a:bodyPr/>
          <a:lstStyle/>
          <a:p>
            <a:pPr eaLnBrk="1" hangingPunct="1"/>
            <a:r>
              <a:rPr lang="hu-HU" altLang="en-US" sz="2400" dirty="0" smtClean="0"/>
              <a:t>euphemisms in politics</a:t>
            </a:r>
          </a:p>
          <a:p>
            <a:pPr lvl="1" eaLnBrk="1" hangingPunct="1"/>
            <a:r>
              <a:rPr lang="hu-HU" altLang="en-US" sz="2000" dirty="0" smtClean="0">
                <a:solidFill>
                  <a:srgbClr val="008000"/>
                </a:solidFill>
              </a:rPr>
              <a:t>pacification </a:t>
            </a:r>
            <a:r>
              <a:rPr lang="hu-HU" altLang="en-US" sz="2000" dirty="0" smtClean="0"/>
              <a:t>= bombing</a:t>
            </a:r>
          </a:p>
          <a:p>
            <a:pPr lvl="1" eaLnBrk="1" hangingPunct="1"/>
            <a:r>
              <a:rPr lang="hu-HU" altLang="en-US" sz="2000" dirty="0" smtClean="0">
                <a:solidFill>
                  <a:srgbClr val="008000"/>
                </a:solidFill>
              </a:rPr>
              <a:t>increasing revenue </a:t>
            </a:r>
            <a:r>
              <a:rPr lang="hu-HU" altLang="en-US" sz="2000" dirty="0" smtClean="0"/>
              <a:t>= tax</a:t>
            </a:r>
          </a:p>
          <a:p>
            <a:pPr lvl="1" eaLnBrk="1" hangingPunct="1"/>
            <a:r>
              <a:rPr lang="hu-HU" altLang="en-US" sz="2000" dirty="0" smtClean="0">
                <a:solidFill>
                  <a:srgbClr val="008000"/>
                </a:solidFill>
              </a:rPr>
              <a:t>rationalization </a:t>
            </a:r>
            <a:r>
              <a:rPr lang="hu-HU" altLang="en-US" sz="2000" dirty="0" smtClean="0"/>
              <a:t>= </a:t>
            </a:r>
            <a:r>
              <a:rPr lang="hu-HU" altLang="en-US" sz="2000" dirty="0" err="1" smtClean="0"/>
              <a:t>lay</a:t>
            </a:r>
            <a:r>
              <a:rPr lang="hu-HU" altLang="en-US" sz="2000" dirty="0" smtClean="0"/>
              <a:t> </a:t>
            </a:r>
            <a:r>
              <a:rPr lang="hu-HU" altLang="en-US" sz="2000" dirty="0" err="1" smtClean="0"/>
              <a:t>offs</a:t>
            </a:r>
            <a:endParaRPr lang="en-GB" altLang="en-US" sz="2000" dirty="0" smtClean="0"/>
          </a:p>
          <a:p>
            <a:pPr lvl="1" eaLnBrk="1" hangingPunct="1"/>
            <a:r>
              <a:rPr lang="hu-HU" altLang="en-US" sz="2000" dirty="0">
                <a:solidFill>
                  <a:srgbClr val="009900"/>
                </a:solidFill>
              </a:rPr>
              <a:t>d</a:t>
            </a:r>
            <a:r>
              <a:rPr lang="en-GB" altLang="en-US" sz="2000" dirty="0" err="1" smtClean="0">
                <a:solidFill>
                  <a:srgbClr val="009900"/>
                </a:solidFill>
              </a:rPr>
              <a:t>aylight</a:t>
            </a:r>
            <a:r>
              <a:rPr lang="en-GB" altLang="en-US" sz="2000" dirty="0" smtClean="0">
                <a:solidFill>
                  <a:srgbClr val="009900"/>
                </a:solidFill>
              </a:rPr>
              <a:t> saving time </a:t>
            </a:r>
            <a:r>
              <a:rPr lang="hu-HU" altLang="en-US" sz="2000" dirty="0" smtClean="0"/>
              <a:t>= </a:t>
            </a:r>
            <a:r>
              <a:rPr lang="hu-HU" altLang="en-US" sz="2000" dirty="0" err="1" smtClean="0"/>
              <a:t>clocks</a:t>
            </a:r>
            <a:r>
              <a:rPr lang="hu-HU" altLang="en-US" sz="2000" dirty="0" smtClean="0"/>
              <a:t> go </a:t>
            </a:r>
            <a:r>
              <a:rPr lang="hu-HU" altLang="en-US" sz="2000" dirty="0" err="1" smtClean="0"/>
              <a:t>forward</a:t>
            </a:r>
            <a:r>
              <a:rPr lang="hu-HU" altLang="en-US" sz="2000" dirty="0" smtClean="0"/>
              <a:t> (nyári időszámítás)</a:t>
            </a:r>
          </a:p>
          <a:p>
            <a:pPr lvl="1" eaLnBrk="1" hangingPunct="1"/>
            <a:endParaRPr lang="hu-HU" altLang="en-US" sz="2000" dirty="0" smtClean="0"/>
          </a:p>
          <a:p>
            <a:pPr eaLnBrk="1" hangingPunct="1"/>
            <a:r>
              <a:rPr lang="hu-HU" altLang="en-US" sz="2400" dirty="0" smtClean="0"/>
              <a:t>social movements: sexist/racist  etc. language is responsible for sexist/racist etc. thinking</a:t>
            </a:r>
          </a:p>
          <a:p>
            <a:pPr lvl="1" eaLnBrk="1" hangingPunct="1">
              <a:lnSpc>
                <a:spcPct val="120000"/>
              </a:lnSpc>
            </a:pPr>
            <a:r>
              <a:rPr lang="hu-HU" altLang="en-US" sz="2000" dirty="0" smtClean="0">
                <a:solidFill>
                  <a:srgbClr val="008000"/>
                </a:solidFill>
              </a:rPr>
              <a:t>chairman </a:t>
            </a:r>
            <a:r>
              <a:rPr lang="hu-HU" altLang="en-US" sz="2000" dirty="0" smtClean="0">
                <a:solidFill>
                  <a:srgbClr val="008000"/>
                </a:solidFill>
                <a:cs typeface="Arial" panose="020B0604020202020204" pitchFamily="34" charset="0"/>
              </a:rPr>
              <a:t>→ </a:t>
            </a:r>
            <a:r>
              <a:rPr lang="hu-HU" altLang="en-US" sz="2000" dirty="0" smtClean="0">
                <a:solidFill>
                  <a:srgbClr val="008000"/>
                </a:solidFill>
              </a:rPr>
              <a:t>chairperson</a:t>
            </a:r>
          </a:p>
          <a:p>
            <a:pPr lvl="1" eaLnBrk="1" hangingPunct="1">
              <a:lnSpc>
                <a:spcPct val="120000"/>
              </a:lnSpc>
            </a:pPr>
            <a:r>
              <a:rPr lang="en-US" altLang="en-US" sz="2000" dirty="0" smtClean="0">
                <a:solidFill>
                  <a:srgbClr val="008000"/>
                </a:solidFill>
              </a:rPr>
              <a:t>Gypsy</a:t>
            </a:r>
            <a:r>
              <a:rPr lang="hu-HU" altLang="en-US" sz="2000" dirty="0" smtClean="0">
                <a:solidFill>
                  <a:srgbClr val="008000"/>
                </a:solidFill>
              </a:rPr>
              <a:t> </a:t>
            </a:r>
            <a:r>
              <a:rPr lang="hu-HU" altLang="en-US" sz="2000" dirty="0" smtClean="0">
                <a:solidFill>
                  <a:srgbClr val="008000"/>
                </a:solidFill>
                <a:cs typeface="Arial" panose="020B0604020202020204" pitchFamily="34" charset="0"/>
              </a:rPr>
              <a:t>→</a:t>
            </a:r>
            <a:r>
              <a:rPr lang="hu-HU" altLang="en-US" sz="2000" dirty="0" smtClean="0">
                <a:solidFill>
                  <a:srgbClr val="008000"/>
                </a:solidFill>
              </a:rPr>
              <a:t> </a:t>
            </a:r>
            <a:r>
              <a:rPr lang="en-US" altLang="en-US" sz="2000" dirty="0" smtClean="0">
                <a:solidFill>
                  <a:srgbClr val="008000"/>
                </a:solidFill>
              </a:rPr>
              <a:t>Roma (?)</a:t>
            </a:r>
            <a:endParaRPr lang="hu-HU" altLang="en-US" sz="2000" dirty="0" smtClean="0">
              <a:solidFill>
                <a:srgbClr val="008000"/>
              </a:solidFill>
            </a:endParaRPr>
          </a:p>
          <a:p>
            <a:pPr lvl="1" eaLnBrk="1" hangingPunct="1">
              <a:lnSpc>
                <a:spcPct val="120000"/>
              </a:lnSpc>
            </a:pPr>
            <a:r>
              <a:rPr lang="en-US" altLang="en-US" sz="2000" dirty="0" smtClean="0">
                <a:solidFill>
                  <a:srgbClr val="008000"/>
                </a:solidFill>
              </a:rPr>
              <a:t>blind</a:t>
            </a:r>
            <a:r>
              <a:rPr lang="hu-HU" altLang="en-US" sz="2000" dirty="0" smtClean="0">
                <a:solidFill>
                  <a:srgbClr val="008000"/>
                </a:solidFill>
              </a:rPr>
              <a:t> </a:t>
            </a:r>
            <a:r>
              <a:rPr lang="hu-HU" altLang="en-US" sz="2000" dirty="0" smtClean="0">
                <a:solidFill>
                  <a:srgbClr val="008000"/>
                </a:solidFill>
                <a:cs typeface="Arial" panose="020B0604020202020204" pitchFamily="34" charset="0"/>
              </a:rPr>
              <a:t>→ </a:t>
            </a:r>
            <a:r>
              <a:rPr lang="en-US" altLang="en-US" sz="2000" dirty="0" smtClean="0">
                <a:solidFill>
                  <a:srgbClr val="008000"/>
                </a:solidFill>
              </a:rPr>
              <a:t>with visual impairment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GB" altLang="en-US" dirty="0" smtClean="0"/>
              <a:t>Exotic genders</a:t>
            </a:r>
          </a:p>
        </p:txBody>
      </p:sp>
      <p:sp>
        <p:nvSpPr>
          <p:cNvPr id="69635" name="Content Placeholder 2"/>
          <p:cNvSpPr>
            <a:spLocks noGrp="1"/>
          </p:cNvSpPr>
          <p:nvPr>
            <p:ph idx="1"/>
          </p:nvPr>
        </p:nvSpPr>
        <p:spPr/>
        <p:txBody>
          <a:bodyPr/>
          <a:lstStyle/>
          <a:p>
            <a:pPr eaLnBrk="1" hangingPunct="1">
              <a:lnSpc>
                <a:spcPct val="80000"/>
              </a:lnSpc>
            </a:pPr>
            <a:r>
              <a:rPr lang="en-GB" altLang="en-US" sz="3000" dirty="0" err="1" smtClean="0"/>
              <a:t>Dyribal</a:t>
            </a:r>
            <a:r>
              <a:rPr lang="en-GB" altLang="en-US" sz="3000" dirty="0" smtClean="0"/>
              <a:t> (Australia)</a:t>
            </a:r>
            <a:br>
              <a:rPr lang="en-GB" altLang="en-US" sz="3000" dirty="0" smtClean="0"/>
            </a:br>
            <a:endParaRPr lang="en-GB" altLang="en-US" sz="3000" dirty="0" smtClean="0"/>
          </a:p>
          <a:p>
            <a:pPr lvl="1" eaLnBrk="1" hangingPunct="1">
              <a:lnSpc>
                <a:spcPct val="80000"/>
              </a:lnSpc>
            </a:pPr>
            <a:r>
              <a:rPr lang="en-GB" altLang="en-US" sz="2600" b="1" dirty="0" err="1" smtClean="0">
                <a:solidFill>
                  <a:srgbClr val="222268"/>
                </a:solidFill>
              </a:rPr>
              <a:t>bayi</a:t>
            </a:r>
            <a:r>
              <a:rPr lang="en-GB" altLang="en-US" sz="2600" dirty="0" smtClean="0">
                <a:solidFill>
                  <a:srgbClr val="222268"/>
                </a:solidFill>
              </a:rPr>
              <a:t>: men, kangaroos, bats, snakes, fish, the moon, rainbow, storm, boomerang…</a:t>
            </a:r>
          </a:p>
          <a:p>
            <a:pPr lvl="1" eaLnBrk="1" hangingPunct="1">
              <a:lnSpc>
                <a:spcPct val="80000"/>
              </a:lnSpc>
            </a:pPr>
            <a:r>
              <a:rPr lang="en-GB" altLang="en-US" sz="2600" b="1" dirty="0" err="1" smtClean="0">
                <a:solidFill>
                  <a:srgbClr val="800000"/>
                </a:solidFill>
              </a:rPr>
              <a:t>balan</a:t>
            </a:r>
            <a:r>
              <a:rPr lang="en-GB" altLang="en-US" sz="2600" dirty="0" smtClean="0">
                <a:solidFill>
                  <a:srgbClr val="800000"/>
                </a:solidFill>
              </a:rPr>
              <a:t>: women, water, fire, duck billed platypus, dog, bird, scorpion, starts…</a:t>
            </a:r>
          </a:p>
          <a:p>
            <a:pPr lvl="1" eaLnBrk="1" hangingPunct="1">
              <a:lnSpc>
                <a:spcPct val="80000"/>
              </a:lnSpc>
            </a:pPr>
            <a:r>
              <a:rPr lang="en-GB" altLang="en-US" sz="2600" b="1" dirty="0" err="1" smtClean="0">
                <a:solidFill>
                  <a:srgbClr val="008000"/>
                </a:solidFill>
              </a:rPr>
              <a:t>balam</a:t>
            </a:r>
            <a:r>
              <a:rPr lang="en-GB" altLang="en-US" sz="2600" dirty="0" smtClean="0">
                <a:solidFill>
                  <a:srgbClr val="008000"/>
                </a:solidFill>
              </a:rPr>
              <a:t>: edible fruits, plants, honey, cigarettes, wine, cake…</a:t>
            </a:r>
          </a:p>
          <a:p>
            <a:pPr lvl="1" eaLnBrk="1" hangingPunct="1">
              <a:lnSpc>
                <a:spcPct val="80000"/>
              </a:lnSpc>
            </a:pPr>
            <a:r>
              <a:rPr lang="en-GB" altLang="en-US" sz="2600" b="1" dirty="0" err="1" smtClean="0"/>
              <a:t>bela</a:t>
            </a:r>
            <a:r>
              <a:rPr lang="en-GB" altLang="en-US" sz="2600" dirty="0" smtClean="0"/>
              <a:t>: body part, meat, bee, wind, tree, grass, rock, language, noise…</a:t>
            </a:r>
          </a:p>
          <a:p>
            <a:pPr lvl="1" eaLnBrk="1" hangingPunct="1">
              <a:lnSpc>
                <a:spcPct val="80000"/>
              </a:lnSpc>
            </a:pPr>
            <a:endParaRPr lang="en-GB" altLang="en-US" sz="2600" b="1" dirty="0" smtClean="0"/>
          </a:p>
          <a:p>
            <a:pPr lvl="1" eaLnBrk="1" hangingPunct="1">
              <a:lnSpc>
                <a:spcPct val="80000"/>
              </a:lnSpc>
              <a:buFontTx/>
              <a:buNone/>
            </a:pPr>
            <a:r>
              <a:rPr lang="en-GB" altLang="en-US" sz="2600" dirty="0" err="1" smtClean="0"/>
              <a:t>Lakoff</a:t>
            </a:r>
            <a:r>
              <a:rPr lang="en-GB" altLang="en-US" sz="2600" dirty="0" smtClean="0"/>
              <a:t>, Women, Fire and Dangerous Things (1987)</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hu-HU" altLang="en-US" sz="4000" smtClean="0"/>
              <a:t>Spatial reference</a:t>
            </a:r>
            <a:endParaRPr lang="en-US" altLang="en-US" sz="4000" smtClean="0"/>
          </a:p>
        </p:txBody>
      </p:sp>
      <p:sp>
        <p:nvSpPr>
          <p:cNvPr id="71683" name="Rectangle 3"/>
          <p:cNvSpPr>
            <a:spLocks noGrp="1" noChangeArrowheads="1"/>
          </p:cNvSpPr>
          <p:nvPr>
            <p:ph type="body" idx="1"/>
          </p:nvPr>
        </p:nvSpPr>
        <p:spPr>
          <a:xfrm>
            <a:off x="457200" y="1600200"/>
            <a:ext cx="8229600" cy="2971800"/>
          </a:xfrm>
        </p:spPr>
        <p:txBody>
          <a:bodyPr/>
          <a:lstStyle/>
          <a:p>
            <a:pPr marL="609600" indent="-609600" eaLnBrk="1" hangingPunct="1">
              <a:lnSpc>
                <a:spcPct val="80000"/>
              </a:lnSpc>
              <a:buFontTx/>
              <a:buNone/>
            </a:pPr>
            <a:endParaRPr lang="hu-HU" altLang="en-US" sz="2400" dirty="0" smtClean="0"/>
          </a:p>
          <a:p>
            <a:pPr marL="609600" indent="-609600" eaLnBrk="1" hangingPunct="1">
              <a:lnSpc>
                <a:spcPct val="80000"/>
              </a:lnSpc>
            </a:pPr>
            <a:r>
              <a:rPr lang="en-US" altLang="en-US" sz="2400" dirty="0" smtClean="0"/>
              <a:t>Locating objects in space</a:t>
            </a:r>
          </a:p>
          <a:p>
            <a:pPr marL="609600" indent="-609600" eaLnBrk="1" hangingPunct="1">
              <a:lnSpc>
                <a:spcPct val="80000"/>
              </a:lnSpc>
            </a:pPr>
            <a:r>
              <a:rPr lang="en-US" altLang="en-US" sz="2400" dirty="0" smtClean="0"/>
              <a:t>Levinson</a:t>
            </a:r>
            <a:r>
              <a:rPr lang="hu-HU" altLang="en-US" sz="2400" dirty="0" smtClean="0"/>
              <a:t>: 3 reference frames in languages :</a:t>
            </a:r>
          </a:p>
          <a:p>
            <a:pPr marL="609600" indent="-609600" eaLnBrk="1" hangingPunct="1">
              <a:lnSpc>
                <a:spcPct val="80000"/>
              </a:lnSpc>
              <a:buFontTx/>
              <a:buNone/>
            </a:pPr>
            <a:endParaRPr lang="hu-HU" altLang="en-US" sz="2400" dirty="0" smtClean="0"/>
          </a:p>
          <a:p>
            <a:pPr marL="990600" lvl="1" indent="-533400" eaLnBrk="1" hangingPunct="1">
              <a:lnSpc>
                <a:spcPct val="80000"/>
              </a:lnSpc>
              <a:buFontTx/>
              <a:buAutoNum type="arabicPeriod"/>
            </a:pPr>
            <a:r>
              <a:rPr lang="en-US" altLang="en-US" sz="2400" dirty="0" err="1" smtClean="0"/>
              <a:t>Relat</a:t>
            </a:r>
            <a:r>
              <a:rPr lang="hu-HU" altLang="en-US" sz="2400" dirty="0" smtClean="0"/>
              <a:t>ive</a:t>
            </a:r>
            <a:endParaRPr lang="en-US" altLang="en-US" sz="2400" dirty="0" smtClean="0"/>
          </a:p>
          <a:p>
            <a:pPr marL="990600" lvl="1" indent="-533400" eaLnBrk="1" hangingPunct="1">
              <a:lnSpc>
                <a:spcPct val="80000"/>
              </a:lnSpc>
              <a:buFontTx/>
              <a:buAutoNum type="arabicPeriod"/>
            </a:pPr>
            <a:r>
              <a:rPr lang="en-GB" altLang="en-US" sz="2400" dirty="0" smtClean="0"/>
              <a:t>Intrinsic</a:t>
            </a:r>
            <a:endParaRPr lang="hu-HU" altLang="en-US" sz="2400" dirty="0" smtClean="0"/>
          </a:p>
          <a:p>
            <a:pPr marL="990600" lvl="1" indent="-533400" eaLnBrk="1" hangingPunct="1">
              <a:lnSpc>
                <a:spcPct val="80000"/>
              </a:lnSpc>
              <a:buFontTx/>
              <a:buAutoNum type="arabicPeriod"/>
            </a:pPr>
            <a:r>
              <a:rPr lang="en-GB" altLang="en-US" sz="2400" dirty="0" smtClean="0"/>
              <a:t>Absolute</a:t>
            </a:r>
            <a:endParaRPr lang="en-US" altLang="en-US" sz="2400" dirty="0" smtClean="0"/>
          </a:p>
        </p:txBody>
      </p:sp>
      <p:pic>
        <p:nvPicPr>
          <p:cNvPr id="71684" name="Picture 4" descr="levins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971800"/>
            <a:ext cx="2249488"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marL="838200" indent="-838200" eaLnBrk="1" hangingPunct="1">
              <a:buFontTx/>
              <a:buAutoNum type="arabicPeriod"/>
            </a:pPr>
            <a:r>
              <a:rPr lang="hu-HU" altLang="en-US" sz="4000" dirty="0" smtClean="0">
                <a:solidFill>
                  <a:srgbClr val="CC0000"/>
                </a:solidFill>
              </a:rPr>
              <a:t>Relative</a:t>
            </a:r>
            <a:endParaRPr lang="hu-HU" altLang="en-US" sz="4000" dirty="0" smtClean="0"/>
          </a:p>
        </p:txBody>
      </p:sp>
      <p:sp>
        <p:nvSpPr>
          <p:cNvPr id="73731" name="Rectangle 3"/>
          <p:cNvSpPr>
            <a:spLocks noGrp="1" noChangeArrowheads="1"/>
          </p:cNvSpPr>
          <p:nvPr>
            <p:ph type="body" idx="1"/>
          </p:nvPr>
        </p:nvSpPr>
        <p:spPr/>
        <p:txBody>
          <a:bodyPr/>
          <a:lstStyle/>
          <a:p>
            <a:pPr eaLnBrk="1" hangingPunct="1"/>
            <a:endParaRPr lang="en-US" altLang="en-US" smtClean="0"/>
          </a:p>
          <a:p>
            <a:pPr lvl="1" eaLnBrk="1" hangingPunct="1"/>
            <a:endParaRPr lang="en-US" altLang="en-US" i="1" smtClean="0"/>
          </a:p>
        </p:txBody>
      </p:sp>
      <p:sp>
        <p:nvSpPr>
          <p:cNvPr id="73732" name="Line 4"/>
          <p:cNvSpPr>
            <a:spLocks noChangeShapeType="1"/>
          </p:cNvSpPr>
          <p:nvPr/>
        </p:nvSpPr>
        <p:spPr bwMode="auto">
          <a:xfrm flipH="1" flipV="1">
            <a:off x="2514600" y="4495800"/>
            <a:ext cx="3581400" cy="0"/>
          </a:xfrm>
          <a:prstGeom prst="line">
            <a:avLst/>
          </a:prstGeom>
          <a:noFill/>
          <a:ln w="5715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73733" name="Line 5"/>
          <p:cNvSpPr>
            <a:spLocks noChangeShapeType="1"/>
          </p:cNvSpPr>
          <p:nvPr/>
        </p:nvSpPr>
        <p:spPr bwMode="auto">
          <a:xfrm flipH="1">
            <a:off x="3581400" y="3962400"/>
            <a:ext cx="1143000" cy="1219200"/>
          </a:xfrm>
          <a:prstGeom prst="line">
            <a:avLst/>
          </a:prstGeom>
          <a:noFill/>
          <a:ln w="5715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nvGrpSpPr>
          <p:cNvPr id="73734" name="Group 6"/>
          <p:cNvGrpSpPr>
            <a:grpSpLocks/>
          </p:cNvGrpSpPr>
          <p:nvPr/>
        </p:nvGrpSpPr>
        <p:grpSpPr bwMode="auto">
          <a:xfrm>
            <a:off x="1752600" y="3962400"/>
            <a:ext cx="4953000" cy="1219200"/>
            <a:chOff x="2640" y="2544"/>
            <a:chExt cx="1968" cy="432"/>
          </a:xfrm>
        </p:grpSpPr>
        <p:sp>
          <p:nvSpPr>
            <p:cNvPr id="73743" name="Line 7"/>
            <p:cNvSpPr>
              <a:spLocks noChangeShapeType="1"/>
            </p:cNvSpPr>
            <p:nvPr/>
          </p:nvSpPr>
          <p:spPr bwMode="auto">
            <a:xfrm flipH="1">
              <a:off x="2640" y="2544"/>
              <a:ext cx="576" cy="4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3744" name="Line 8"/>
            <p:cNvSpPr>
              <a:spLocks noChangeShapeType="1"/>
            </p:cNvSpPr>
            <p:nvPr/>
          </p:nvSpPr>
          <p:spPr bwMode="auto">
            <a:xfrm flipV="1">
              <a:off x="2640" y="2976"/>
              <a:ext cx="13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3745" name="Line 9"/>
            <p:cNvSpPr>
              <a:spLocks noChangeShapeType="1"/>
            </p:cNvSpPr>
            <p:nvPr/>
          </p:nvSpPr>
          <p:spPr bwMode="auto">
            <a:xfrm flipH="1">
              <a:off x="4032" y="2544"/>
              <a:ext cx="576" cy="4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3746" name="Line 10"/>
            <p:cNvSpPr>
              <a:spLocks noChangeShapeType="1"/>
            </p:cNvSpPr>
            <p:nvPr/>
          </p:nvSpPr>
          <p:spPr bwMode="auto">
            <a:xfrm flipV="1">
              <a:off x="3216" y="2544"/>
              <a:ext cx="13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73735" name="Line 11"/>
          <p:cNvSpPr>
            <a:spLocks noChangeShapeType="1"/>
          </p:cNvSpPr>
          <p:nvPr/>
        </p:nvSpPr>
        <p:spPr bwMode="auto">
          <a:xfrm>
            <a:off x="4191000" y="1752600"/>
            <a:ext cx="0" cy="4419600"/>
          </a:xfrm>
          <a:prstGeom prst="line">
            <a:avLst/>
          </a:prstGeom>
          <a:noFill/>
          <a:ln w="38100">
            <a:solidFill>
              <a:schemeClr val="tx1"/>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pic>
        <p:nvPicPr>
          <p:cNvPr id="73736" name="Picture 12" descr="BD1092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590800"/>
            <a:ext cx="1592263"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7" name="Text Box 13"/>
          <p:cNvSpPr txBox="1">
            <a:spLocks noChangeArrowheads="1"/>
          </p:cNvSpPr>
          <p:nvPr/>
        </p:nvSpPr>
        <p:spPr bwMode="auto">
          <a:xfrm>
            <a:off x="6248400" y="4267200"/>
            <a:ext cx="12192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front</a:t>
            </a:r>
            <a:endParaRPr lang="en-US" altLang="en-US" sz="2800" i="1" dirty="0">
              <a:latin typeface="Times New Roman" panose="02020603050405020304" pitchFamily="18" charset="0"/>
              <a:cs typeface="Arial" panose="020B0604020202020204" pitchFamily="34" charset="0"/>
            </a:endParaRPr>
          </a:p>
        </p:txBody>
      </p:sp>
      <p:sp>
        <p:nvSpPr>
          <p:cNvPr id="73738" name="Text Box 14"/>
          <p:cNvSpPr txBox="1">
            <a:spLocks noChangeArrowheads="1"/>
          </p:cNvSpPr>
          <p:nvPr/>
        </p:nvSpPr>
        <p:spPr bwMode="auto">
          <a:xfrm>
            <a:off x="1600200" y="4191000"/>
            <a:ext cx="914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back</a:t>
            </a:r>
            <a:endParaRPr lang="en-US" altLang="en-US" sz="2800" i="1" dirty="0">
              <a:latin typeface="Times New Roman" panose="02020603050405020304" pitchFamily="18" charset="0"/>
              <a:cs typeface="Arial" panose="020B0604020202020204" pitchFamily="34" charset="0"/>
            </a:endParaRPr>
          </a:p>
        </p:txBody>
      </p:sp>
      <p:sp>
        <p:nvSpPr>
          <p:cNvPr id="73739" name="Text Box 15"/>
          <p:cNvSpPr txBox="1">
            <a:spLocks noChangeArrowheads="1"/>
          </p:cNvSpPr>
          <p:nvPr/>
        </p:nvSpPr>
        <p:spPr bwMode="auto">
          <a:xfrm>
            <a:off x="2124075" y="5334000"/>
            <a:ext cx="191452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left</a:t>
            </a:r>
            <a:endParaRPr lang="en-US" altLang="en-US" sz="2800" i="1" dirty="0">
              <a:latin typeface="Times New Roman" panose="02020603050405020304" pitchFamily="18" charset="0"/>
              <a:cs typeface="Arial" panose="020B0604020202020204" pitchFamily="34" charset="0"/>
            </a:endParaRPr>
          </a:p>
        </p:txBody>
      </p:sp>
      <p:sp>
        <p:nvSpPr>
          <p:cNvPr id="73740" name="Text Box 16"/>
          <p:cNvSpPr txBox="1">
            <a:spLocks noChangeArrowheads="1"/>
          </p:cNvSpPr>
          <p:nvPr/>
        </p:nvSpPr>
        <p:spPr bwMode="auto">
          <a:xfrm>
            <a:off x="4648200" y="3352800"/>
            <a:ext cx="1868488"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right</a:t>
            </a:r>
            <a:endParaRPr lang="en-US" altLang="en-US" sz="2800" i="1" dirty="0">
              <a:latin typeface="Times New Roman" panose="02020603050405020304" pitchFamily="18" charset="0"/>
              <a:cs typeface="Arial" panose="020B0604020202020204" pitchFamily="34" charset="0"/>
            </a:endParaRPr>
          </a:p>
        </p:txBody>
      </p:sp>
      <p:sp>
        <p:nvSpPr>
          <p:cNvPr id="73741" name="Rectangle 17"/>
          <p:cNvSpPr>
            <a:spLocks noChangeArrowheads="1"/>
          </p:cNvSpPr>
          <p:nvPr/>
        </p:nvSpPr>
        <p:spPr bwMode="auto">
          <a:xfrm>
            <a:off x="4114800" y="3048000"/>
            <a:ext cx="152400" cy="1447800"/>
          </a:xfrm>
          <a:prstGeom prst="rect">
            <a:avLst/>
          </a:prstGeom>
          <a:solidFill>
            <a:srgbClr val="6633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
        <p:nvSpPr>
          <p:cNvPr id="73742" name="Oval 18"/>
          <p:cNvSpPr>
            <a:spLocks noChangeArrowheads="1"/>
          </p:cNvSpPr>
          <p:nvPr/>
        </p:nvSpPr>
        <p:spPr bwMode="auto">
          <a:xfrm>
            <a:off x="3657600" y="2133600"/>
            <a:ext cx="1066800" cy="1219200"/>
          </a:xfrm>
          <a:prstGeom prst="ellipse">
            <a:avLst/>
          </a:prstGeom>
          <a:solidFill>
            <a:srgbClr val="00FF00"/>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1020762"/>
          </a:xfrm>
        </p:spPr>
        <p:txBody>
          <a:bodyPr/>
          <a:lstStyle/>
          <a:p>
            <a:pPr eaLnBrk="1" hangingPunct="1"/>
            <a:r>
              <a:rPr lang="hu-HU" altLang="en-US" dirty="0" smtClean="0">
                <a:solidFill>
                  <a:srgbClr val="CC0000"/>
                </a:solidFill>
              </a:rPr>
              <a:t>2. Intrinsic</a:t>
            </a:r>
            <a:endParaRPr lang="hu-HU" altLang="en-US" dirty="0" smtClean="0"/>
          </a:p>
        </p:txBody>
      </p:sp>
      <p:sp>
        <p:nvSpPr>
          <p:cNvPr id="77827" name="Rectangle 3"/>
          <p:cNvSpPr>
            <a:spLocks noGrp="1" noChangeArrowheads="1"/>
          </p:cNvSpPr>
          <p:nvPr>
            <p:ph type="body" idx="1"/>
          </p:nvPr>
        </p:nvSpPr>
        <p:spPr>
          <a:xfrm>
            <a:off x="0" y="1600200"/>
            <a:ext cx="9144000" cy="4525963"/>
          </a:xfrm>
        </p:spPr>
        <p:txBody>
          <a:bodyPr/>
          <a:lstStyle/>
          <a:p>
            <a:pPr eaLnBrk="1" hangingPunct="1">
              <a:buFontTx/>
              <a:buNone/>
            </a:pPr>
            <a:endParaRPr lang="hu-HU" altLang="en-US" sz="2800" smtClean="0"/>
          </a:p>
        </p:txBody>
      </p:sp>
      <p:pic>
        <p:nvPicPr>
          <p:cNvPr id="77828" name="Picture 4" descr="intrinzik targyak_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8964613" cy="352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hu-HU" altLang="en-US" dirty="0" smtClean="0">
                <a:solidFill>
                  <a:srgbClr val="CC0000"/>
                </a:solidFill>
              </a:rPr>
              <a:t>3</a:t>
            </a:r>
            <a:r>
              <a:rPr lang="en-US" altLang="en-US" dirty="0" smtClean="0">
                <a:solidFill>
                  <a:srgbClr val="CC0000"/>
                </a:solidFill>
              </a:rPr>
              <a:t>.</a:t>
            </a:r>
            <a:r>
              <a:rPr lang="en-US" altLang="en-US" dirty="0" smtClean="0"/>
              <a:t> </a:t>
            </a:r>
            <a:r>
              <a:rPr lang="en-GB" altLang="en-US" sz="4000" dirty="0" smtClean="0">
                <a:solidFill>
                  <a:srgbClr val="CC0000"/>
                </a:solidFill>
              </a:rPr>
              <a:t>Absolute</a:t>
            </a:r>
            <a:endParaRPr lang="en-US" altLang="en-US" sz="4000" dirty="0" smtClean="0">
              <a:solidFill>
                <a:srgbClr val="CC0000"/>
              </a:solidFill>
            </a:endParaRPr>
          </a:p>
        </p:txBody>
      </p:sp>
      <p:sp>
        <p:nvSpPr>
          <p:cNvPr id="79875" name="Rectangle 3"/>
          <p:cNvSpPr>
            <a:spLocks noGrp="1" noChangeArrowheads="1"/>
          </p:cNvSpPr>
          <p:nvPr>
            <p:ph type="body" idx="1"/>
          </p:nvPr>
        </p:nvSpPr>
        <p:spPr/>
        <p:txBody>
          <a:bodyPr/>
          <a:lstStyle/>
          <a:p>
            <a:pPr eaLnBrk="1" hangingPunct="1">
              <a:buFontTx/>
              <a:buNone/>
            </a:pPr>
            <a:r>
              <a:rPr lang="en-US" altLang="en-US" i="1" dirty="0" smtClean="0"/>
              <a:t> </a:t>
            </a:r>
          </a:p>
          <a:p>
            <a:pPr eaLnBrk="1" hangingPunct="1"/>
            <a:endParaRPr lang="en-US" altLang="en-US" dirty="0" smtClean="0"/>
          </a:p>
          <a:p>
            <a:pPr lvl="1" eaLnBrk="1" hangingPunct="1"/>
            <a:endParaRPr lang="en-US" altLang="en-US" i="1" dirty="0" smtClean="0"/>
          </a:p>
        </p:txBody>
      </p:sp>
      <p:sp>
        <p:nvSpPr>
          <p:cNvPr id="79876" name="Line 4"/>
          <p:cNvSpPr>
            <a:spLocks noChangeShapeType="1"/>
          </p:cNvSpPr>
          <p:nvPr/>
        </p:nvSpPr>
        <p:spPr bwMode="auto">
          <a:xfrm flipH="1" flipV="1">
            <a:off x="2819400" y="4495800"/>
            <a:ext cx="3581400" cy="0"/>
          </a:xfrm>
          <a:prstGeom prst="line">
            <a:avLst/>
          </a:prstGeom>
          <a:noFill/>
          <a:ln w="5715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79877" name="Line 5"/>
          <p:cNvSpPr>
            <a:spLocks noChangeShapeType="1"/>
          </p:cNvSpPr>
          <p:nvPr/>
        </p:nvSpPr>
        <p:spPr bwMode="auto">
          <a:xfrm flipH="1">
            <a:off x="3886200" y="3962400"/>
            <a:ext cx="1143000" cy="1219200"/>
          </a:xfrm>
          <a:prstGeom prst="line">
            <a:avLst/>
          </a:prstGeom>
          <a:noFill/>
          <a:ln w="5715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grpSp>
        <p:nvGrpSpPr>
          <p:cNvPr id="79878" name="Group 6"/>
          <p:cNvGrpSpPr>
            <a:grpSpLocks/>
          </p:cNvGrpSpPr>
          <p:nvPr/>
        </p:nvGrpSpPr>
        <p:grpSpPr bwMode="auto">
          <a:xfrm>
            <a:off x="2057400" y="3962400"/>
            <a:ext cx="4953000" cy="1219200"/>
            <a:chOff x="2640" y="2544"/>
            <a:chExt cx="1968" cy="432"/>
          </a:xfrm>
        </p:grpSpPr>
        <p:sp>
          <p:nvSpPr>
            <p:cNvPr id="79884" name="Line 7"/>
            <p:cNvSpPr>
              <a:spLocks noChangeShapeType="1"/>
            </p:cNvSpPr>
            <p:nvPr/>
          </p:nvSpPr>
          <p:spPr bwMode="auto">
            <a:xfrm flipH="1">
              <a:off x="2640" y="2544"/>
              <a:ext cx="576" cy="4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9885" name="Line 8"/>
            <p:cNvSpPr>
              <a:spLocks noChangeShapeType="1"/>
            </p:cNvSpPr>
            <p:nvPr/>
          </p:nvSpPr>
          <p:spPr bwMode="auto">
            <a:xfrm flipV="1">
              <a:off x="2640" y="2976"/>
              <a:ext cx="13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9886" name="Line 9"/>
            <p:cNvSpPr>
              <a:spLocks noChangeShapeType="1"/>
            </p:cNvSpPr>
            <p:nvPr/>
          </p:nvSpPr>
          <p:spPr bwMode="auto">
            <a:xfrm flipH="1">
              <a:off x="4032" y="2544"/>
              <a:ext cx="576" cy="4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79887" name="Line 10"/>
            <p:cNvSpPr>
              <a:spLocks noChangeShapeType="1"/>
            </p:cNvSpPr>
            <p:nvPr/>
          </p:nvSpPr>
          <p:spPr bwMode="auto">
            <a:xfrm flipV="1">
              <a:off x="3216" y="2544"/>
              <a:ext cx="139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a:p>
          </p:txBody>
        </p:sp>
      </p:grpSp>
      <p:sp>
        <p:nvSpPr>
          <p:cNvPr id="79879" name="Line 11"/>
          <p:cNvSpPr>
            <a:spLocks noChangeShapeType="1"/>
          </p:cNvSpPr>
          <p:nvPr/>
        </p:nvSpPr>
        <p:spPr bwMode="auto">
          <a:xfrm>
            <a:off x="4495800" y="2895600"/>
            <a:ext cx="0" cy="3276600"/>
          </a:xfrm>
          <a:prstGeom prst="line">
            <a:avLst/>
          </a:prstGeom>
          <a:noFill/>
          <a:ln w="38100">
            <a:solidFill>
              <a:schemeClr val="tx1"/>
            </a:solidFill>
            <a:prstDash val="sysDot"/>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GB"/>
          </a:p>
        </p:txBody>
      </p:sp>
      <p:sp>
        <p:nvSpPr>
          <p:cNvPr id="79880" name="Text Box 12"/>
          <p:cNvSpPr txBox="1">
            <a:spLocks noChangeArrowheads="1"/>
          </p:cNvSpPr>
          <p:nvPr/>
        </p:nvSpPr>
        <p:spPr bwMode="auto">
          <a:xfrm>
            <a:off x="6629400" y="4343400"/>
            <a:ext cx="1143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East</a:t>
            </a:r>
            <a:endParaRPr lang="en-US" altLang="en-US" sz="2800" i="1" dirty="0">
              <a:latin typeface="Times New Roman" panose="02020603050405020304" pitchFamily="18" charset="0"/>
              <a:cs typeface="Arial" panose="020B0604020202020204" pitchFamily="34" charset="0"/>
            </a:endParaRPr>
          </a:p>
        </p:txBody>
      </p:sp>
      <p:sp>
        <p:nvSpPr>
          <p:cNvPr id="79881" name="Text Box 13"/>
          <p:cNvSpPr txBox="1">
            <a:spLocks noChangeArrowheads="1"/>
          </p:cNvSpPr>
          <p:nvPr/>
        </p:nvSpPr>
        <p:spPr bwMode="auto">
          <a:xfrm>
            <a:off x="4876800" y="3352800"/>
            <a:ext cx="135096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North</a:t>
            </a:r>
            <a:endParaRPr lang="en-US" altLang="en-US" sz="2800" i="1" dirty="0">
              <a:latin typeface="Times New Roman" panose="02020603050405020304" pitchFamily="18" charset="0"/>
              <a:cs typeface="Arial" panose="020B0604020202020204" pitchFamily="34" charset="0"/>
            </a:endParaRPr>
          </a:p>
        </p:txBody>
      </p:sp>
      <p:sp>
        <p:nvSpPr>
          <p:cNvPr id="79882" name="Text Box 14"/>
          <p:cNvSpPr txBox="1">
            <a:spLocks noChangeArrowheads="1"/>
          </p:cNvSpPr>
          <p:nvPr/>
        </p:nvSpPr>
        <p:spPr bwMode="auto">
          <a:xfrm>
            <a:off x="1600200" y="4191000"/>
            <a:ext cx="11430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West</a:t>
            </a:r>
            <a:endParaRPr lang="en-US" altLang="en-US" sz="2800" i="1" dirty="0">
              <a:latin typeface="Times New Roman" panose="02020603050405020304" pitchFamily="18" charset="0"/>
              <a:cs typeface="Arial" panose="020B0604020202020204" pitchFamily="34" charset="0"/>
            </a:endParaRPr>
          </a:p>
        </p:txBody>
      </p:sp>
      <p:sp>
        <p:nvSpPr>
          <p:cNvPr id="79883" name="Text Box 15"/>
          <p:cNvSpPr txBox="1">
            <a:spLocks noChangeArrowheads="1"/>
          </p:cNvSpPr>
          <p:nvPr/>
        </p:nvSpPr>
        <p:spPr bwMode="auto">
          <a:xfrm>
            <a:off x="3276600" y="5257800"/>
            <a:ext cx="1066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hu-HU" altLang="en-US" sz="2800" i="1" dirty="0" smtClean="0">
                <a:latin typeface="Times New Roman" panose="02020603050405020304" pitchFamily="18" charset="0"/>
                <a:cs typeface="Arial" panose="020B0604020202020204" pitchFamily="34" charset="0"/>
              </a:rPr>
              <a:t>South</a:t>
            </a:r>
            <a:endParaRPr lang="en-US" altLang="en-US" sz="2800" i="1" dirty="0">
              <a:latin typeface="Times New Roman" panose="02020603050405020304" pitchFamily="18"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1143000"/>
          </a:xfrm>
        </p:spPr>
        <p:txBody>
          <a:bodyPr/>
          <a:lstStyle/>
          <a:p>
            <a:pPr eaLnBrk="1" hangingPunct="1"/>
            <a:endParaRPr lang="en-US" altLang="en-US" dirty="0" smtClean="0"/>
          </a:p>
        </p:txBody>
      </p:sp>
      <p:sp>
        <p:nvSpPr>
          <p:cNvPr id="295939" name="Rectangle 3"/>
          <p:cNvSpPr>
            <a:spLocks noGrp="1" noChangeArrowheads="1"/>
          </p:cNvSpPr>
          <p:nvPr>
            <p:ph type="body" idx="1"/>
          </p:nvPr>
        </p:nvSpPr>
        <p:spPr>
          <a:xfrm>
            <a:off x="539750" y="4652963"/>
            <a:ext cx="8153400" cy="2057400"/>
          </a:xfrm>
        </p:spPr>
        <p:txBody>
          <a:bodyPr/>
          <a:lstStyle/>
          <a:p>
            <a:pPr eaLnBrk="1" hangingPunct="1"/>
            <a:r>
              <a:rPr lang="hu-HU" altLang="en-US" b="1" dirty="0" smtClean="0">
                <a:solidFill>
                  <a:srgbClr val="CC0000"/>
                </a:solidFill>
              </a:rPr>
              <a:t>Relative</a:t>
            </a:r>
            <a:r>
              <a:rPr lang="hu-HU" altLang="en-US" dirty="0" smtClean="0"/>
              <a:t>: </a:t>
            </a:r>
            <a:r>
              <a:rPr lang="hu-HU" altLang="en-US" i="1" dirty="0" smtClean="0"/>
              <a:t>To the left of the spoon.</a:t>
            </a:r>
          </a:p>
          <a:p>
            <a:pPr eaLnBrk="1" hangingPunct="1"/>
            <a:r>
              <a:rPr lang="hu-HU" altLang="en-US" b="1" dirty="0" smtClean="0">
                <a:solidFill>
                  <a:srgbClr val="CC0000"/>
                </a:solidFill>
              </a:rPr>
              <a:t>Intrinsic</a:t>
            </a:r>
            <a:r>
              <a:rPr lang="hu-HU" altLang="en-US" dirty="0" smtClean="0"/>
              <a:t>: </a:t>
            </a:r>
            <a:r>
              <a:rPr lang="hu-HU" altLang="en-US" i="1" dirty="0" smtClean="0"/>
              <a:t>At the head of the spoon.</a:t>
            </a:r>
          </a:p>
          <a:p>
            <a:pPr eaLnBrk="1" hangingPunct="1"/>
            <a:r>
              <a:rPr lang="hu-HU" altLang="en-US" b="1" dirty="0" smtClean="0">
                <a:solidFill>
                  <a:srgbClr val="CC0000"/>
                </a:solidFill>
              </a:rPr>
              <a:t>Absolute</a:t>
            </a:r>
            <a:r>
              <a:rPr lang="hu-HU" altLang="en-US" dirty="0" smtClean="0"/>
              <a:t>: </a:t>
            </a:r>
            <a:r>
              <a:rPr lang="hu-HU" altLang="en-US" i="1" dirty="0" smtClean="0"/>
              <a:t>To the East of the spoon.</a:t>
            </a:r>
            <a:endParaRPr lang="en-US" altLang="en-US" i="1" dirty="0" smtClean="0"/>
          </a:p>
        </p:txBody>
      </p:sp>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76400"/>
            <a:ext cx="3733800" cy="278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25" name="Rectangle 5"/>
          <p:cNvSpPr>
            <a:spLocks noChangeArrowheads="1"/>
          </p:cNvSpPr>
          <p:nvPr/>
        </p:nvSpPr>
        <p:spPr bwMode="auto">
          <a:xfrm>
            <a:off x="381000" y="2362200"/>
            <a:ext cx="3615153"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hu-HU" altLang="en-US" sz="3200" i="1" dirty="0" smtClean="0">
                <a:solidFill>
                  <a:schemeClr val="accent2"/>
                </a:solidFill>
              </a:rPr>
              <a:t>Where is the fork?</a:t>
            </a:r>
            <a:endParaRPr lang="en-US" altLang="en-US" sz="3200" i="1"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5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5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hu-HU" altLang="en-US" sz="4000" dirty="0" smtClean="0"/>
              <a:t>Reference frames in different languages</a:t>
            </a:r>
            <a:endParaRPr lang="en-US" altLang="en-US" sz="4000" dirty="0" smtClean="0"/>
          </a:p>
        </p:txBody>
      </p:sp>
      <p:sp>
        <p:nvSpPr>
          <p:cNvPr id="83971" name="Rectangle 3"/>
          <p:cNvSpPr>
            <a:spLocks noGrp="1" noChangeArrowheads="1"/>
          </p:cNvSpPr>
          <p:nvPr>
            <p:ph type="body" sz="half" idx="1"/>
          </p:nvPr>
        </p:nvSpPr>
        <p:spPr>
          <a:xfrm>
            <a:off x="228600" y="1905000"/>
            <a:ext cx="4267200" cy="4724400"/>
          </a:xfrm>
        </p:spPr>
        <p:txBody>
          <a:bodyPr/>
          <a:lstStyle/>
          <a:p>
            <a:pPr algn="ctr" eaLnBrk="1" hangingPunct="1">
              <a:buFontTx/>
              <a:buNone/>
            </a:pPr>
            <a:r>
              <a:rPr lang="hu-HU" altLang="en-US" sz="2400" b="1" dirty="0" smtClean="0">
                <a:solidFill>
                  <a:srgbClr val="CC3300"/>
                </a:solidFill>
              </a:rPr>
              <a:t>Absolute</a:t>
            </a:r>
            <a:endParaRPr lang="hu-HU" altLang="en-US" sz="2400" dirty="0" smtClean="0"/>
          </a:p>
          <a:p>
            <a:pPr eaLnBrk="1" hangingPunct="1"/>
            <a:r>
              <a:rPr lang="hu-HU" altLang="en-US" sz="2400" dirty="0"/>
              <a:t>G</a:t>
            </a:r>
            <a:r>
              <a:rPr lang="hu-HU" altLang="en-US" sz="2400" dirty="0" smtClean="0"/>
              <a:t>uugu yimithirr (Australia)</a:t>
            </a:r>
          </a:p>
          <a:p>
            <a:pPr eaLnBrk="1" hangingPunct="1"/>
            <a:r>
              <a:rPr lang="hu-HU" altLang="en-US" sz="2400" dirty="0"/>
              <a:t>A</a:t>
            </a:r>
            <a:r>
              <a:rPr lang="hu-HU" altLang="en-US" sz="2400" dirty="0" smtClean="0"/>
              <a:t>rrente (Australia)</a:t>
            </a:r>
          </a:p>
          <a:p>
            <a:pPr eaLnBrk="1" hangingPunct="1"/>
            <a:r>
              <a:rPr lang="hu-HU" altLang="en-US" sz="2400" dirty="0">
                <a:cs typeface="Arial" panose="020B0604020202020204" pitchFamily="34" charset="0"/>
              </a:rPr>
              <a:t>T</a:t>
            </a:r>
            <a:r>
              <a:rPr lang="hu-HU" altLang="en-US" sz="2400" dirty="0" smtClean="0">
                <a:cs typeface="Arial" panose="020B0604020202020204" pitchFamily="34" charset="0"/>
              </a:rPr>
              <a:t>zeltál (Mexikó)</a:t>
            </a:r>
          </a:p>
          <a:p>
            <a:pPr eaLnBrk="1" hangingPunct="1"/>
            <a:r>
              <a:rPr lang="hu-HU" altLang="en-US" sz="2400" dirty="0">
                <a:cs typeface="Arial" panose="020B0604020202020204" pitchFamily="34" charset="0"/>
              </a:rPr>
              <a:t>L</a:t>
            </a:r>
            <a:r>
              <a:rPr lang="hu-HU" altLang="en-US" sz="2400" dirty="0" smtClean="0">
                <a:cs typeface="Arial" panose="020B0604020202020204" pitchFamily="34" charset="0"/>
              </a:rPr>
              <a:t>onggu (Solomon Islands)</a:t>
            </a:r>
          </a:p>
          <a:p>
            <a:pPr eaLnBrk="1" hangingPunct="1"/>
            <a:r>
              <a:rPr lang="hu-HU" altLang="en-US" sz="2400" dirty="0">
                <a:cs typeface="Arial" panose="020B0604020202020204" pitchFamily="34" charset="0"/>
              </a:rPr>
              <a:t>B</a:t>
            </a:r>
            <a:r>
              <a:rPr lang="hu-HU" altLang="en-US" sz="2400" dirty="0" smtClean="0">
                <a:cs typeface="Arial" panose="020B0604020202020204" pitchFamily="34" charset="0"/>
              </a:rPr>
              <a:t>elhare (Nepal)</a:t>
            </a:r>
          </a:p>
          <a:p>
            <a:pPr eaLnBrk="1" hangingPunct="1"/>
            <a:r>
              <a:rPr lang="hu-HU" altLang="en-US" sz="2400" dirty="0">
                <a:cs typeface="Arial" panose="020B0604020202020204" pitchFamily="34" charset="0"/>
              </a:rPr>
              <a:t>B</a:t>
            </a:r>
            <a:r>
              <a:rPr lang="hu-HU" altLang="en-US" sz="2400" dirty="0" smtClean="0">
                <a:cs typeface="Arial" panose="020B0604020202020204" pitchFamily="34" charset="0"/>
              </a:rPr>
              <a:t>ali (Indonesia)</a:t>
            </a:r>
          </a:p>
        </p:txBody>
      </p:sp>
      <p:sp>
        <p:nvSpPr>
          <p:cNvPr id="83972" name="Rectangle 4"/>
          <p:cNvSpPr>
            <a:spLocks noGrp="1" noChangeArrowheads="1"/>
          </p:cNvSpPr>
          <p:nvPr>
            <p:ph type="body" sz="half" idx="2"/>
          </p:nvPr>
        </p:nvSpPr>
        <p:spPr>
          <a:xfrm>
            <a:off x="5105400" y="1905000"/>
            <a:ext cx="3581400" cy="4221163"/>
          </a:xfrm>
        </p:spPr>
        <p:txBody>
          <a:bodyPr/>
          <a:lstStyle/>
          <a:p>
            <a:pPr algn="ctr" eaLnBrk="1" hangingPunct="1">
              <a:buFontTx/>
              <a:buNone/>
            </a:pPr>
            <a:r>
              <a:rPr lang="hu-HU" altLang="en-US" sz="2400" b="1" dirty="0" smtClean="0">
                <a:solidFill>
                  <a:srgbClr val="CC3300"/>
                </a:solidFill>
              </a:rPr>
              <a:t>Relative</a:t>
            </a:r>
          </a:p>
          <a:p>
            <a:pPr eaLnBrk="1" hangingPunct="1"/>
            <a:r>
              <a:rPr lang="hu-HU" altLang="en-US" sz="2400" dirty="0" smtClean="0"/>
              <a:t>English</a:t>
            </a:r>
          </a:p>
          <a:p>
            <a:pPr eaLnBrk="1" hangingPunct="1"/>
            <a:r>
              <a:rPr lang="hu-HU" altLang="en-US" sz="2400" dirty="0" smtClean="0"/>
              <a:t>Dutch</a:t>
            </a:r>
          </a:p>
          <a:p>
            <a:pPr eaLnBrk="1" hangingPunct="1"/>
            <a:r>
              <a:rPr lang="hu-HU" altLang="en-US" sz="2400" dirty="0" smtClean="0"/>
              <a:t>Japanese</a:t>
            </a:r>
          </a:p>
          <a:p>
            <a:pPr eaLnBrk="1" hangingPunct="1"/>
            <a:r>
              <a:rPr lang="hu-HU" altLang="en-US" sz="2400" dirty="0" smtClean="0"/>
              <a:t>Yucatek (Mexikó)</a:t>
            </a:r>
          </a:p>
          <a:p>
            <a:pPr eaLnBrk="1" hangingPunct="1"/>
            <a:r>
              <a:rPr lang="hu-HU" altLang="en-US" sz="2400" dirty="0" smtClean="0"/>
              <a:t>Hungarian</a:t>
            </a:r>
            <a:endParaRPr lang="en-US" alt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95400" y="0"/>
            <a:ext cx="5257800" cy="914400"/>
          </a:xfrm>
        </p:spPr>
        <p:txBody>
          <a:bodyPr/>
          <a:lstStyle/>
          <a:p>
            <a:pPr eaLnBrk="1" hangingPunct="1"/>
            <a:r>
              <a:rPr lang="hu-HU" altLang="en-US" dirty="0" smtClean="0">
                <a:solidFill>
                  <a:schemeClr val="accent2"/>
                </a:solidFill>
              </a:rPr>
              <a:t>Tzeltal</a:t>
            </a:r>
            <a:endParaRPr lang="en-US" altLang="en-US" dirty="0" smtClean="0">
              <a:solidFill>
                <a:schemeClr val="accent2"/>
              </a:solidFill>
            </a:endParaRPr>
          </a:p>
        </p:txBody>
      </p:sp>
      <p:sp>
        <p:nvSpPr>
          <p:cNvPr id="88067" name="Rectangle 3"/>
          <p:cNvSpPr>
            <a:spLocks noGrp="1" noChangeArrowheads="1"/>
          </p:cNvSpPr>
          <p:nvPr>
            <p:ph type="body" idx="1"/>
          </p:nvPr>
        </p:nvSpPr>
        <p:spPr>
          <a:xfrm>
            <a:off x="152400" y="1600200"/>
            <a:ext cx="6629400" cy="5105400"/>
          </a:xfrm>
        </p:spPr>
        <p:txBody>
          <a:bodyPr/>
          <a:lstStyle/>
          <a:p>
            <a:pPr eaLnBrk="1" hangingPunct="1">
              <a:lnSpc>
                <a:spcPct val="90000"/>
              </a:lnSpc>
            </a:pPr>
            <a:r>
              <a:rPr lang="hu-HU" altLang="en-US" sz="2400" dirty="0" smtClean="0"/>
              <a:t>No spatial expressions ‘left’ or ‘right’</a:t>
            </a:r>
          </a:p>
          <a:p>
            <a:pPr eaLnBrk="1" hangingPunct="1">
              <a:lnSpc>
                <a:spcPct val="90000"/>
              </a:lnSpc>
            </a:pPr>
            <a:r>
              <a:rPr lang="hu-HU" altLang="en-US" sz="2400" dirty="0" smtClean="0"/>
              <a:t>Body parts: left </a:t>
            </a:r>
            <a:r>
              <a:rPr lang="hu-HU" altLang="en-US" sz="2400" dirty="0" smtClean="0">
                <a:solidFill>
                  <a:srgbClr val="009900"/>
                </a:solidFill>
              </a:rPr>
              <a:t>‘xin’</a:t>
            </a:r>
            <a:r>
              <a:rPr lang="hu-HU" altLang="en-US" sz="2400" dirty="0" smtClean="0"/>
              <a:t> right: </a:t>
            </a:r>
            <a:r>
              <a:rPr lang="hu-HU" altLang="en-US" sz="2400" dirty="0" smtClean="0">
                <a:solidFill>
                  <a:srgbClr val="009900"/>
                </a:solidFill>
              </a:rPr>
              <a:t>‘wa’el’</a:t>
            </a:r>
          </a:p>
          <a:p>
            <a:pPr eaLnBrk="1" hangingPunct="1">
              <a:lnSpc>
                <a:spcPct val="90000"/>
              </a:lnSpc>
            </a:pPr>
            <a:endParaRPr lang="hu-HU" altLang="en-US" sz="2400" dirty="0" smtClean="0"/>
          </a:p>
          <a:p>
            <a:pPr eaLnBrk="1" hangingPunct="1">
              <a:lnSpc>
                <a:spcPct val="90000"/>
              </a:lnSpc>
            </a:pPr>
            <a:r>
              <a:rPr lang="hu-HU" altLang="en-US" sz="2400" dirty="0" smtClean="0"/>
              <a:t>Absolute reference frame:</a:t>
            </a:r>
          </a:p>
          <a:p>
            <a:pPr lvl="1" eaLnBrk="1" hangingPunct="1">
              <a:lnSpc>
                <a:spcPct val="90000"/>
              </a:lnSpc>
            </a:pPr>
            <a:r>
              <a:rPr lang="hu-HU" altLang="en-US" sz="2000" dirty="0" smtClean="0">
                <a:solidFill>
                  <a:srgbClr val="009900"/>
                </a:solidFill>
              </a:rPr>
              <a:t>„alan”</a:t>
            </a:r>
            <a:r>
              <a:rPr lang="hu-HU" altLang="en-US" sz="2000" dirty="0" smtClean="0"/>
              <a:t>: downhill </a:t>
            </a:r>
            <a:r>
              <a:rPr lang="en-US" altLang="en-US" sz="2000" dirty="0" smtClean="0">
                <a:cs typeface="Arial" panose="020B0604020202020204" pitchFamily="34" charset="0"/>
              </a:rPr>
              <a:t>~</a:t>
            </a:r>
            <a:r>
              <a:rPr lang="hu-HU" altLang="en-US" sz="2000" dirty="0" smtClean="0">
                <a:cs typeface="Arial" panose="020B0604020202020204" pitchFamily="34" charset="0"/>
              </a:rPr>
              <a:t>North</a:t>
            </a:r>
            <a:endParaRPr lang="en-US" altLang="en-US" sz="2000" dirty="0" smtClean="0">
              <a:cs typeface="Arial" panose="020B0604020202020204" pitchFamily="34" charset="0"/>
            </a:endParaRPr>
          </a:p>
          <a:p>
            <a:pPr lvl="1" eaLnBrk="1" hangingPunct="1">
              <a:lnSpc>
                <a:spcPct val="90000"/>
              </a:lnSpc>
            </a:pPr>
            <a:r>
              <a:rPr lang="hu-HU" altLang="en-US" sz="2000" dirty="0" smtClean="0">
                <a:solidFill>
                  <a:srgbClr val="009900"/>
                </a:solidFill>
              </a:rPr>
              <a:t>„ajk’ol”</a:t>
            </a:r>
            <a:r>
              <a:rPr lang="hu-HU" altLang="en-US" sz="2000" dirty="0" smtClean="0"/>
              <a:t>: uphill </a:t>
            </a:r>
            <a:r>
              <a:rPr lang="en-US" altLang="en-US" sz="2000" dirty="0" smtClean="0">
                <a:cs typeface="Arial" panose="020B0604020202020204" pitchFamily="34" charset="0"/>
              </a:rPr>
              <a:t>~</a:t>
            </a:r>
            <a:r>
              <a:rPr lang="hu-HU" altLang="en-US" sz="2000" dirty="0" smtClean="0">
                <a:cs typeface="Arial" panose="020B0604020202020204" pitchFamily="34" charset="0"/>
              </a:rPr>
              <a:t>South</a:t>
            </a:r>
          </a:p>
          <a:p>
            <a:pPr lvl="1" eaLnBrk="1" hangingPunct="1">
              <a:lnSpc>
                <a:spcPct val="90000"/>
              </a:lnSpc>
            </a:pPr>
            <a:r>
              <a:rPr lang="hu-HU" altLang="en-US" sz="2000" dirty="0" smtClean="0">
                <a:cs typeface="Arial" panose="020B0604020202020204" pitchFamily="34" charset="0"/>
              </a:rPr>
              <a:t>used indoors and outdoors</a:t>
            </a:r>
            <a:endParaRPr lang="hu-HU" altLang="en-US" sz="20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533400"/>
            <a:ext cx="8229600" cy="838200"/>
          </a:xfrm>
        </p:spPr>
        <p:txBody>
          <a:bodyPr/>
          <a:lstStyle/>
          <a:p>
            <a:pPr eaLnBrk="1" hangingPunct="1"/>
            <a:r>
              <a:rPr lang="hu-HU" altLang="en-US" dirty="0" smtClean="0"/>
              <a:t>Experiments</a:t>
            </a:r>
            <a:endParaRPr lang="en-US" altLang="en-US" dirty="0" smtClean="0"/>
          </a:p>
        </p:txBody>
      </p:sp>
      <p:sp>
        <p:nvSpPr>
          <p:cNvPr id="92163" name="Rectangle 3"/>
          <p:cNvSpPr>
            <a:spLocks noGrp="1" noChangeArrowheads="1"/>
          </p:cNvSpPr>
          <p:nvPr>
            <p:ph type="body" idx="1"/>
          </p:nvPr>
        </p:nvSpPr>
        <p:spPr>
          <a:xfrm>
            <a:off x="152400" y="1981200"/>
            <a:ext cx="8686800" cy="4724400"/>
          </a:xfrm>
        </p:spPr>
        <p:txBody>
          <a:bodyPr/>
          <a:lstStyle/>
          <a:p>
            <a:pPr marL="609600" indent="-609600" algn="ctr" eaLnBrk="1" hangingPunct="1">
              <a:lnSpc>
                <a:spcPct val="80000"/>
              </a:lnSpc>
              <a:buFontTx/>
              <a:buNone/>
            </a:pPr>
            <a:r>
              <a:rPr lang="hu-HU" altLang="en-US" sz="2800" dirty="0" smtClean="0">
                <a:solidFill>
                  <a:srgbClr val="CC0000"/>
                </a:solidFill>
              </a:rPr>
              <a:t>Non-linguistic spatial rotation tasks</a:t>
            </a:r>
            <a:r>
              <a:rPr lang="hu-HU" altLang="en-US" sz="2800" dirty="0" smtClean="0"/>
              <a:t> </a:t>
            </a:r>
          </a:p>
          <a:p>
            <a:pPr marL="609600" indent="-609600" eaLnBrk="1" hangingPunct="1">
              <a:lnSpc>
                <a:spcPct val="80000"/>
              </a:lnSpc>
              <a:buFontTx/>
              <a:buNone/>
            </a:pPr>
            <a:endParaRPr lang="hu-HU" altLang="en-US" sz="2800" dirty="0" smtClean="0"/>
          </a:p>
          <a:p>
            <a:pPr marL="990600" lvl="1" indent="-533400" eaLnBrk="1" hangingPunct="1">
              <a:lnSpc>
                <a:spcPct val="80000"/>
              </a:lnSpc>
            </a:pPr>
            <a:r>
              <a:rPr lang="hu-HU" altLang="en-US" sz="2400" dirty="0" smtClean="0"/>
              <a:t>Dutch (relative) + Tzeltal (absolute)</a:t>
            </a:r>
          </a:p>
          <a:p>
            <a:pPr marL="990600" lvl="1" indent="-533400" eaLnBrk="1" hangingPunct="1">
              <a:lnSpc>
                <a:spcPct val="80000"/>
              </a:lnSpc>
            </a:pPr>
            <a:r>
              <a:rPr lang="hu-HU" altLang="en-US" sz="2400" dirty="0" smtClean="0">
                <a:cs typeface="Arial" panose="020B0604020202020204" pitchFamily="34" charset="0"/>
              </a:rPr>
              <a:t>180 degree rotation: relative vs. absolute reference frames behave differently:</a:t>
            </a:r>
          </a:p>
          <a:p>
            <a:pPr marL="1752600" lvl="3" indent="-381000" eaLnBrk="1" hangingPunct="1">
              <a:lnSpc>
                <a:spcPct val="80000"/>
              </a:lnSpc>
            </a:pPr>
            <a:r>
              <a:rPr lang="hu-HU" altLang="en-US" sz="2400" dirty="0" smtClean="0">
                <a:solidFill>
                  <a:schemeClr val="accent2"/>
                </a:solidFill>
              </a:rPr>
              <a:t>relative</a:t>
            </a:r>
            <a:r>
              <a:rPr lang="hu-HU" altLang="en-US" sz="2400" dirty="0" smtClean="0"/>
              <a:t>: switch</a:t>
            </a:r>
          </a:p>
          <a:p>
            <a:pPr marL="1752600" lvl="3" indent="-381000" eaLnBrk="1" hangingPunct="1">
              <a:lnSpc>
                <a:spcPct val="80000"/>
              </a:lnSpc>
            </a:pPr>
            <a:r>
              <a:rPr lang="hu-HU" altLang="en-US" sz="2400" dirty="0" smtClean="0">
                <a:solidFill>
                  <a:schemeClr val="accent2"/>
                </a:solidFill>
              </a:rPr>
              <a:t>absolute</a:t>
            </a:r>
            <a:r>
              <a:rPr lang="hu-HU" altLang="en-US" sz="2400" dirty="0" smtClean="0"/>
              <a:t>: no switch</a:t>
            </a:r>
          </a:p>
          <a:p>
            <a:pPr marL="990600" lvl="1" indent="-533400" eaLnBrk="1" hangingPunct="1">
              <a:lnSpc>
                <a:spcPct val="80000"/>
              </a:lnSpc>
              <a:buFontTx/>
              <a:buNone/>
            </a:pPr>
            <a:endParaRPr lang="hu-HU" altLang="en-US"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hu-HU" altLang="en-US" smtClean="0">
                <a:solidFill>
                  <a:schemeClr val="accent2"/>
                </a:solidFill>
                <a:cs typeface="Arial" panose="020B0604020202020204" pitchFamily="34" charset="0"/>
              </a:rPr>
              <a:t>1. Chips task</a:t>
            </a:r>
            <a:endParaRPr lang="en-US" altLang="en-US" smtClean="0">
              <a:solidFill>
                <a:schemeClr val="accent2"/>
              </a:solidFill>
              <a:cs typeface="Arial" panose="020B0604020202020204" pitchFamily="34" charset="0"/>
            </a:endParaRPr>
          </a:p>
        </p:txBody>
      </p:sp>
      <p:pic>
        <p:nvPicPr>
          <p:cNvPr id="94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543800" cy="427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15962"/>
          </a:xfrm>
        </p:spPr>
        <p:txBody>
          <a:bodyPr/>
          <a:lstStyle/>
          <a:p>
            <a:pPr eaLnBrk="1" hangingPunct="1"/>
            <a:r>
              <a:rPr lang="hu-HU" altLang="en-US" sz="3600" smtClean="0">
                <a:solidFill>
                  <a:schemeClr val="tx1"/>
                </a:solidFill>
                <a:cs typeface="Arial" panose="020B0604020202020204" pitchFamily="34" charset="0"/>
              </a:rPr>
              <a:t>Early experiments</a:t>
            </a:r>
            <a:endParaRPr lang="en-US" altLang="en-US" sz="3600" smtClean="0">
              <a:solidFill>
                <a:schemeClr val="tx1"/>
              </a:solidFill>
              <a:cs typeface="Arial" panose="020B0604020202020204" pitchFamily="34" charset="0"/>
            </a:endParaRPr>
          </a:p>
        </p:txBody>
      </p:sp>
      <p:sp>
        <p:nvSpPr>
          <p:cNvPr id="16387" name="Rectangle 3"/>
          <p:cNvSpPr>
            <a:spLocks noGrp="1" noChangeArrowheads="1"/>
          </p:cNvSpPr>
          <p:nvPr>
            <p:ph type="body" sz="half" idx="1"/>
          </p:nvPr>
        </p:nvSpPr>
        <p:spPr>
          <a:xfrm>
            <a:off x="457200" y="1600200"/>
            <a:ext cx="4038600" cy="5029200"/>
          </a:xfrm>
        </p:spPr>
        <p:txBody>
          <a:bodyPr/>
          <a:lstStyle/>
          <a:p>
            <a:pPr marL="609600" indent="-609600" eaLnBrk="1" hangingPunct="1">
              <a:lnSpc>
                <a:spcPct val="90000"/>
              </a:lnSpc>
              <a:buFontTx/>
              <a:buAutoNum type="arabicPeriod"/>
            </a:pPr>
            <a:r>
              <a:rPr lang="hu-HU" altLang="en-US" sz="2400" smtClean="0">
                <a:solidFill>
                  <a:srgbClr val="0066FF"/>
                </a:solidFill>
                <a:cs typeface="Arial" panose="020B0604020202020204" pitchFamily="34" charset="0"/>
              </a:rPr>
              <a:t>language = thought</a:t>
            </a:r>
          </a:p>
          <a:p>
            <a:pPr marL="609600" indent="-609600" eaLnBrk="1" hangingPunct="1">
              <a:lnSpc>
                <a:spcPct val="90000"/>
              </a:lnSpc>
              <a:buFontTx/>
              <a:buNone/>
            </a:pPr>
            <a:r>
              <a:rPr lang="hu-HU" altLang="en-US" sz="2000" smtClean="0">
                <a:cs typeface="Arial" panose="020B0604020202020204" pitchFamily="34" charset="0"/>
              </a:rPr>
              <a:t>Behaviorism</a:t>
            </a:r>
          </a:p>
          <a:p>
            <a:pPr marL="609600" indent="-609600" eaLnBrk="1" hangingPunct="1">
              <a:lnSpc>
                <a:spcPct val="90000"/>
              </a:lnSpc>
            </a:pPr>
            <a:r>
              <a:rPr lang="hu-HU" altLang="en-US" sz="2000" i="1" smtClean="0">
                <a:cs typeface="Arial" panose="020B0604020202020204" pitchFamily="34" charset="0"/>
              </a:rPr>
              <a:t>Watson, 1913:</a:t>
            </a:r>
            <a:r>
              <a:rPr lang="hu-HU" altLang="en-US" sz="2000" smtClean="0">
                <a:cs typeface="Arial" panose="020B0604020202020204" pitchFamily="34" charset="0"/>
              </a:rPr>
              <a:t> thought = 	subvocal speech</a:t>
            </a: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a:p>
            <a:pPr marL="990600" lvl="1" indent="-533400" eaLnBrk="1" hangingPunct="1">
              <a:lnSpc>
                <a:spcPct val="90000"/>
              </a:lnSpc>
              <a:buFontTx/>
              <a:buNone/>
            </a:pPr>
            <a:endParaRPr lang="hu-HU" altLang="en-US" sz="1800" smtClean="0">
              <a:cs typeface="Arial" panose="020B0604020202020204" pitchFamily="34" charset="0"/>
            </a:endParaRPr>
          </a:p>
        </p:txBody>
      </p:sp>
      <p:sp>
        <p:nvSpPr>
          <p:cNvPr id="16388" name="Rectangle 4"/>
          <p:cNvSpPr>
            <a:spLocks noGrp="1" noChangeArrowheads="1"/>
          </p:cNvSpPr>
          <p:nvPr>
            <p:ph type="body" sz="half" idx="2"/>
          </p:nvPr>
        </p:nvSpPr>
        <p:spPr>
          <a:xfrm>
            <a:off x="4648200" y="1600200"/>
            <a:ext cx="4038600" cy="4953000"/>
          </a:xfrm>
        </p:spPr>
        <p:txBody>
          <a:bodyPr/>
          <a:lstStyle/>
          <a:p>
            <a:pPr marL="533400" indent="-533400" eaLnBrk="1" hangingPunct="1">
              <a:lnSpc>
                <a:spcPct val="90000"/>
              </a:lnSpc>
              <a:buFontTx/>
              <a:buAutoNum type="arabicPeriod" startAt="2"/>
            </a:pPr>
            <a:r>
              <a:rPr lang="hu-HU" altLang="en-US" sz="2400" smtClean="0">
                <a:solidFill>
                  <a:srgbClr val="0066FF"/>
                </a:solidFill>
              </a:rPr>
              <a:t>language </a:t>
            </a:r>
            <a:r>
              <a:rPr lang="hu-HU" altLang="en-US" sz="2400" smtClean="0">
                <a:solidFill>
                  <a:srgbClr val="0066FF"/>
                </a:solidFill>
                <a:cs typeface="Arial" panose="020B0604020202020204" pitchFamily="34" charset="0"/>
              </a:rPr>
              <a:t>≠ thought</a:t>
            </a:r>
            <a:endParaRPr lang="hu-HU" altLang="en-US" sz="2400" smtClean="0">
              <a:cs typeface="Arial" panose="020B0604020202020204" pitchFamily="34" charset="0"/>
            </a:endParaRPr>
          </a:p>
          <a:p>
            <a:pPr marL="533400" indent="-533400" eaLnBrk="1" hangingPunct="1">
              <a:lnSpc>
                <a:spcPct val="90000"/>
              </a:lnSpc>
            </a:pPr>
            <a:endParaRPr lang="en-US" altLang="en-US" sz="2000" i="1" smtClean="0">
              <a:cs typeface="Arial" panose="020B0604020202020204" pitchFamily="34" charset="0"/>
            </a:endParaRPr>
          </a:p>
          <a:p>
            <a:pPr marL="533400" indent="-533400" eaLnBrk="1" hangingPunct="1">
              <a:lnSpc>
                <a:spcPct val="90000"/>
              </a:lnSpc>
            </a:pPr>
            <a:r>
              <a:rPr lang="hu-HU" altLang="en-US" sz="2000" i="1" smtClean="0">
                <a:cs typeface="Arial" panose="020B0604020202020204" pitchFamily="34" charset="0"/>
              </a:rPr>
              <a:t>Smith </a:t>
            </a:r>
            <a:r>
              <a:rPr lang="en-US" altLang="en-US" sz="2000" i="1" smtClean="0">
                <a:cs typeface="Arial" panose="020B0604020202020204" pitchFamily="34" charset="0"/>
              </a:rPr>
              <a:t>et al</a:t>
            </a:r>
            <a:r>
              <a:rPr lang="hu-HU" altLang="en-US" sz="2000" i="1" smtClean="0">
                <a:cs typeface="Arial" panose="020B0604020202020204" pitchFamily="34" charset="0"/>
              </a:rPr>
              <a:t>., 1947</a:t>
            </a:r>
            <a:r>
              <a:rPr lang="hu-HU" altLang="en-US" sz="2000" smtClean="0">
                <a:cs typeface="Arial" panose="020B0604020202020204" pitchFamily="34" charset="0"/>
              </a:rPr>
              <a:t>: curare experiment: muscle relaxant</a:t>
            </a: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buFontTx/>
              <a:buNone/>
            </a:pPr>
            <a:endParaRPr lang="hu-HU" altLang="en-US" sz="2000" smtClean="0">
              <a:cs typeface="Arial" panose="020B0604020202020204" pitchFamily="34" charset="0"/>
            </a:endParaRPr>
          </a:p>
          <a:p>
            <a:pPr marL="533400" indent="-533400" eaLnBrk="1" hangingPunct="1">
              <a:lnSpc>
                <a:spcPct val="90000"/>
              </a:lnSpc>
            </a:pPr>
            <a:endParaRPr lang="en-US" altLang="en-US" sz="2000" smtClean="0">
              <a:cs typeface="Arial" panose="020B0604020202020204" pitchFamily="34" charset="0"/>
            </a:endParaRPr>
          </a:p>
        </p:txBody>
      </p:sp>
      <p:pic>
        <p:nvPicPr>
          <p:cNvPr id="16389" name="Picture 5" descr="WatsonJ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0"/>
            <a:ext cx="1998663" cy="287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0" name="Picture 6" descr="curare_izombeni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429000"/>
            <a:ext cx="2024063" cy="273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hu-HU" altLang="en-US" smtClean="0">
                <a:cs typeface="Arial" panose="020B0604020202020204" pitchFamily="34" charset="0"/>
              </a:rPr>
              <a:t>Chips task - results</a:t>
            </a:r>
            <a:endParaRPr lang="en-US" altLang="en-US" smtClean="0">
              <a:cs typeface="Arial" panose="020B0604020202020204" pitchFamily="34" charset="0"/>
            </a:endParaRPr>
          </a:p>
        </p:txBody>
      </p:sp>
      <p:pic>
        <p:nvPicPr>
          <p:cNvPr id="962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38325"/>
            <a:ext cx="4648200" cy="463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hu-HU" altLang="en-US" smtClean="0">
                <a:solidFill>
                  <a:schemeClr val="accent2"/>
                </a:solidFill>
              </a:rPr>
              <a:t>Labyrinth task</a:t>
            </a:r>
            <a:endParaRPr lang="en-US" altLang="en-US" smtClean="0">
              <a:solidFill>
                <a:schemeClr val="accent2"/>
              </a:solidFill>
            </a:endParaRPr>
          </a:p>
        </p:txBody>
      </p:sp>
      <p:pic>
        <p:nvPicPr>
          <p:cNvPr id="983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784975" cy="470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hu-HU" altLang="en-US" smtClean="0"/>
              <a:t>Labyrinth - results</a:t>
            </a:r>
            <a:endParaRPr lang="en-US" altLang="en-US" smtClean="0"/>
          </a:p>
        </p:txBody>
      </p:sp>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76400"/>
            <a:ext cx="4873625" cy="494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GB" altLang="en-US" sz="4000" dirty="0" smtClean="0">
                <a:solidFill>
                  <a:schemeClr val="tx1"/>
                </a:solidFill>
              </a:rPr>
              <a:t>Ecological explanation</a:t>
            </a:r>
            <a:endParaRPr lang="en-US" altLang="en-US" sz="4000" dirty="0" smtClean="0">
              <a:solidFill>
                <a:schemeClr val="tx1"/>
              </a:solidFill>
            </a:endParaRPr>
          </a:p>
        </p:txBody>
      </p:sp>
      <p:sp>
        <p:nvSpPr>
          <p:cNvPr id="104451" name="Rectangle 3"/>
          <p:cNvSpPr>
            <a:spLocks noGrp="1" noChangeArrowheads="1"/>
          </p:cNvSpPr>
          <p:nvPr>
            <p:ph type="body" idx="1"/>
          </p:nvPr>
        </p:nvSpPr>
        <p:spPr>
          <a:xfrm>
            <a:off x="152400" y="2057400"/>
            <a:ext cx="8839200" cy="3962400"/>
          </a:xfrm>
        </p:spPr>
        <p:txBody>
          <a:bodyPr/>
          <a:lstStyle/>
          <a:p>
            <a:pPr algn="ctr" eaLnBrk="1" hangingPunct="1">
              <a:lnSpc>
                <a:spcPct val="80000"/>
              </a:lnSpc>
              <a:buFontTx/>
              <a:buNone/>
            </a:pPr>
            <a:r>
              <a:rPr lang="hu-HU" altLang="en-US" sz="2400" dirty="0" smtClean="0">
                <a:solidFill>
                  <a:srgbClr val="CC0000"/>
                </a:solidFill>
              </a:rPr>
              <a:t>Choice of reference frame may depend on </a:t>
            </a:r>
          </a:p>
          <a:p>
            <a:pPr lvl="1" eaLnBrk="1" hangingPunct="1">
              <a:lnSpc>
                <a:spcPct val="80000"/>
              </a:lnSpc>
            </a:pPr>
            <a:r>
              <a:rPr lang="hu-HU" altLang="en-US" sz="2000" b="1" dirty="0" smtClean="0">
                <a:solidFill>
                  <a:schemeClr val="accent2"/>
                </a:solidFill>
              </a:rPr>
              <a:t>environment</a:t>
            </a:r>
            <a:r>
              <a:rPr lang="hu-HU" altLang="en-US" sz="2000" dirty="0" smtClean="0"/>
              <a:t>: (city– country/open terrain-dense forest)</a:t>
            </a:r>
          </a:p>
          <a:p>
            <a:pPr lvl="1" eaLnBrk="1" hangingPunct="1">
              <a:lnSpc>
                <a:spcPct val="80000"/>
              </a:lnSpc>
            </a:pPr>
            <a:r>
              <a:rPr lang="hu-HU" altLang="en-US" sz="2000" b="1" dirty="0" smtClean="0">
                <a:solidFill>
                  <a:schemeClr val="accent2"/>
                </a:solidFill>
              </a:rPr>
              <a:t>culture: individualism vs. collectivism</a:t>
            </a:r>
          </a:p>
          <a:p>
            <a:pPr lvl="1" eaLnBrk="1" hangingPunct="1">
              <a:lnSpc>
                <a:spcPct val="80000"/>
              </a:lnSpc>
            </a:pPr>
            <a:endParaRPr lang="hu-HU" altLang="en-US" sz="2000" b="1" dirty="0" smtClean="0">
              <a:solidFill>
                <a:schemeClr val="accent2"/>
              </a:solidFill>
            </a:endParaRPr>
          </a:p>
          <a:p>
            <a:pPr eaLnBrk="1" hangingPunct="1">
              <a:lnSpc>
                <a:spcPct val="80000"/>
              </a:lnSpc>
            </a:pPr>
            <a:r>
              <a:rPr lang="hu-HU" altLang="en-US" sz="2700" dirty="0" smtClean="0"/>
              <a:t>Li &amp; Gleitman (2002)</a:t>
            </a:r>
          </a:p>
          <a:p>
            <a:pPr lvl="1" eaLnBrk="1" hangingPunct="1">
              <a:lnSpc>
                <a:spcPct val="80000"/>
              </a:lnSpc>
            </a:pPr>
            <a:r>
              <a:rPr lang="hu-HU" altLang="en-US" sz="2400" dirty="0" smtClean="0"/>
              <a:t>experiments transferred to a dark room</a:t>
            </a:r>
          </a:p>
          <a:p>
            <a:pPr lvl="1" eaLnBrk="1" hangingPunct="1">
              <a:lnSpc>
                <a:spcPct val="80000"/>
              </a:lnSpc>
            </a:pPr>
            <a:r>
              <a:rPr lang="hu-HU" altLang="en-US" sz="2400" dirty="0" smtClean="0"/>
              <a:t>English speakers switched to absolute reference frame</a:t>
            </a:r>
          </a:p>
          <a:p>
            <a:pPr lvl="1" eaLnBrk="1" hangingPunct="1">
              <a:lnSpc>
                <a:spcPct val="80000"/>
              </a:lnSpc>
            </a:pPr>
            <a:r>
              <a:rPr lang="hu-HU" altLang="en-US" sz="2400" dirty="0" smtClean="0"/>
              <a:t>The fewer reference points there are, the more difficult it is to use an intrinsic frame</a:t>
            </a:r>
          </a:p>
          <a:p>
            <a:pPr lvl="1" eaLnBrk="1" hangingPunct="1">
              <a:lnSpc>
                <a:spcPct val="80000"/>
              </a:lnSpc>
            </a:pPr>
            <a:endParaRPr lang="hu-HU" altLang="en-US" sz="2000" b="1" dirty="0" smtClean="0">
              <a:solidFill>
                <a:schemeClr val="folHlink"/>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059863" cy="5300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499" name="Rectangle 3"/>
          <p:cNvSpPr>
            <a:spLocks noGrp="1" noChangeArrowheads="1"/>
          </p:cNvSpPr>
          <p:nvPr>
            <p:ph type="title"/>
          </p:nvPr>
        </p:nvSpPr>
        <p:spPr>
          <a:xfrm>
            <a:off x="0" y="115888"/>
            <a:ext cx="9144000" cy="950912"/>
          </a:xfrm>
        </p:spPr>
        <p:txBody>
          <a:bodyPr/>
          <a:lstStyle/>
          <a:p>
            <a:pPr eaLnBrk="1" hangingPunct="1"/>
            <a:r>
              <a:rPr lang="hu-HU" altLang="en-US" sz="3200" dirty="0" smtClean="0">
                <a:solidFill>
                  <a:schemeClr val="tx1"/>
                </a:solidFill>
              </a:rPr>
              <a:t>Reference frames and</a:t>
            </a:r>
            <a:r>
              <a:rPr lang="en-US" altLang="en-US" sz="3200" dirty="0" smtClean="0">
                <a:solidFill>
                  <a:schemeClr val="tx1"/>
                </a:solidFill>
              </a:rPr>
              <a:t> e</a:t>
            </a:r>
            <a:r>
              <a:rPr lang="hu-HU" altLang="en-US" sz="3200" dirty="0" smtClean="0">
                <a:solidFill>
                  <a:schemeClr val="tx1"/>
                </a:solidFill>
              </a:rPr>
              <a:t>cological factors</a:t>
            </a:r>
            <a:endParaRPr lang="en-US" altLang="en-US" sz="3200"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hu-HU" altLang="en-US" sz="4000" smtClean="0">
                <a:solidFill>
                  <a:schemeClr val="tx1"/>
                </a:solidFill>
              </a:rPr>
              <a:t>Language </a:t>
            </a:r>
            <a:r>
              <a:rPr lang="hu-HU" altLang="en-US" sz="4000" smtClean="0">
                <a:solidFill>
                  <a:schemeClr val="tx1"/>
                </a:solidFill>
                <a:cs typeface="Arial" panose="020B0604020202020204" pitchFamily="34" charset="0"/>
              </a:rPr>
              <a:t>≠ Thought</a:t>
            </a:r>
            <a:endParaRPr lang="en-US" altLang="en-US" sz="4000" smtClean="0">
              <a:solidFill>
                <a:schemeClr val="tx1"/>
              </a:solidFill>
              <a:cs typeface="Arial" panose="020B0604020202020204" pitchFamily="34" charset="0"/>
            </a:endParaRPr>
          </a:p>
        </p:txBody>
      </p:sp>
      <p:sp>
        <p:nvSpPr>
          <p:cNvPr id="18435" name="Rectangle 3"/>
          <p:cNvSpPr>
            <a:spLocks noGrp="1" noChangeArrowheads="1"/>
          </p:cNvSpPr>
          <p:nvPr>
            <p:ph type="body" idx="1"/>
          </p:nvPr>
        </p:nvSpPr>
        <p:spPr>
          <a:xfrm>
            <a:off x="457200" y="2133600"/>
            <a:ext cx="8229600" cy="4419600"/>
          </a:xfrm>
        </p:spPr>
        <p:txBody>
          <a:bodyPr/>
          <a:lstStyle/>
          <a:p>
            <a:pPr marL="609600" indent="-609600" eaLnBrk="1" hangingPunct="1"/>
            <a:r>
              <a:rPr lang="hu-HU" altLang="en-US" sz="2400" smtClean="0"/>
              <a:t>word finding difficulties</a:t>
            </a:r>
          </a:p>
          <a:p>
            <a:pPr marL="609600" indent="-609600" eaLnBrk="1" hangingPunct="1"/>
            <a:r>
              <a:rPr lang="hu-HU" altLang="en-US" sz="2400" smtClean="0"/>
              <a:t>not saying what you mean</a:t>
            </a:r>
          </a:p>
          <a:p>
            <a:pPr marL="609600" indent="-609600" eaLnBrk="1" hangingPunct="1"/>
            <a:r>
              <a:rPr lang="hu-HU" altLang="en-US" sz="2400" smtClean="0"/>
              <a:t>learning and creating new words</a:t>
            </a:r>
          </a:p>
          <a:p>
            <a:pPr marL="609600" indent="-609600" eaLnBrk="1" hangingPunct="1"/>
            <a:r>
              <a:rPr lang="en-GB" altLang="en-US" sz="2400" smtClean="0"/>
              <a:t>translation between languages</a:t>
            </a:r>
            <a:endParaRPr lang="en-US" altLang="en-US" sz="2400" smtClean="0"/>
          </a:p>
          <a:p>
            <a:pPr marL="609600" indent="-609600" eaLnBrk="1" hangingPunct="1"/>
            <a:r>
              <a:rPr lang="hu-HU" altLang="en-US" sz="2400" smtClean="0">
                <a:cs typeface="Arial" panose="020B0604020202020204" pitchFamily="34" charset="0"/>
              </a:rPr>
              <a:t>animal problem solving</a:t>
            </a:r>
            <a:br>
              <a:rPr lang="hu-HU" altLang="en-US" sz="2400" smtClean="0">
                <a:cs typeface="Arial" panose="020B0604020202020204" pitchFamily="34" charset="0"/>
              </a:rPr>
            </a:br>
            <a:endParaRPr lang="hu-HU" altLang="en-US" sz="240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hu-HU" altLang="en-US" sz="3600" smtClean="0">
                <a:solidFill>
                  <a:schemeClr val="tx1"/>
                </a:solidFill>
              </a:rPr>
              <a:t>So what’s the relationship?</a:t>
            </a:r>
            <a:endParaRPr lang="en-US" altLang="en-US" sz="3600" smtClean="0">
              <a:solidFill>
                <a:schemeClr val="tx1"/>
              </a:solidFill>
              <a:cs typeface="Arial" panose="020B0604020202020204" pitchFamily="34" charset="0"/>
            </a:endParaRPr>
          </a:p>
        </p:txBody>
      </p:sp>
      <p:sp>
        <p:nvSpPr>
          <p:cNvPr id="43011" name="Rectangle 3"/>
          <p:cNvSpPr>
            <a:spLocks noGrp="1" noChangeArrowheads="1"/>
          </p:cNvSpPr>
          <p:nvPr>
            <p:ph type="body" idx="1"/>
          </p:nvPr>
        </p:nvSpPr>
        <p:spPr>
          <a:xfrm>
            <a:off x="457200" y="2133600"/>
            <a:ext cx="8229600" cy="4419600"/>
          </a:xfrm>
        </p:spPr>
        <p:txBody>
          <a:bodyPr/>
          <a:lstStyle/>
          <a:p>
            <a:pPr marL="609600" indent="-609600" eaLnBrk="1" hangingPunct="1">
              <a:lnSpc>
                <a:spcPct val="80000"/>
              </a:lnSpc>
            </a:pPr>
            <a:r>
              <a:rPr lang="hu-HU" altLang="en-US" sz="2400" dirty="0" err="1" smtClean="0">
                <a:solidFill>
                  <a:schemeClr val="accent2"/>
                </a:solidFill>
              </a:rPr>
              <a:t>Piaget</a:t>
            </a:r>
            <a:r>
              <a:rPr lang="hu-HU" altLang="en-US" sz="2400" dirty="0" smtClean="0">
                <a:solidFill>
                  <a:schemeClr val="accent2"/>
                </a:solidFill>
              </a:rPr>
              <a:t>:</a:t>
            </a:r>
            <a:r>
              <a:rPr lang="hu-HU" altLang="en-US" sz="2400" dirty="0" smtClean="0"/>
              <a:t> </a:t>
            </a:r>
            <a:r>
              <a:rPr lang="hu-HU" altLang="en-US" sz="2400" dirty="0" err="1" smtClean="0"/>
              <a:t>cognitive</a:t>
            </a:r>
            <a:r>
              <a:rPr lang="hu-HU" altLang="en-US" sz="2400" dirty="0" smtClean="0"/>
              <a:t> </a:t>
            </a:r>
            <a:r>
              <a:rPr lang="hu-HU" altLang="en-US" sz="2400" dirty="0" err="1" smtClean="0"/>
              <a:t>development</a:t>
            </a:r>
            <a:r>
              <a:rPr lang="hu-HU" altLang="en-US" sz="2400" dirty="0" smtClean="0"/>
              <a:t> is a </a:t>
            </a:r>
            <a:r>
              <a:rPr lang="hu-HU" altLang="en-US" sz="2400" dirty="0" err="1" smtClean="0"/>
              <a:t>prerequisite</a:t>
            </a:r>
            <a:r>
              <a:rPr lang="hu-HU" altLang="en-US" sz="2400" dirty="0" smtClean="0"/>
              <a:t> </a:t>
            </a:r>
            <a:r>
              <a:rPr lang="hu-HU" altLang="en-US" sz="2400" dirty="0" err="1" smtClean="0"/>
              <a:t>to</a:t>
            </a:r>
            <a:r>
              <a:rPr lang="hu-HU" altLang="en-US" sz="2400" dirty="0" smtClean="0"/>
              <a:t> </a:t>
            </a:r>
            <a:r>
              <a:rPr lang="hu-HU" altLang="en-US" sz="2400" dirty="0" err="1" smtClean="0"/>
              <a:t>language</a:t>
            </a:r>
            <a:r>
              <a:rPr lang="hu-HU" altLang="en-US" sz="2400" dirty="0" smtClean="0"/>
              <a:t> </a:t>
            </a:r>
            <a:r>
              <a:rPr lang="hu-HU" altLang="en-US" sz="2400" dirty="0" err="1" smtClean="0"/>
              <a:t>development</a:t>
            </a:r>
            <a:endParaRPr lang="en-US" altLang="en-US" sz="2400" dirty="0" smtClean="0"/>
          </a:p>
          <a:p>
            <a:pPr marL="609600" indent="-609600" eaLnBrk="1" hangingPunct="1">
              <a:lnSpc>
                <a:spcPct val="80000"/>
              </a:lnSpc>
            </a:pPr>
            <a:endParaRPr lang="hu-HU" altLang="en-US" sz="2400" dirty="0" smtClean="0"/>
          </a:p>
          <a:p>
            <a:pPr marL="609600" indent="-609600" eaLnBrk="1" hangingPunct="1">
              <a:lnSpc>
                <a:spcPct val="80000"/>
              </a:lnSpc>
            </a:pPr>
            <a:r>
              <a:rPr lang="hu-HU" altLang="en-US" sz="2400" dirty="0" smtClean="0">
                <a:solidFill>
                  <a:schemeClr val="accent2"/>
                </a:solidFill>
              </a:rPr>
              <a:t>Sapir </a:t>
            </a:r>
            <a:r>
              <a:rPr lang="en-US" altLang="en-US" sz="2400" dirty="0" smtClean="0">
                <a:solidFill>
                  <a:schemeClr val="accent2"/>
                </a:solidFill>
                <a:cs typeface="Arial" panose="020B0604020202020204" pitchFamily="34" charset="0"/>
              </a:rPr>
              <a:t>&amp;</a:t>
            </a:r>
            <a:r>
              <a:rPr lang="hu-HU" altLang="en-US" sz="2400" dirty="0" smtClean="0">
                <a:solidFill>
                  <a:schemeClr val="accent2"/>
                </a:solidFill>
                <a:cs typeface="Arial" panose="020B0604020202020204" pitchFamily="34" charset="0"/>
              </a:rPr>
              <a:t> </a:t>
            </a:r>
            <a:r>
              <a:rPr lang="hu-HU" altLang="en-US" sz="2400" dirty="0" err="1" smtClean="0">
                <a:solidFill>
                  <a:schemeClr val="accent2"/>
                </a:solidFill>
                <a:cs typeface="Arial" panose="020B0604020202020204" pitchFamily="34" charset="0"/>
              </a:rPr>
              <a:t>Whorf</a:t>
            </a:r>
            <a:r>
              <a:rPr lang="hu-HU" altLang="en-US" sz="2400" dirty="0" smtClean="0">
                <a:cs typeface="Arial" panose="020B0604020202020204" pitchFamily="34" charset="0"/>
              </a:rPr>
              <a:t>:</a:t>
            </a:r>
            <a:r>
              <a:rPr lang="hu-HU" altLang="en-US" sz="2400" dirty="0" smtClean="0"/>
              <a:t> </a:t>
            </a:r>
            <a:r>
              <a:rPr lang="en-GB" altLang="en-US" sz="2400" dirty="0" smtClean="0"/>
              <a:t>language determines cognition</a:t>
            </a:r>
            <a:endParaRPr lang="en-US" altLang="en-US" sz="2400" dirty="0" smtClean="0"/>
          </a:p>
          <a:p>
            <a:pPr marL="609600" indent="-609600" eaLnBrk="1" hangingPunct="1">
              <a:lnSpc>
                <a:spcPct val="80000"/>
              </a:lnSpc>
            </a:pPr>
            <a:endParaRPr lang="hu-HU" altLang="en-US" sz="2400" dirty="0" smtClean="0">
              <a:solidFill>
                <a:schemeClr val="folHlink"/>
              </a:solidFill>
            </a:endParaRPr>
          </a:p>
          <a:p>
            <a:pPr marL="609600" indent="-609600" eaLnBrk="1" hangingPunct="1">
              <a:lnSpc>
                <a:spcPct val="80000"/>
              </a:lnSpc>
            </a:pPr>
            <a:r>
              <a:rPr lang="hu-HU" altLang="en-US" sz="2400" dirty="0" smtClean="0">
                <a:solidFill>
                  <a:schemeClr val="accent2"/>
                </a:solidFill>
                <a:cs typeface="Arial" panose="020B0604020202020204" pitchFamily="34" charset="0"/>
              </a:rPr>
              <a:t>Chomsky:</a:t>
            </a:r>
            <a:r>
              <a:rPr lang="hu-HU" altLang="en-US" sz="2400" dirty="0" smtClean="0"/>
              <a:t> </a:t>
            </a:r>
            <a:r>
              <a:rPr lang="hu-HU" altLang="en-US" sz="2400" dirty="0" err="1" smtClean="0"/>
              <a:t>language</a:t>
            </a:r>
            <a:r>
              <a:rPr lang="hu-HU" altLang="en-US" sz="2400" dirty="0" smtClean="0"/>
              <a:t> and </a:t>
            </a:r>
            <a:r>
              <a:rPr lang="hu-HU" altLang="en-US" sz="2400" dirty="0" err="1" smtClean="0"/>
              <a:t>cognition</a:t>
            </a:r>
            <a:r>
              <a:rPr lang="hu-HU" altLang="en-US" sz="2400" dirty="0" smtClean="0"/>
              <a:t> </a:t>
            </a:r>
            <a:r>
              <a:rPr lang="hu-HU" altLang="en-US" sz="2400" dirty="0" err="1" smtClean="0"/>
              <a:t>are</a:t>
            </a:r>
            <a:r>
              <a:rPr lang="hu-HU" altLang="en-US" sz="2400" dirty="0" smtClean="0"/>
              <a:t> </a:t>
            </a:r>
            <a:r>
              <a:rPr lang="hu-HU" altLang="en-US" sz="2400" dirty="0" err="1" smtClean="0"/>
              <a:t>independent</a:t>
            </a:r>
            <a:r>
              <a:rPr lang="hu-HU" altLang="en-US" sz="2400" dirty="0" smtClean="0"/>
              <a:t> of </a:t>
            </a:r>
            <a:r>
              <a:rPr lang="hu-HU" altLang="en-US" sz="2400" dirty="0" err="1" smtClean="0"/>
              <a:t>each</a:t>
            </a:r>
            <a:r>
              <a:rPr lang="hu-HU" altLang="en-US" sz="2400" dirty="0" smtClean="0"/>
              <a:t> </a:t>
            </a:r>
            <a:r>
              <a:rPr lang="hu-HU" altLang="en-US" sz="2400" dirty="0" err="1" smtClean="0"/>
              <a:t>other</a:t>
            </a:r>
            <a:endParaRPr lang="hu-HU" altLang="en-US" sz="2400" dirty="0" smtClean="0">
              <a:solidFill>
                <a:schemeClr val="folHlink"/>
              </a:solidFill>
            </a:endParaRPr>
          </a:p>
          <a:p>
            <a:pPr marL="609600" indent="-609600" eaLnBrk="1" hangingPunct="1">
              <a:lnSpc>
                <a:spcPct val="80000"/>
              </a:lnSpc>
            </a:pPr>
            <a:endParaRPr lang="hu-HU" altLang="en-US" sz="2400" dirty="0" smtClean="0">
              <a:solidFill>
                <a:schemeClr val="folHlin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1557338"/>
            <a:ext cx="8229600" cy="4568825"/>
          </a:xfrm>
        </p:spPr>
        <p:txBody>
          <a:bodyPr/>
          <a:lstStyle/>
          <a:p>
            <a:pPr eaLnBrk="1" hangingPunct="1">
              <a:lnSpc>
                <a:spcPct val="90000"/>
              </a:lnSpc>
            </a:pPr>
            <a:r>
              <a:rPr lang="hu-HU" altLang="en-US" sz="2800" smtClean="0"/>
              <a:t>Every attested encoding of categories must be within the boundaries of human cognition.</a:t>
            </a:r>
          </a:p>
          <a:p>
            <a:pPr lvl="1" eaLnBrk="1" hangingPunct="1">
              <a:lnSpc>
                <a:spcPct val="90000"/>
              </a:lnSpc>
            </a:pPr>
            <a:r>
              <a:rPr lang="hu-HU" altLang="en-US" sz="2400" smtClean="0"/>
              <a:t>Potawatomi (N American Indian) pronouns</a:t>
            </a:r>
          </a:p>
          <a:p>
            <a:pPr lvl="1" eaLnBrk="1" hangingPunct="1">
              <a:lnSpc>
                <a:spcPct val="90000"/>
              </a:lnSpc>
            </a:pPr>
            <a:r>
              <a:rPr lang="hu-HU" altLang="en-US" sz="2400" smtClean="0"/>
              <a:t>Korean  spatial expressions</a:t>
            </a:r>
          </a:p>
          <a:p>
            <a:pPr lvl="1" eaLnBrk="1" hangingPunct="1">
              <a:lnSpc>
                <a:spcPct val="90000"/>
              </a:lnSpc>
            </a:pPr>
            <a:r>
              <a:rPr lang="hu-HU" altLang="en-US" sz="2400" smtClean="0"/>
              <a:t>Tseltal (Mexico) spatial reference</a:t>
            </a:r>
          </a:p>
          <a:p>
            <a:pPr lvl="1" eaLnBrk="1" hangingPunct="1">
              <a:lnSpc>
                <a:spcPct val="90000"/>
              </a:lnSpc>
            </a:pPr>
            <a:r>
              <a:rPr lang="hu-HU" altLang="en-US" sz="2400" smtClean="0"/>
              <a:t>Hungarian 3 x 3 locative system</a:t>
            </a:r>
          </a:p>
          <a:p>
            <a:pPr lvl="1" eaLnBrk="1" hangingPunct="1">
              <a:lnSpc>
                <a:spcPct val="90000"/>
              </a:lnSpc>
            </a:pPr>
            <a:r>
              <a:rPr lang="hu-HU" altLang="en-US" sz="2400" smtClean="0"/>
              <a:t>Fox (N American Indian) verb modes</a:t>
            </a:r>
          </a:p>
          <a:p>
            <a:pPr lvl="1" eaLnBrk="1" hangingPunct="1">
              <a:lnSpc>
                <a:spcPct val="90000"/>
              </a:lnSpc>
            </a:pPr>
            <a:r>
              <a:rPr lang="hu-HU" altLang="en-US" sz="2400" smtClean="0"/>
              <a:t>Hopi (N American Indian) verb tenses</a:t>
            </a:r>
          </a:p>
          <a:p>
            <a:pPr lvl="1" eaLnBrk="1" hangingPunct="1">
              <a:lnSpc>
                <a:spcPct val="90000"/>
              </a:lnSpc>
            </a:pPr>
            <a:r>
              <a:rPr lang="hu-HU" altLang="en-US" sz="2400" smtClean="0"/>
              <a:t>Hungarian object agreement</a:t>
            </a:r>
          </a:p>
          <a:p>
            <a:pPr eaLnBrk="1" hangingPunct="1">
              <a:lnSpc>
                <a:spcPct val="90000"/>
              </a:lnSpc>
            </a:pPr>
            <a:endParaRPr lang="en-GB" altLang="en-US" sz="2800" smtClean="0"/>
          </a:p>
        </p:txBody>
      </p:sp>
      <p:sp>
        <p:nvSpPr>
          <p:cNvPr id="22531" name="Rectangle 3"/>
          <p:cNvSpPr>
            <a:spLocks noGrp="1" noChangeArrowheads="1"/>
          </p:cNvSpPr>
          <p:nvPr>
            <p:ph type="title"/>
          </p:nvPr>
        </p:nvSpPr>
        <p:spPr/>
        <p:txBody>
          <a:bodyPr/>
          <a:lstStyle/>
          <a:p>
            <a:pPr eaLnBrk="1" hangingPunct="1"/>
            <a:r>
              <a:rPr lang="hu-HU" altLang="en-US" smtClean="0"/>
              <a:t>Perception of the world</a:t>
            </a:r>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4213" y="533400"/>
            <a:ext cx="7773987" cy="1455738"/>
          </a:xfrm>
        </p:spPr>
        <p:txBody>
          <a:bodyPr/>
          <a:lstStyle/>
          <a:p>
            <a:pPr eaLnBrk="1" hangingPunct="1"/>
            <a:r>
              <a:rPr lang="hu-HU" altLang="en-US" sz="4000" smtClean="0">
                <a:solidFill>
                  <a:schemeClr val="accent1"/>
                </a:solidFill>
              </a:rPr>
              <a:t>Potawatomi inclusive and exclusive pronouns: </a:t>
            </a:r>
            <a:r>
              <a:rPr lang="hu-HU" altLang="en-US" sz="4000" i="1" smtClean="0">
                <a:solidFill>
                  <a:schemeClr val="accent1"/>
                </a:solidFill>
              </a:rPr>
              <a:t>we</a:t>
            </a:r>
            <a:r>
              <a:rPr lang="hu-HU" altLang="en-US" sz="4000" smtClean="0">
                <a:solidFill>
                  <a:schemeClr val="accent1"/>
                </a:solidFill>
              </a:rPr>
              <a:t/>
            </a:r>
            <a:br>
              <a:rPr lang="hu-HU" altLang="en-US" sz="4000" smtClean="0">
                <a:solidFill>
                  <a:schemeClr val="accent1"/>
                </a:solidFill>
              </a:rPr>
            </a:br>
            <a:r>
              <a:rPr lang="hu-HU" altLang="en-US" sz="2400" smtClean="0">
                <a:solidFill>
                  <a:schemeClr val="accent1"/>
                </a:solidFill>
              </a:rPr>
              <a:t>(www.potawatomilang.org)</a:t>
            </a:r>
            <a:endParaRPr lang="en-GB" altLang="en-US" sz="4000" smtClean="0">
              <a:solidFill>
                <a:schemeClr val="accent1"/>
              </a:solidFill>
            </a:endParaRPr>
          </a:p>
        </p:txBody>
      </p:sp>
      <p:pic>
        <p:nvPicPr>
          <p:cNvPr id="24579"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50825" y="2636838"/>
            <a:ext cx="4102100" cy="3136900"/>
          </a:xfrm>
        </p:spPr>
      </p:pic>
      <p:pic>
        <p:nvPicPr>
          <p:cNvPr id="24580"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787900" y="2636838"/>
            <a:ext cx="4032250" cy="3121025"/>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hu-HU" altLang="en-US" sz="4000" smtClean="0">
                <a:solidFill>
                  <a:schemeClr val="accent1"/>
                </a:solidFill>
              </a:rPr>
              <a:t>Korean locatives</a:t>
            </a:r>
            <a:br>
              <a:rPr lang="hu-HU" altLang="en-US" sz="4000" smtClean="0">
                <a:solidFill>
                  <a:schemeClr val="accent1"/>
                </a:solidFill>
              </a:rPr>
            </a:br>
            <a:r>
              <a:rPr lang="hu-HU" altLang="en-US" sz="4000" smtClean="0">
                <a:solidFill>
                  <a:schemeClr val="accent1"/>
                </a:solidFill>
              </a:rPr>
              <a:t>(Bowerman </a:t>
            </a:r>
            <a:r>
              <a:rPr lang="en-GB" altLang="en-US" sz="4000" smtClean="0">
                <a:solidFill>
                  <a:schemeClr val="accent1"/>
                </a:solidFill>
              </a:rPr>
              <a:t>&amp;</a:t>
            </a:r>
            <a:r>
              <a:rPr lang="hu-HU" altLang="en-US" sz="4000" smtClean="0">
                <a:solidFill>
                  <a:schemeClr val="accent1"/>
                </a:solidFill>
              </a:rPr>
              <a:t> Choi 1994, 2001)</a:t>
            </a:r>
            <a:endParaRPr lang="en-GB" altLang="en-US" sz="4000" smtClean="0">
              <a:solidFill>
                <a:schemeClr val="accent1"/>
              </a:solidFill>
            </a:endParaRPr>
          </a:p>
        </p:txBody>
      </p:sp>
      <p:pic>
        <p:nvPicPr>
          <p:cNvPr id="266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3850" y="1700213"/>
            <a:ext cx="4162425" cy="4535487"/>
          </a:xfrm>
          <a:noFill/>
        </p:spPr>
      </p:pic>
      <p:pic>
        <p:nvPicPr>
          <p:cNvPr id="26628"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932363" y="1700213"/>
            <a:ext cx="3767137" cy="4506912"/>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1549</TotalTime>
  <Words>1516</Words>
  <Application>Microsoft Office PowerPoint</Application>
  <PresentationFormat>On-screen Show (4:3)</PresentationFormat>
  <Paragraphs>359</Paragraphs>
  <Slides>44</Slides>
  <Notes>38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44</vt:i4>
      </vt:variant>
    </vt:vector>
  </HeadingPairs>
  <TitlesOfParts>
    <vt:vector size="52" baseType="lpstr">
      <vt:lpstr>ＭＳ Ｐゴシック</vt:lpstr>
      <vt:lpstr>ＭＳ Ｐゴシック</vt:lpstr>
      <vt:lpstr>Arial</vt:lpstr>
      <vt:lpstr>Times New Roman</vt:lpstr>
      <vt:lpstr>Default Design</vt:lpstr>
      <vt:lpstr>1_Default Design</vt:lpstr>
      <vt:lpstr>2_Default Design</vt:lpstr>
      <vt:lpstr>3_Default Design</vt:lpstr>
      <vt:lpstr>Language and Thought</vt:lpstr>
      <vt:lpstr>Language - Thought</vt:lpstr>
      <vt:lpstr>Political correctness „language use has an effect on the way we think”</vt:lpstr>
      <vt:lpstr>Early experiments</vt:lpstr>
      <vt:lpstr>Language ≠ Thought</vt:lpstr>
      <vt:lpstr>So what’s the relationship?</vt:lpstr>
      <vt:lpstr>Perception of the world</vt:lpstr>
      <vt:lpstr>Potawatomi inclusive and exclusive pronouns: we (www.potawatomilang.org)</vt:lpstr>
      <vt:lpstr>Korean locatives (Bowerman &amp; Choi 1994, 2001)</vt:lpstr>
      <vt:lpstr>Spatial reference (Brown 2001)</vt:lpstr>
      <vt:lpstr>Hungarian locatives</vt:lpstr>
      <vt:lpstr>Hopi modes (Boas 1911)</vt:lpstr>
      <vt:lpstr>Fox tenses (Dahlstrom 1997)</vt:lpstr>
      <vt:lpstr>Hungarian object agreement</vt:lpstr>
      <vt:lpstr>PowerPoint Presentation</vt:lpstr>
      <vt:lpstr>PowerPoint Presentation</vt:lpstr>
      <vt:lpstr>Linguistic relativity: examples</vt:lpstr>
      <vt:lpstr>Basic colour terms (Berlin &amp; Kay, 1969)</vt:lpstr>
      <vt:lpstr>PowerPoint Presentation</vt:lpstr>
      <vt:lpstr>PowerPoint Presentation</vt:lpstr>
      <vt:lpstr>Berlin &amp; Kay’s experiments conclusion: colour perception is not influenced by language</vt:lpstr>
      <vt:lpstr>More experimental evidence against relativity (pl. Heider &amp; Oliver, 1972; Rosch, 1978)</vt:lpstr>
      <vt:lpstr>Experimental evidence for relativity  (Kay &amp; Kempson 1984)</vt:lpstr>
      <vt:lpstr>Experimental evidence for relativity  (Winnawer et al 2007)</vt:lpstr>
      <vt:lpstr>Left vs. Right Visual Field  (Gilbert et al 2006)</vt:lpstr>
      <vt:lpstr>Grammatical gender</vt:lpstr>
      <vt:lpstr>PowerPoint Presentation</vt:lpstr>
      <vt:lpstr>PowerPoint Presentation</vt:lpstr>
      <vt:lpstr>PowerPoint Presentation</vt:lpstr>
      <vt:lpstr>Exotic genders</vt:lpstr>
      <vt:lpstr>Spatial reference</vt:lpstr>
      <vt:lpstr>Relative</vt:lpstr>
      <vt:lpstr>2. Intrinsic</vt:lpstr>
      <vt:lpstr>3. Absolute</vt:lpstr>
      <vt:lpstr>PowerPoint Presentation</vt:lpstr>
      <vt:lpstr>Reference frames in different languages</vt:lpstr>
      <vt:lpstr>Tzeltal</vt:lpstr>
      <vt:lpstr>Experiments</vt:lpstr>
      <vt:lpstr>1. Chips task</vt:lpstr>
      <vt:lpstr>Chips task - results</vt:lpstr>
      <vt:lpstr>Labyrinth task</vt:lpstr>
      <vt:lpstr>Labyrinth - results</vt:lpstr>
      <vt:lpstr>Ecological explanation</vt:lpstr>
      <vt:lpstr>Reference frames and ecological factors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Babarczy Anna</dc:creator>
  <cp:lastModifiedBy>Babarczy Anna</cp:lastModifiedBy>
  <cp:revision>104</cp:revision>
  <cp:lastPrinted>1601-01-01T00:00:00Z</cp:lastPrinted>
  <dcterms:created xsi:type="dcterms:W3CDTF">2010-11-25T11:54:15Z</dcterms:created>
  <dcterms:modified xsi:type="dcterms:W3CDTF">2019-10-14T09:53:45Z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