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89" r:id="rId4"/>
    <p:sldId id="258" r:id="rId5"/>
    <p:sldId id="288" r:id="rId6"/>
    <p:sldId id="259" r:id="rId7"/>
    <p:sldId id="287" r:id="rId8"/>
    <p:sldId id="260" r:id="rId9"/>
    <p:sldId id="290" r:id="rId10"/>
    <p:sldId id="262" r:id="rId11"/>
    <p:sldId id="264" r:id="rId12"/>
    <p:sldId id="265" r:id="rId13"/>
    <p:sldId id="266" r:id="rId14"/>
    <p:sldId id="267" r:id="rId15"/>
    <p:sldId id="291" r:id="rId16"/>
    <p:sldId id="268" r:id="rId17"/>
    <p:sldId id="292" r:id="rId18"/>
    <p:sldId id="270" r:id="rId19"/>
    <p:sldId id="269" r:id="rId20"/>
    <p:sldId id="273" r:id="rId21"/>
    <p:sldId id="271" r:id="rId22"/>
    <p:sldId id="272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9A8F753-D601-4148-B7DD-D6BA4505084D}" type="datetimeFigureOut">
              <a:rPr lang="en-US" altLang="en-US"/>
              <a:pPr>
                <a:defRPr/>
              </a:pPr>
              <a:t>9/25/2017</a:t>
            </a:fld>
            <a:endParaRPr lang="en-GB" alt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u-HU" altLang="en-US" noProof="0" smtClean="0"/>
              <a:t>Mintaszöveg szerkesztése</a:t>
            </a:r>
          </a:p>
          <a:p>
            <a:pPr lvl="1"/>
            <a:r>
              <a:rPr lang="hu-HU" altLang="en-US" noProof="0" smtClean="0"/>
              <a:t>Második szint</a:t>
            </a:r>
          </a:p>
          <a:p>
            <a:pPr lvl="2"/>
            <a:r>
              <a:rPr lang="hu-HU" altLang="en-US" noProof="0" smtClean="0"/>
              <a:t>Harmadik szint</a:t>
            </a:r>
          </a:p>
          <a:p>
            <a:pPr lvl="3"/>
            <a:r>
              <a:rPr lang="hu-HU" altLang="en-US" noProof="0" smtClean="0"/>
              <a:t>Negyedik szint</a:t>
            </a:r>
          </a:p>
          <a:p>
            <a:pPr lvl="4"/>
            <a:r>
              <a:rPr lang="hu-HU" altLang="en-US" noProof="0" smtClean="0"/>
              <a:t>Ötödik szint</a:t>
            </a:r>
            <a:endParaRPr lang="en-GB" altLang="en-US" noProof="0" smtClean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8C2BCAF-0A2B-4B20-8620-A500E5B8F2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878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AB302FE-51E8-482E-BC50-4C5814E446F9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4807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595D90B-FE53-48AF-AD0E-1989E261B07E}" type="slidenum">
              <a:rPr lang="en-GB" altLang="en-US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532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FF1BB51-B4C1-435D-9527-5CD79166CE5E}" type="slidenum">
              <a:rPr lang="en-GB" altLang="en-US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6053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AD63B45-F93A-48A9-9DFA-3A948EA61AC5}" type="slidenum">
              <a:rPr lang="en-GB" altLang="en-US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620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AF4F6BC-DD89-421A-8960-8523C4012A34}" type="slidenum">
              <a:rPr lang="en-GB" altLang="en-US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8771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F02F9BF-27D5-439C-A8E1-D687584073FF}" type="slidenum">
              <a:rPr lang="en-GB" altLang="en-US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4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20A752-DC3D-4537-8F4E-6A0F6876C270}" type="slidenum">
              <a:rPr lang="en-GB" altLang="en-US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4235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EA51611-426B-402D-8A40-E0AD12EBD0C4}" type="slidenum">
              <a:rPr lang="en-GB" altLang="en-US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758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9FA7CD5-1BC0-4B09-85AA-69B405F7921B}" type="slidenum">
              <a:rPr lang="en-GB" altLang="en-US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7599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899786-72B8-47CC-9C8D-F3ADC6B87F71}" type="slidenum">
              <a:rPr lang="en-GB" altLang="en-US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69432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FD6E92F-C7A2-4488-9C9E-519E028D296D}" type="slidenum">
              <a:rPr lang="en-GB" altLang="en-US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25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1F474BC-F17A-4654-9766-31D575F1E091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5873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FB3A35A-ECD0-4712-A70B-997E438BA09A}" type="slidenum">
              <a:rPr lang="en-GB" altLang="en-US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155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8AE9BB-BC6A-4782-8B6D-C2E7DDBDA481}" type="slidenum">
              <a:rPr lang="en-GB" altLang="en-US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536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FF490C1-91BF-4667-8135-40127CD0E7BC}" type="slidenum">
              <a:rPr lang="en-GB" altLang="en-US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93870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915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EE77083-A9EF-43C5-8FB5-3E3EEF03A97F}" type="slidenum">
              <a:rPr lang="en-GB" altLang="en-US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51039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120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77CDD8C-5E2C-4EFB-B5AD-D1CCACA936F9}" type="slidenum">
              <a:rPr lang="en-GB" altLang="en-US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77517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325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A43553C-08D1-45FA-86CF-803A9CBFB452}" type="slidenum">
              <a:rPr lang="en-GB" altLang="en-US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6339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530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0EEB30F-3877-460A-8C9C-D8B9B4F5BC87}" type="slidenum">
              <a:rPr lang="en-GB" altLang="en-US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5978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73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A7F9BB8-26C9-40A5-AAB7-7477EB5D3DC1}" type="slidenum">
              <a:rPr lang="en-GB" altLang="en-US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8570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939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54563B1-3DA2-406F-AFE1-592502285EEE}" type="slidenum">
              <a:rPr lang="en-GB" altLang="en-US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24886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4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F66C81-1F04-4A4E-9F74-0B62C4F2A9AD}" type="slidenum">
              <a:rPr lang="en-GB" altLang="en-US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4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320F50A-7A34-49A7-87DF-2730C3E8F969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47781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349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964873-ED12-48FC-A520-1EE38D5DD7F5}" type="slidenum">
              <a:rPr lang="en-GB" altLang="en-US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6781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554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69D241A-76F1-4E65-B844-81504A03E87D}" type="slidenum">
              <a:rPr lang="en-GB" altLang="en-US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2944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758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E22703A-3234-496B-A6CE-DA00822D8151}" type="slidenum">
              <a:rPr lang="en-GB" altLang="en-US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39709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963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EE8662C-1847-4381-A476-218F022F1D00}" type="slidenum">
              <a:rPr lang="en-GB" altLang="en-US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2721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68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3C7C4C9-7E0A-4722-9C37-F02EFF902437}" type="slidenum">
              <a:rPr lang="en-GB" altLang="en-US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4468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373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128981-5087-4F8E-BDEC-3CF533C601DA}" type="slidenum">
              <a:rPr lang="en-GB" altLang="en-US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2216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47A4835-4F5F-42AC-9550-2E937874E3AD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909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5CAE363-04D8-4F5B-9F20-76C23FA35638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8682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FA15075-0916-45E8-A592-9AB6F627F200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2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1948C38-94B0-4F49-AA3E-A4BC3E065902}" type="slidenum">
              <a:rPr lang="en-GB" altLang="en-US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7331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10687DD-750B-49FF-9AA0-F8D35D8B62D8}" type="slidenum">
              <a:rPr lang="en-GB" altLang="en-US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943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AFB0AC-4E02-4F55-BDD2-5F1FB2FB7247}" type="slidenum">
              <a:rPr lang="en-GB" altLang="en-US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28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CFF1B-9EE4-46B6-A32B-38496032E9B3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CC99-1326-4907-98DE-5EA79042B8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125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86AB-5465-4D4F-BBCE-355854F5A4E3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2FB6-BF90-4BA3-9AE5-5360A1858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572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FF3D-AC00-4BC5-980C-B94B1CDC739C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11AEB-E6F5-49F1-888A-A419637BA9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24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31DC-63A8-4854-9816-E88FFFE74C15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C9F9-DB89-4D42-BF1E-C86BED1814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64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BBF11-913B-41A0-BF1E-B706B8E536FA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EFF74-F867-4EAA-819D-4B0D0F52A9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00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A73A-7E38-485F-8C9A-B9673C10988E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EE2C-C8A7-4798-BA24-33092B2D72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80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FE6D-6C2F-4339-B80C-B61A96D8DE44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EE4F-6BAE-401A-8089-3941F87670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625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8D4DF-F293-49A4-A49C-CE9468004D24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D2363-C18D-4384-B28A-D5B7F3BE64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568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9F00-848D-478E-A877-317587399D2A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6E7F2-3007-4B39-BBD9-F4CCF1C878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38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04FA-3280-45EC-8CC9-325D7348436E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7D8D-78E4-4E38-8524-D10063817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27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CE6A-812B-4920-A0E5-8D3B488CDF63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895A-205B-463C-A380-E07615277C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84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F16281-A85E-49B6-A968-BCF62B5BE7BB}" type="datetime1">
              <a:rPr lang="en-GB" altLang="en-US"/>
              <a:pPr>
                <a:defRPr/>
              </a:pPr>
              <a:t>25/9/17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C779D4-AB5A-43EA-B727-6C344A1A32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Relevance Theory</a:t>
            </a:r>
            <a:endParaRPr lang="en-GB" altLang="en-US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898989"/>
                </a:solidFill>
              </a:rPr>
              <a:t>Sperber</a:t>
            </a:r>
            <a:r>
              <a:rPr lang="hu-HU" altLang="en-US" smtClean="0">
                <a:solidFill>
                  <a:srgbClr val="898989"/>
                </a:solidFill>
              </a:rPr>
              <a:t> and </a:t>
            </a:r>
            <a:r>
              <a:rPr lang="en-GB" altLang="en-US" smtClean="0">
                <a:solidFill>
                  <a:srgbClr val="898989"/>
                </a:solidFill>
              </a:rPr>
              <a:t>Wilson 1986, 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725488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600" smtClean="0"/>
              <a:t>Prisoners A and B are at work in their quarry, each with a guard at his shoulder, when suddenly the attention of the guards is distracted. Both prisoners realise that they have a good chance of escaping, but only if they can co-ordinate their attack and overpower their guards simultaneously. Here, it is clear what information would be relevant: each wants to know hey the other will start the attack. Prisoner A suddenly whistles, the prisoners overpower their guards and escape. Again, there is no need for a re-existing code correlating a whistle with the information that now is the moment to attack. The information is obvious enough: it is the only information that A could conceivably have intended to make manifest in the circumstances.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 smtClean="0"/>
              <a:t>The whistle is not a conventional code but expresses the only relevant intention in this context.</a:t>
            </a: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How it works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smtClean="0"/>
              <a:t>Informing: a fact, emotion, etc. becomes manifest to the hearer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smtClean="0"/>
              <a:t>A fact is manifest to someone,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smtClean="0"/>
              <a:t>If they can create a mental representation of it,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smtClean="0"/>
              <a:t>And can accept it to be true (not necessarily consciously).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smtClean="0"/>
              <a:t>A fact may be more or less manifest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smtClean="0"/>
              <a:t>The cognitive environment of an individual is the set of facts manifest to them</a:t>
            </a:r>
            <a:endParaRPr lang="en-GB" alt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 mutual knowledge, but shared cognitive environment </a:t>
            </a:r>
          </a:p>
          <a:p>
            <a:pPr eaLnBrk="1" hangingPunct="1"/>
            <a:r>
              <a:rPr lang="en-US" altLang="en-US" smtClean="0"/>
              <a:t>The speaker leads the “dance” based on what they believe to be manifest to every conversational partner. The hearer is expected to “work”. </a:t>
            </a:r>
          </a:p>
          <a:p>
            <a:pPr eaLnBrk="1" hangingPunct="1"/>
            <a:r>
              <a:rPr lang="en-US" altLang="en-US" smtClean="0"/>
              <a:t>The result of communication: expansion of the shared cognitive environment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cognitive phenomenon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processing resources are finite</a:t>
            </a:r>
          </a:p>
          <a:p>
            <a:pPr eaLnBrk="1" hangingPunct="1"/>
            <a:r>
              <a:rPr lang="en-US" altLang="en-US" smtClean="0"/>
              <a:t>Efficient information processing: maximum of knowledge (greatest cognitive effect), with a minimum of effort</a:t>
            </a:r>
          </a:p>
          <a:p>
            <a:pPr eaLnBrk="1" hangingPunct="1"/>
            <a:r>
              <a:rPr lang="en-US" altLang="en-US" smtClean="0"/>
              <a:t>Maximum knowledge comes from relevant new information: new information that can be linked to existing knowledge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>
                <a:ea typeface="ＭＳ Ｐゴシック" charset="-128"/>
              </a:rPr>
              <a:t>What is the information that produces the greatest cognitive effect?</a:t>
            </a:r>
            <a:endParaRPr lang="en-GB" sz="4000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Relevance is a psychological concept: it’s not a question of conscious decision, we cannot help but process only relevant information.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greater the cognitive effect of processing, the greater the relevance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greater the effort involved in processing, the smaller its relevance.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Both speaker and hearer aim to optimise relevance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Explicature</a:t>
            </a:r>
          </a:p>
        </p:txBody>
      </p:sp>
      <p:sp>
        <p:nvSpPr>
          <p:cNvPr id="317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inferential process of selecting one of all possible semantic representations of an utterance </a:t>
            </a:r>
          </a:p>
          <a:p>
            <a:r>
              <a:rPr lang="en-GB" altLang="en-US" smtClean="0"/>
              <a:t>and enriching it to recover a unique propositional form.</a:t>
            </a:r>
          </a:p>
          <a:p>
            <a:r>
              <a:rPr lang="en-GB" altLang="en-US" smtClean="0"/>
              <a:t>Referent assignment, resolving ambiguity, enriching vague expressions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hearer tries to recover the most relevant proposition.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Inference proceeds step by step as the utterance is processed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At every step, the hearer chooses the interpretation that requires the least effort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decision is revised if not enough cognitive effect has been achieved.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lcím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Natasha has just made dinner. Felix is writing a letter. </a:t>
            </a:r>
            <a:br>
              <a:rPr lang="en-GB" altLang="en-US" smtClean="0"/>
            </a:br>
            <a:r>
              <a:rPr lang="en-GB" altLang="en-US" smtClean="0"/>
              <a:t>Natasha: It’ll get cold…</a:t>
            </a:r>
          </a:p>
          <a:p>
            <a:r>
              <a:rPr lang="en-GB" altLang="en-US" smtClean="0"/>
              <a:t>Explicature</a:t>
            </a:r>
          </a:p>
          <a:p>
            <a:pPr lvl="1"/>
            <a:r>
              <a:rPr lang="en-GB" altLang="en-US" smtClean="0"/>
              <a:t>What will get cold?</a:t>
            </a:r>
          </a:p>
          <a:p>
            <a:pPr lvl="1"/>
            <a:r>
              <a:rPr lang="en-GB" altLang="en-US" smtClean="0"/>
              <a:t>When in the future?</a:t>
            </a:r>
          </a:p>
          <a:p>
            <a:pPr lvl="1"/>
            <a:r>
              <a:rPr lang="en-GB" altLang="en-US" smtClean="0"/>
              <a:t>What does cold mean?</a:t>
            </a:r>
          </a:p>
          <a:p>
            <a:r>
              <a:rPr lang="en-GB" altLang="en-US" smtClean="0"/>
              <a:t>Implicature: What is Natasha trying to say?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2939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Experimental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cognitive effort can be measured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3000" smtClean="0"/>
              <a:t>Cathy felt very dizzy and fainted at her work. She was carried unconscious to a hospital.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3000" smtClean="0"/>
              <a:t>Cathy worked very hard and became exhausted. She was carried unconscious to a hospital.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3000" smtClean="0"/>
              <a:t>Cathy had begun working on the new project. She was carried unconscious to a hospital. </a:t>
            </a:r>
          </a:p>
          <a:p>
            <a:pPr eaLnBrk="1" hangingPunct="1">
              <a:lnSpc>
                <a:spcPct val="90000"/>
              </a:lnSpc>
            </a:pPr>
            <a:endParaRPr lang="en-GB" altLang="en-US" sz="3000" smtClean="0"/>
          </a:p>
          <a:p>
            <a:pPr algn="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3000" smtClean="0"/>
              <a:t>(Myers, Shinjo and Duffy 1987, increasing reading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goals of Relevance Theory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To explain how a proposition is recovered </a:t>
            </a:r>
            <a:r>
              <a:rPr lang="en-US" altLang="en-US" smtClean="0"/>
              <a:t>(</a:t>
            </a:r>
            <a:r>
              <a:rPr lang="hu-HU" altLang="en-US" smtClean="0"/>
              <a:t>not relying on </a:t>
            </a:r>
            <a:r>
              <a:rPr lang="en-GB" altLang="en-US" smtClean="0"/>
              <a:t>mutual </a:t>
            </a:r>
            <a:r>
              <a:rPr lang="hu-HU" altLang="en-US" smtClean="0"/>
              <a:t>knowledge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hu-HU" altLang="en-US" smtClean="0"/>
              <a:t>deixis</a:t>
            </a:r>
            <a:r>
              <a:rPr lang="en-US" altLang="en-US" smtClean="0"/>
              <a:t>, </a:t>
            </a:r>
            <a:r>
              <a:rPr lang="hu-HU" altLang="en-US" smtClean="0"/>
              <a:t>ellipsis</a:t>
            </a:r>
            <a:r>
              <a:rPr lang="en-US" altLang="en-US" smtClean="0"/>
              <a:t>, </a:t>
            </a:r>
            <a:r>
              <a:rPr lang="hu-HU" altLang="en-US" smtClean="0"/>
              <a:t>vagueness</a:t>
            </a:r>
            <a:r>
              <a:rPr lang="en-US" altLang="en-US" smtClean="0"/>
              <a:t>, </a:t>
            </a:r>
            <a:r>
              <a:rPr lang="hu-HU" altLang="en-US" smtClean="0"/>
              <a:t>ambiguity</a:t>
            </a:r>
            <a:endParaRPr lang="en-US" altLang="en-US" smtClean="0"/>
          </a:p>
          <a:p>
            <a:pPr eaLnBrk="1" hangingPunct="1"/>
            <a:r>
              <a:rPr lang="hu-HU" altLang="en-US" smtClean="0"/>
              <a:t>To explain how implicatures are recovered</a:t>
            </a:r>
            <a:r>
              <a:rPr lang="en-US" altLang="en-US" smtClean="0"/>
              <a:t> (</a:t>
            </a:r>
            <a:r>
              <a:rPr lang="hu-HU" altLang="en-US" smtClean="0"/>
              <a:t>unifying Grice</a:t>
            </a:r>
            <a:r>
              <a:rPr lang="en-GB" altLang="en-US" smtClean="0"/>
              <a:t>’s maxims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To provide a general theory of communication (not only verbal)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 smtClean="0">
                <a:ea typeface="ＭＳ Ｐゴシック" charset="-128"/>
              </a:rPr>
              <a:t>The speaker does not necessarily help the hearer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995488"/>
            <a:ext cx="8229600" cy="4130675"/>
          </a:xfrm>
        </p:spPr>
        <p:txBody>
          <a:bodyPr/>
          <a:lstStyle/>
          <a:p>
            <a:pPr lvl="1" eaLnBrk="1" hangingPunct="1"/>
            <a:r>
              <a:rPr lang="en-GB" altLang="en-US" smtClean="0"/>
              <a:t>We got some beer out of the trunk.</a:t>
            </a:r>
          </a:p>
          <a:p>
            <a:pPr lvl="1" eaLnBrk="1" hangingPunct="1"/>
            <a:r>
              <a:rPr lang="en-GB" altLang="en-US" smtClean="0"/>
              <a:t>We checked the picnic supplies. </a:t>
            </a:r>
          </a:p>
          <a:p>
            <a:pPr eaLnBrk="1" hangingPunct="1"/>
            <a:r>
              <a:rPr lang="en-GB" altLang="en-US" smtClean="0"/>
              <a:t>The beer was warm.</a:t>
            </a:r>
          </a:p>
          <a:p>
            <a:pPr eaLnBrk="1" hangingPunct="1"/>
            <a:endParaRPr lang="en-GB" altLang="en-US" smtClean="0"/>
          </a:p>
          <a:p>
            <a:pPr algn="r" eaLnBrk="1" hangingPunct="1">
              <a:buFont typeface="Arial" panose="020B0604020202020204" pitchFamily="34" charset="0"/>
              <a:buNone/>
            </a:pPr>
            <a:r>
              <a:rPr lang="en-GB" altLang="en-US" smtClean="0"/>
              <a:t>Haviland and Clark 1974, increasing reading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 smtClean="0">
                <a:ea typeface="ＭＳ Ｐゴシック" charset="-128"/>
              </a:rPr>
              <a:t>Relevant information is processed automatically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3775"/>
            <a:ext cx="8229600" cy="3862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500" smtClean="0"/>
              <a:t>Two boys play hooky from school. They go to the home of one of the boys because his mother is never there on a Thursday. The family is well off. They have a fine old home which is set back from the road and which has attractive grounds. But since it is an old house, it has some defects; for example, it has a leaky roof and a damp and musty cellar. Because the family is wealthy, they have a lot of valuable possessions such as a ten-speed bike, a colour television and a rare coin collection.</a:t>
            </a:r>
          </a:p>
          <a:p>
            <a:pPr algn="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500" smtClean="0"/>
              <a:t>(Anderson and Pichert 1978)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Irrelevant information is ignored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A plane crashed on the border between America and Canada. Where do you think the survivors were buried?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How many animals of each kind did Moses lead into the ark?</a:t>
            </a:r>
          </a:p>
          <a:p>
            <a:pPr eaLnBrk="1" hangingPunct="1"/>
            <a:endParaRPr lang="en-GB" altLang="en-US" smtClean="0"/>
          </a:p>
          <a:p>
            <a:pPr algn="r" eaLnBrk="1" hangingPunct="1">
              <a:buFont typeface="Arial" panose="020B0604020202020204" pitchFamily="34" charset="0"/>
              <a:buNone/>
            </a:pPr>
            <a:r>
              <a:rPr lang="en-GB" altLang="en-US" sz="2800" smtClean="0"/>
              <a:t>(Erickson and Mattson, 1981; Barton and Sanford, 1993)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Scalar inference: Gricean account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3000" smtClean="0"/>
              <a:t>pre-existing linguistic scales of a set of expressions ranked by order of informativeness (Horn)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some &gt; many &gt; most &gt; all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or &gt; and</a:t>
            </a:r>
          </a:p>
          <a:p>
            <a:pPr>
              <a:lnSpc>
                <a:spcPct val="90000"/>
              </a:lnSpc>
            </a:pPr>
            <a:r>
              <a:rPr lang="en-GB" altLang="en-US" sz="3000" smtClean="0"/>
              <a:t>these scalar implicatures are automatically activated every time a weaker term is heard (Levinson 2000)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to access the semantic meaning, the implicature needs to be cancelled</a:t>
            </a:r>
          </a:p>
          <a:p>
            <a:pPr>
              <a:lnSpc>
                <a:spcPct val="90000"/>
              </a:lnSpc>
            </a:pPr>
            <a:endParaRPr lang="en-GB" altLang="en-US" sz="3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Scalar inference: Relevance Theory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both the semantic meaning and the pragmatic meaning of the weak terms are accessible</a:t>
            </a:r>
          </a:p>
          <a:p>
            <a:r>
              <a:rPr lang="en-GB" altLang="en-US" smtClean="0"/>
              <a:t>the context decides which will be activated</a:t>
            </a:r>
          </a:p>
          <a:p>
            <a:r>
              <a:rPr lang="en-GB" altLang="en-US" smtClean="0"/>
              <a:t>the semantic meaning is the default, the pragmatic inference is costly (not automatic)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Evidence: children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86113"/>
          </a:xfrm>
        </p:spPr>
        <p:txBody>
          <a:bodyPr/>
          <a:lstStyle/>
          <a:p>
            <a:r>
              <a:rPr lang="en-GB" altLang="en-US" sz="3000" smtClean="0"/>
              <a:t>Children are less likely than adults to reject underinformative statements (Some elephants have trunks) (Noveck 2001)</a:t>
            </a:r>
          </a:p>
          <a:p>
            <a:r>
              <a:rPr lang="en-GB" altLang="en-US" sz="3000" smtClean="0"/>
              <a:t>They are also less likely to modify scenes to match the pragmatic meaning (I would like some boxes to contain a token) (Pouscoulous et al 2007)</a:t>
            </a:r>
          </a:p>
          <a:p>
            <a:pPr lvl="1">
              <a:buFont typeface="Arial" panose="020B0604020202020204" pitchFamily="34" charset="0"/>
              <a:buNone/>
            </a:pPr>
            <a:endParaRPr lang="en-GB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Pouscoulous et al 2007</a:t>
            </a:r>
          </a:p>
        </p:txBody>
      </p:sp>
      <p:pic>
        <p:nvPicPr>
          <p:cNvPr id="542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38" y="2460625"/>
            <a:ext cx="9124950" cy="2316163"/>
          </a:xfrm>
          <a:noFill/>
        </p:spPr>
      </p:pic>
      <p:sp>
        <p:nvSpPr>
          <p:cNvPr id="54276" name="Szövegdoboz 4"/>
          <p:cNvSpPr txBox="1">
            <a:spLocks noChangeArrowheads="1"/>
          </p:cNvSpPr>
          <p:nvPr/>
        </p:nvSpPr>
        <p:spPr bwMode="auto">
          <a:xfrm>
            <a:off x="2895600" y="5138738"/>
            <a:ext cx="244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LR: Logical Response</a:t>
            </a: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Counterevidence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altLang="en-US" smtClean="0"/>
              <a:t>but children and adults show the same behaviour if three levels of response are allowed: not so good, good, best (Katsos &amp; Bishop 2011)</a:t>
            </a:r>
            <a:endParaRPr lang="hu-HU" altLang="en-US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hu-HU" altLang="en-US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altLang="en-US" smtClean="0"/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en-US" smtClean="0"/>
              <a:t>Katsos &amp; Bishop 2011</a:t>
            </a:r>
            <a:endParaRPr lang="en-GB" altLang="en-US" smtClean="0"/>
          </a:p>
        </p:txBody>
      </p:sp>
      <p:pic>
        <p:nvPicPr>
          <p:cNvPr id="583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363" y="1970088"/>
            <a:ext cx="3184525" cy="2430462"/>
          </a:xfrm>
          <a:noFill/>
        </p:spPr>
      </p:pic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8" y="1970088"/>
            <a:ext cx="3246437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Szövegdoboz 5"/>
          <p:cNvSpPr txBox="1">
            <a:spLocks noChangeArrowheads="1"/>
          </p:cNvSpPr>
          <p:nvPr/>
        </p:nvSpPr>
        <p:spPr bwMode="auto">
          <a:xfrm>
            <a:off x="257175" y="4822825"/>
            <a:ext cx="4300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The mouse wants to pick up vegetables.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There are pumpkins and carrots.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58374" name="Szövegdoboz 6"/>
          <p:cNvSpPr txBox="1">
            <a:spLocks noChangeArrowheads="1"/>
          </p:cNvSpPr>
          <p:nvPr/>
        </p:nvSpPr>
        <p:spPr bwMode="auto">
          <a:xfrm>
            <a:off x="4689475" y="4822825"/>
            <a:ext cx="44545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This is what happened.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Mr Caveman says, „The mouse picked 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some of the carrots.”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58375" name="Szövegdoboz 7"/>
          <p:cNvSpPr txBox="1">
            <a:spLocks noChangeArrowheads="1"/>
          </p:cNvSpPr>
          <p:nvPr/>
        </p:nvSpPr>
        <p:spPr bwMode="auto">
          <a:xfrm>
            <a:off x="1582738" y="1417638"/>
            <a:ext cx="566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Strawberries for Mr Caveman: small, medium or large</a:t>
            </a: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Evidence: adults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3000" dirty="0" smtClean="0"/>
              <a:t>Sentence verification task: Some cats are mammals. (</a:t>
            </a:r>
            <a:r>
              <a:rPr lang="en-GB" altLang="en-US" sz="3000" dirty="0" err="1" smtClean="0"/>
              <a:t>Bott</a:t>
            </a:r>
            <a:r>
              <a:rPr lang="en-GB" altLang="en-US" sz="3000" dirty="0" smtClean="0"/>
              <a:t> &amp; </a:t>
            </a:r>
            <a:r>
              <a:rPr lang="en-GB" altLang="en-US" sz="3000" dirty="0" err="1" smtClean="0"/>
              <a:t>Noveck</a:t>
            </a:r>
            <a:r>
              <a:rPr lang="en-GB" altLang="en-US" sz="3000" dirty="0" smtClean="0"/>
              <a:t> 2004)</a:t>
            </a:r>
          </a:p>
          <a:p>
            <a:pPr lvl="1">
              <a:lnSpc>
                <a:spcPct val="80000"/>
              </a:lnSpc>
            </a:pPr>
            <a:r>
              <a:rPr lang="en-GB" altLang="en-US" sz="2600" dirty="0" smtClean="0"/>
              <a:t>response time limited to 3000 </a:t>
            </a:r>
            <a:r>
              <a:rPr lang="en-GB" altLang="en-US" sz="2600" dirty="0" err="1" smtClean="0"/>
              <a:t>ms</a:t>
            </a:r>
            <a:r>
              <a:rPr lang="en-GB" altLang="en-US" sz="2600" dirty="0" smtClean="0"/>
              <a:t> or 900 </a:t>
            </a:r>
            <a:r>
              <a:rPr lang="en-GB" altLang="en-US" sz="2600" dirty="0" err="1" smtClean="0"/>
              <a:t>ms</a:t>
            </a:r>
            <a:endParaRPr lang="en-GB" altLang="en-US" sz="2600" dirty="0" smtClean="0"/>
          </a:p>
          <a:p>
            <a:pPr lvl="1">
              <a:lnSpc>
                <a:spcPct val="80000"/>
              </a:lnSpc>
            </a:pPr>
            <a:r>
              <a:rPr lang="en-GB" altLang="en-US" sz="2600" dirty="0" smtClean="0"/>
              <a:t>with short response time, people are more likely to accept </a:t>
            </a:r>
            <a:r>
              <a:rPr lang="en-GB" altLang="en-US" sz="2600" dirty="0" err="1" smtClean="0"/>
              <a:t>underinformative</a:t>
            </a:r>
            <a:r>
              <a:rPr lang="en-GB" altLang="en-US" sz="2600" dirty="0" smtClean="0"/>
              <a:t> statements (-&gt; they have no time to process the </a:t>
            </a:r>
            <a:r>
              <a:rPr lang="en-GB" altLang="en-US" sz="2600" dirty="0" err="1" smtClean="0"/>
              <a:t>implicature</a:t>
            </a:r>
            <a:r>
              <a:rPr lang="en-GB" altLang="en-US" sz="2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GB" altLang="en-US" sz="3000" dirty="0" smtClean="0"/>
              <a:t>Sentence verification task: Some oaks are trees. (De </a:t>
            </a:r>
            <a:r>
              <a:rPr lang="en-GB" altLang="en-US" sz="3000" dirty="0" err="1" smtClean="0"/>
              <a:t>Neys</a:t>
            </a:r>
            <a:r>
              <a:rPr lang="en-GB" altLang="en-US" sz="3000" dirty="0" smtClean="0"/>
              <a:t> &amp; </a:t>
            </a:r>
            <a:r>
              <a:rPr lang="en-GB" altLang="en-US" sz="3000" dirty="0" err="1" smtClean="0"/>
              <a:t>Schaeken</a:t>
            </a:r>
            <a:r>
              <a:rPr lang="en-GB" altLang="en-US" sz="3000" dirty="0" smtClean="0"/>
              <a:t> 2007)</a:t>
            </a:r>
          </a:p>
          <a:p>
            <a:pPr lvl="1">
              <a:lnSpc>
                <a:spcPct val="80000"/>
              </a:lnSpc>
            </a:pPr>
            <a:r>
              <a:rPr lang="en-GB" altLang="en-US" sz="2600" dirty="0" smtClean="0"/>
              <a:t>second</a:t>
            </a:r>
            <a:r>
              <a:rPr lang="hu-HU" altLang="en-US" sz="2600" dirty="0" err="1" smtClean="0"/>
              <a:t>ary</a:t>
            </a:r>
            <a:r>
              <a:rPr lang="en-GB" altLang="en-US" sz="2600" dirty="0" smtClean="0"/>
              <a:t> </a:t>
            </a:r>
            <a:r>
              <a:rPr lang="en-GB" altLang="en-US" sz="2600" dirty="0" smtClean="0"/>
              <a:t>task: memorise dot patterns</a:t>
            </a:r>
          </a:p>
          <a:p>
            <a:pPr lvl="1">
              <a:lnSpc>
                <a:spcPct val="80000"/>
              </a:lnSpc>
            </a:pPr>
            <a:r>
              <a:rPr lang="en-GB" altLang="en-US" sz="2600" dirty="0" smtClean="0"/>
              <a:t>under increased cognitive load, people are more likely to accept </a:t>
            </a:r>
            <a:r>
              <a:rPr lang="en-GB" altLang="en-US" sz="2600" dirty="0" err="1" smtClean="0"/>
              <a:t>underinformative</a:t>
            </a:r>
            <a:r>
              <a:rPr lang="en-GB" altLang="en-US" sz="2600" dirty="0" smtClean="0"/>
              <a:t> statements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 reminder…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A: Do you want to go out?</a:t>
            </a:r>
            <a:br>
              <a:rPr lang="en-GB" altLang="en-US" smtClean="0"/>
            </a:br>
            <a:r>
              <a:rPr lang="en-GB" altLang="en-US" smtClean="0"/>
              <a:t>B: I’ve had a busy day.</a:t>
            </a:r>
          </a:p>
          <a:p>
            <a:endParaRPr lang="en-GB" altLang="en-US" smtClean="0"/>
          </a:p>
          <a:p>
            <a:r>
              <a:rPr lang="en-GB" altLang="en-US" smtClean="0"/>
              <a:t>It’s very warm in here.</a:t>
            </a:r>
            <a:br>
              <a:rPr lang="en-GB" altLang="en-US" smtClean="0"/>
            </a:br>
            <a:r>
              <a:rPr lang="en-GB" altLang="en-US" smtClean="0"/>
              <a:t>	- Turn the heating down.</a:t>
            </a:r>
            <a:br>
              <a:rPr lang="en-GB" altLang="en-US" smtClean="0"/>
            </a:br>
            <a:r>
              <a:rPr lang="en-GB" altLang="en-US" smtClean="0"/>
              <a:t>	- It’s not the right place for the cheese.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De Neys &amp; Schaeken 2007</a:t>
            </a:r>
          </a:p>
        </p:txBody>
      </p:sp>
      <p:pic>
        <p:nvPicPr>
          <p:cNvPr id="624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8900" y="2684463"/>
            <a:ext cx="3209925" cy="2247900"/>
          </a:xfrm>
          <a:noFill/>
        </p:spPr>
      </p:pic>
      <p:sp>
        <p:nvSpPr>
          <p:cNvPr id="62468" name="Szövegdoboz 4"/>
          <p:cNvSpPr txBox="1">
            <a:spLocks noChangeArrowheads="1"/>
          </p:cNvSpPr>
          <p:nvPr/>
        </p:nvSpPr>
        <p:spPr bwMode="auto">
          <a:xfrm>
            <a:off x="2628900" y="5170488"/>
            <a:ext cx="1249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Load trials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62469" name="Szövegdoboz 5"/>
          <p:cNvSpPr txBox="1">
            <a:spLocks noChangeArrowheads="1"/>
          </p:cNvSpPr>
          <p:nvPr/>
        </p:nvSpPr>
        <p:spPr bwMode="auto">
          <a:xfrm>
            <a:off x="4572000" y="5203825"/>
            <a:ext cx="1479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Control trials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62470" name="Szövegdoboz 6"/>
          <p:cNvSpPr txBox="1">
            <a:spLocks noChangeArrowheads="1"/>
          </p:cNvSpPr>
          <p:nvPr/>
        </p:nvSpPr>
        <p:spPr bwMode="auto">
          <a:xfrm>
            <a:off x="1001713" y="1417638"/>
            <a:ext cx="7019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Sentence verification: Some oaks are trees.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en-US" sz="1800">
                <a:latin typeface="Arial" panose="020B0604020202020204" pitchFamily="34" charset="0"/>
              </a:rPr>
              <a:t>Subsidiary task: Dot pattern shown for 850 ms, participants had to reproduce it later</a:t>
            </a: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3000" smtClean="0"/>
              <a:t>self-paced reading task: pragmatic meaning takes longer to process (Breheny et al 2006)</a:t>
            </a:r>
          </a:p>
          <a:p>
            <a:pPr lvl="1">
              <a:lnSpc>
                <a:spcPct val="90000"/>
              </a:lnSpc>
            </a:pPr>
            <a:r>
              <a:rPr lang="en-US" altLang="en-US" sz="2600" smtClean="0"/>
              <a:t>John heard that / the textbook for Geophysics / was very advanced. / Nobody understood it properly. / He heard that / if he wanted to pass the course / he should read / the class notes </a:t>
            </a:r>
            <a:r>
              <a:rPr lang="en-US" altLang="en-US" sz="2600" b="1" smtClean="0"/>
              <a:t>or </a:t>
            </a:r>
            <a:r>
              <a:rPr lang="en-US" altLang="en-US" sz="2600" smtClean="0"/>
              <a:t>the summary.</a:t>
            </a:r>
          </a:p>
          <a:p>
            <a:pPr lvl="1">
              <a:lnSpc>
                <a:spcPct val="90000"/>
              </a:lnSpc>
            </a:pPr>
            <a:r>
              <a:rPr lang="en-US" altLang="en-US" sz="2600" smtClean="0"/>
              <a:t>John was taking a university course / and working at the same time. / For the exams / he had to study / from short and comprehensive sources. / Depending on the course, / he decided to read / the class notes </a:t>
            </a:r>
            <a:r>
              <a:rPr lang="en-US" altLang="en-US" sz="2600" b="1" smtClean="0"/>
              <a:t>or </a:t>
            </a:r>
            <a:r>
              <a:rPr lang="en-US" altLang="en-US" sz="2600" smtClean="0"/>
              <a:t>the summary.</a:t>
            </a:r>
            <a:endParaRPr lang="en-GB" altLang="en-US" sz="26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Definite reference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is common ground all that is needed to resolve reference?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For common ground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3000" smtClean="0"/>
              <a:t>two people have to organise identically their sets of pictures just by talking (Brennan &amp; Clark 1998)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if the pictures are of different categories of objects, they use basic-level words (the dog, the chair)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when a second set of pictures is introduced with similar objects, people modify their terminology (the small Spaniel, the green armchair)</a:t>
            </a:r>
          </a:p>
          <a:p>
            <a:pPr lvl="1">
              <a:lnSpc>
                <a:spcPct val="90000"/>
              </a:lnSpc>
            </a:pPr>
            <a:r>
              <a:rPr lang="en-GB" altLang="en-US" sz="2600" smtClean="0"/>
              <a:t>when the first set of pictures is removed, people continue to use the more specific terms (</a:t>
            </a:r>
            <a:r>
              <a:rPr lang="en-US" altLang="en-US" sz="2600" smtClean="0">
                <a:sym typeface="Wingdings" panose="05000000000000000000" pitchFamily="2" charset="2"/>
              </a:rPr>
              <a:t> established common ground, the co-operative principle?)</a:t>
            </a:r>
            <a:endParaRPr lang="en-GB" altLang="en-US" sz="26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1825"/>
          </a:xfrm>
        </p:spPr>
        <p:txBody>
          <a:bodyPr/>
          <a:lstStyle/>
          <a:p>
            <a:r>
              <a:rPr lang="en-GB" altLang="en-US" sz="3200" smtClean="0"/>
              <a:t>Against automatic common ground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5067300"/>
            <a:ext cx="8229600" cy="1370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500" smtClean="0"/>
              <a:t>eye tracking study: Pick up the small candle.</a:t>
            </a:r>
            <a:br>
              <a:rPr lang="en-GB" altLang="en-US" sz="2500" smtClean="0"/>
            </a:br>
            <a:r>
              <a:rPr lang="en-GB" altLang="en-US" sz="2500" smtClean="0"/>
              <a:t>addressee first looks at the smaller candle, even though it cannot be seen by the speaker (Keysar et al 2000, 2003)</a:t>
            </a:r>
          </a:p>
        </p:txBody>
      </p:sp>
      <p:pic>
        <p:nvPicPr>
          <p:cNvPr id="7066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906463"/>
            <a:ext cx="6726237" cy="370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3900"/>
          </a:xfrm>
        </p:spPr>
        <p:txBody>
          <a:bodyPr/>
          <a:lstStyle/>
          <a:p>
            <a:r>
              <a:rPr lang="en-GB" altLang="en-US" sz="3200" dirty="0" smtClean="0"/>
              <a:t>For online access </a:t>
            </a:r>
            <a:r>
              <a:rPr lang="hu-HU" altLang="en-US" sz="3200" dirty="0" err="1" smtClean="0"/>
              <a:t>to</a:t>
            </a:r>
            <a:r>
              <a:rPr lang="hu-HU" altLang="en-US" sz="3200" dirty="0" smtClean="0"/>
              <a:t> </a:t>
            </a:r>
            <a:r>
              <a:rPr lang="en-GB" altLang="en-US" sz="3200" dirty="0" smtClean="0"/>
              <a:t>common </a:t>
            </a:r>
            <a:r>
              <a:rPr lang="en-GB" altLang="en-US" sz="3200" dirty="0" smtClean="0"/>
              <a:t>ground</a:t>
            </a:r>
          </a:p>
        </p:txBody>
      </p:sp>
      <p:pic>
        <p:nvPicPr>
          <p:cNvPr id="72707" name="Content Placeholder 6" descr="jar1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5063" y="1744663"/>
            <a:ext cx="1552575" cy="2065337"/>
          </a:xfrm>
        </p:spPr>
      </p:pic>
      <p:pic>
        <p:nvPicPr>
          <p:cNvPr id="72708" name="Content Placeholder 3" descr="closedjar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744663"/>
            <a:ext cx="1001713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9" name="Picture 7" descr="martini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1384300"/>
            <a:ext cx="2424112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8" descr="martiniglas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1384300"/>
            <a:ext cx="1647825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1" name="TextBox 9"/>
          <p:cNvSpPr txBox="1">
            <a:spLocks noChangeArrowheads="1"/>
          </p:cNvSpPr>
          <p:nvPr/>
        </p:nvSpPr>
        <p:spPr bwMode="auto">
          <a:xfrm>
            <a:off x="430213" y="4491038"/>
            <a:ext cx="84550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" panose="020B0604020202020204" pitchFamily="34" charset="0"/>
              </a:rPr>
              <a:t>Eye Tracking: Pick up the empty martini glass.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" panose="020B0604020202020204" pitchFamily="34" charset="0"/>
              </a:rPr>
              <a:t>People fixate on the right object when they hear “empty”.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common ground is established online (that the definite article + empty must refer to the glass because only one is empty) (Hanna et al 2003)</a:t>
            </a:r>
            <a:endParaRPr lang="en-GB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972"/>
          </a:xfrm>
        </p:spPr>
        <p:txBody>
          <a:bodyPr/>
          <a:lstStyle/>
          <a:p>
            <a:r>
              <a:rPr lang="hu-HU" altLang="en-US" dirty="0" err="1" smtClean="0"/>
              <a:t>Speaker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effect</a:t>
            </a:r>
            <a:endParaRPr lang="en-GB" altLang="en-US" dirty="0" smtClean="0"/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1326996"/>
            <a:ext cx="8229600" cy="4799168"/>
          </a:xfrm>
        </p:spPr>
        <p:txBody>
          <a:bodyPr>
            <a:normAutofit lnSpcReduction="10000"/>
          </a:bodyPr>
          <a:lstStyle/>
          <a:p>
            <a:r>
              <a:rPr lang="en-GB" altLang="en-US" dirty="0" err="1" smtClean="0"/>
              <a:t>Grodner</a:t>
            </a:r>
            <a:r>
              <a:rPr lang="en-GB" altLang="en-US" dirty="0" smtClean="0"/>
              <a:t> and </a:t>
            </a:r>
            <a:r>
              <a:rPr lang="en-GB" altLang="en-US" dirty="0" err="1" smtClean="0"/>
              <a:t>Sedivy</a:t>
            </a:r>
            <a:r>
              <a:rPr lang="en-GB" altLang="en-US" dirty="0" smtClean="0"/>
              <a:t> (2011)</a:t>
            </a:r>
            <a:r>
              <a:rPr lang="hu-HU" altLang="en-US" dirty="0" smtClean="0"/>
              <a:t> – </a:t>
            </a:r>
            <a:r>
              <a:rPr lang="hu-HU" altLang="en-US" dirty="0" err="1" smtClean="0"/>
              <a:t>eye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tracking</a:t>
            </a:r>
            <a:endParaRPr lang="en-GB" altLang="en-US" dirty="0" smtClean="0"/>
          </a:p>
          <a:p>
            <a:pPr marL="0" indent="0">
              <a:buNone/>
            </a:pPr>
            <a:r>
              <a:rPr lang="hu-HU" altLang="en-US" dirty="0" err="1" smtClean="0"/>
              <a:t>Sentence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stimuli</a:t>
            </a:r>
            <a:r>
              <a:rPr lang="hu-HU" altLang="en-US" dirty="0" smtClean="0"/>
              <a:t>:</a:t>
            </a:r>
          </a:p>
          <a:p>
            <a:pPr lvl="1"/>
            <a:r>
              <a:rPr lang="hu-HU" altLang="en-US" dirty="0" smtClean="0"/>
              <a:t>Pick </a:t>
            </a:r>
            <a:r>
              <a:rPr lang="hu-HU" altLang="en-US" dirty="0" err="1" smtClean="0"/>
              <a:t>up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the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tall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cup</a:t>
            </a:r>
            <a:r>
              <a:rPr lang="hu-HU" altLang="en-US" dirty="0" smtClean="0"/>
              <a:t>. (</a:t>
            </a:r>
            <a:r>
              <a:rPr lang="hu-HU" altLang="en-US" dirty="0" err="1" smtClean="0"/>
              <a:t>scalar</a:t>
            </a:r>
            <a:r>
              <a:rPr lang="hu-HU" altLang="en-US" dirty="0" smtClean="0"/>
              <a:t>)</a:t>
            </a:r>
          </a:p>
          <a:p>
            <a:pPr lvl="1"/>
            <a:r>
              <a:rPr lang="hu-HU" altLang="en-US" dirty="0" smtClean="0"/>
              <a:t>Pick </a:t>
            </a:r>
            <a:r>
              <a:rPr lang="hu-HU" altLang="en-US" dirty="0" err="1" smtClean="0"/>
              <a:t>up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the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glass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cup</a:t>
            </a:r>
            <a:r>
              <a:rPr lang="hu-HU" altLang="en-US" dirty="0" smtClean="0"/>
              <a:t>. (</a:t>
            </a:r>
            <a:r>
              <a:rPr lang="hu-HU" altLang="en-US" dirty="0" err="1" smtClean="0"/>
              <a:t>non-scalar</a:t>
            </a:r>
            <a:r>
              <a:rPr lang="hu-HU" altLang="en-US" dirty="0" smtClean="0"/>
              <a:t>)</a:t>
            </a:r>
          </a:p>
          <a:p>
            <a:pPr marL="0" indent="0">
              <a:buNone/>
            </a:pPr>
            <a:r>
              <a:rPr lang="hu-HU" altLang="en-US" dirty="0" err="1" smtClean="0"/>
              <a:t>Pictures</a:t>
            </a:r>
            <a:endParaRPr lang="hu-HU" altLang="en-US" dirty="0" smtClean="0"/>
          </a:p>
          <a:p>
            <a:pPr lvl="1"/>
            <a:r>
              <a:rPr lang="hu-HU" altLang="en-US" dirty="0" err="1" smtClean="0"/>
              <a:t>Target</a:t>
            </a:r>
            <a:r>
              <a:rPr lang="hu-HU" altLang="en-US" dirty="0" smtClean="0"/>
              <a:t>, </a:t>
            </a:r>
            <a:r>
              <a:rPr lang="hu-HU" altLang="en-US" dirty="0" err="1" smtClean="0"/>
              <a:t>competitor</a:t>
            </a:r>
            <a:r>
              <a:rPr lang="hu-HU" altLang="en-US" dirty="0" smtClean="0"/>
              <a:t>, </a:t>
            </a:r>
            <a:r>
              <a:rPr lang="hu-HU" altLang="en-US" dirty="0" err="1" smtClean="0"/>
              <a:t>distractor</a:t>
            </a:r>
            <a:r>
              <a:rPr lang="hu-HU" altLang="en-US" dirty="0" smtClean="0"/>
              <a:t> and </a:t>
            </a:r>
            <a:r>
              <a:rPr lang="hu-HU" altLang="en-US" dirty="0" err="1" smtClean="0"/>
              <a:t>contrast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or</a:t>
            </a:r>
            <a:r>
              <a:rPr lang="hu-HU" altLang="en-US" dirty="0" smtClean="0"/>
              <a:t> no </a:t>
            </a:r>
            <a:r>
              <a:rPr lang="hu-HU" altLang="en-US" dirty="0" err="1" smtClean="0"/>
              <a:t>contrast</a:t>
            </a:r>
            <a:endParaRPr lang="hu-HU" altLang="en-US" dirty="0" smtClean="0"/>
          </a:p>
          <a:p>
            <a:pPr lvl="2"/>
            <a:r>
              <a:rPr lang="hu-HU" altLang="en-US" dirty="0" err="1" smtClean="0"/>
              <a:t>Adjective</a:t>
            </a:r>
            <a:r>
              <a:rPr lang="hu-HU" altLang="en-US" dirty="0" smtClean="0"/>
              <a:t> is </a:t>
            </a:r>
            <a:r>
              <a:rPr lang="hu-HU" altLang="en-US" dirty="0" err="1" smtClean="0"/>
              <a:t>overinformative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in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no-contrast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condition</a:t>
            </a:r>
            <a:endParaRPr lang="hu-HU" altLang="en-US" dirty="0" smtClean="0"/>
          </a:p>
          <a:p>
            <a:pPr lvl="1"/>
            <a:r>
              <a:rPr lang="hu-HU" altLang="en-US" dirty="0" err="1" smtClean="0"/>
              <a:t>Language-impaired</a:t>
            </a:r>
            <a:r>
              <a:rPr lang="hu-HU" altLang="en-US" dirty="0" smtClean="0"/>
              <a:t>, </a:t>
            </a:r>
            <a:r>
              <a:rPr lang="hu-HU" altLang="en-US" dirty="0" err="1" smtClean="0"/>
              <a:t>unreliable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speaker</a:t>
            </a:r>
            <a:endParaRPr lang="hu-HU" altLang="en-US" dirty="0" smtClean="0">
              <a:sym typeface="Wingdings" panose="05000000000000000000" pitchFamily="2" charset="2"/>
            </a:endParaRPr>
          </a:p>
          <a:p>
            <a:pPr lvl="1"/>
            <a:r>
              <a:rPr lang="hu-HU" altLang="en-US" dirty="0" err="1" smtClean="0"/>
              <a:t>Reliable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speaker</a:t>
            </a:r>
            <a:endParaRPr lang="hu-HU" altLang="en-US" dirty="0" smtClean="0"/>
          </a:p>
          <a:p>
            <a:endParaRPr lang="en-GB" alt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02" y="526433"/>
            <a:ext cx="7868541" cy="612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81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260" y="432185"/>
            <a:ext cx="8173842" cy="606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72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Mutual </a:t>
            </a:r>
            <a:r>
              <a:rPr lang="hu-HU" altLang="en-US" smtClean="0"/>
              <a:t>knowledge, common ground</a:t>
            </a:r>
            <a:endParaRPr lang="en-GB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hu-HU" altLang="en-US" smtClean="0"/>
              <a:t>Shared knowledge provides a framework of interpretation in communication</a:t>
            </a:r>
            <a:endParaRPr lang="en-US" altLang="en-US" smtClean="0"/>
          </a:p>
          <a:p>
            <a:pPr eaLnBrk="1" hangingPunct="1"/>
            <a:r>
              <a:rPr lang="hu-HU" altLang="en-US" smtClean="0"/>
              <a:t>It can only work if it is </a:t>
            </a:r>
            <a:r>
              <a:rPr lang="en-GB" altLang="en-US" smtClean="0"/>
              <a:t>certain</a:t>
            </a:r>
            <a:r>
              <a:rPr lang="en-US" altLang="en-US" smtClean="0"/>
              <a:t>, </a:t>
            </a:r>
            <a:r>
              <a:rPr lang="hu-HU" altLang="en-US" b="1" smtClean="0"/>
              <a:t>and the conversational partners know this</a:t>
            </a:r>
            <a:r>
              <a:rPr lang="en-US" altLang="en-US" smtClean="0"/>
              <a:t>.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en-US" smtClean="0"/>
              <a:t>Which films should Bob think Ann is referring to?</a:t>
            </a:r>
            <a:endParaRPr lang="en-GB" altLang="en-US" smtClean="0"/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altLang="en-US" sz="2700" smtClean="0"/>
              <a:t>On </a:t>
            </a:r>
            <a:r>
              <a:rPr lang="en-GB" altLang="en-US" sz="2700" smtClean="0"/>
              <a:t>Wednesday morning Ann and Bob read the early edition of the</a:t>
            </a:r>
            <a:r>
              <a:rPr lang="hu-HU" altLang="en-US" sz="2700" smtClean="0"/>
              <a:t> </a:t>
            </a:r>
            <a:r>
              <a:rPr lang="en-GB" altLang="en-US" sz="2700" smtClean="0"/>
              <a:t>newspaper, and they discuss the fact that it says that A Day at</a:t>
            </a:r>
            <a:r>
              <a:rPr lang="hu-HU" altLang="en-US" sz="2700" smtClean="0"/>
              <a:t> </a:t>
            </a:r>
            <a:r>
              <a:rPr lang="en-GB" altLang="en-US" sz="2700" smtClean="0"/>
              <a:t>the Races is showing that night at the Roxy. When the late</a:t>
            </a:r>
            <a:r>
              <a:rPr lang="hu-HU" altLang="en-US" sz="2700" smtClean="0"/>
              <a:t> </a:t>
            </a:r>
            <a:r>
              <a:rPr lang="en-GB" altLang="en-US" sz="2700" smtClean="0"/>
              <a:t>edition arrives, Bob reads the movie section, notes that the film</a:t>
            </a:r>
            <a:r>
              <a:rPr lang="hu-HU" altLang="en-US" sz="2700" smtClean="0"/>
              <a:t> </a:t>
            </a:r>
            <a:r>
              <a:rPr lang="en-GB" altLang="en-US" sz="2700" smtClean="0"/>
              <a:t>has been corrected to Monkey Business, and circles it with his</a:t>
            </a:r>
            <a:r>
              <a:rPr lang="hu-HU" altLang="en-US" sz="2700" smtClean="0"/>
              <a:t> </a:t>
            </a:r>
            <a:r>
              <a:rPr lang="en-GB" altLang="en-US" sz="2700" smtClean="0"/>
              <a:t>red pen. Later, Ann picks up the late edition, notes the</a:t>
            </a:r>
            <a:r>
              <a:rPr lang="hu-HU" altLang="en-US" sz="2700" smtClean="0"/>
              <a:t> </a:t>
            </a:r>
            <a:r>
              <a:rPr lang="en-GB" altLang="en-US" sz="2700" smtClean="0"/>
              <a:t>correction, and recognises Bob</a:t>
            </a:r>
            <a:r>
              <a:rPr lang="ja-JP" altLang="en-GB" sz="2700" smtClean="0"/>
              <a:t>’</a:t>
            </a:r>
            <a:r>
              <a:rPr lang="en-GB" altLang="ja-JP" sz="2700" smtClean="0"/>
              <a:t>s circle around it. She also</a:t>
            </a:r>
            <a:r>
              <a:rPr lang="hu-HU" altLang="ja-JP" sz="2700" smtClean="0"/>
              <a:t> </a:t>
            </a:r>
            <a:r>
              <a:rPr lang="en-GB" altLang="ja-JP" sz="2700" smtClean="0"/>
              <a:t>realises that Bob has no way of knowing that she has seen the</a:t>
            </a:r>
            <a:r>
              <a:rPr lang="hu-HU" altLang="ja-JP" sz="2700" smtClean="0"/>
              <a:t> </a:t>
            </a:r>
            <a:r>
              <a:rPr lang="en-GB" altLang="ja-JP" sz="2700" smtClean="0"/>
              <a:t>late edition. Later that day Ann sees Bob and asks, </a:t>
            </a:r>
            <a:r>
              <a:rPr lang="ja-JP" altLang="en-GB" sz="2700" smtClean="0"/>
              <a:t>‘</a:t>
            </a:r>
            <a:r>
              <a:rPr lang="en-GB" altLang="ja-JP" sz="2700" smtClean="0"/>
              <a:t>Have you</a:t>
            </a:r>
            <a:r>
              <a:rPr lang="hu-HU" altLang="ja-JP" sz="2700" smtClean="0"/>
              <a:t> </a:t>
            </a:r>
            <a:r>
              <a:rPr lang="en-GB" altLang="ja-JP" sz="2700" smtClean="0"/>
              <a:t>seen the movie showing at the Roxy tonight?</a:t>
            </a:r>
            <a:r>
              <a:rPr lang="ja-JP" altLang="en-GB" sz="2700" smtClean="0"/>
              <a:t>’</a:t>
            </a:r>
            <a:r>
              <a:rPr lang="en-GB" altLang="ja-JP" sz="2700" smtClean="0"/>
              <a:t> (Clark &amp; Marshall</a:t>
            </a:r>
            <a:r>
              <a:rPr lang="hu-HU" altLang="ja-JP" sz="2700" smtClean="0"/>
              <a:t> </a:t>
            </a:r>
            <a:r>
              <a:rPr lang="en-GB" altLang="ja-JP" sz="2700" smtClean="0"/>
              <a:t>1981)</a:t>
            </a:r>
            <a:endParaRPr lang="en-GB" altLang="en-US" sz="27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We change our common ground as the conversation goes along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John was on his way to school. He was terribly worried about the math lesson.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Last week, he had been unable to control the class.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It was unfair of the teacher to leave him in charge.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After all, it</a:t>
            </a:r>
            <a:r>
              <a:rPr lang="ja-JP" altLang="en-GB" smtClean="0"/>
              <a:t>’</a:t>
            </a:r>
            <a:r>
              <a:rPr lang="en-GB" altLang="ja-JP" smtClean="0"/>
              <a:t>s not usually part of a caretaker</a:t>
            </a:r>
            <a:r>
              <a:rPr lang="ja-JP" altLang="en-GB" smtClean="0"/>
              <a:t>’</a:t>
            </a:r>
            <a:r>
              <a:rPr lang="en-GB" altLang="ja-JP" smtClean="0"/>
              <a:t>s duties.	</a:t>
            </a:r>
          </a:p>
          <a:p>
            <a:pPr algn="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mtClean="0"/>
              <a:t>(Stanford and Garrod 1981)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 am the Prime Minister’s daughter</a:t>
            </a:r>
            <a:r>
              <a:rPr lang="hu-HU" altLang="en-US" smtClean="0"/>
              <a:t>. </a:t>
            </a:r>
            <a:r>
              <a:rPr lang="en-GB" altLang="en-US" smtClean="0"/>
              <a:t>I have nothing against my FATHER</a:t>
            </a:r>
            <a:r>
              <a:rPr lang="hu-HU" altLang="en-US" smtClean="0"/>
              <a:t>, </a:t>
            </a:r>
            <a:r>
              <a:rPr lang="en-GB" altLang="en-US" smtClean="0"/>
              <a:t>only against the PRIME MINISTER</a:t>
            </a:r>
            <a:r>
              <a:rPr lang="hu-HU" altLang="en-US" smtClean="0"/>
              <a:t>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Ostensive-inferential communication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Code model: </a:t>
            </a:r>
            <a:r>
              <a:rPr lang="en-US" altLang="en-US" smtClean="0"/>
              <a:t> we encode and decode messages.</a:t>
            </a:r>
          </a:p>
          <a:p>
            <a:pPr eaLnBrk="1" hangingPunct="1"/>
            <a:r>
              <a:rPr lang="en-US" altLang="en-US" smtClean="0"/>
              <a:t>Inferential model: we provide evidence of our intentions (ostensive behaviour) and try to interpret the evidence provided by others (inference).</a:t>
            </a:r>
          </a:p>
          <a:p>
            <a:pPr eaLnBrk="1" hangingPunct="1"/>
            <a:r>
              <a:rPr lang="en-US" altLang="en-US" smtClean="0"/>
              <a:t>The two models work together</a:t>
            </a: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Two elements of communication</a:t>
            </a: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Informative intention: to inform the hearer of something</a:t>
            </a:r>
          </a:p>
          <a:p>
            <a:r>
              <a:rPr lang="en-GB" altLang="en-US" smtClean="0"/>
              <a:t>Communicative intention: to show that we intend to inform the hearer of something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1887</Words>
  <Application>Microsoft Office PowerPoint</Application>
  <PresentationFormat>Diavetítés a képernyőre (4:3 oldalarány)</PresentationFormat>
  <Paragraphs>186</Paragraphs>
  <Slides>38</Slides>
  <Notes>35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44" baseType="lpstr">
      <vt:lpstr>ＭＳ Ｐゴシック</vt:lpstr>
      <vt:lpstr>ＭＳ Ｐゴシック</vt:lpstr>
      <vt:lpstr>Arial</vt:lpstr>
      <vt:lpstr>Calibri</vt:lpstr>
      <vt:lpstr>Wingdings</vt:lpstr>
      <vt:lpstr>Office Theme</vt:lpstr>
      <vt:lpstr>Relevance Theory</vt:lpstr>
      <vt:lpstr>The goals of Relevance Theory</vt:lpstr>
      <vt:lpstr>A reminder…</vt:lpstr>
      <vt:lpstr>Mutual knowledge, common ground</vt:lpstr>
      <vt:lpstr>Which films should Bob think Ann is referring to?</vt:lpstr>
      <vt:lpstr>We change our common ground as the conversation goes along</vt:lpstr>
      <vt:lpstr>PowerPoint bemutató</vt:lpstr>
      <vt:lpstr>Ostensive-inferential communication</vt:lpstr>
      <vt:lpstr>Two elements of communication</vt:lpstr>
      <vt:lpstr>PowerPoint bemutató</vt:lpstr>
      <vt:lpstr>How it works</vt:lpstr>
      <vt:lpstr>PowerPoint bemutató</vt:lpstr>
      <vt:lpstr>A cognitive phenomenon</vt:lpstr>
      <vt:lpstr>What is the information that produces the greatest cognitive effect?</vt:lpstr>
      <vt:lpstr>Explicature</vt:lpstr>
      <vt:lpstr>PowerPoint bemutató</vt:lpstr>
      <vt:lpstr>PowerPoint bemutató</vt:lpstr>
      <vt:lpstr>Experimental evidence</vt:lpstr>
      <vt:lpstr>The cognitive effort can be measured</vt:lpstr>
      <vt:lpstr>The speaker does not necessarily help the hearer</vt:lpstr>
      <vt:lpstr>Relevant information is processed automatically</vt:lpstr>
      <vt:lpstr>Irrelevant information is ignored</vt:lpstr>
      <vt:lpstr>Scalar inference: Gricean account</vt:lpstr>
      <vt:lpstr>Scalar inference: Relevance Theory</vt:lpstr>
      <vt:lpstr>Evidence: children</vt:lpstr>
      <vt:lpstr>Pouscoulous et al 2007</vt:lpstr>
      <vt:lpstr>Counterevidence</vt:lpstr>
      <vt:lpstr>Katsos &amp; Bishop 2011</vt:lpstr>
      <vt:lpstr>Evidence: adults</vt:lpstr>
      <vt:lpstr>De Neys &amp; Schaeken 2007</vt:lpstr>
      <vt:lpstr>PowerPoint bemutató</vt:lpstr>
      <vt:lpstr>Definite reference</vt:lpstr>
      <vt:lpstr>For common ground</vt:lpstr>
      <vt:lpstr>Against automatic common ground</vt:lpstr>
      <vt:lpstr>For online access to common ground</vt:lpstr>
      <vt:lpstr>Speaker effect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Relevancia elmélet</dc:title>
  <dc:creator>Anna Babarczy</dc:creator>
  <cp:lastModifiedBy>Babarczy Anna</cp:lastModifiedBy>
  <cp:revision>64</cp:revision>
  <dcterms:created xsi:type="dcterms:W3CDTF">2011-11-10T07:37:37Z</dcterms:created>
  <dcterms:modified xsi:type="dcterms:W3CDTF">2017-09-25T08:48:41Z</dcterms:modified>
</cp:coreProperties>
</file>