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67" r:id="rId3"/>
    <p:sldId id="259" r:id="rId4"/>
    <p:sldId id="260" r:id="rId5"/>
    <p:sldId id="261" r:id="rId6"/>
    <p:sldId id="266" r:id="rId7"/>
    <p:sldId id="316" r:id="rId8"/>
    <p:sldId id="268" r:id="rId9"/>
    <p:sldId id="269" r:id="rId10"/>
    <p:sldId id="271" r:id="rId11"/>
    <p:sldId id="270" r:id="rId12"/>
    <p:sldId id="289" r:id="rId13"/>
    <p:sldId id="290" r:id="rId14"/>
    <p:sldId id="317" r:id="rId15"/>
    <p:sldId id="291" r:id="rId16"/>
    <p:sldId id="272" r:id="rId17"/>
    <p:sldId id="273" r:id="rId18"/>
    <p:sldId id="274" r:id="rId19"/>
    <p:sldId id="275" r:id="rId20"/>
    <p:sldId id="276" r:id="rId21"/>
    <p:sldId id="280" r:id="rId22"/>
    <p:sldId id="284" r:id="rId23"/>
    <p:sldId id="285" r:id="rId24"/>
    <p:sldId id="287" r:id="rId25"/>
    <p:sldId id="286" r:id="rId26"/>
    <p:sldId id="292" r:id="rId27"/>
    <p:sldId id="293" r:id="rId28"/>
    <p:sldId id="294" r:id="rId29"/>
    <p:sldId id="296" r:id="rId30"/>
    <p:sldId id="297" r:id="rId31"/>
    <p:sldId id="298" r:id="rId32"/>
    <p:sldId id="299" r:id="rId33"/>
    <p:sldId id="300" r:id="rId34"/>
    <p:sldId id="301" r:id="rId35"/>
    <p:sldId id="302" r:id="rId36"/>
    <p:sldId id="303" r:id="rId37"/>
    <p:sldId id="304" r:id="rId38"/>
    <p:sldId id="305" r:id="rId39"/>
    <p:sldId id="306" r:id="rId40"/>
    <p:sldId id="308" r:id="rId41"/>
    <p:sldId id="310" r:id="rId42"/>
    <p:sldId id="311" r:id="rId43"/>
    <p:sldId id="312" r:id="rId44"/>
    <p:sldId id="313" r:id="rId45"/>
    <p:sldId id="314" r:id="rId46"/>
    <p:sldId id="315" r:id="rId47"/>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9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3" name="Dátum hely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2E659BE4-522B-49EF-91A6-6FE05C734673}" type="datetime1">
              <a:rPr lang="en-US" altLang="en-US"/>
              <a:pPr/>
              <a:t>9/16/2019</a:t>
            </a:fld>
            <a:endParaRPr lang="en-GB" altLang="en-US"/>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Jegyzetek helye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hu-HU" altLang="en-US" smtClean="0"/>
              <a:t>Mintaszöveg szerkesztése</a:t>
            </a:r>
          </a:p>
          <a:p>
            <a:pPr lvl="1"/>
            <a:r>
              <a:rPr lang="hu-HU" altLang="en-US" smtClean="0"/>
              <a:t>Második szint</a:t>
            </a:r>
          </a:p>
          <a:p>
            <a:pPr lvl="2"/>
            <a:r>
              <a:rPr lang="hu-HU" altLang="en-US" smtClean="0"/>
              <a:t>Harmadik szint</a:t>
            </a:r>
          </a:p>
          <a:p>
            <a:pPr lvl="3"/>
            <a:r>
              <a:rPr lang="hu-HU" altLang="en-US" smtClean="0"/>
              <a:t>Negyedik szint</a:t>
            </a:r>
          </a:p>
          <a:p>
            <a:pPr lvl="4"/>
            <a:r>
              <a:rPr lang="hu-HU" altLang="en-US" smtClean="0"/>
              <a:t>Ötödik szint</a:t>
            </a:r>
            <a:endParaRPr lang="en-GB" altLang="en-US" smtClean="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750453FD-D74C-4104-9490-7B74038D8C35}" type="slidenum">
              <a:rPr lang="en-GB" altLang="en-US"/>
              <a:pPr/>
              <a:t>‹#›</a:t>
            </a:fld>
            <a:endParaRPr lang="en-GB" altLang="en-US"/>
          </a:p>
        </p:txBody>
      </p:sp>
    </p:spTree>
    <p:extLst>
      <p:ext uri="{BB962C8B-B14F-4D97-AF65-F5344CB8AC3E}">
        <p14:creationId xmlns:p14="http://schemas.microsoft.com/office/powerpoint/2010/main" val="825098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1536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9908FC0-B686-4B25-9A47-3B1DAB740CF5}" type="slidenum">
              <a:rPr lang="en-GB" altLang="en-US" sz="1200">
                <a:latin typeface="Calibri" panose="020F0502020204030204" pitchFamily="34" charset="0"/>
              </a:rPr>
              <a:pPr/>
              <a:t>1</a:t>
            </a:fld>
            <a:endParaRPr lang="en-GB" altLang="en-US" sz="1200">
              <a:latin typeface="Calibri" panose="020F0502020204030204" pitchFamily="34" charset="0"/>
            </a:endParaRPr>
          </a:p>
        </p:txBody>
      </p:sp>
    </p:spTree>
    <p:extLst>
      <p:ext uri="{BB962C8B-B14F-4D97-AF65-F5344CB8AC3E}">
        <p14:creationId xmlns:p14="http://schemas.microsoft.com/office/powerpoint/2010/main" val="2139981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584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1B3EE45-5EE7-4277-897A-CD81EBB391CD}" type="slidenum">
              <a:rPr lang="en-GB" altLang="en-US" sz="1200">
                <a:latin typeface="Calibri" panose="020F0502020204030204" pitchFamily="34" charset="0"/>
              </a:rPr>
              <a:pPr/>
              <a:t>10</a:t>
            </a:fld>
            <a:endParaRPr lang="en-GB" altLang="en-US" sz="1200">
              <a:latin typeface="Calibri" panose="020F0502020204030204" pitchFamily="34" charset="0"/>
            </a:endParaRPr>
          </a:p>
        </p:txBody>
      </p:sp>
    </p:spTree>
    <p:extLst>
      <p:ext uri="{BB962C8B-B14F-4D97-AF65-F5344CB8AC3E}">
        <p14:creationId xmlns:p14="http://schemas.microsoft.com/office/powerpoint/2010/main" val="2956513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789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F5B7C41-4F20-46A9-B4DB-F8575B1816B6}" type="slidenum">
              <a:rPr lang="en-GB" altLang="en-US" sz="1200">
                <a:latin typeface="Calibri" panose="020F0502020204030204" pitchFamily="34" charset="0"/>
              </a:rPr>
              <a:pPr/>
              <a:t>11</a:t>
            </a:fld>
            <a:endParaRPr lang="en-GB" altLang="en-US" sz="1200">
              <a:latin typeface="Calibri" panose="020F0502020204030204" pitchFamily="34" charset="0"/>
            </a:endParaRPr>
          </a:p>
        </p:txBody>
      </p:sp>
    </p:spTree>
    <p:extLst>
      <p:ext uri="{BB962C8B-B14F-4D97-AF65-F5344CB8AC3E}">
        <p14:creationId xmlns:p14="http://schemas.microsoft.com/office/powerpoint/2010/main" val="1732840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993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1C6FB35-5A24-4371-9E02-826996A2C518}" type="slidenum">
              <a:rPr lang="en-GB" altLang="en-US" sz="1200">
                <a:latin typeface="Calibri" panose="020F0502020204030204" pitchFamily="34" charset="0"/>
              </a:rPr>
              <a:pPr/>
              <a:t>12</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23196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198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5A75902-9E19-4BB3-AD80-043A64CD27A2}" type="slidenum">
              <a:rPr lang="en-GB" altLang="en-US" sz="1200">
                <a:latin typeface="Calibri" panose="020F0502020204030204" pitchFamily="34" charset="0"/>
              </a:rPr>
              <a:pPr/>
              <a:t>13</a:t>
            </a:fld>
            <a:endParaRPr lang="en-GB" altLang="en-US" sz="1200">
              <a:latin typeface="Calibri" panose="020F0502020204030204" pitchFamily="34" charset="0"/>
            </a:endParaRPr>
          </a:p>
        </p:txBody>
      </p:sp>
    </p:spTree>
    <p:extLst>
      <p:ext uri="{BB962C8B-B14F-4D97-AF65-F5344CB8AC3E}">
        <p14:creationId xmlns:p14="http://schemas.microsoft.com/office/powerpoint/2010/main" val="4122672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505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35FE431-0AB5-4A0E-B0C8-3C1FE3B71B35}" type="slidenum">
              <a:rPr lang="en-GB" altLang="en-US" sz="1200">
                <a:latin typeface="Calibri" panose="020F0502020204030204" pitchFamily="34" charset="0"/>
              </a:rPr>
              <a:pPr/>
              <a:t>15</a:t>
            </a:fld>
            <a:endParaRPr lang="en-GB" altLang="en-US" sz="1200">
              <a:latin typeface="Calibri" panose="020F0502020204030204" pitchFamily="34" charset="0"/>
            </a:endParaRPr>
          </a:p>
        </p:txBody>
      </p:sp>
    </p:spTree>
    <p:extLst>
      <p:ext uri="{BB962C8B-B14F-4D97-AF65-F5344CB8AC3E}">
        <p14:creationId xmlns:p14="http://schemas.microsoft.com/office/powerpoint/2010/main" val="4062304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710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D76F153-4B3F-4E1E-A7A1-592ECF759F1D}" type="slidenum">
              <a:rPr lang="en-GB" altLang="en-US" sz="1200">
                <a:latin typeface="Calibri" panose="020F0502020204030204" pitchFamily="34" charset="0"/>
              </a:rPr>
              <a:pPr/>
              <a:t>16</a:t>
            </a:fld>
            <a:endParaRPr lang="en-GB" altLang="en-US" sz="1200">
              <a:latin typeface="Calibri" panose="020F0502020204030204" pitchFamily="34" charset="0"/>
            </a:endParaRPr>
          </a:p>
        </p:txBody>
      </p:sp>
    </p:spTree>
    <p:extLst>
      <p:ext uri="{BB962C8B-B14F-4D97-AF65-F5344CB8AC3E}">
        <p14:creationId xmlns:p14="http://schemas.microsoft.com/office/powerpoint/2010/main" val="762883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915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B3F9E4E-BD98-49CB-ACDB-0BABEAE0E2D8}" type="slidenum">
              <a:rPr lang="en-GB" altLang="en-US" sz="1200">
                <a:latin typeface="Calibri" panose="020F0502020204030204" pitchFamily="34" charset="0"/>
              </a:rPr>
              <a:pPr/>
              <a:t>17</a:t>
            </a:fld>
            <a:endParaRPr lang="en-GB" altLang="en-US" sz="1200">
              <a:latin typeface="Calibri" panose="020F0502020204030204" pitchFamily="34" charset="0"/>
            </a:endParaRPr>
          </a:p>
        </p:txBody>
      </p:sp>
    </p:spTree>
    <p:extLst>
      <p:ext uri="{BB962C8B-B14F-4D97-AF65-F5344CB8AC3E}">
        <p14:creationId xmlns:p14="http://schemas.microsoft.com/office/powerpoint/2010/main" val="1106934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120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F058832-22A3-4BE7-B9FF-AD23BE1933A5}" type="slidenum">
              <a:rPr lang="en-GB" altLang="en-US" sz="1200">
                <a:latin typeface="Calibri" panose="020F0502020204030204" pitchFamily="34" charset="0"/>
              </a:rPr>
              <a:pPr/>
              <a:t>18</a:t>
            </a:fld>
            <a:endParaRPr lang="en-GB" altLang="en-US" sz="1200">
              <a:latin typeface="Calibri" panose="020F0502020204030204" pitchFamily="34" charset="0"/>
            </a:endParaRPr>
          </a:p>
        </p:txBody>
      </p:sp>
    </p:spTree>
    <p:extLst>
      <p:ext uri="{BB962C8B-B14F-4D97-AF65-F5344CB8AC3E}">
        <p14:creationId xmlns:p14="http://schemas.microsoft.com/office/powerpoint/2010/main" val="1949706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325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B46AE33-7D30-4160-8416-496EE9644626}" type="slidenum">
              <a:rPr lang="en-GB" altLang="en-US" sz="1200">
                <a:latin typeface="Calibri" panose="020F0502020204030204" pitchFamily="34" charset="0"/>
              </a:rPr>
              <a:pPr/>
              <a:t>19</a:t>
            </a:fld>
            <a:endParaRPr lang="en-GB" altLang="en-US" sz="1200">
              <a:latin typeface="Calibri" panose="020F0502020204030204" pitchFamily="34" charset="0"/>
            </a:endParaRPr>
          </a:p>
        </p:txBody>
      </p:sp>
    </p:spTree>
    <p:extLst>
      <p:ext uri="{BB962C8B-B14F-4D97-AF65-F5344CB8AC3E}">
        <p14:creationId xmlns:p14="http://schemas.microsoft.com/office/powerpoint/2010/main" val="14914195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529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82C9314-FAE8-482F-B451-1ED366896F9E}" type="slidenum">
              <a:rPr lang="en-GB" altLang="en-US" sz="1200">
                <a:latin typeface="Calibri" panose="020F0502020204030204" pitchFamily="34" charset="0"/>
              </a:rPr>
              <a:pPr/>
              <a:t>20</a:t>
            </a:fld>
            <a:endParaRPr lang="en-GB" altLang="en-US" sz="1200">
              <a:latin typeface="Calibri" panose="020F0502020204030204" pitchFamily="34" charset="0"/>
            </a:endParaRPr>
          </a:p>
        </p:txBody>
      </p:sp>
    </p:spTree>
    <p:extLst>
      <p:ext uri="{BB962C8B-B14F-4D97-AF65-F5344CB8AC3E}">
        <p14:creationId xmlns:p14="http://schemas.microsoft.com/office/powerpoint/2010/main" val="1051018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3973E11-5FD1-4353-9C28-E1B77820EFCF}" type="slidenum">
              <a:rPr lang="en-GB" altLang="en-US" sz="1200">
                <a:latin typeface="Calibri" panose="020F0502020204030204" pitchFamily="34" charset="0"/>
              </a:rPr>
              <a:pPr/>
              <a:t>2</a:t>
            </a:fld>
            <a:endParaRPr lang="en-GB" altLang="en-US" sz="1200">
              <a:latin typeface="Calibri" panose="020F0502020204030204" pitchFamily="34" charset="0"/>
            </a:endParaRPr>
          </a:p>
        </p:txBody>
      </p:sp>
    </p:spTree>
    <p:extLst>
      <p:ext uri="{BB962C8B-B14F-4D97-AF65-F5344CB8AC3E}">
        <p14:creationId xmlns:p14="http://schemas.microsoft.com/office/powerpoint/2010/main" val="2933826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734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A67602D-D784-4AAC-BEEA-B3A03A1731C4}" type="slidenum">
              <a:rPr lang="en-GB" altLang="en-US" sz="1200">
                <a:latin typeface="Calibri" panose="020F0502020204030204" pitchFamily="34" charset="0"/>
              </a:rPr>
              <a:pPr/>
              <a:t>21</a:t>
            </a:fld>
            <a:endParaRPr lang="en-GB" altLang="en-US" sz="1200">
              <a:latin typeface="Calibri" panose="020F0502020204030204" pitchFamily="34" charset="0"/>
            </a:endParaRPr>
          </a:p>
        </p:txBody>
      </p:sp>
    </p:spTree>
    <p:extLst>
      <p:ext uri="{BB962C8B-B14F-4D97-AF65-F5344CB8AC3E}">
        <p14:creationId xmlns:p14="http://schemas.microsoft.com/office/powerpoint/2010/main" val="5442239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939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72033CF-6690-4A3B-8F9B-CE7B1D3B1EDC}" type="slidenum">
              <a:rPr lang="en-GB" altLang="en-US" sz="1200">
                <a:latin typeface="Calibri" panose="020F0502020204030204" pitchFamily="34" charset="0"/>
              </a:rPr>
              <a:pPr/>
              <a:t>22</a:t>
            </a:fld>
            <a:endParaRPr lang="en-GB" altLang="en-US" sz="1200">
              <a:latin typeface="Calibri" panose="020F0502020204030204" pitchFamily="34" charset="0"/>
            </a:endParaRPr>
          </a:p>
        </p:txBody>
      </p:sp>
    </p:spTree>
    <p:extLst>
      <p:ext uri="{BB962C8B-B14F-4D97-AF65-F5344CB8AC3E}">
        <p14:creationId xmlns:p14="http://schemas.microsoft.com/office/powerpoint/2010/main" val="28234683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144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64020A8-FE5C-42AC-BB68-D7FBF69A5338}" type="slidenum">
              <a:rPr lang="en-GB" altLang="en-US" sz="1200">
                <a:latin typeface="Calibri" panose="020F0502020204030204" pitchFamily="34" charset="0"/>
              </a:rPr>
              <a:pPr/>
              <a:t>23</a:t>
            </a:fld>
            <a:endParaRPr lang="en-GB" altLang="en-US" sz="1200">
              <a:latin typeface="Calibri" panose="020F0502020204030204" pitchFamily="34" charset="0"/>
            </a:endParaRPr>
          </a:p>
        </p:txBody>
      </p:sp>
    </p:spTree>
    <p:extLst>
      <p:ext uri="{BB962C8B-B14F-4D97-AF65-F5344CB8AC3E}">
        <p14:creationId xmlns:p14="http://schemas.microsoft.com/office/powerpoint/2010/main" val="11137338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349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EE4644C-B1C0-493C-A122-09B821DA93C0}" type="slidenum">
              <a:rPr lang="en-GB" altLang="en-US" sz="1200">
                <a:latin typeface="Calibri" panose="020F0502020204030204" pitchFamily="34" charset="0"/>
              </a:rPr>
              <a:pPr/>
              <a:t>24</a:t>
            </a:fld>
            <a:endParaRPr lang="en-GB" altLang="en-US" sz="1200">
              <a:latin typeface="Calibri" panose="020F0502020204030204" pitchFamily="34" charset="0"/>
            </a:endParaRPr>
          </a:p>
        </p:txBody>
      </p:sp>
    </p:spTree>
    <p:extLst>
      <p:ext uri="{BB962C8B-B14F-4D97-AF65-F5344CB8AC3E}">
        <p14:creationId xmlns:p14="http://schemas.microsoft.com/office/powerpoint/2010/main" val="2284245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553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527AD30-FE9C-46C4-9705-81F7F4DE9216}" type="slidenum">
              <a:rPr lang="en-GB" altLang="en-US" sz="1200">
                <a:latin typeface="Calibri" panose="020F0502020204030204" pitchFamily="34" charset="0"/>
              </a:rPr>
              <a:pPr/>
              <a:t>25</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769606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758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AC3FAF0-28D9-4FF1-A0A4-F703D789F9CD}" type="slidenum">
              <a:rPr lang="en-GB" altLang="en-US" sz="1200">
                <a:latin typeface="Calibri" panose="020F0502020204030204" pitchFamily="34" charset="0"/>
              </a:rPr>
              <a:pPr/>
              <a:t>26</a:t>
            </a:fld>
            <a:endParaRPr lang="en-GB" altLang="en-US" sz="1200">
              <a:latin typeface="Calibri" panose="020F0502020204030204" pitchFamily="34" charset="0"/>
            </a:endParaRPr>
          </a:p>
        </p:txBody>
      </p:sp>
    </p:spTree>
    <p:extLst>
      <p:ext uri="{BB962C8B-B14F-4D97-AF65-F5344CB8AC3E}">
        <p14:creationId xmlns:p14="http://schemas.microsoft.com/office/powerpoint/2010/main" val="15099907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963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495C776-B57B-4C44-BEB6-983B61E0F8C6}" type="slidenum">
              <a:rPr lang="en-GB" altLang="en-US" sz="1200">
                <a:latin typeface="Calibri" panose="020F0502020204030204" pitchFamily="34" charset="0"/>
              </a:rPr>
              <a:pPr/>
              <a:t>27</a:t>
            </a:fld>
            <a:endParaRPr lang="en-GB" altLang="en-US" sz="1200">
              <a:latin typeface="Calibri" panose="020F0502020204030204" pitchFamily="34" charset="0"/>
            </a:endParaRPr>
          </a:p>
        </p:txBody>
      </p:sp>
    </p:spTree>
    <p:extLst>
      <p:ext uri="{BB962C8B-B14F-4D97-AF65-F5344CB8AC3E}">
        <p14:creationId xmlns:p14="http://schemas.microsoft.com/office/powerpoint/2010/main" val="20657856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168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C39E69D-5A23-4C6E-A1A8-7C0665FF4F50}" type="slidenum">
              <a:rPr lang="en-GB" altLang="en-US" sz="1200">
                <a:latin typeface="Calibri" panose="020F0502020204030204" pitchFamily="34" charset="0"/>
              </a:rPr>
              <a:pPr/>
              <a:t>28</a:t>
            </a:fld>
            <a:endParaRPr lang="en-GB" altLang="en-US" sz="1200">
              <a:latin typeface="Calibri" panose="020F0502020204030204" pitchFamily="34" charset="0"/>
            </a:endParaRPr>
          </a:p>
        </p:txBody>
      </p:sp>
    </p:spTree>
    <p:extLst>
      <p:ext uri="{BB962C8B-B14F-4D97-AF65-F5344CB8AC3E}">
        <p14:creationId xmlns:p14="http://schemas.microsoft.com/office/powerpoint/2010/main" val="2233490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577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3DACCDA-C438-41FA-9F60-51DF5CC9BD6B}" type="slidenum">
              <a:rPr lang="en-GB" altLang="en-US" sz="1200">
                <a:latin typeface="Calibri" panose="020F0502020204030204" pitchFamily="34" charset="0"/>
              </a:rPr>
              <a:pPr/>
              <a:t>29</a:t>
            </a:fld>
            <a:endParaRPr lang="en-GB" altLang="en-US" sz="1200">
              <a:latin typeface="Calibri" panose="020F0502020204030204" pitchFamily="34" charset="0"/>
            </a:endParaRPr>
          </a:p>
        </p:txBody>
      </p:sp>
    </p:spTree>
    <p:extLst>
      <p:ext uri="{BB962C8B-B14F-4D97-AF65-F5344CB8AC3E}">
        <p14:creationId xmlns:p14="http://schemas.microsoft.com/office/powerpoint/2010/main" val="20693740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782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E1BDFF5-A7ED-4D5E-96F5-74AFA2EA2DC2}" type="slidenum">
              <a:rPr lang="en-GB" altLang="en-US" sz="1200">
                <a:latin typeface="Calibri" panose="020F0502020204030204" pitchFamily="34" charset="0"/>
              </a:rPr>
              <a:pPr/>
              <a:t>30</a:t>
            </a:fld>
            <a:endParaRPr lang="en-GB" altLang="en-US" sz="1200">
              <a:latin typeface="Calibri" panose="020F0502020204030204" pitchFamily="34" charset="0"/>
            </a:endParaRPr>
          </a:p>
        </p:txBody>
      </p:sp>
    </p:spTree>
    <p:extLst>
      <p:ext uri="{BB962C8B-B14F-4D97-AF65-F5344CB8AC3E}">
        <p14:creationId xmlns:p14="http://schemas.microsoft.com/office/powerpoint/2010/main" val="2257581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1945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62CA033-5694-4C56-A7A9-2E87494AA264}" type="slidenum">
              <a:rPr lang="en-GB" altLang="en-US" sz="1200">
                <a:latin typeface="Calibri" panose="020F0502020204030204" pitchFamily="34" charset="0"/>
              </a:rPr>
              <a:pPr/>
              <a:t>3</a:t>
            </a:fld>
            <a:endParaRPr lang="en-GB" altLang="en-US" sz="1200">
              <a:latin typeface="Calibri" panose="020F0502020204030204" pitchFamily="34" charset="0"/>
            </a:endParaRPr>
          </a:p>
        </p:txBody>
      </p:sp>
    </p:spTree>
    <p:extLst>
      <p:ext uri="{BB962C8B-B14F-4D97-AF65-F5344CB8AC3E}">
        <p14:creationId xmlns:p14="http://schemas.microsoft.com/office/powerpoint/2010/main" val="2856028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987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3CF969D-14D0-4BAA-BAC4-BB66CC1B0897}" type="slidenum">
              <a:rPr lang="en-GB" altLang="en-US" sz="1200">
                <a:latin typeface="Calibri" panose="020F0502020204030204" pitchFamily="34" charset="0"/>
              </a:rPr>
              <a:pPr/>
              <a:t>31</a:t>
            </a:fld>
            <a:endParaRPr lang="en-GB" altLang="en-US" sz="1200">
              <a:latin typeface="Calibri" panose="020F0502020204030204" pitchFamily="34" charset="0"/>
            </a:endParaRPr>
          </a:p>
        </p:txBody>
      </p:sp>
    </p:spTree>
    <p:extLst>
      <p:ext uri="{BB962C8B-B14F-4D97-AF65-F5344CB8AC3E}">
        <p14:creationId xmlns:p14="http://schemas.microsoft.com/office/powerpoint/2010/main" val="8922661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192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C99EDD1-C4D6-45E2-9045-7D919C8C119C}" type="slidenum">
              <a:rPr lang="en-GB" altLang="en-US" sz="1200">
                <a:latin typeface="Calibri" panose="020F0502020204030204" pitchFamily="34" charset="0"/>
              </a:rPr>
              <a:pPr/>
              <a:t>32</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736501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397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E49A0CE-E2F3-423E-8877-2EAFC3FA01DE}" type="slidenum">
              <a:rPr lang="en-GB" altLang="en-US" sz="1200">
                <a:latin typeface="Calibri" panose="020F0502020204030204" pitchFamily="34" charset="0"/>
              </a:rPr>
              <a:pPr/>
              <a:t>33</a:t>
            </a:fld>
            <a:endParaRPr lang="en-GB" altLang="en-US" sz="1200">
              <a:latin typeface="Calibri" panose="020F0502020204030204" pitchFamily="34" charset="0"/>
            </a:endParaRPr>
          </a:p>
        </p:txBody>
      </p:sp>
    </p:spTree>
    <p:extLst>
      <p:ext uri="{BB962C8B-B14F-4D97-AF65-F5344CB8AC3E}">
        <p14:creationId xmlns:p14="http://schemas.microsoft.com/office/powerpoint/2010/main" val="15124173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601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E7509CA-BA53-49A3-8508-EE46F1846AC8}" type="slidenum">
              <a:rPr lang="en-GB" altLang="en-US" sz="1200">
                <a:latin typeface="Calibri" panose="020F0502020204030204" pitchFamily="34" charset="0"/>
              </a:rPr>
              <a:pPr/>
              <a:t>34</a:t>
            </a:fld>
            <a:endParaRPr lang="en-GB" altLang="en-US" sz="1200">
              <a:latin typeface="Calibri" panose="020F0502020204030204" pitchFamily="34" charset="0"/>
            </a:endParaRPr>
          </a:p>
        </p:txBody>
      </p:sp>
    </p:spTree>
    <p:extLst>
      <p:ext uri="{BB962C8B-B14F-4D97-AF65-F5344CB8AC3E}">
        <p14:creationId xmlns:p14="http://schemas.microsoft.com/office/powerpoint/2010/main" val="12136101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806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1CF6B52-53FA-4A85-A0A3-4FB055B989C8}" type="slidenum">
              <a:rPr lang="en-GB" altLang="en-US" sz="1200">
                <a:latin typeface="Calibri" panose="020F0502020204030204" pitchFamily="34" charset="0"/>
              </a:rPr>
              <a:pPr/>
              <a:t>35</a:t>
            </a:fld>
            <a:endParaRPr lang="en-GB" altLang="en-US" sz="1200">
              <a:latin typeface="Calibri" panose="020F0502020204030204" pitchFamily="34" charset="0"/>
            </a:endParaRPr>
          </a:p>
        </p:txBody>
      </p:sp>
    </p:spTree>
    <p:extLst>
      <p:ext uri="{BB962C8B-B14F-4D97-AF65-F5344CB8AC3E}">
        <p14:creationId xmlns:p14="http://schemas.microsoft.com/office/powerpoint/2010/main" val="37295552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011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38E4607-3B58-43C0-A4A0-A5A90FEF97E0}" type="slidenum">
              <a:rPr lang="en-GB" altLang="en-US" sz="1200">
                <a:latin typeface="Calibri" panose="020F0502020204030204" pitchFamily="34" charset="0"/>
              </a:rPr>
              <a:pPr/>
              <a:t>36</a:t>
            </a:fld>
            <a:endParaRPr lang="en-GB" altLang="en-US" sz="1200">
              <a:latin typeface="Calibri" panose="020F0502020204030204" pitchFamily="34" charset="0"/>
            </a:endParaRPr>
          </a:p>
        </p:txBody>
      </p:sp>
    </p:spTree>
    <p:extLst>
      <p:ext uri="{BB962C8B-B14F-4D97-AF65-F5344CB8AC3E}">
        <p14:creationId xmlns:p14="http://schemas.microsoft.com/office/powerpoint/2010/main" val="8829380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216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49D6DA7-5E2B-4637-84A7-EBCAF71091D3}" type="slidenum">
              <a:rPr lang="en-GB" altLang="en-US" sz="1200">
                <a:latin typeface="Calibri" panose="020F0502020204030204" pitchFamily="34" charset="0"/>
              </a:rPr>
              <a:pPr/>
              <a:t>37</a:t>
            </a:fld>
            <a:endParaRPr lang="en-GB" altLang="en-US" sz="1200">
              <a:latin typeface="Calibri" panose="020F0502020204030204" pitchFamily="34" charset="0"/>
            </a:endParaRPr>
          </a:p>
        </p:txBody>
      </p:sp>
    </p:spTree>
    <p:extLst>
      <p:ext uri="{BB962C8B-B14F-4D97-AF65-F5344CB8AC3E}">
        <p14:creationId xmlns:p14="http://schemas.microsoft.com/office/powerpoint/2010/main" val="38633400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421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1AA3D21-0DB2-48F1-95B4-B8D76B98700B}" type="slidenum">
              <a:rPr lang="en-GB" altLang="en-US" sz="1200">
                <a:latin typeface="Calibri" panose="020F0502020204030204" pitchFamily="34" charset="0"/>
              </a:rPr>
              <a:pPr/>
              <a:t>38</a:t>
            </a:fld>
            <a:endParaRPr lang="en-GB" altLang="en-US" sz="1200">
              <a:latin typeface="Calibri" panose="020F0502020204030204" pitchFamily="34" charset="0"/>
            </a:endParaRPr>
          </a:p>
        </p:txBody>
      </p:sp>
    </p:spTree>
    <p:extLst>
      <p:ext uri="{BB962C8B-B14F-4D97-AF65-F5344CB8AC3E}">
        <p14:creationId xmlns:p14="http://schemas.microsoft.com/office/powerpoint/2010/main" val="8678118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625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9F4C30C-4CCE-4A1A-98D9-2CB54061AEF6}" type="slidenum">
              <a:rPr lang="en-GB" altLang="en-US" sz="1200">
                <a:latin typeface="Calibri" panose="020F0502020204030204" pitchFamily="34" charset="0"/>
              </a:rPr>
              <a:pPr/>
              <a:t>39</a:t>
            </a:fld>
            <a:endParaRPr lang="en-GB" altLang="en-US" sz="1200">
              <a:latin typeface="Calibri" panose="020F0502020204030204" pitchFamily="34" charset="0"/>
            </a:endParaRPr>
          </a:p>
        </p:txBody>
      </p:sp>
    </p:spTree>
    <p:extLst>
      <p:ext uri="{BB962C8B-B14F-4D97-AF65-F5344CB8AC3E}">
        <p14:creationId xmlns:p14="http://schemas.microsoft.com/office/powerpoint/2010/main" val="4001825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035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6A8399E-5EED-4F2A-994A-EB54F008FE5F}" type="slidenum">
              <a:rPr lang="en-GB" altLang="en-US" sz="1200">
                <a:latin typeface="Calibri" panose="020F0502020204030204" pitchFamily="34" charset="0"/>
              </a:rPr>
              <a:pPr/>
              <a:t>40</a:t>
            </a:fld>
            <a:endParaRPr lang="en-GB" altLang="en-US" sz="1200">
              <a:latin typeface="Calibri" panose="020F0502020204030204" pitchFamily="34" charset="0"/>
            </a:endParaRPr>
          </a:p>
        </p:txBody>
      </p:sp>
    </p:spTree>
    <p:extLst>
      <p:ext uri="{BB962C8B-B14F-4D97-AF65-F5344CB8AC3E}">
        <p14:creationId xmlns:p14="http://schemas.microsoft.com/office/powerpoint/2010/main" val="2853224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2150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DAD1B52-5438-4DFF-AA01-F72E14AA2BA2}" type="slidenum">
              <a:rPr lang="en-GB" altLang="en-US" sz="1200">
                <a:latin typeface="Calibri" panose="020F0502020204030204" pitchFamily="34" charset="0"/>
              </a:rPr>
              <a:pPr/>
              <a:t>4</a:t>
            </a:fld>
            <a:endParaRPr lang="en-GB" altLang="en-US" sz="1200">
              <a:latin typeface="Calibri" panose="020F0502020204030204" pitchFamily="34" charset="0"/>
            </a:endParaRPr>
          </a:p>
        </p:txBody>
      </p:sp>
    </p:spTree>
    <p:extLst>
      <p:ext uri="{BB962C8B-B14F-4D97-AF65-F5344CB8AC3E}">
        <p14:creationId xmlns:p14="http://schemas.microsoft.com/office/powerpoint/2010/main" val="23332040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240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7A68B53-FBDF-46AC-AE7A-54BB85321324}" type="slidenum">
              <a:rPr lang="en-GB" altLang="en-US" sz="1200">
                <a:latin typeface="Calibri" panose="020F0502020204030204" pitchFamily="34" charset="0"/>
              </a:rPr>
              <a:pPr/>
              <a:t>41</a:t>
            </a:fld>
            <a:endParaRPr lang="en-GB" altLang="en-US" sz="1200">
              <a:latin typeface="Calibri" panose="020F0502020204030204" pitchFamily="34" charset="0"/>
            </a:endParaRPr>
          </a:p>
        </p:txBody>
      </p:sp>
    </p:spTree>
    <p:extLst>
      <p:ext uri="{BB962C8B-B14F-4D97-AF65-F5344CB8AC3E}">
        <p14:creationId xmlns:p14="http://schemas.microsoft.com/office/powerpoint/2010/main" val="38541619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445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51839EB-D17C-42C3-811A-646E64AD0207}" type="slidenum">
              <a:rPr lang="en-GB" altLang="en-US" sz="1200">
                <a:latin typeface="Calibri" panose="020F0502020204030204" pitchFamily="34" charset="0"/>
              </a:rPr>
              <a:pPr/>
              <a:t>42</a:t>
            </a:fld>
            <a:endParaRPr lang="en-GB" altLang="en-US" sz="1200">
              <a:latin typeface="Calibri" panose="020F0502020204030204" pitchFamily="34" charset="0"/>
            </a:endParaRPr>
          </a:p>
        </p:txBody>
      </p:sp>
    </p:spTree>
    <p:extLst>
      <p:ext uri="{BB962C8B-B14F-4D97-AF65-F5344CB8AC3E}">
        <p14:creationId xmlns:p14="http://schemas.microsoft.com/office/powerpoint/2010/main" val="2757914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649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949F8CE-5C59-46BF-AB3F-61434DAC19DE}" type="slidenum">
              <a:rPr lang="en-GB" altLang="en-US" sz="1200">
                <a:latin typeface="Calibri" panose="020F0502020204030204" pitchFamily="34" charset="0"/>
              </a:rPr>
              <a:pPr/>
              <a:t>43</a:t>
            </a:fld>
            <a:endParaRPr lang="en-GB" altLang="en-US" sz="1200">
              <a:latin typeface="Calibri" panose="020F0502020204030204" pitchFamily="34" charset="0"/>
            </a:endParaRPr>
          </a:p>
        </p:txBody>
      </p:sp>
    </p:spTree>
    <p:extLst>
      <p:ext uri="{BB962C8B-B14F-4D97-AF65-F5344CB8AC3E}">
        <p14:creationId xmlns:p14="http://schemas.microsoft.com/office/powerpoint/2010/main" val="7835755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854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A0C668E-E817-418E-AE7C-5218D32C446E}" type="slidenum">
              <a:rPr lang="en-GB" altLang="en-US" sz="1200">
                <a:latin typeface="Calibri" panose="020F0502020204030204" pitchFamily="34" charset="0"/>
              </a:rPr>
              <a:pPr/>
              <a:t>44</a:t>
            </a:fld>
            <a:endParaRPr lang="en-GB" altLang="en-US" sz="1200">
              <a:latin typeface="Calibri" panose="020F0502020204030204" pitchFamily="34" charset="0"/>
            </a:endParaRPr>
          </a:p>
        </p:txBody>
      </p:sp>
    </p:spTree>
    <p:extLst>
      <p:ext uri="{BB962C8B-B14F-4D97-AF65-F5344CB8AC3E}">
        <p14:creationId xmlns:p14="http://schemas.microsoft.com/office/powerpoint/2010/main" val="1333353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1059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B4492CE-B46D-4FCF-86D8-F5D85B722D1F}" type="slidenum">
              <a:rPr lang="en-GB" altLang="en-US" sz="1200">
                <a:latin typeface="Calibri" panose="020F0502020204030204" pitchFamily="34" charset="0"/>
              </a:rPr>
              <a:pPr/>
              <a:t>45</a:t>
            </a:fld>
            <a:endParaRPr lang="en-GB" altLang="en-US" sz="1200">
              <a:latin typeface="Calibri" panose="020F0502020204030204" pitchFamily="34" charset="0"/>
            </a:endParaRPr>
          </a:p>
        </p:txBody>
      </p:sp>
    </p:spTree>
    <p:extLst>
      <p:ext uri="{BB962C8B-B14F-4D97-AF65-F5344CB8AC3E}">
        <p14:creationId xmlns:p14="http://schemas.microsoft.com/office/powerpoint/2010/main" val="33746840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1264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004CC06-C406-442A-987F-2DBFFAB7B3D3}" type="slidenum">
              <a:rPr lang="en-GB" altLang="en-US" sz="1200">
                <a:latin typeface="Calibri" panose="020F0502020204030204" pitchFamily="34" charset="0"/>
              </a:rPr>
              <a:pPr/>
              <a:t>46</a:t>
            </a:fld>
            <a:endParaRPr lang="en-GB" altLang="en-US" sz="1200">
              <a:latin typeface="Calibri" panose="020F0502020204030204" pitchFamily="34" charset="0"/>
            </a:endParaRPr>
          </a:p>
        </p:txBody>
      </p:sp>
    </p:spTree>
    <p:extLst>
      <p:ext uri="{BB962C8B-B14F-4D97-AF65-F5344CB8AC3E}">
        <p14:creationId xmlns:p14="http://schemas.microsoft.com/office/powerpoint/2010/main" val="2689390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2355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21505BF-B5DA-4D5A-A197-88B8D25C6EAA}" type="slidenum">
              <a:rPr lang="en-GB" altLang="en-US" sz="1200">
                <a:latin typeface="Calibri" panose="020F0502020204030204" pitchFamily="34" charset="0"/>
              </a:rPr>
              <a:pPr/>
              <a:t>5</a:t>
            </a:fld>
            <a:endParaRPr lang="en-GB" altLang="en-US" sz="1200">
              <a:latin typeface="Calibri" panose="020F0502020204030204" pitchFamily="34" charset="0"/>
            </a:endParaRPr>
          </a:p>
        </p:txBody>
      </p:sp>
    </p:spTree>
    <p:extLst>
      <p:ext uri="{BB962C8B-B14F-4D97-AF65-F5344CB8AC3E}">
        <p14:creationId xmlns:p14="http://schemas.microsoft.com/office/powerpoint/2010/main" val="3051099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765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5138472-8F66-4149-BB58-B9D4C108AB68}" type="slidenum">
              <a:rPr lang="en-GB" altLang="en-US" sz="1200">
                <a:latin typeface="Calibri" panose="020F0502020204030204" pitchFamily="34" charset="0"/>
              </a:rPr>
              <a:pPr/>
              <a:t>6</a:t>
            </a:fld>
            <a:endParaRPr lang="en-GB" altLang="en-US" sz="1200">
              <a:latin typeface="Calibri" panose="020F0502020204030204" pitchFamily="34" charset="0"/>
            </a:endParaRPr>
          </a:p>
        </p:txBody>
      </p:sp>
    </p:spTree>
    <p:extLst>
      <p:ext uri="{BB962C8B-B14F-4D97-AF65-F5344CB8AC3E}">
        <p14:creationId xmlns:p14="http://schemas.microsoft.com/office/powerpoint/2010/main" val="980381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969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3031E7D-7521-45C1-AF31-57F677B267A9}" type="slidenum">
              <a:rPr lang="en-GB" altLang="en-US" sz="1200">
                <a:latin typeface="Calibri" panose="020F0502020204030204" pitchFamily="34" charset="0"/>
              </a:rPr>
              <a:pPr/>
              <a:t>7</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59944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174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6F7FF3A-B2A3-4C44-9978-DF0E1292F5D8}" type="slidenum">
              <a:rPr lang="en-GB" altLang="en-US" sz="1200">
                <a:latin typeface="Calibri" panose="020F0502020204030204" pitchFamily="34" charset="0"/>
              </a:rPr>
              <a:pPr/>
              <a:t>8</a:t>
            </a:fld>
            <a:endParaRPr lang="en-GB" altLang="en-US" sz="1200">
              <a:latin typeface="Calibri" panose="020F0502020204030204" pitchFamily="34" charset="0"/>
            </a:endParaRPr>
          </a:p>
        </p:txBody>
      </p:sp>
    </p:spTree>
    <p:extLst>
      <p:ext uri="{BB962C8B-B14F-4D97-AF65-F5344CB8AC3E}">
        <p14:creationId xmlns:p14="http://schemas.microsoft.com/office/powerpoint/2010/main" val="3026855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379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DE239F7-47D6-4275-9E8E-81381F42D202}" type="slidenum">
              <a:rPr lang="en-GB" altLang="en-US" sz="1200">
                <a:latin typeface="Calibri" panose="020F0502020204030204" pitchFamily="34" charset="0"/>
              </a:rPr>
              <a:pPr/>
              <a:t>9</a:t>
            </a:fld>
            <a:endParaRPr lang="en-GB" altLang="en-US" sz="1200">
              <a:latin typeface="Calibri" panose="020F0502020204030204" pitchFamily="34" charset="0"/>
            </a:endParaRPr>
          </a:p>
        </p:txBody>
      </p:sp>
    </p:spTree>
    <p:extLst>
      <p:ext uri="{BB962C8B-B14F-4D97-AF65-F5344CB8AC3E}">
        <p14:creationId xmlns:p14="http://schemas.microsoft.com/office/powerpoint/2010/main" val="4280416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fld id="{0DD14542-ED57-41A6-8CD8-55A740EC08CD}" type="datetime1">
              <a:rPr lang="hu-HU" altLang="en-US"/>
              <a:pPr/>
              <a:t>2019. 09. 16.</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40D94109-DE12-495A-9689-B493B94974AF}" type="slidenum">
              <a:rPr lang="hu-HU" altLang="en-US"/>
              <a:pPr/>
              <a:t>‹#›</a:t>
            </a:fld>
            <a:endParaRPr lang="hu-HU" altLang="en-US"/>
          </a:p>
        </p:txBody>
      </p:sp>
    </p:spTree>
    <p:extLst>
      <p:ext uri="{BB962C8B-B14F-4D97-AF65-F5344CB8AC3E}">
        <p14:creationId xmlns:p14="http://schemas.microsoft.com/office/powerpoint/2010/main" val="285225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13A77714-5F20-46CA-8C01-DF3A8916E07B}" type="datetime1">
              <a:rPr lang="hu-HU" altLang="en-US"/>
              <a:pPr/>
              <a:t>2019. 09. 16.</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3DC444D9-3BDF-48F5-800C-206780AA545E}" type="slidenum">
              <a:rPr lang="hu-HU" altLang="en-US"/>
              <a:pPr/>
              <a:t>‹#›</a:t>
            </a:fld>
            <a:endParaRPr lang="hu-HU" altLang="en-US"/>
          </a:p>
        </p:txBody>
      </p:sp>
    </p:spTree>
    <p:extLst>
      <p:ext uri="{BB962C8B-B14F-4D97-AF65-F5344CB8AC3E}">
        <p14:creationId xmlns:p14="http://schemas.microsoft.com/office/powerpoint/2010/main" val="390479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36D32FB6-9E1A-4A27-AD56-14B2C09D81CE}" type="datetime1">
              <a:rPr lang="hu-HU" altLang="en-US"/>
              <a:pPr/>
              <a:t>2019. 09. 16.</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BBAE1681-3655-4040-A98B-B630FD1E52B6}" type="slidenum">
              <a:rPr lang="hu-HU" altLang="en-US"/>
              <a:pPr/>
              <a:t>‹#›</a:t>
            </a:fld>
            <a:endParaRPr lang="hu-HU" altLang="en-US"/>
          </a:p>
        </p:txBody>
      </p:sp>
    </p:spTree>
    <p:extLst>
      <p:ext uri="{BB962C8B-B14F-4D97-AF65-F5344CB8AC3E}">
        <p14:creationId xmlns:p14="http://schemas.microsoft.com/office/powerpoint/2010/main" val="348255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03D5E8E3-104F-465E-8A7A-5F29336ADB63}" type="datetime1">
              <a:rPr lang="hu-HU" altLang="en-US"/>
              <a:pPr/>
              <a:t>2019. 09. 16.</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7F836BFF-4C31-4084-8960-20219AA1BB6F}" type="slidenum">
              <a:rPr lang="hu-HU" altLang="en-US"/>
              <a:pPr/>
              <a:t>‹#›</a:t>
            </a:fld>
            <a:endParaRPr lang="hu-HU" altLang="en-US"/>
          </a:p>
        </p:txBody>
      </p:sp>
    </p:spTree>
    <p:extLst>
      <p:ext uri="{BB962C8B-B14F-4D97-AF65-F5344CB8AC3E}">
        <p14:creationId xmlns:p14="http://schemas.microsoft.com/office/powerpoint/2010/main" val="245427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fld id="{4DD293DE-F9A3-44FF-9D75-2E2F92C7CCAF}" type="datetime1">
              <a:rPr lang="hu-HU" altLang="en-US"/>
              <a:pPr/>
              <a:t>2019. 09. 16.</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A21F8BE8-31AA-4C10-AB60-440C62F97DB4}" type="slidenum">
              <a:rPr lang="hu-HU" altLang="en-US"/>
              <a:pPr/>
              <a:t>‹#›</a:t>
            </a:fld>
            <a:endParaRPr lang="hu-HU" altLang="en-US"/>
          </a:p>
        </p:txBody>
      </p:sp>
    </p:spTree>
    <p:extLst>
      <p:ext uri="{BB962C8B-B14F-4D97-AF65-F5344CB8AC3E}">
        <p14:creationId xmlns:p14="http://schemas.microsoft.com/office/powerpoint/2010/main" val="305432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fld id="{6078A639-C418-4E9B-984D-D1478B769450}" type="datetime1">
              <a:rPr lang="hu-HU" altLang="en-US"/>
              <a:pPr/>
              <a:t>2019. 09. 16.</a:t>
            </a:fld>
            <a:endParaRPr lang="hu-HU" altLang="en-US"/>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fld id="{220CD05E-721C-4544-9A13-36480763D48C}" type="slidenum">
              <a:rPr lang="hu-HU" altLang="en-US"/>
              <a:pPr/>
              <a:t>‹#›</a:t>
            </a:fld>
            <a:endParaRPr lang="hu-HU" altLang="en-US"/>
          </a:p>
        </p:txBody>
      </p:sp>
    </p:spTree>
    <p:extLst>
      <p:ext uri="{BB962C8B-B14F-4D97-AF65-F5344CB8AC3E}">
        <p14:creationId xmlns:p14="http://schemas.microsoft.com/office/powerpoint/2010/main" val="279482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fld id="{4F8D3EAB-40C0-4E98-B242-E237098E9733}" type="datetime1">
              <a:rPr lang="hu-HU" altLang="en-US"/>
              <a:pPr/>
              <a:t>2019. 09. 16.</a:t>
            </a:fld>
            <a:endParaRPr lang="hu-HU" altLang="en-US"/>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fld id="{82F773F6-271F-4D8D-A6DA-7B80F86905AD}" type="slidenum">
              <a:rPr lang="hu-HU" altLang="en-US"/>
              <a:pPr/>
              <a:t>‹#›</a:t>
            </a:fld>
            <a:endParaRPr lang="hu-HU" altLang="en-US"/>
          </a:p>
        </p:txBody>
      </p:sp>
    </p:spTree>
    <p:extLst>
      <p:ext uri="{BB962C8B-B14F-4D97-AF65-F5344CB8AC3E}">
        <p14:creationId xmlns:p14="http://schemas.microsoft.com/office/powerpoint/2010/main" val="2067680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fld id="{6E94276F-7D9E-4026-B3A4-69931D44A98D}" type="datetime1">
              <a:rPr lang="hu-HU" altLang="en-US"/>
              <a:pPr/>
              <a:t>2019. 09. 16.</a:t>
            </a:fld>
            <a:endParaRPr lang="hu-HU" altLang="en-US"/>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fld id="{1CA1EB52-7043-40CC-A456-E058314DE8C2}" type="slidenum">
              <a:rPr lang="hu-HU" altLang="en-US"/>
              <a:pPr/>
              <a:t>‹#›</a:t>
            </a:fld>
            <a:endParaRPr lang="hu-HU" altLang="en-US"/>
          </a:p>
        </p:txBody>
      </p:sp>
    </p:spTree>
    <p:extLst>
      <p:ext uri="{BB962C8B-B14F-4D97-AF65-F5344CB8AC3E}">
        <p14:creationId xmlns:p14="http://schemas.microsoft.com/office/powerpoint/2010/main" val="19669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fld id="{D86ABD4C-4457-47D7-BF07-AD3608E519DE}" type="datetime1">
              <a:rPr lang="hu-HU" altLang="en-US"/>
              <a:pPr/>
              <a:t>2019. 09. 16.</a:t>
            </a:fld>
            <a:endParaRPr lang="hu-HU" altLang="en-US"/>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fld id="{C5FD8F11-0C8F-4AD5-9C05-F48A762A9D2A}" type="slidenum">
              <a:rPr lang="hu-HU" altLang="en-US"/>
              <a:pPr/>
              <a:t>‹#›</a:t>
            </a:fld>
            <a:endParaRPr lang="hu-HU" altLang="en-US"/>
          </a:p>
        </p:txBody>
      </p:sp>
    </p:spTree>
    <p:extLst>
      <p:ext uri="{BB962C8B-B14F-4D97-AF65-F5344CB8AC3E}">
        <p14:creationId xmlns:p14="http://schemas.microsoft.com/office/powerpoint/2010/main" val="323291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fld id="{2B9C6209-54C2-4DC3-A96B-D869F1403C33}" type="datetime1">
              <a:rPr lang="hu-HU" altLang="en-US"/>
              <a:pPr/>
              <a:t>2019. 09. 16.</a:t>
            </a:fld>
            <a:endParaRPr lang="hu-HU" altLang="en-US"/>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fld id="{C1FFB2C1-F2A3-4582-BE72-C6BA711ADEAD}" type="slidenum">
              <a:rPr lang="hu-HU" altLang="en-US"/>
              <a:pPr/>
              <a:t>‹#›</a:t>
            </a:fld>
            <a:endParaRPr lang="hu-HU" altLang="en-US"/>
          </a:p>
        </p:txBody>
      </p:sp>
    </p:spTree>
    <p:extLst>
      <p:ext uri="{BB962C8B-B14F-4D97-AF65-F5344CB8AC3E}">
        <p14:creationId xmlns:p14="http://schemas.microsoft.com/office/powerpoint/2010/main" val="2875701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fld id="{4521C78F-E81B-46FC-8CE3-C8068E09F507}" type="datetime1">
              <a:rPr lang="hu-HU" altLang="en-US"/>
              <a:pPr/>
              <a:t>2019. 09. 16.</a:t>
            </a:fld>
            <a:endParaRPr lang="hu-HU" altLang="en-US"/>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fld id="{3593C146-3560-4182-9A88-BABECF29808E}" type="slidenum">
              <a:rPr lang="hu-HU" altLang="en-US"/>
              <a:pPr/>
              <a:t>‹#›</a:t>
            </a:fld>
            <a:endParaRPr lang="hu-HU" altLang="en-US"/>
          </a:p>
        </p:txBody>
      </p:sp>
    </p:spTree>
    <p:extLst>
      <p:ext uri="{BB962C8B-B14F-4D97-AF65-F5344CB8AC3E}">
        <p14:creationId xmlns:p14="http://schemas.microsoft.com/office/powerpoint/2010/main" val="79171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en-US"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en-US" smtClean="0"/>
              <a:t>Mintaszöveg szerkesztése</a:t>
            </a:r>
          </a:p>
          <a:p>
            <a:pPr lvl="1"/>
            <a:r>
              <a:rPr lang="hu-HU" altLang="en-US" smtClean="0"/>
              <a:t>Második szint</a:t>
            </a:r>
          </a:p>
          <a:p>
            <a:pPr lvl="2"/>
            <a:r>
              <a:rPr lang="hu-HU" altLang="en-US" smtClean="0"/>
              <a:t>Harmadik szint</a:t>
            </a:r>
          </a:p>
          <a:p>
            <a:pPr lvl="3"/>
            <a:r>
              <a:rPr lang="hu-HU" altLang="en-US" smtClean="0"/>
              <a:t>Negyedik szint</a:t>
            </a:r>
          </a:p>
          <a:p>
            <a:pPr lvl="4"/>
            <a:r>
              <a:rPr lang="hu-HU" altLang="en-US"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fld id="{2B2833CD-192A-442C-A0D7-BE3F28F47F21}" type="datetime1">
              <a:rPr lang="hu-HU" altLang="en-US"/>
              <a:pPr/>
              <a:t>2019. 09. 16.</a:t>
            </a:fld>
            <a:endParaRPr lang="hu-HU" altLang="en-US"/>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E2A184F9-0F72-471D-9E94-1A864766C1D0}" type="slidenum">
              <a:rPr lang="hu-HU" altLang="en-US"/>
              <a:pPr/>
              <a:t>‹#›</a:t>
            </a:fld>
            <a:endParaRPr lang="hu-H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ím 1"/>
          <p:cNvSpPr>
            <a:spLocks noGrp="1"/>
          </p:cNvSpPr>
          <p:nvPr>
            <p:ph type="ctrTitle"/>
          </p:nvPr>
        </p:nvSpPr>
        <p:spPr/>
        <p:txBody>
          <a:bodyPr/>
          <a:lstStyle/>
          <a:p>
            <a:pPr eaLnBrk="1" hangingPunct="1"/>
            <a:r>
              <a:rPr lang="hu-HU" altLang="en-US" smtClean="0"/>
              <a:t>Pragmatics</a:t>
            </a:r>
            <a:endParaRPr lang="en-GB" altLang="en-US" smtClean="0"/>
          </a:p>
        </p:txBody>
      </p:sp>
      <p:sp>
        <p:nvSpPr>
          <p:cNvPr id="14338" name="Alcím 2"/>
          <p:cNvSpPr>
            <a:spLocks noGrp="1"/>
          </p:cNvSpPr>
          <p:nvPr>
            <p:ph type="subTitle" idx="1"/>
          </p:nvPr>
        </p:nvSpPr>
        <p:spPr/>
        <p:txBody>
          <a:bodyPr/>
          <a:lstStyle/>
          <a:p>
            <a:pPr eaLnBrk="1" hangingPunct="1"/>
            <a:r>
              <a:rPr lang="hu-HU" altLang="en-US" dirty="0" smtClean="0">
                <a:solidFill>
                  <a:srgbClr val="898989"/>
                </a:solidFill>
              </a:rPr>
              <a:t>Autumn </a:t>
            </a:r>
            <a:r>
              <a:rPr lang="hu-HU" altLang="en-US" dirty="0" smtClean="0">
                <a:solidFill>
                  <a:srgbClr val="898989"/>
                </a:solidFill>
              </a:rPr>
              <a:t>201</a:t>
            </a:r>
            <a:r>
              <a:rPr lang="hu-HU" altLang="en-US" dirty="0">
                <a:solidFill>
                  <a:srgbClr val="898989"/>
                </a:solidFill>
              </a:rPr>
              <a:t>9</a:t>
            </a:r>
            <a:r>
              <a:rPr lang="hu-HU" altLang="en-US" dirty="0" smtClean="0">
                <a:solidFill>
                  <a:srgbClr val="898989"/>
                </a:solidFill>
              </a:rPr>
              <a:t>, </a:t>
            </a:r>
            <a:r>
              <a:rPr lang="hu-HU" altLang="en-US" dirty="0" smtClean="0">
                <a:solidFill>
                  <a:srgbClr val="898989"/>
                </a:solidFill>
              </a:rPr>
              <a:t>CogSciMSc</a:t>
            </a:r>
          </a:p>
          <a:p>
            <a:pPr eaLnBrk="1" hangingPunct="1"/>
            <a:endParaRPr lang="en-GB" altLang="en-US" dirty="0" smtClean="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6725"/>
            <a:ext cx="8229600" cy="5659438"/>
          </a:xfrm>
        </p:spPr>
        <p:txBody>
          <a:bodyPr/>
          <a:lstStyle/>
          <a:p>
            <a:pPr eaLnBrk="1" hangingPunct="1">
              <a:lnSpc>
                <a:spcPct val="80000"/>
              </a:lnSpc>
              <a:buFont typeface="Arial" panose="020B0604020202020204" pitchFamily="34" charset="0"/>
              <a:buNone/>
            </a:pPr>
            <a:r>
              <a:rPr lang="en-GB" altLang="en-US" sz="2700" smtClean="0"/>
              <a:t>Inference is an automatic process – violations produce very odd sentences</a:t>
            </a:r>
          </a:p>
          <a:p>
            <a:pPr eaLnBrk="1" hangingPunct="1">
              <a:lnSpc>
                <a:spcPct val="80000"/>
              </a:lnSpc>
            </a:pPr>
            <a:endParaRPr lang="en-GB" altLang="en-US" sz="2700" smtClean="0"/>
          </a:p>
          <a:p>
            <a:pPr eaLnBrk="1" hangingPunct="1">
              <a:lnSpc>
                <a:spcPct val="80000"/>
              </a:lnSpc>
            </a:pPr>
            <a:r>
              <a:rPr lang="en-GB" altLang="en-US" sz="2700" smtClean="0">
                <a:solidFill>
                  <a:srgbClr val="604A7B"/>
                </a:solidFill>
              </a:rPr>
              <a:t>A coroner’s duty is to decide whether a person died a fatal death.</a:t>
            </a:r>
          </a:p>
          <a:p>
            <a:pPr eaLnBrk="1" hangingPunct="1">
              <a:lnSpc>
                <a:spcPct val="80000"/>
              </a:lnSpc>
            </a:pPr>
            <a:r>
              <a:rPr lang="en-GB" altLang="en-US" sz="2700" smtClean="0">
                <a:solidFill>
                  <a:srgbClr val="604A7B"/>
                </a:solidFill>
              </a:rPr>
              <a:t>The robbery was committed by a pair of identical twins, both are said to be about age 20.</a:t>
            </a:r>
          </a:p>
          <a:p>
            <a:pPr eaLnBrk="1" hangingPunct="1">
              <a:lnSpc>
                <a:spcPct val="80000"/>
              </a:lnSpc>
            </a:pPr>
            <a:r>
              <a:rPr lang="en-GB" altLang="en-US" sz="2700" smtClean="0">
                <a:solidFill>
                  <a:srgbClr val="604A7B"/>
                </a:solidFill>
              </a:rPr>
              <a:t>Send in your competition answers with your name, age and how old you are.</a:t>
            </a:r>
          </a:p>
          <a:p>
            <a:pPr eaLnBrk="1" hangingPunct="1">
              <a:lnSpc>
                <a:spcPct val="80000"/>
              </a:lnSpc>
            </a:pPr>
            <a:r>
              <a:rPr lang="en-GB" altLang="en-US" sz="2700" smtClean="0">
                <a:solidFill>
                  <a:srgbClr val="604A7B"/>
                </a:solidFill>
              </a:rPr>
              <a:t>So you are a housewife and a mother. Do you have any children?</a:t>
            </a:r>
          </a:p>
          <a:p>
            <a:pPr eaLnBrk="1" hangingPunct="1">
              <a:lnSpc>
                <a:spcPct val="80000"/>
              </a:lnSpc>
            </a:pPr>
            <a:r>
              <a:rPr lang="en-GB" altLang="en-US" sz="2700" smtClean="0">
                <a:solidFill>
                  <a:srgbClr val="604A7B"/>
                </a:solidFill>
              </a:rPr>
              <a:t>We do not have censorship. What we have is a limitation on what newspapers can report.</a:t>
            </a:r>
          </a:p>
          <a:p>
            <a:pPr eaLnBrk="1" hangingPunct="1">
              <a:lnSpc>
                <a:spcPct val="80000"/>
              </a:lnSpc>
            </a:pPr>
            <a:r>
              <a:rPr lang="en-GB" altLang="en-US" sz="2700" smtClean="0">
                <a:solidFill>
                  <a:srgbClr val="604A7B"/>
                </a:solidFill>
              </a:rPr>
              <a:t>The brain of a woman is almost as heavy as a human brain.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GB" altLang="en-US" smtClean="0"/>
              <a:t>Entailment</a:t>
            </a:r>
          </a:p>
        </p:txBody>
      </p:sp>
      <p:sp>
        <p:nvSpPr>
          <p:cNvPr id="15363" name="Content Placeholder 2"/>
          <p:cNvSpPr>
            <a:spLocks noGrp="1"/>
          </p:cNvSpPr>
          <p:nvPr>
            <p:ph idx="1"/>
          </p:nvPr>
        </p:nvSpPr>
        <p:spPr/>
        <p:txBody>
          <a:bodyPr>
            <a:normAutofit fontScale="92500" lnSpcReduction="10000"/>
          </a:bodyPr>
          <a:lstStyle/>
          <a:p>
            <a:pPr eaLnBrk="1" hangingPunct="1">
              <a:buFont typeface="Arial" pitchFamily="-109" charset="0"/>
              <a:buChar char="•"/>
              <a:defRPr/>
            </a:pPr>
            <a:r>
              <a:rPr lang="en-GB" dirty="0" smtClean="0">
                <a:ea typeface="+mn-ea"/>
                <a:cs typeface="+mn-cs"/>
              </a:rPr>
              <a:t>Inferences that logically follow from utterance meaning or from the interrelations between words in a language (sense relations).</a:t>
            </a:r>
          </a:p>
          <a:p>
            <a:pPr lvl="1" eaLnBrk="1" hangingPunct="1">
              <a:buFont typeface="Arial" pitchFamily="-109" charset="0"/>
              <a:buChar char="–"/>
              <a:defRPr/>
            </a:pPr>
            <a:r>
              <a:rPr lang="en-GB" dirty="0" smtClean="0">
                <a:solidFill>
                  <a:srgbClr val="604A7B"/>
                </a:solidFill>
                <a:ea typeface="ＭＳ Ｐゴシック" charset="-128"/>
              </a:rPr>
              <a:t>Keith strangled Sam.</a:t>
            </a:r>
            <a:br>
              <a:rPr lang="en-GB" dirty="0" smtClean="0">
                <a:solidFill>
                  <a:srgbClr val="604A7B"/>
                </a:solidFill>
                <a:ea typeface="ＭＳ Ｐゴシック" charset="-128"/>
              </a:rPr>
            </a:br>
            <a:r>
              <a:rPr lang="en-GB" dirty="0" smtClean="0">
                <a:ea typeface="ＭＳ Ｐゴシック" charset="-128"/>
              </a:rPr>
              <a:t>==&gt;</a:t>
            </a:r>
            <a:r>
              <a:rPr lang="en-GB" dirty="0" smtClean="0">
                <a:solidFill>
                  <a:srgbClr val="604A7B"/>
                </a:solidFill>
                <a:ea typeface="ＭＳ Ｐゴシック" charset="-128"/>
              </a:rPr>
              <a:t> Sam is dead.</a:t>
            </a:r>
            <a:br>
              <a:rPr lang="en-GB" dirty="0" smtClean="0">
                <a:solidFill>
                  <a:srgbClr val="604A7B"/>
                </a:solidFill>
                <a:ea typeface="ＭＳ Ｐゴシック" charset="-128"/>
              </a:rPr>
            </a:br>
            <a:r>
              <a:rPr lang="en-GB" dirty="0" smtClean="0">
                <a:ea typeface="ＭＳ Ｐゴシック" charset="-128"/>
              </a:rPr>
              <a:t>==&gt;</a:t>
            </a:r>
            <a:r>
              <a:rPr lang="en-GB" dirty="0" smtClean="0">
                <a:solidFill>
                  <a:srgbClr val="604A7B"/>
                </a:solidFill>
                <a:ea typeface="ＭＳ Ｐゴシック" charset="-128"/>
              </a:rPr>
              <a:t> Keith did something. </a:t>
            </a:r>
          </a:p>
          <a:p>
            <a:pPr lvl="1" eaLnBrk="1" hangingPunct="1">
              <a:buFont typeface="Arial" pitchFamily="-109" charset="0"/>
              <a:buChar char="–"/>
              <a:defRPr/>
            </a:pPr>
            <a:r>
              <a:rPr lang="en-GB" dirty="0" smtClean="0">
                <a:solidFill>
                  <a:srgbClr val="604A7B"/>
                </a:solidFill>
                <a:ea typeface="ＭＳ Ｐゴシック" charset="-128"/>
              </a:rPr>
              <a:t>Kate and Tom walked along the beach.</a:t>
            </a:r>
            <a:br>
              <a:rPr lang="en-GB" dirty="0" smtClean="0">
                <a:solidFill>
                  <a:srgbClr val="604A7B"/>
                </a:solidFill>
                <a:ea typeface="ＭＳ Ｐゴシック" charset="-128"/>
              </a:rPr>
            </a:br>
            <a:r>
              <a:rPr lang="en-US" dirty="0" smtClean="0">
                <a:solidFill>
                  <a:srgbClr val="000000"/>
                </a:solidFill>
                <a:ea typeface="ＭＳ Ｐゴシック" charset="-128"/>
                <a:sym typeface="Wingdings" pitchFamily="-109" charset="2"/>
              </a:rPr>
              <a:t>==&gt;</a:t>
            </a:r>
            <a:r>
              <a:rPr lang="en-US" dirty="0" smtClean="0">
                <a:solidFill>
                  <a:srgbClr val="604A7B"/>
                </a:solidFill>
                <a:ea typeface="ＭＳ Ｐゴシック" charset="-128"/>
                <a:sym typeface="Wingdings" pitchFamily="-109" charset="2"/>
              </a:rPr>
              <a:t> Kate walked along the beach.</a:t>
            </a:r>
            <a:br>
              <a:rPr lang="en-US" dirty="0" smtClean="0">
                <a:solidFill>
                  <a:srgbClr val="604A7B"/>
                </a:solidFill>
                <a:ea typeface="ＭＳ Ｐゴシック" charset="-128"/>
                <a:sym typeface="Wingdings" pitchFamily="-109" charset="2"/>
              </a:rPr>
            </a:br>
            <a:r>
              <a:rPr lang="en-US" dirty="0" smtClean="0">
                <a:solidFill>
                  <a:srgbClr val="000000"/>
                </a:solidFill>
                <a:ea typeface="ＭＳ Ｐゴシック" charset="-128"/>
                <a:sym typeface="Wingdings" pitchFamily="-109" charset="2"/>
              </a:rPr>
              <a:t>==&gt;</a:t>
            </a:r>
            <a:r>
              <a:rPr lang="en-US" dirty="0" smtClean="0">
                <a:solidFill>
                  <a:srgbClr val="604A7B"/>
                </a:solidFill>
                <a:ea typeface="ＭＳ Ｐゴシック" charset="-128"/>
                <a:sym typeface="Wingdings" pitchFamily="-109" charset="2"/>
              </a:rPr>
              <a:t> Tom walked somewhere.</a:t>
            </a:r>
            <a:br>
              <a:rPr lang="en-US" dirty="0" smtClean="0">
                <a:solidFill>
                  <a:srgbClr val="604A7B"/>
                </a:solidFill>
                <a:ea typeface="ＭＳ Ｐゴシック" charset="-128"/>
                <a:sym typeface="Wingdings" pitchFamily="-109" charset="2"/>
              </a:rPr>
            </a:br>
            <a:r>
              <a:rPr lang="en-US" dirty="0" smtClean="0">
                <a:solidFill>
                  <a:srgbClr val="000000"/>
                </a:solidFill>
                <a:ea typeface="ＭＳ Ｐゴシック" charset="-128"/>
                <a:sym typeface="Wingdings" pitchFamily="-109" charset="2"/>
              </a:rPr>
              <a:t>==&gt;</a:t>
            </a:r>
            <a:r>
              <a:rPr lang="en-US" dirty="0" smtClean="0">
                <a:solidFill>
                  <a:srgbClr val="604A7B"/>
                </a:solidFill>
                <a:ea typeface="ＭＳ Ｐゴシック" charset="-128"/>
                <a:sym typeface="Wingdings" pitchFamily="-109" charset="2"/>
              </a:rPr>
              <a:t> A female and a male animate being walked along the beach.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GB" altLang="en-US" smtClean="0"/>
              <a:t>Resolving sorts</a:t>
            </a:r>
          </a:p>
        </p:txBody>
      </p:sp>
      <p:sp>
        <p:nvSpPr>
          <p:cNvPr id="38914" name="Content Placeholder 2"/>
          <p:cNvSpPr>
            <a:spLocks noGrp="1"/>
          </p:cNvSpPr>
          <p:nvPr>
            <p:ph idx="1"/>
          </p:nvPr>
        </p:nvSpPr>
        <p:spPr/>
        <p:txBody>
          <a:bodyPr/>
          <a:lstStyle/>
          <a:p>
            <a:r>
              <a:rPr lang="en-GB" altLang="en-US" dirty="0" smtClean="0"/>
              <a:t>Inferences that follow when we try to resolve some lexical conflict (anomaly) using lexical and world knowledge.</a:t>
            </a:r>
          </a:p>
          <a:p>
            <a:pPr lvl="1" eaLnBrk="1" hangingPunct="1"/>
            <a:r>
              <a:rPr lang="en-GB" altLang="en-US" dirty="0" smtClean="0">
                <a:solidFill>
                  <a:srgbClr val="604A7B"/>
                </a:solidFill>
              </a:rPr>
              <a:t>The </a:t>
            </a:r>
            <a:r>
              <a:rPr lang="en-GB" altLang="en-US" dirty="0" err="1" smtClean="0">
                <a:solidFill>
                  <a:srgbClr val="604A7B"/>
                </a:solidFill>
              </a:rPr>
              <a:t>prack</a:t>
            </a:r>
            <a:r>
              <a:rPr lang="en-GB" altLang="en-US" dirty="0" smtClean="0">
                <a:solidFill>
                  <a:srgbClr val="604A7B"/>
                </a:solidFill>
              </a:rPr>
              <a:t> looked at his watch.</a:t>
            </a:r>
            <a:endParaRPr lang="hu-HU" altLang="en-US" dirty="0" smtClean="0">
              <a:solidFill>
                <a:srgbClr val="604A7B"/>
              </a:solidFill>
            </a:endParaRPr>
          </a:p>
          <a:p>
            <a:pPr lvl="2" eaLnBrk="1" hangingPunct="1"/>
            <a:r>
              <a:rPr lang="en-GB" altLang="en-US" dirty="0" smtClean="0">
                <a:solidFill>
                  <a:srgbClr val="000000"/>
                </a:solidFill>
              </a:rPr>
              <a:t>==&gt; </a:t>
            </a:r>
            <a:r>
              <a:rPr lang="en-GB" altLang="en-US" dirty="0" smtClean="0">
                <a:solidFill>
                  <a:srgbClr val="604A7B"/>
                </a:solidFill>
              </a:rPr>
              <a:t>the </a:t>
            </a:r>
            <a:r>
              <a:rPr lang="en-GB" altLang="en-US" dirty="0" err="1" smtClean="0">
                <a:solidFill>
                  <a:srgbClr val="604A7B"/>
                </a:solidFill>
              </a:rPr>
              <a:t>prack</a:t>
            </a:r>
            <a:r>
              <a:rPr lang="en-GB" altLang="en-US" dirty="0" smtClean="0">
                <a:solidFill>
                  <a:srgbClr val="604A7B"/>
                </a:solidFill>
              </a:rPr>
              <a:t> must be a human being.</a:t>
            </a:r>
          </a:p>
          <a:p>
            <a:pPr lvl="1"/>
            <a:r>
              <a:rPr lang="en-GB" altLang="en-US" dirty="0" smtClean="0">
                <a:solidFill>
                  <a:srgbClr val="660066"/>
                </a:solidFill>
              </a:rPr>
              <a:t>Kate’s brother is pregnant.</a:t>
            </a:r>
          </a:p>
          <a:p>
            <a:pPr lvl="1"/>
            <a:r>
              <a:rPr lang="en-GB" altLang="en-US" dirty="0" smtClean="0">
                <a:solidFill>
                  <a:srgbClr val="660066"/>
                </a:solidFill>
              </a:rPr>
              <a:t>The toothbrush danced with the soap</a:t>
            </a:r>
            <a:r>
              <a:rPr lang="en-GB" altLang="en-US" dirty="0" smtClean="0"/>
              <a:t>.</a:t>
            </a:r>
          </a:p>
          <a:p>
            <a:pPr lvl="1"/>
            <a:r>
              <a:rPr lang="en-GB" altLang="en-US" dirty="0" smtClean="0">
                <a:solidFill>
                  <a:srgbClr val="660066"/>
                </a:solidFill>
              </a:rPr>
              <a:t>Sam swallowed the idea</a:t>
            </a:r>
            <a:r>
              <a:rPr lang="en-GB" altLang="en-US" dirty="0" smtClean="0"/>
              <a:t>. (metaphor)</a:t>
            </a:r>
          </a:p>
          <a:p>
            <a:pPr lvl="1"/>
            <a:r>
              <a:rPr lang="en-GB" altLang="en-US" dirty="0" smtClean="0">
                <a:solidFill>
                  <a:srgbClr val="660066"/>
                </a:solidFill>
              </a:rPr>
              <a:t>Colourless green ideas sleep furiously.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1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891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91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91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91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9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457200" y="274638"/>
            <a:ext cx="8229600" cy="706437"/>
          </a:xfrm>
        </p:spPr>
        <p:txBody>
          <a:bodyPr/>
          <a:lstStyle/>
          <a:p>
            <a:r>
              <a:rPr lang="en-GB" altLang="en-US" smtClean="0"/>
              <a:t>Presupposition</a:t>
            </a:r>
          </a:p>
        </p:txBody>
      </p:sp>
      <p:sp>
        <p:nvSpPr>
          <p:cNvPr id="40962" name="Content Placeholder 2"/>
          <p:cNvSpPr>
            <a:spLocks noGrp="1"/>
          </p:cNvSpPr>
          <p:nvPr>
            <p:ph idx="1"/>
          </p:nvPr>
        </p:nvSpPr>
        <p:spPr>
          <a:xfrm>
            <a:off x="457200" y="1196975"/>
            <a:ext cx="8229600" cy="4929188"/>
          </a:xfrm>
        </p:spPr>
        <p:txBody>
          <a:bodyPr/>
          <a:lstStyle/>
          <a:p>
            <a:pPr marL="342900" lvl="1" indent="-342900">
              <a:lnSpc>
                <a:spcPct val="80000"/>
              </a:lnSpc>
              <a:buFont typeface="Arial" panose="020B0604020202020204" pitchFamily="34" charset="0"/>
              <a:buChar char="•"/>
            </a:pPr>
            <a:r>
              <a:rPr lang="en-US" altLang="en-US" sz="2600" smtClean="0">
                <a:solidFill>
                  <a:srgbClr val="000000"/>
                </a:solidFill>
                <a:sym typeface="Wingdings" panose="05000000000000000000" pitchFamily="2" charset="2"/>
              </a:rPr>
              <a:t>A type of inference that’s impossible to define</a:t>
            </a:r>
            <a:r>
              <a:rPr lang="hu-HU" altLang="en-US" sz="2600" smtClean="0">
                <a:solidFill>
                  <a:srgbClr val="000000"/>
                </a:solidFill>
                <a:sym typeface="Wingdings" panose="05000000000000000000" pitchFamily="2" charset="2"/>
              </a:rPr>
              <a:t>..</a:t>
            </a:r>
            <a:r>
              <a:rPr lang="en-US" altLang="en-US" sz="2600" smtClean="0">
                <a:solidFill>
                  <a:srgbClr val="000000"/>
                </a:solidFill>
                <a:sym typeface="Wingdings" panose="05000000000000000000" pitchFamily="2" charset="2"/>
              </a:rPr>
              <a:t>. A proposition which must be true for the utterance to make any sense: The present king of France is bald. True or False?</a:t>
            </a:r>
          </a:p>
          <a:p>
            <a:pPr marL="742950" lvl="2" indent="-342900">
              <a:lnSpc>
                <a:spcPct val="80000"/>
              </a:lnSpc>
            </a:pPr>
            <a:r>
              <a:rPr lang="en-US" altLang="en-US" sz="2200" smtClean="0">
                <a:solidFill>
                  <a:srgbClr val="604A7B"/>
                </a:solidFill>
                <a:sym typeface="Wingdings" panose="05000000000000000000" pitchFamily="2" charset="2"/>
              </a:rPr>
              <a:t>Where did Mike look for his keys?</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Mike looked for his keys.</a:t>
            </a:r>
          </a:p>
          <a:p>
            <a:pPr marL="742950" lvl="2" indent="-342900">
              <a:lnSpc>
                <a:spcPct val="80000"/>
              </a:lnSpc>
            </a:pPr>
            <a:r>
              <a:rPr lang="en-US" altLang="en-US" sz="2200" smtClean="0">
                <a:solidFill>
                  <a:srgbClr val="604A7B"/>
                </a:solidFill>
                <a:sym typeface="Wingdings" panose="05000000000000000000" pitchFamily="2" charset="2"/>
              </a:rPr>
              <a:t>Jake’s sitting on Sam’s sofa.</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Sam has a sofa.</a:t>
            </a:r>
          </a:p>
          <a:p>
            <a:pPr marL="742950" lvl="2" indent="-342900">
              <a:lnSpc>
                <a:spcPct val="80000"/>
              </a:lnSpc>
            </a:pPr>
            <a:r>
              <a:rPr lang="en-US" altLang="en-US" sz="2200" smtClean="0">
                <a:solidFill>
                  <a:srgbClr val="604A7B"/>
                </a:solidFill>
                <a:sym typeface="Wingdings" panose="05000000000000000000" pitchFamily="2" charset="2"/>
              </a:rPr>
              <a:t>I’m sorry Felix doesn’t want to go out.</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Felix doesn’t want to go out. </a:t>
            </a:r>
            <a:endParaRPr lang="en-GB" altLang="en-US" sz="2200" smtClean="0">
              <a:solidFill>
                <a:srgbClr val="604A7B"/>
              </a:solidFill>
              <a:sym typeface="Wingdings" panose="05000000000000000000" pitchFamily="2" charset="2"/>
            </a:endParaRPr>
          </a:p>
          <a:p>
            <a:pPr marL="742950" lvl="2" indent="-342900">
              <a:lnSpc>
                <a:spcPct val="80000"/>
              </a:lnSpc>
            </a:pPr>
            <a:r>
              <a:rPr lang="en-US" altLang="en-US" sz="2200" smtClean="0">
                <a:solidFill>
                  <a:srgbClr val="604A7B"/>
                </a:solidFill>
                <a:sym typeface="Wingdings" panose="05000000000000000000" pitchFamily="2" charset="2"/>
              </a:rPr>
              <a:t>Ismerjük el, hogy katolikusok vagyunk. (We should admit that we are catholics)</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Katolikusok vagyunk. (We are catholics)</a:t>
            </a:r>
          </a:p>
          <a:p>
            <a:pPr marL="742950" lvl="2" indent="-342900">
              <a:lnSpc>
                <a:spcPct val="80000"/>
              </a:lnSpc>
            </a:pPr>
            <a:r>
              <a:rPr lang="en-US" altLang="en-US" sz="2200" smtClean="0">
                <a:solidFill>
                  <a:srgbClr val="604A7B"/>
                </a:solidFill>
                <a:sym typeface="Wingdings" panose="05000000000000000000" pitchFamily="2" charset="2"/>
              </a:rPr>
              <a:t>The car in front is a Toyota.</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There is a car in front of you.</a:t>
            </a:r>
            <a:endParaRPr lang="en-GB" altLang="en-US" sz="2200" smtClean="0">
              <a:solidFill>
                <a:srgbClr val="604A7B"/>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endParaRPr lang="en-GB" altLang="en-US" smtClean="0"/>
          </a:p>
        </p:txBody>
      </p:sp>
      <p:sp>
        <p:nvSpPr>
          <p:cNvPr id="3" name="Content Placeholder 2"/>
          <p:cNvSpPr>
            <a:spLocks noGrp="1"/>
          </p:cNvSpPr>
          <p:nvPr>
            <p:ph idx="1"/>
          </p:nvPr>
        </p:nvSpPr>
        <p:spPr/>
        <p:txBody>
          <a:bodyPr/>
          <a:lstStyle/>
          <a:p>
            <a:pPr marL="0" indent="0">
              <a:buFont typeface="Arial" panose="020B0604020202020204" pitchFamily="34" charset="0"/>
              <a:buNone/>
              <a:defRPr/>
            </a:pPr>
            <a:r>
              <a:rPr lang="en-GB" altLang="en-US" dirty="0" smtClean="0">
                <a:ea typeface="ＭＳ Ｐゴシック" panose="020B0600070205080204" pitchFamily="34" charset="-128"/>
              </a:rPr>
              <a:t>Prosecutor: </a:t>
            </a:r>
            <a:r>
              <a:rPr lang="en-GB" altLang="en-US" dirty="0" smtClean="0">
                <a:solidFill>
                  <a:srgbClr val="660066"/>
                </a:solidFill>
                <a:ea typeface="ＭＳ Ｐゴシック" panose="020B0600070205080204" pitchFamily="34" charset="-128"/>
              </a:rPr>
              <a:t>Did you pay the bribe money into 		your own bank account</a:t>
            </a:r>
            <a:r>
              <a:rPr lang="en-GB" altLang="en-US" dirty="0" smtClean="0">
                <a:ea typeface="ＭＳ Ｐゴシック" panose="020B0600070205080204" pitchFamily="34" charset="-128"/>
              </a:rPr>
              <a:t>?</a:t>
            </a:r>
            <a:br>
              <a:rPr lang="en-GB" altLang="en-US" dirty="0" smtClean="0">
                <a:ea typeface="ＭＳ Ｐゴシック" panose="020B0600070205080204" pitchFamily="34" charset="-128"/>
              </a:rPr>
            </a:br>
            <a:r>
              <a:rPr lang="en-GB" altLang="en-US" dirty="0" smtClean="0">
                <a:ea typeface="ＭＳ Ｐゴシック" panose="020B0600070205080204" pitchFamily="34" charset="-128"/>
              </a:rPr>
              <a:t>Accused: ???</a:t>
            </a:r>
          </a:p>
          <a:p>
            <a:pPr>
              <a:defRPr/>
            </a:pPr>
            <a:endParaRPr lang="en-GB" dirty="0">
              <a:ea typeface="ＭＳ Ｐゴシック"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GB" altLang="en-US" smtClean="0"/>
              <a:t>Presupposition versus entailment</a:t>
            </a:r>
          </a:p>
        </p:txBody>
      </p:sp>
      <p:sp>
        <p:nvSpPr>
          <p:cNvPr id="44034" name="Content Placeholder 2"/>
          <p:cNvSpPr>
            <a:spLocks noGrp="1"/>
          </p:cNvSpPr>
          <p:nvPr>
            <p:ph idx="1"/>
          </p:nvPr>
        </p:nvSpPr>
        <p:spPr/>
        <p:txBody>
          <a:bodyPr/>
          <a:lstStyle/>
          <a:p>
            <a:pPr>
              <a:lnSpc>
                <a:spcPct val="90000"/>
              </a:lnSpc>
            </a:pPr>
            <a:r>
              <a:rPr lang="en-GB" altLang="en-US" smtClean="0"/>
              <a:t>Jake’s sitting on Sam’s sofa.</a:t>
            </a:r>
            <a:br>
              <a:rPr lang="en-GB" altLang="en-US" smtClean="0"/>
            </a:br>
            <a:r>
              <a:rPr lang="en-GB" altLang="en-US" smtClean="0"/>
              <a:t>==&gt; Jake’s sitting on something.</a:t>
            </a:r>
            <a:br>
              <a:rPr lang="en-GB" altLang="en-US" smtClean="0"/>
            </a:br>
            <a:r>
              <a:rPr lang="en-GB" altLang="en-US" smtClean="0"/>
              <a:t>==&gt; Sam has a sofa.</a:t>
            </a:r>
          </a:p>
          <a:p>
            <a:pPr>
              <a:lnSpc>
                <a:spcPct val="90000"/>
              </a:lnSpc>
            </a:pPr>
            <a:r>
              <a:rPr lang="en-GB" altLang="en-US" smtClean="0"/>
              <a:t>Jake’s not sitting on Sam’s sofa.</a:t>
            </a:r>
            <a:br>
              <a:rPr lang="en-GB" altLang="en-US" smtClean="0"/>
            </a:br>
            <a:r>
              <a:rPr lang="en-GB" altLang="en-US" smtClean="0"/>
              <a:t>==&gt; Jake’s sitting on something or not</a:t>
            </a:r>
            <a:br>
              <a:rPr lang="en-GB" altLang="en-US" smtClean="0"/>
            </a:br>
            <a:r>
              <a:rPr lang="en-GB" altLang="en-US" smtClean="0"/>
              <a:t>==&gt; Sam has a sofa</a:t>
            </a:r>
          </a:p>
          <a:p>
            <a:pPr>
              <a:lnSpc>
                <a:spcPct val="90000"/>
              </a:lnSpc>
            </a:pPr>
            <a:endParaRPr lang="en-GB" altLang="en-US" smtClean="0"/>
          </a:p>
          <a:p>
            <a:pPr>
              <a:lnSpc>
                <a:spcPct val="90000"/>
              </a:lnSpc>
            </a:pPr>
            <a:endParaRPr lang="en-GB"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GB" altLang="en-US" smtClean="0"/>
              <a:t>The limits of inferences</a:t>
            </a:r>
          </a:p>
        </p:txBody>
      </p:sp>
      <p:sp>
        <p:nvSpPr>
          <p:cNvPr id="46082" name="Content Placeholder 2"/>
          <p:cNvSpPr>
            <a:spLocks noGrp="1"/>
          </p:cNvSpPr>
          <p:nvPr>
            <p:ph idx="1"/>
          </p:nvPr>
        </p:nvSpPr>
        <p:spPr/>
        <p:txBody>
          <a:bodyPr/>
          <a:lstStyle/>
          <a:p>
            <a:pPr eaLnBrk="1" hangingPunct="1"/>
            <a:r>
              <a:rPr lang="en-GB" altLang="en-US" smtClean="0"/>
              <a:t>people are not always “logical”</a:t>
            </a:r>
          </a:p>
          <a:p>
            <a:pPr eaLnBrk="1" hangingPunct="1"/>
            <a:endParaRPr lang="en-GB" altLang="en-US" smtClean="0"/>
          </a:p>
          <a:p>
            <a:pPr eaLnBrk="1" hangingPunct="1"/>
            <a:r>
              <a:rPr lang="en-GB" altLang="en-US" smtClean="0"/>
              <a:t>we do not always have all the necessary information to draw logical conclusions but that does not make communication impossible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eaLnBrk="1" hangingPunct="1"/>
            <a:r>
              <a:rPr lang="en-GB" altLang="en-US" smtClean="0"/>
              <a:t>Material implication</a:t>
            </a:r>
          </a:p>
          <a:p>
            <a:pPr eaLnBrk="1" hangingPunct="1"/>
            <a:endParaRPr lang="en-GB" altLang="en-US" smtClean="0">
              <a:solidFill>
                <a:srgbClr val="604A7B"/>
              </a:solidFill>
            </a:endParaRPr>
          </a:p>
          <a:p>
            <a:pPr lvl="1" eaLnBrk="1" hangingPunct="1"/>
            <a:r>
              <a:rPr lang="en-GB" altLang="en-US" smtClean="0">
                <a:solidFill>
                  <a:srgbClr val="604A7B"/>
                </a:solidFill>
              </a:rPr>
              <a:t>What animal is this</a:t>
            </a:r>
          </a:p>
          <a:p>
            <a:pPr lvl="1" eaLnBrk="1" hangingPunct="1"/>
            <a:r>
              <a:rPr lang="en-GB" altLang="en-US" smtClean="0">
                <a:solidFill>
                  <a:srgbClr val="604A7B"/>
                </a:solidFill>
              </a:rPr>
              <a:t>If it barks, it’s a dog. </a:t>
            </a:r>
            <a:r>
              <a:rPr lang="en-GB" altLang="en-US" smtClean="0">
                <a:solidFill>
                  <a:srgbClr val="000000"/>
                </a:solidFill>
              </a:rPr>
              <a:t>==&gt;</a:t>
            </a:r>
            <a:r>
              <a:rPr lang="en-GB" altLang="en-US" smtClean="0">
                <a:solidFill>
                  <a:srgbClr val="604A7B"/>
                </a:solidFill>
              </a:rPr>
              <a:t/>
            </a:r>
            <a:br>
              <a:rPr lang="en-GB" altLang="en-US" smtClean="0">
                <a:solidFill>
                  <a:srgbClr val="604A7B"/>
                </a:solidFill>
              </a:rPr>
            </a:br>
            <a:r>
              <a:rPr lang="en-GB" altLang="en-US" smtClean="0"/>
              <a:t>barks =&gt; dog</a:t>
            </a:r>
            <a:br>
              <a:rPr lang="en-GB" altLang="en-US" smtClean="0"/>
            </a:br>
            <a:r>
              <a:rPr lang="en-GB" altLang="en-US" smtClean="0"/>
              <a:t>doesn’t bark =&gt; dog or not dog</a:t>
            </a:r>
          </a:p>
          <a:p>
            <a:pPr lvl="1" eaLnBrk="1" hangingPunct="1"/>
            <a:endParaRPr lang="en-GB" altLang="en-US" smtClean="0"/>
          </a:p>
          <a:p>
            <a:pPr lvl="1" eaLnBrk="1" hangingPunct="1"/>
            <a:r>
              <a:rPr lang="en-GB" altLang="en-US" smtClean="0">
                <a:solidFill>
                  <a:srgbClr val="604A7B"/>
                </a:solidFill>
              </a:rPr>
              <a:t>What are we doing tomorrow</a:t>
            </a:r>
            <a:r>
              <a:rPr lang="en-GB" altLang="en-US" smtClean="0"/>
              <a:t>?</a:t>
            </a:r>
          </a:p>
          <a:p>
            <a:pPr lvl="1" eaLnBrk="1" hangingPunct="1"/>
            <a:r>
              <a:rPr lang="en-GB" altLang="en-US" smtClean="0">
                <a:solidFill>
                  <a:srgbClr val="604A7B"/>
                </a:solidFill>
              </a:rPr>
              <a:t>If it snows, we’ll go skiing</a:t>
            </a:r>
            <a:r>
              <a:rPr lang="en-GB" altLang="en-US" smtClean="0"/>
              <a:t>. ==&gt;</a:t>
            </a:r>
            <a:br>
              <a:rPr lang="en-GB" altLang="en-US" smtClean="0"/>
            </a:br>
            <a:r>
              <a:rPr lang="en-GB" altLang="en-US" smtClean="0"/>
              <a:t>snows =&gt; skiing</a:t>
            </a:r>
            <a:br>
              <a:rPr lang="en-GB" altLang="en-US" smtClean="0"/>
            </a:br>
            <a:r>
              <a:rPr lang="en-GB" altLang="en-US" smtClean="0"/>
              <a:t>doesn’t snow =&gt; NO skiing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9913"/>
            <a:ext cx="8229600" cy="5556250"/>
          </a:xfrm>
        </p:spPr>
        <p:txBody>
          <a:bodyPr/>
          <a:lstStyle/>
          <a:p>
            <a:pPr eaLnBrk="1" hangingPunct="1"/>
            <a:r>
              <a:rPr lang="en-GB" altLang="en-US" sz="3000" smtClean="0"/>
              <a:t>Disjunction (inclusive versus exclusive interpretation)</a:t>
            </a:r>
          </a:p>
          <a:p>
            <a:pPr eaLnBrk="1" hangingPunct="1"/>
            <a:endParaRPr lang="en-GB" altLang="en-US" sz="3000" smtClean="0"/>
          </a:p>
          <a:p>
            <a:pPr lvl="1" eaLnBrk="1" hangingPunct="1"/>
            <a:r>
              <a:rPr lang="en-GB" altLang="en-US" sz="2600" smtClean="0">
                <a:solidFill>
                  <a:srgbClr val="604A7B"/>
                </a:solidFill>
              </a:rPr>
              <a:t>We are looking for an actress with long or blond hair</a:t>
            </a:r>
            <a:r>
              <a:rPr lang="en-GB" altLang="en-US" sz="2600" smtClean="0"/>
              <a:t>.</a:t>
            </a:r>
            <a:br>
              <a:rPr lang="en-GB" altLang="en-US" sz="2600" smtClean="0"/>
            </a:br>
            <a:r>
              <a:rPr lang="en-GB" altLang="en-US" sz="2600" smtClean="0"/>
              <a:t>blond </a:t>
            </a:r>
            <a:r>
              <a:rPr lang="en-GB" altLang="en-US" sz="2600" smtClean="0">
                <a:latin typeface="Zapf Dingbats" pitchFamily="-91" charset="2"/>
              </a:rPr>
              <a:t>✔</a:t>
            </a:r>
            <a:r>
              <a:rPr lang="en-GB" altLang="en-US" sz="2600" smtClean="0"/>
              <a:t/>
            </a:r>
            <a:br>
              <a:rPr lang="en-GB" altLang="en-US" sz="2600" smtClean="0"/>
            </a:br>
            <a:r>
              <a:rPr lang="en-GB" altLang="en-US" sz="2600" smtClean="0"/>
              <a:t>long hair </a:t>
            </a:r>
            <a:r>
              <a:rPr lang="en-GB" altLang="en-US" sz="2600" smtClean="0">
                <a:latin typeface="Zapf Dingbats" pitchFamily="-91" charset="2"/>
              </a:rPr>
              <a:t>✔</a:t>
            </a:r>
            <a:r>
              <a:rPr lang="en-GB" altLang="en-US" sz="2600" smtClean="0"/>
              <a:t/>
            </a:r>
            <a:br>
              <a:rPr lang="en-GB" altLang="en-US" sz="2600" smtClean="0"/>
            </a:br>
            <a:r>
              <a:rPr lang="en-GB" altLang="en-US" sz="2600" smtClean="0"/>
              <a:t>blond and long hair </a:t>
            </a:r>
            <a:r>
              <a:rPr lang="en-GB" altLang="en-US" sz="2600" smtClean="0">
                <a:latin typeface="Zapf Dingbats" pitchFamily="-91" charset="2"/>
              </a:rPr>
              <a:t>✔</a:t>
            </a:r>
            <a:endParaRPr lang="en-GB" altLang="en-US" sz="2600" smtClean="0"/>
          </a:p>
          <a:p>
            <a:pPr lvl="1" eaLnBrk="1" hangingPunct="1"/>
            <a:endParaRPr lang="en-GB" altLang="en-US" sz="2600" smtClean="0"/>
          </a:p>
          <a:p>
            <a:pPr lvl="1" eaLnBrk="1" hangingPunct="1"/>
            <a:r>
              <a:rPr lang="en-GB" altLang="en-US" sz="2600" smtClean="0">
                <a:solidFill>
                  <a:srgbClr val="604A7B"/>
                </a:solidFill>
              </a:rPr>
              <a:t>I put the key in the green or the round box</a:t>
            </a:r>
            <a:r>
              <a:rPr lang="en-GB" altLang="en-US" sz="2600" smtClean="0"/>
              <a:t>.</a:t>
            </a:r>
            <a:br>
              <a:rPr lang="en-GB" altLang="en-US" sz="2600" smtClean="0"/>
            </a:br>
            <a:r>
              <a:rPr lang="en-GB" altLang="en-US" sz="2600" smtClean="0"/>
              <a:t>green </a:t>
            </a:r>
            <a:r>
              <a:rPr lang="en-GB" altLang="en-US" sz="2600" smtClean="0">
                <a:latin typeface="Zapf Dingbats" pitchFamily="-91" charset="2"/>
              </a:rPr>
              <a:t>✔</a:t>
            </a:r>
            <a:r>
              <a:rPr lang="en-GB" altLang="en-US" sz="2600" smtClean="0"/>
              <a:t/>
            </a:r>
            <a:br>
              <a:rPr lang="en-GB" altLang="en-US" sz="2600" smtClean="0"/>
            </a:br>
            <a:r>
              <a:rPr lang="en-GB" altLang="en-US" sz="2600" smtClean="0"/>
              <a:t>round </a:t>
            </a:r>
            <a:r>
              <a:rPr lang="en-GB" altLang="en-US" sz="2600" smtClean="0">
                <a:latin typeface="Zapf Dingbats" pitchFamily="-91" charset="2"/>
              </a:rPr>
              <a:t>✔</a:t>
            </a:r>
            <a:r>
              <a:rPr lang="en-GB" altLang="en-US" sz="2600" smtClean="0"/>
              <a:t/>
            </a:r>
            <a:br>
              <a:rPr lang="en-GB" altLang="en-US" sz="2600" smtClean="0"/>
            </a:br>
            <a:r>
              <a:rPr lang="en-GB" altLang="en-US" sz="2600" smtClean="0"/>
              <a:t>green and round </a:t>
            </a:r>
            <a:r>
              <a:rPr lang="en-GB" altLang="en-US" sz="2600" smtClean="0">
                <a:latin typeface="Zapf Dingbats" pitchFamily="-91" charset="2"/>
              </a:rPr>
              <a:t>✗</a:t>
            </a:r>
            <a:endParaRPr lang="en-GB" altLang="en-US" sz="2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531813"/>
            <a:ext cx="8229600" cy="5594350"/>
          </a:xfrm>
        </p:spPr>
        <p:txBody>
          <a:bodyPr/>
          <a:lstStyle/>
          <a:p>
            <a:pPr eaLnBrk="1" hangingPunct="1">
              <a:buFont typeface="Arial" pitchFamily="-109" charset="0"/>
              <a:buChar char="•"/>
              <a:defRPr/>
            </a:pPr>
            <a:r>
              <a:rPr lang="en-GB" dirty="0" smtClean="0">
                <a:ea typeface="+mn-ea"/>
                <a:cs typeface="+mn-cs"/>
              </a:rPr>
              <a:t>Conjunction</a:t>
            </a:r>
          </a:p>
          <a:p>
            <a:pPr eaLnBrk="1" hangingPunct="1">
              <a:buFont typeface="Arial" pitchFamily="-109" charset="0"/>
              <a:buChar char="•"/>
              <a:defRPr/>
            </a:pPr>
            <a:endParaRPr lang="en-GB" dirty="0" smtClean="0">
              <a:ea typeface="+mn-ea"/>
              <a:cs typeface="+mn-cs"/>
            </a:endParaRPr>
          </a:p>
          <a:p>
            <a:pPr lvl="1" eaLnBrk="1" hangingPunct="1">
              <a:buFont typeface="Arial" pitchFamily="-109" charset="0"/>
              <a:buChar char="–"/>
              <a:defRPr/>
            </a:pPr>
            <a:r>
              <a:rPr lang="en-GB" dirty="0" smtClean="0">
                <a:solidFill>
                  <a:schemeClr val="accent4">
                    <a:lumMod val="75000"/>
                  </a:schemeClr>
                </a:solidFill>
                <a:ea typeface="ＭＳ Ｐゴシック" charset="-128"/>
              </a:rPr>
              <a:t>Tom is a doctor and Mary is an engineer</a:t>
            </a:r>
            <a:r>
              <a:rPr lang="en-GB" dirty="0" smtClean="0">
                <a:ea typeface="ＭＳ Ｐゴシック" charset="-128"/>
              </a:rPr>
              <a:t>.</a:t>
            </a:r>
            <a:br>
              <a:rPr lang="en-GB" dirty="0" smtClean="0">
                <a:ea typeface="ＭＳ Ｐゴシック" charset="-128"/>
              </a:rPr>
            </a:br>
            <a:r>
              <a:rPr lang="en-GB" dirty="0" smtClean="0">
                <a:ea typeface="ＭＳ Ｐゴシック" charset="-128"/>
              </a:rPr>
              <a:t>==&gt; Mary is an engineer and Tom is a doctor.</a:t>
            </a:r>
          </a:p>
          <a:p>
            <a:pPr lvl="1" eaLnBrk="1" hangingPunct="1">
              <a:buFont typeface="Arial" pitchFamily="-109" charset="0"/>
              <a:buChar char="–"/>
              <a:defRPr/>
            </a:pPr>
            <a:endParaRPr lang="en-GB" dirty="0" smtClean="0">
              <a:ea typeface="ＭＳ Ｐゴシック" charset="-128"/>
            </a:endParaRPr>
          </a:p>
          <a:p>
            <a:pPr lvl="1" eaLnBrk="1" hangingPunct="1">
              <a:buFont typeface="Arial" pitchFamily="-109" charset="0"/>
              <a:buChar char="–"/>
              <a:defRPr/>
            </a:pPr>
            <a:r>
              <a:rPr lang="en-GB" dirty="0" smtClean="0">
                <a:solidFill>
                  <a:srgbClr val="604A7B"/>
                </a:solidFill>
                <a:ea typeface="ＭＳ Ｐゴシック" charset="-128"/>
              </a:rPr>
              <a:t>Sam fell and broke her leg</a:t>
            </a:r>
            <a:r>
              <a:rPr lang="en-GB" dirty="0" smtClean="0">
                <a:ea typeface="ＭＳ Ｐゴシック" charset="-128"/>
              </a:rPr>
              <a:t>.</a:t>
            </a:r>
            <a:br>
              <a:rPr lang="en-GB" dirty="0" smtClean="0">
                <a:ea typeface="ＭＳ Ｐゴシック" charset="-128"/>
              </a:rPr>
            </a:br>
            <a:r>
              <a:rPr lang="en-GB" dirty="0" smtClean="0">
                <a:ea typeface="ＭＳ Ｐゴシック" charset="-128"/>
              </a:rPr>
              <a:t>==&gt; ??Sam broke her leg and fell.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530">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5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GB" altLang="en-US" smtClean="0"/>
              <a:t>What is pragmatics?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a:buChar char="•"/>
              <a:defRPr/>
            </a:pPr>
            <a:r>
              <a:rPr lang="en-GB" dirty="0" smtClean="0">
                <a:ea typeface="+mn-ea"/>
                <a:cs typeface="+mn-cs"/>
              </a:rPr>
              <a:t>The analysis of utterance meaning that does not directly follow from the semantics of the utterance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457200" y="582613"/>
            <a:ext cx="8229600" cy="5543550"/>
          </a:xfrm>
        </p:spPr>
        <p:txBody>
          <a:bodyPr/>
          <a:lstStyle/>
          <a:p>
            <a:pPr eaLnBrk="1" hangingPunct="1">
              <a:lnSpc>
                <a:spcPct val="90000"/>
              </a:lnSpc>
            </a:pPr>
            <a:r>
              <a:rPr lang="en-GB" altLang="en-US" sz="3000" dirty="0" smtClean="0"/>
              <a:t>Quantification</a:t>
            </a:r>
          </a:p>
          <a:p>
            <a:pPr lvl="1" eaLnBrk="1" hangingPunct="1">
              <a:lnSpc>
                <a:spcPct val="90000"/>
              </a:lnSpc>
              <a:buFont typeface="Arial" panose="020B0604020202020204" pitchFamily="34" charset="0"/>
              <a:buNone/>
            </a:pPr>
            <a:endParaRPr lang="en-GB" altLang="en-US" sz="2600" dirty="0" smtClean="0"/>
          </a:p>
          <a:p>
            <a:pPr lvl="1" eaLnBrk="1" hangingPunct="1">
              <a:lnSpc>
                <a:spcPct val="90000"/>
              </a:lnSpc>
              <a:buFont typeface="Arial" panose="020B0604020202020204" pitchFamily="34" charset="0"/>
              <a:buNone/>
            </a:pPr>
            <a:r>
              <a:rPr lang="en-GB" altLang="en-US" sz="2600" dirty="0" smtClean="0"/>
              <a:t>“Are you hungry?”</a:t>
            </a:r>
          </a:p>
          <a:p>
            <a:pPr lvl="1" eaLnBrk="1" hangingPunct="1">
              <a:lnSpc>
                <a:spcPct val="90000"/>
              </a:lnSpc>
              <a:buFont typeface="Arial" panose="020B0604020202020204" pitchFamily="34" charset="0"/>
              <a:buNone/>
            </a:pPr>
            <a:r>
              <a:rPr lang="en-GB" altLang="en-US" sz="2600" dirty="0" smtClean="0">
                <a:solidFill>
                  <a:srgbClr val="604A7B"/>
                </a:solidFill>
              </a:rPr>
              <a:t>“I’ve had some biscuits</a:t>
            </a:r>
            <a:r>
              <a:rPr lang="en-GB" altLang="en-US" sz="2600" dirty="0" smtClean="0"/>
              <a:t>.”</a:t>
            </a:r>
            <a:endParaRPr lang="hu-HU" altLang="en-US" sz="2600" dirty="0" smtClean="0"/>
          </a:p>
          <a:p>
            <a:pPr lvl="1" eaLnBrk="1" hangingPunct="1">
              <a:lnSpc>
                <a:spcPct val="90000"/>
              </a:lnSpc>
              <a:buFont typeface="Arial" panose="020B0604020202020204" pitchFamily="34" charset="0"/>
              <a:buNone/>
            </a:pPr>
            <a:r>
              <a:rPr lang="hu-HU" altLang="en-US" sz="2600" dirty="0"/>
              <a:t>	</a:t>
            </a:r>
            <a:r>
              <a:rPr lang="en-GB" altLang="en-US" sz="2600" dirty="0" smtClean="0"/>
              <a:t>=&gt; The whole packet or just some of it</a:t>
            </a:r>
            <a:br>
              <a:rPr lang="en-GB" altLang="en-US" sz="2600" dirty="0" smtClean="0"/>
            </a:br>
            <a:endParaRPr lang="en-GB" altLang="en-US" sz="2600" dirty="0" smtClean="0"/>
          </a:p>
          <a:p>
            <a:pPr lvl="1" eaLnBrk="1" hangingPunct="1">
              <a:lnSpc>
                <a:spcPct val="90000"/>
              </a:lnSpc>
              <a:buFont typeface="Arial" panose="020B0604020202020204" pitchFamily="34" charset="0"/>
              <a:buNone/>
            </a:pPr>
            <a:r>
              <a:rPr lang="en-GB" altLang="en-US" sz="2600" dirty="0" smtClean="0"/>
              <a:t>“There’s a packet of biscuits on the table.”</a:t>
            </a:r>
          </a:p>
          <a:p>
            <a:pPr lvl="1" eaLnBrk="1" hangingPunct="1">
              <a:lnSpc>
                <a:spcPct val="90000"/>
              </a:lnSpc>
              <a:buFont typeface="Arial" panose="020B0604020202020204" pitchFamily="34" charset="0"/>
              <a:buNone/>
            </a:pPr>
            <a:r>
              <a:rPr lang="en-GB" altLang="en-US" sz="2600" dirty="0" smtClean="0"/>
              <a:t>“</a:t>
            </a:r>
            <a:r>
              <a:rPr lang="en-GB" altLang="ja-JP" sz="2600" dirty="0" smtClean="0">
                <a:solidFill>
                  <a:srgbClr val="604A7B"/>
                </a:solidFill>
              </a:rPr>
              <a:t>I</a:t>
            </a:r>
            <a:r>
              <a:rPr lang="en-GB" altLang="en-US" sz="2600" dirty="0" smtClean="0">
                <a:solidFill>
                  <a:srgbClr val="604A7B"/>
                </a:solidFill>
              </a:rPr>
              <a:t>’</a:t>
            </a:r>
            <a:r>
              <a:rPr lang="en-GB" altLang="ja-JP" sz="2600" dirty="0" smtClean="0">
                <a:solidFill>
                  <a:srgbClr val="604A7B"/>
                </a:solidFill>
              </a:rPr>
              <a:t>ve had some (biscuits)</a:t>
            </a:r>
            <a:r>
              <a:rPr lang="en-GB" altLang="en-US" sz="2600" dirty="0" smtClean="0"/>
              <a:t>”</a:t>
            </a:r>
            <a:endParaRPr lang="hu-HU" altLang="en-US" sz="2600" dirty="0"/>
          </a:p>
          <a:p>
            <a:pPr lvl="1" eaLnBrk="1" hangingPunct="1">
              <a:lnSpc>
                <a:spcPct val="90000"/>
              </a:lnSpc>
              <a:buFont typeface="Arial" panose="020B0604020202020204" pitchFamily="34" charset="0"/>
              <a:buNone/>
            </a:pPr>
            <a:r>
              <a:rPr lang="hu-HU" altLang="en-US" sz="2600" dirty="0" smtClean="0"/>
              <a:t>	</a:t>
            </a:r>
            <a:r>
              <a:rPr lang="en-GB" altLang="en-US" sz="2600" dirty="0" smtClean="0"/>
              <a:t>=&gt; not the whole packet</a:t>
            </a:r>
          </a:p>
          <a:p>
            <a:pPr lvl="1" eaLnBrk="1" hangingPunct="1">
              <a:lnSpc>
                <a:spcPct val="90000"/>
              </a:lnSpc>
            </a:pPr>
            <a:endParaRPr lang="en-GB" altLang="en-US" sz="2600" dirty="0" smtClean="0"/>
          </a:p>
          <a:p>
            <a:pPr lvl="1" eaLnBrk="1" hangingPunct="1">
              <a:lnSpc>
                <a:spcPct val="90000"/>
              </a:lnSpc>
              <a:buFont typeface="Arial" panose="020B0604020202020204" pitchFamily="34" charset="0"/>
              <a:buNone/>
            </a:pPr>
            <a:r>
              <a:rPr lang="en-GB" altLang="en-US" sz="2600" dirty="0" smtClean="0"/>
              <a:t>“Have you done your homework?”</a:t>
            </a:r>
          </a:p>
          <a:p>
            <a:pPr lvl="1" eaLnBrk="1" hangingPunct="1">
              <a:lnSpc>
                <a:spcPct val="90000"/>
              </a:lnSpc>
              <a:buFont typeface="Arial" panose="020B0604020202020204" pitchFamily="34" charset="0"/>
              <a:buNone/>
            </a:pPr>
            <a:r>
              <a:rPr lang="en-GB" altLang="en-US" sz="2600" dirty="0" smtClean="0">
                <a:solidFill>
                  <a:srgbClr val="604A7B"/>
                </a:solidFill>
              </a:rPr>
              <a:t>“Not all of it</a:t>
            </a:r>
            <a:r>
              <a:rPr lang="en-GB" altLang="en-US" sz="2600" dirty="0" smtClean="0"/>
              <a:t>.”</a:t>
            </a:r>
            <a:endParaRPr lang="hu-HU" altLang="en-US" sz="2600" dirty="0" smtClean="0"/>
          </a:p>
          <a:p>
            <a:pPr lvl="1" eaLnBrk="1" hangingPunct="1">
              <a:lnSpc>
                <a:spcPct val="90000"/>
              </a:lnSpc>
              <a:buFont typeface="Arial" panose="020B0604020202020204" pitchFamily="34" charset="0"/>
              <a:buNone/>
            </a:pPr>
            <a:r>
              <a:rPr lang="hu-HU" altLang="en-US" sz="2600" dirty="0"/>
              <a:t>	</a:t>
            </a:r>
            <a:r>
              <a:rPr lang="en-GB" altLang="en-US" sz="2600" dirty="0" smtClean="0"/>
              <a:t>=&gt; I’ve done some of it (PERHAPS).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5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55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55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554">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554">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554">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55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904875"/>
          </a:xfrm>
        </p:spPr>
        <p:txBody>
          <a:bodyPr>
            <a:normAutofit fontScale="90000"/>
          </a:bodyPr>
          <a:lstStyle/>
          <a:p>
            <a:pPr eaLnBrk="1" hangingPunct="1">
              <a:defRPr/>
            </a:pPr>
            <a:r>
              <a:rPr lang="en-GB" dirty="0" err="1" smtClean="0">
                <a:ea typeface="ＭＳ Ｐゴシック" charset="-128"/>
              </a:rPr>
              <a:t>Deixis</a:t>
            </a:r>
            <a:r>
              <a:rPr lang="en-GB" dirty="0" smtClean="0">
                <a:ea typeface="ＭＳ Ｐゴシック" charset="-128"/>
              </a:rPr>
              <a:t> and ellipsis: indeterminacy of reference</a:t>
            </a:r>
          </a:p>
        </p:txBody>
      </p:sp>
      <p:sp>
        <p:nvSpPr>
          <p:cNvPr id="3" name="Content Placeholder 2"/>
          <p:cNvSpPr>
            <a:spLocks noGrp="1"/>
          </p:cNvSpPr>
          <p:nvPr>
            <p:ph idx="1"/>
          </p:nvPr>
        </p:nvSpPr>
        <p:spPr>
          <a:xfrm>
            <a:off x="457200" y="1360488"/>
            <a:ext cx="8229600" cy="4765675"/>
          </a:xfrm>
        </p:spPr>
        <p:txBody>
          <a:bodyPr/>
          <a:lstStyle/>
          <a:p>
            <a:pPr eaLnBrk="1" hangingPunct="1"/>
            <a:r>
              <a:rPr lang="en-GB" altLang="en-US" dirty="0" smtClean="0">
                <a:solidFill>
                  <a:srgbClr val="000000"/>
                </a:solidFill>
              </a:rPr>
              <a:t>Inference may require knowledge of context. </a:t>
            </a:r>
          </a:p>
          <a:p>
            <a:pPr algn="ctr" eaLnBrk="1" hangingPunct="1"/>
            <a:r>
              <a:rPr lang="hu-HU" altLang="en-US" dirty="0" err="1" smtClean="0">
                <a:solidFill>
                  <a:srgbClr val="604A7B"/>
                </a:solidFill>
              </a:rPr>
              <a:t>She</a:t>
            </a:r>
            <a:r>
              <a:rPr lang="en-GB" altLang="en-US" dirty="0" smtClean="0">
                <a:solidFill>
                  <a:srgbClr val="604A7B"/>
                </a:solidFill>
              </a:rPr>
              <a:t>’ll talk about </a:t>
            </a:r>
            <a:r>
              <a:rPr lang="hu-HU" altLang="en-US" dirty="0" err="1" smtClean="0">
                <a:solidFill>
                  <a:srgbClr val="604A7B"/>
                </a:solidFill>
              </a:rPr>
              <a:t>that</a:t>
            </a:r>
            <a:r>
              <a:rPr lang="hu-HU" altLang="en-US" dirty="0" smtClean="0">
                <a:solidFill>
                  <a:srgbClr val="604A7B"/>
                </a:solidFill>
              </a:rPr>
              <a:t> t</a:t>
            </a:r>
            <a:r>
              <a:rPr lang="en-GB" altLang="en-US" dirty="0" smtClean="0">
                <a:solidFill>
                  <a:srgbClr val="604A7B"/>
                </a:solidFill>
              </a:rPr>
              <a:t>here and </a:t>
            </a:r>
            <a:r>
              <a:rPr lang="hu-HU" altLang="en-US" dirty="0" err="1" smtClean="0">
                <a:solidFill>
                  <a:srgbClr val="604A7B"/>
                </a:solidFill>
              </a:rPr>
              <a:t>then</a:t>
            </a:r>
            <a:r>
              <a:rPr lang="en-GB" altLang="en-US" dirty="0" smtClean="0">
                <a:solidFill>
                  <a:srgbClr val="604A7B"/>
                </a:solidFill>
              </a:rPr>
              <a:t>.</a:t>
            </a:r>
          </a:p>
          <a:p>
            <a:pPr algn="ctr" eaLnBrk="1" hangingPunct="1"/>
            <a:r>
              <a:rPr lang="en-GB" altLang="en-US" dirty="0" smtClean="0">
                <a:solidFill>
                  <a:srgbClr val="604A7B"/>
                </a:solidFill>
              </a:rPr>
              <a:t>I know.</a:t>
            </a:r>
          </a:p>
          <a:p>
            <a:pPr eaLnBrk="1" hangingPunct="1"/>
            <a:endParaRPr lang="en-GB" altLang="en-US" dirty="0" smtClean="0"/>
          </a:p>
          <a:p>
            <a:pPr eaLnBrk="1" hangingPunct="1"/>
            <a:r>
              <a:rPr lang="en-GB" altLang="en-US" dirty="0" smtClean="0"/>
              <a:t>Sentence vs. utterance</a:t>
            </a:r>
          </a:p>
          <a:p>
            <a:pPr lvl="1" eaLnBrk="1" hangingPunct="1"/>
            <a:r>
              <a:rPr lang="en-GB" altLang="en-US" dirty="0" smtClean="0"/>
              <a:t>situational context: place, time, event participants</a:t>
            </a:r>
          </a:p>
          <a:p>
            <a:pPr lvl="1" eaLnBrk="1" hangingPunct="1"/>
            <a:r>
              <a:rPr lang="en-GB" altLang="en-US" dirty="0" smtClean="0"/>
              <a:t>linguistic context: what has been said before</a:t>
            </a:r>
          </a:p>
          <a:p>
            <a:pPr lvl="1" eaLnBrk="1" hangingPunct="1"/>
            <a:r>
              <a:rPr lang="en-GB" altLang="en-US" dirty="0" smtClean="0"/>
              <a:t>background knowledge context, schemas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7700"/>
            <a:ext cx="8229600" cy="5478463"/>
          </a:xfrm>
        </p:spPr>
        <p:txBody>
          <a:bodyPr/>
          <a:lstStyle/>
          <a:p>
            <a:pPr eaLnBrk="1" hangingPunct="1">
              <a:lnSpc>
                <a:spcPct val="90000"/>
              </a:lnSpc>
            </a:pPr>
            <a:r>
              <a:rPr lang="en-GB" altLang="en-US" smtClean="0"/>
              <a:t>Hard-to-define rules: Deictic verbs</a:t>
            </a:r>
          </a:p>
          <a:p>
            <a:pPr eaLnBrk="1" hangingPunct="1">
              <a:lnSpc>
                <a:spcPct val="90000"/>
              </a:lnSpc>
            </a:pPr>
            <a:endParaRPr lang="en-GB" altLang="en-US" smtClean="0"/>
          </a:p>
          <a:p>
            <a:pPr lvl="1" eaLnBrk="1" hangingPunct="1">
              <a:lnSpc>
                <a:spcPct val="90000"/>
              </a:lnSpc>
            </a:pPr>
            <a:r>
              <a:rPr lang="en-GB" altLang="en-US" smtClean="0">
                <a:solidFill>
                  <a:srgbClr val="604A7B"/>
                </a:solidFill>
              </a:rPr>
              <a:t>Come round as soon as you can</a:t>
            </a:r>
            <a:r>
              <a:rPr lang="en-GB" altLang="en-US" smtClean="0"/>
              <a:t>.</a:t>
            </a:r>
            <a:br>
              <a:rPr lang="en-GB" altLang="en-US" smtClean="0"/>
            </a:br>
            <a:r>
              <a:rPr lang="en-GB" altLang="en-US" smtClean="0"/>
              <a:t>=&gt; speaker’s location</a:t>
            </a:r>
          </a:p>
          <a:p>
            <a:pPr lvl="1" eaLnBrk="1" hangingPunct="1">
              <a:lnSpc>
                <a:spcPct val="90000"/>
              </a:lnSpc>
            </a:pPr>
            <a:r>
              <a:rPr lang="en-GB" altLang="en-US" smtClean="0">
                <a:solidFill>
                  <a:srgbClr val="604A7B"/>
                </a:solidFill>
              </a:rPr>
              <a:t>I’ll come round as soon as I’ve put the phone down</a:t>
            </a:r>
            <a:r>
              <a:rPr lang="en-GB" altLang="en-US" smtClean="0"/>
              <a:t>.</a:t>
            </a:r>
            <a:br>
              <a:rPr lang="en-GB" altLang="en-US" smtClean="0"/>
            </a:br>
            <a:r>
              <a:rPr lang="en-GB" altLang="en-US" smtClean="0"/>
              <a:t>=&gt; hearer’s location</a:t>
            </a:r>
          </a:p>
          <a:p>
            <a:pPr lvl="1" eaLnBrk="1" hangingPunct="1">
              <a:lnSpc>
                <a:spcPct val="90000"/>
              </a:lnSpc>
            </a:pPr>
            <a:r>
              <a:rPr lang="en-GB" altLang="en-US" smtClean="0">
                <a:solidFill>
                  <a:srgbClr val="604A7B"/>
                </a:solidFill>
              </a:rPr>
              <a:t>I’ll get back around 5. You can come and see me then</a:t>
            </a:r>
            <a:r>
              <a:rPr lang="en-GB" altLang="en-US" smtClean="0"/>
              <a:t>.</a:t>
            </a:r>
            <a:br>
              <a:rPr lang="en-GB" altLang="en-US" smtClean="0"/>
            </a:br>
            <a:r>
              <a:rPr lang="en-GB" altLang="en-US" smtClean="0"/>
              <a:t>=&gt; speaker’s future location</a:t>
            </a:r>
          </a:p>
          <a:p>
            <a:pPr lvl="1" eaLnBrk="1" hangingPunct="1">
              <a:lnSpc>
                <a:spcPct val="90000"/>
              </a:lnSpc>
            </a:pPr>
            <a:r>
              <a:rPr lang="en-GB" altLang="en-US" smtClean="0">
                <a:solidFill>
                  <a:srgbClr val="604A7B"/>
                </a:solidFill>
              </a:rPr>
              <a:t>Are you coming to Sam’s party</a:t>
            </a:r>
            <a:r>
              <a:rPr lang="en-GB" altLang="en-US" smtClean="0"/>
              <a:t>?</a:t>
            </a:r>
            <a:br>
              <a:rPr lang="en-GB" altLang="en-US" smtClean="0"/>
            </a:br>
            <a:r>
              <a:rPr lang="en-GB" altLang="en-US" smtClean="0"/>
              <a:t>=&gt; speaker’s possible future location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7213"/>
            <a:ext cx="8229600" cy="5568950"/>
          </a:xfrm>
        </p:spPr>
        <p:txBody>
          <a:bodyPr/>
          <a:lstStyle/>
          <a:p>
            <a:pPr eaLnBrk="1" hangingPunct="1"/>
            <a:r>
              <a:rPr lang="en-GB" altLang="en-US" sz="2800" dirty="0" smtClean="0"/>
              <a:t>Vagueness</a:t>
            </a:r>
          </a:p>
          <a:p>
            <a:pPr lvl="1" eaLnBrk="1" hangingPunct="1"/>
            <a:r>
              <a:rPr lang="en-GB" altLang="en-US" sz="2400" dirty="0" smtClean="0">
                <a:solidFill>
                  <a:srgbClr val="604A7B"/>
                </a:solidFill>
              </a:rPr>
              <a:t>I’ve seen Only Lovers Left Alive</a:t>
            </a:r>
            <a:r>
              <a:rPr lang="en-GB" altLang="en-US" sz="2400" dirty="0" smtClean="0"/>
              <a:t>.</a:t>
            </a:r>
            <a:br>
              <a:rPr lang="en-GB" altLang="en-US" sz="2400" dirty="0" smtClean="0"/>
            </a:br>
            <a:r>
              <a:rPr lang="en-GB" altLang="en-US" sz="2400" dirty="0" smtClean="0"/>
              <a:t>=&gt; sometime in the past</a:t>
            </a:r>
          </a:p>
          <a:p>
            <a:pPr lvl="1" eaLnBrk="1" hangingPunct="1"/>
            <a:r>
              <a:rPr lang="en-GB" altLang="en-US" sz="2400" dirty="0" smtClean="0">
                <a:solidFill>
                  <a:srgbClr val="604A7B"/>
                </a:solidFill>
              </a:rPr>
              <a:t>I’ve had breakfast</a:t>
            </a:r>
            <a:r>
              <a:rPr lang="en-GB" altLang="en-US" sz="2400" dirty="0" smtClean="0"/>
              <a:t>.</a:t>
            </a:r>
            <a:br>
              <a:rPr lang="en-GB" altLang="en-US" sz="2400" dirty="0" smtClean="0"/>
            </a:br>
            <a:r>
              <a:rPr lang="en-GB" altLang="en-US" sz="2400" dirty="0" smtClean="0"/>
              <a:t>=&gt; sometime today</a:t>
            </a:r>
          </a:p>
          <a:p>
            <a:pPr lvl="1" eaLnBrk="1" hangingPunct="1"/>
            <a:r>
              <a:rPr lang="en-GB" altLang="en-US" sz="2400" dirty="0" smtClean="0">
                <a:solidFill>
                  <a:srgbClr val="604A7B"/>
                </a:solidFill>
              </a:rPr>
              <a:t>This room is too big</a:t>
            </a:r>
            <a:r>
              <a:rPr lang="en-GB" altLang="en-US" sz="2400" dirty="0" smtClean="0"/>
              <a:t>.</a:t>
            </a:r>
            <a:br>
              <a:rPr lang="en-GB" altLang="en-US" sz="2400" dirty="0" smtClean="0"/>
            </a:br>
            <a:r>
              <a:rPr lang="en-GB" altLang="en-US" sz="2400" dirty="0" smtClean="0"/>
              <a:t>&gt; 50 m</a:t>
            </a:r>
            <a:r>
              <a:rPr lang="en-GB" altLang="en-US" sz="2400" baseline="30000" dirty="0" smtClean="0"/>
              <a:t>2</a:t>
            </a:r>
          </a:p>
          <a:p>
            <a:pPr lvl="1" eaLnBrk="1" hangingPunct="1"/>
            <a:r>
              <a:rPr lang="en-GB" altLang="en-US" sz="2400" dirty="0" smtClean="0">
                <a:solidFill>
                  <a:srgbClr val="604A7B"/>
                </a:solidFill>
              </a:rPr>
              <a:t>This screw is too big</a:t>
            </a:r>
            <a:r>
              <a:rPr lang="en-GB" altLang="en-US" sz="2400" dirty="0" smtClean="0"/>
              <a:t>.</a:t>
            </a:r>
            <a:br>
              <a:rPr lang="en-GB" altLang="en-US" sz="2400" dirty="0" smtClean="0"/>
            </a:br>
            <a:r>
              <a:rPr lang="en-GB" altLang="en-US" sz="2400" dirty="0" smtClean="0"/>
              <a:t>&gt; 5 cm</a:t>
            </a:r>
            <a:endParaRPr lang="hu-HU" altLang="en-US" sz="2400" dirty="0" smtClean="0"/>
          </a:p>
          <a:p>
            <a:pPr lvl="1" eaLnBrk="1" hangingPunct="1"/>
            <a:r>
              <a:rPr lang="hu-HU" altLang="en-US" sz="2400" dirty="0" smtClean="0">
                <a:solidFill>
                  <a:schemeClr val="accent4">
                    <a:lumMod val="75000"/>
                  </a:schemeClr>
                </a:solidFill>
              </a:rPr>
              <a:t>I</a:t>
            </a:r>
            <a:r>
              <a:rPr lang="en-GB" altLang="en-US" sz="2400" dirty="0" smtClean="0">
                <a:solidFill>
                  <a:schemeClr val="accent4">
                    <a:lumMod val="75000"/>
                  </a:schemeClr>
                </a:solidFill>
              </a:rPr>
              <a:t>’ve finished the book</a:t>
            </a:r>
            <a:r>
              <a:rPr lang="en-GB" altLang="en-US" sz="2400" dirty="0" smtClean="0"/>
              <a:t>.</a:t>
            </a:r>
          </a:p>
          <a:p>
            <a:pPr lvl="2" eaLnBrk="1" hangingPunct="1"/>
            <a:r>
              <a:rPr lang="en-GB" altLang="en-US" sz="2000" dirty="0" smtClean="0"/>
              <a:t>a student</a:t>
            </a:r>
          </a:p>
          <a:p>
            <a:pPr lvl="2" eaLnBrk="1" hangingPunct="1"/>
            <a:r>
              <a:rPr lang="en-GB" altLang="en-US" sz="2000" dirty="0"/>
              <a:t>a</a:t>
            </a:r>
            <a:r>
              <a:rPr lang="en-GB" altLang="en-US" sz="2000" dirty="0" smtClean="0"/>
              <a:t> writer</a:t>
            </a:r>
          </a:p>
          <a:p>
            <a:pPr lvl="2" eaLnBrk="1" hangingPunct="1"/>
            <a:r>
              <a:rPr lang="en-GB" altLang="en-US" sz="2000" dirty="0" smtClean="0"/>
              <a:t>a book binder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457200" y="323850"/>
            <a:ext cx="8229600" cy="6154738"/>
          </a:xfrm>
        </p:spPr>
        <p:txBody>
          <a:bodyPr/>
          <a:lstStyle/>
          <a:p>
            <a:pPr indent="0">
              <a:lnSpc>
                <a:spcPct val="90000"/>
              </a:lnSpc>
              <a:buFont typeface="Arial" panose="020B0604020202020204" pitchFamily="34" charset="0"/>
              <a:buNone/>
            </a:pPr>
            <a:r>
              <a:rPr lang="en-GB" altLang="en-US" sz="3000" smtClean="0"/>
              <a:t>You wander around, looking high and low, and fill up a metallic container. Some people know in advance what to put in; others just make things up as they go along. Two important tips. Make sure that you know what today’s date is, as it can prove helpful. And don’t put hard things on soft. Take the container and unload it on to a rubber surface. The contents travel a short distance. Each of the objects, round and square, big and small, has to be put on to a piece of glass. Sometimes weight will be an issue, and money will certainly have to change hands.</a:t>
            </a:r>
          </a:p>
          <a:p>
            <a:pPr indent="0">
              <a:lnSpc>
                <a:spcPct val="90000"/>
              </a:lnSpc>
              <a:buFont typeface="Arial" panose="020B0604020202020204" pitchFamily="34" charset="0"/>
              <a:buNone/>
            </a:pPr>
            <a:r>
              <a:rPr lang="en-GB" altLang="en-US" sz="3000" smtClean="0"/>
              <a:t>										(based on Bransford and Johnson 1973)</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pPr eaLnBrk="1" hangingPunct="1"/>
            <a:r>
              <a:rPr lang="en-GB" altLang="en-US" smtClean="0"/>
              <a:t>(Conversational) implicatures</a:t>
            </a:r>
          </a:p>
        </p:txBody>
      </p:sp>
      <p:sp>
        <p:nvSpPr>
          <p:cNvPr id="64514" name="Content Placeholder 2"/>
          <p:cNvSpPr>
            <a:spLocks noGrp="1"/>
          </p:cNvSpPr>
          <p:nvPr>
            <p:ph idx="1"/>
          </p:nvPr>
        </p:nvSpPr>
        <p:spPr/>
        <p:txBody>
          <a:bodyPr/>
          <a:lstStyle/>
          <a:p>
            <a:pPr eaLnBrk="1" hangingPunct="1">
              <a:lnSpc>
                <a:spcPct val="80000"/>
              </a:lnSpc>
            </a:pPr>
            <a:r>
              <a:rPr lang="en-GB" altLang="en-US" sz="3000" smtClean="0"/>
              <a:t>Inferences made using various kinds of information</a:t>
            </a:r>
          </a:p>
          <a:p>
            <a:pPr eaLnBrk="1" hangingPunct="1">
              <a:lnSpc>
                <a:spcPct val="80000"/>
              </a:lnSpc>
            </a:pPr>
            <a:r>
              <a:rPr lang="en-GB" altLang="en-US" sz="3000" smtClean="0"/>
              <a:t>Not necessarily logical, may vary from person to person.</a:t>
            </a:r>
          </a:p>
          <a:p>
            <a:pPr eaLnBrk="1" hangingPunct="1">
              <a:lnSpc>
                <a:spcPct val="80000"/>
              </a:lnSpc>
            </a:pPr>
            <a:r>
              <a:rPr lang="en-GB" altLang="en-US" sz="3000" smtClean="0"/>
              <a:t>The end result may not correspond to the speaker’s intended meaning.</a:t>
            </a:r>
          </a:p>
          <a:p>
            <a:pPr eaLnBrk="1" hangingPunct="1">
              <a:lnSpc>
                <a:spcPct val="80000"/>
              </a:lnSpc>
            </a:pPr>
            <a:r>
              <a:rPr lang="en-GB" altLang="en-US" sz="3000" smtClean="0"/>
              <a:t>Pragmatics: describes and explains this process</a:t>
            </a:r>
          </a:p>
          <a:p>
            <a:pPr eaLnBrk="1" hangingPunct="1">
              <a:lnSpc>
                <a:spcPct val="80000"/>
              </a:lnSpc>
            </a:pPr>
            <a:r>
              <a:rPr lang="en-GB" altLang="en-US" sz="3000" smtClean="0"/>
              <a:t>(Conventional implicature – the “and” vs. “but” problem – follows from conventional meaning but does not affect truth conditions)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ctrTitle"/>
          </p:nvPr>
        </p:nvSpPr>
        <p:spPr/>
        <p:txBody>
          <a:bodyPr/>
          <a:lstStyle/>
          <a:p>
            <a:pPr eaLnBrk="1" hangingPunct="1"/>
            <a:r>
              <a:rPr lang="en-GB" altLang="en-US" smtClean="0"/>
              <a:t>Conversational implicatures</a:t>
            </a:r>
          </a:p>
        </p:txBody>
      </p:sp>
      <p:sp>
        <p:nvSpPr>
          <p:cNvPr id="66562" name="Subtitle 2"/>
          <p:cNvSpPr>
            <a:spLocks noGrp="1"/>
          </p:cNvSpPr>
          <p:nvPr>
            <p:ph type="subTitle" idx="1"/>
          </p:nvPr>
        </p:nvSpPr>
        <p:spPr/>
        <p:txBody>
          <a:bodyPr/>
          <a:lstStyle/>
          <a:p>
            <a:pPr eaLnBrk="1" hangingPunct="1"/>
            <a:r>
              <a:rPr lang="en-GB" altLang="en-US" smtClean="0">
                <a:solidFill>
                  <a:srgbClr val="898989"/>
                </a:solidFill>
              </a:rPr>
              <a:t>Grice’s theory of pragmatics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r>
              <a:rPr lang="en-GB" altLang="en-US" smtClean="0"/>
              <a:t>The problem</a:t>
            </a:r>
          </a:p>
        </p:txBody>
      </p:sp>
      <p:sp>
        <p:nvSpPr>
          <p:cNvPr id="68610" name="Content Placeholder 2"/>
          <p:cNvSpPr>
            <a:spLocks noGrp="1"/>
          </p:cNvSpPr>
          <p:nvPr>
            <p:ph idx="1"/>
          </p:nvPr>
        </p:nvSpPr>
        <p:spPr>
          <a:xfrm>
            <a:off x="457200" y="1943100"/>
            <a:ext cx="8229600" cy="4183063"/>
          </a:xfrm>
        </p:spPr>
        <p:txBody>
          <a:bodyPr/>
          <a:lstStyle/>
          <a:p>
            <a:pPr eaLnBrk="1" hangingPunct="1">
              <a:buFont typeface="Arial" panose="020B0604020202020204" pitchFamily="34" charset="0"/>
              <a:buNone/>
            </a:pPr>
            <a:r>
              <a:rPr lang="en-GB" altLang="en-US" smtClean="0"/>
              <a:t>					</a:t>
            </a:r>
          </a:p>
          <a:p>
            <a:pPr eaLnBrk="1" hangingPunct="1"/>
            <a:r>
              <a:rPr lang="en-GB" altLang="en-US" smtClean="0">
                <a:solidFill>
                  <a:srgbClr val="000000"/>
                </a:solidFill>
              </a:rPr>
              <a:t>The semantic interpretation of an utterance does not necessarily correspond to its meaning.</a:t>
            </a:r>
          </a:p>
          <a:p>
            <a:pPr eaLnBrk="1" hangingPunct="1">
              <a:buFont typeface="Arial" panose="020B0604020202020204" pitchFamily="34" charset="0"/>
              <a:buNone/>
            </a:pPr>
            <a:endParaRPr lang="en-GB"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pPr eaLnBrk="1" hangingPunct="1"/>
            <a:r>
              <a:rPr lang="en-GB" altLang="en-US" smtClean="0"/>
              <a:t>Paul Grice (1913-1988)</a:t>
            </a:r>
          </a:p>
        </p:txBody>
      </p:sp>
      <p:sp>
        <p:nvSpPr>
          <p:cNvPr id="70658" name="Content Placeholder 2"/>
          <p:cNvSpPr>
            <a:spLocks noGrp="1"/>
          </p:cNvSpPr>
          <p:nvPr>
            <p:ph idx="1"/>
          </p:nvPr>
        </p:nvSpPr>
        <p:spPr/>
        <p:txBody>
          <a:bodyPr/>
          <a:lstStyle/>
          <a:p>
            <a:pPr eaLnBrk="1" hangingPunct="1"/>
            <a:r>
              <a:rPr lang="en-GB" altLang="en-US" smtClean="0"/>
              <a:t>British-American linguist and philosopher</a:t>
            </a:r>
          </a:p>
          <a:p>
            <a:pPr eaLnBrk="1" hangingPunct="1"/>
            <a:r>
              <a:rPr lang="en-GB" altLang="en-US" smtClean="0"/>
              <a:t>“Natural” vs. “non-natural” meaning</a:t>
            </a:r>
          </a:p>
          <a:p>
            <a:pPr lvl="1" eaLnBrk="1" hangingPunct="1"/>
            <a:r>
              <a:rPr lang="en-GB" altLang="en-US" smtClean="0">
                <a:solidFill>
                  <a:srgbClr val="953735"/>
                </a:solidFill>
              </a:rPr>
              <a:t>this rash: chicken pox.</a:t>
            </a:r>
          </a:p>
          <a:p>
            <a:pPr lvl="1" eaLnBrk="1" hangingPunct="1"/>
            <a:r>
              <a:rPr lang="en-GB" altLang="en-US" smtClean="0">
                <a:solidFill>
                  <a:srgbClr val="953735"/>
                </a:solidFill>
              </a:rPr>
              <a:t>this bell: the beginning of class</a:t>
            </a:r>
          </a:p>
          <a:p>
            <a:pPr lvl="1" eaLnBrk="1" hangingPunct="1">
              <a:buFont typeface="Arial" panose="020B0604020202020204" pitchFamily="34" charset="0"/>
              <a:buNone/>
            </a:pPr>
            <a:r>
              <a:rPr lang="en-GB" altLang="en-US" smtClean="0"/>
              <a:t>Non-natural meaning is context dependent. It is interpreted with reference to the communicative </a:t>
            </a:r>
            <a:r>
              <a:rPr lang="en-GB" altLang="en-US" b="1" smtClean="0"/>
              <a:t>intentions </a:t>
            </a:r>
            <a:r>
              <a:rPr lang="en-GB" altLang="en-US" smtClean="0"/>
              <a:t>of the signer…</a:t>
            </a:r>
          </a:p>
          <a:p>
            <a:pPr lvl="1" eaLnBrk="1" hangingPunct="1">
              <a:buFont typeface="Arial" panose="020B0604020202020204" pitchFamily="34" charset="0"/>
              <a:buNone/>
            </a:pPr>
            <a:r>
              <a:rPr lang="en-GB" altLang="en-US" smtClean="0"/>
              <a:t>… similarly to conversational implicatures.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pPr eaLnBrk="1" hangingPunct="1"/>
            <a:r>
              <a:rPr lang="en-GB" altLang="en-US" smtClean="0"/>
              <a:t>The co-operative principle</a:t>
            </a:r>
          </a:p>
        </p:txBody>
      </p:sp>
      <p:sp>
        <p:nvSpPr>
          <p:cNvPr id="14339" name="Content Placeholder 2"/>
          <p:cNvSpPr>
            <a:spLocks noGrp="1"/>
          </p:cNvSpPr>
          <p:nvPr>
            <p:ph idx="1"/>
          </p:nvPr>
        </p:nvSpPr>
        <p:spPr/>
        <p:txBody>
          <a:bodyPr/>
          <a:lstStyle/>
          <a:p>
            <a:pPr eaLnBrk="1" hangingPunct="1">
              <a:lnSpc>
                <a:spcPct val="90000"/>
              </a:lnSpc>
            </a:pPr>
            <a:r>
              <a:rPr lang="en-GB" altLang="en-US" sz="2700" smtClean="0"/>
              <a:t>How do we know what the speaker’s communicative intentions are?</a:t>
            </a:r>
          </a:p>
          <a:p>
            <a:pPr eaLnBrk="1" hangingPunct="1">
              <a:lnSpc>
                <a:spcPct val="90000"/>
              </a:lnSpc>
            </a:pPr>
            <a:r>
              <a:rPr lang="en-GB" altLang="en-US" sz="2700" smtClean="0"/>
              <a:t>“Social contract”</a:t>
            </a:r>
          </a:p>
          <a:p>
            <a:pPr lvl="1" eaLnBrk="1" hangingPunct="1">
              <a:lnSpc>
                <a:spcPct val="90000"/>
              </a:lnSpc>
            </a:pPr>
            <a:r>
              <a:rPr lang="en-GB" altLang="en-US" sz="2400" smtClean="0"/>
              <a:t>We abide by certain conventions, conversational rules: we assume that our conversational partner won’t say anything that does not correspond to the given state of affairs. </a:t>
            </a:r>
          </a:p>
          <a:p>
            <a:pPr lvl="1" eaLnBrk="1" hangingPunct="1">
              <a:lnSpc>
                <a:spcPct val="90000"/>
              </a:lnSpc>
            </a:pPr>
            <a:r>
              <a:rPr lang="en-GB" altLang="en-US" sz="2400" smtClean="0"/>
              <a:t>We use common knowledge.</a:t>
            </a:r>
            <a:br>
              <a:rPr lang="en-GB" altLang="en-US" sz="2400" smtClean="0"/>
            </a:br>
            <a:endParaRPr lang="en-GB" altLang="en-US" sz="2400" smtClean="0"/>
          </a:p>
          <a:p>
            <a:pPr eaLnBrk="1" hangingPunct="1">
              <a:lnSpc>
                <a:spcPct val="90000"/>
              </a:lnSpc>
              <a:buFont typeface="Arial" panose="020B0604020202020204" pitchFamily="34" charset="0"/>
              <a:buNone/>
            </a:pPr>
            <a:r>
              <a:rPr lang="en-GB" altLang="en-US" sz="2700" smtClean="0"/>
              <a:t>		Eve: </a:t>
            </a:r>
            <a:r>
              <a:rPr lang="en-GB" altLang="en-US" sz="2700" smtClean="0">
                <a:solidFill>
                  <a:srgbClr val="953735"/>
                </a:solidFill>
              </a:rPr>
              <a:t>Do you like my new hat?</a:t>
            </a:r>
          </a:p>
          <a:p>
            <a:pPr eaLnBrk="1" hangingPunct="1">
              <a:lnSpc>
                <a:spcPct val="90000"/>
              </a:lnSpc>
              <a:buFont typeface="Arial" panose="020B0604020202020204" pitchFamily="34" charset="0"/>
              <a:buNone/>
            </a:pPr>
            <a:r>
              <a:rPr lang="en-GB" altLang="en-US" sz="2700" smtClean="0"/>
              <a:t>		Rose: </a:t>
            </a:r>
            <a:r>
              <a:rPr lang="en-GB" altLang="en-US" sz="2700" smtClean="0">
                <a:solidFill>
                  <a:srgbClr val="953735"/>
                </a:solidFill>
              </a:rPr>
              <a:t>It’s pink!</a:t>
            </a:r>
          </a:p>
          <a:p>
            <a:pPr eaLnBrk="1" hangingPunct="1">
              <a:lnSpc>
                <a:spcPct val="90000"/>
              </a:lnSpc>
              <a:buFont typeface="Arial" panose="020B0604020202020204" pitchFamily="34" charset="0"/>
              <a:buNone/>
            </a:pPr>
            <a:r>
              <a:rPr lang="en-GB" altLang="en-US" sz="2700" smtClean="0"/>
              <a:t>Rose’s favourite colour is Pink and Eve knows that.</a:t>
            </a:r>
          </a:p>
          <a:p>
            <a:pPr eaLnBrk="1" hangingPunct="1">
              <a:lnSpc>
                <a:spcPct val="90000"/>
              </a:lnSpc>
            </a:pPr>
            <a:endParaRPr lang="en-GB" altLang="en-US" sz="27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33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ím 1"/>
          <p:cNvSpPr>
            <a:spLocks noGrp="1"/>
          </p:cNvSpPr>
          <p:nvPr>
            <p:ph type="title"/>
          </p:nvPr>
        </p:nvSpPr>
        <p:spPr/>
        <p:txBody>
          <a:bodyPr/>
          <a:lstStyle/>
          <a:p>
            <a:pPr eaLnBrk="1" hangingPunct="1"/>
            <a:r>
              <a:rPr lang="hu-HU" altLang="en-US" sz="4000" smtClean="0"/>
              <a:t>The context-dependence of language</a:t>
            </a:r>
            <a:endParaRPr lang="en-GB" altLang="en-US" sz="4000" smtClean="0"/>
          </a:p>
        </p:txBody>
      </p:sp>
      <p:sp>
        <p:nvSpPr>
          <p:cNvPr id="17411" name="Tartalom helye 2"/>
          <p:cNvSpPr>
            <a:spLocks noGrp="1"/>
          </p:cNvSpPr>
          <p:nvPr>
            <p:ph idx="1"/>
          </p:nvPr>
        </p:nvSpPr>
        <p:spPr/>
        <p:txBody>
          <a:bodyPr/>
          <a:lstStyle/>
          <a:p>
            <a:pPr algn="ctr" eaLnBrk="1" hangingPunct="1">
              <a:buFont typeface="Arial" charset="0"/>
              <a:buChar char="•"/>
              <a:defRPr/>
            </a:pPr>
            <a:r>
              <a:rPr lang="hu-HU" dirty="0" smtClean="0">
                <a:ea typeface="ＭＳ Ｐゴシック" charset="-128"/>
              </a:rPr>
              <a:t>The </a:t>
            </a:r>
            <a:r>
              <a:rPr lang="hu-HU" dirty="0" err="1" smtClean="0">
                <a:ea typeface="ＭＳ Ｐゴシック" charset="-128"/>
              </a:rPr>
              <a:t>chain</a:t>
            </a:r>
            <a:r>
              <a:rPr lang="hu-HU" dirty="0" smtClean="0">
                <a:ea typeface="ＭＳ Ｐゴシック" charset="-128"/>
              </a:rPr>
              <a:t> </a:t>
            </a:r>
            <a:r>
              <a:rPr lang="hu-HU" dirty="0" err="1" smtClean="0">
                <a:ea typeface="ＭＳ Ｐゴシック" charset="-128"/>
              </a:rPr>
              <a:t>was</a:t>
            </a:r>
            <a:r>
              <a:rPr lang="hu-HU" dirty="0" smtClean="0">
                <a:ea typeface="ＭＳ Ｐゴシック" charset="-128"/>
              </a:rPr>
              <a:t> </a:t>
            </a:r>
            <a:r>
              <a:rPr lang="hu-HU" dirty="0" err="1" smtClean="0">
                <a:ea typeface="ＭＳ Ｐゴシック" charset="-128"/>
              </a:rPr>
              <a:t>rusty</a:t>
            </a:r>
            <a:r>
              <a:rPr lang="hu-HU" dirty="0" smtClean="0">
                <a:ea typeface="ＭＳ Ｐゴシック" charset="-128"/>
              </a:rPr>
              <a:t> and </a:t>
            </a:r>
            <a:r>
              <a:rPr lang="hu-HU" dirty="0" err="1" smtClean="0">
                <a:ea typeface="ＭＳ Ｐゴシック" charset="-128"/>
              </a:rPr>
              <a:t>the</a:t>
            </a:r>
            <a:r>
              <a:rPr lang="hu-HU" dirty="0" smtClean="0">
                <a:ea typeface="ＭＳ Ｐゴシック" charset="-128"/>
              </a:rPr>
              <a:t> </a:t>
            </a:r>
            <a:r>
              <a:rPr lang="hu-HU" dirty="0" err="1" smtClean="0">
                <a:ea typeface="ＭＳ Ｐゴシック" charset="-128"/>
              </a:rPr>
              <a:t>tyres</a:t>
            </a:r>
            <a:r>
              <a:rPr lang="hu-HU" dirty="0" smtClean="0">
                <a:ea typeface="ＭＳ Ｐゴシック" charset="-128"/>
              </a:rPr>
              <a:t> </a:t>
            </a:r>
            <a:r>
              <a:rPr lang="hu-HU" dirty="0" err="1" smtClean="0">
                <a:ea typeface="ＭＳ Ｐゴシック" charset="-128"/>
              </a:rPr>
              <a:t>flat</a:t>
            </a:r>
            <a:r>
              <a:rPr lang="hu-HU" dirty="0" smtClean="0">
                <a:ea typeface="ＭＳ Ｐゴシック" charset="-128"/>
              </a:rPr>
              <a:t>.</a:t>
            </a:r>
          </a:p>
          <a:p>
            <a:pPr algn="ctr" eaLnBrk="1" hangingPunct="1">
              <a:buFont typeface="Arial" charset="0"/>
              <a:buChar char="•"/>
              <a:defRPr/>
            </a:pPr>
            <a:endParaRPr lang="hu-HU" dirty="0" smtClean="0">
              <a:ea typeface="ＭＳ Ｐゴシック" charset="-128"/>
            </a:endParaRPr>
          </a:p>
          <a:p>
            <a:pPr marL="514350" indent="-514350" eaLnBrk="1" hangingPunct="1">
              <a:buFont typeface="Arial" charset="0"/>
              <a:buAutoNum type="arabicPeriod"/>
              <a:defRPr/>
            </a:pPr>
            <a:r>
              <a:rPr lang="hu-HU" dirty="0" err="1" smtClean="0">
                <a:ea typeface="ＭＳ Ｐゴシック" charset="-128"/>
              </a:rPr>
              <a:t>There</a:t>
            </a:r>
            <a:r>
              <a:rPr lang="hu-HU" dirty="0" smtClean="0">
                <a:ea typeface="ＭＳ Ｐゴシック" charset="-128"/>
              </a:rPr>
              <a:t> </a:t>
            </a:r>
            <a:r>
              <a:rPr lang="hu-HU" dirty="0" err="1" smtClean="0">
                <a:ea typeface="ＭＳ Ｐゴシック" charset="-128"/>
              </a:rPr>
              <a:t>was</a:t>
            </a:r>
            <a:r>
              <a:rPr lang="hu-HU" dirty="0" smtClean="0">
                <a:ea typeface="ＭＳ Ｐゴシック" charset="-128"/>
              </a:rPr>
              <a:t> an old </a:t>
            </a:r>
            <a:r>
              <a:rPr lang="hu-HU" dirty="0" err="1" smtClean="0">
                <a:ea typeface="ＭＳ Ｐゴシック" charset="-128"/>
              </a:rPr>
              <a:t>bicycle</a:t>
            </a:r>
            <a:r>
              <a:rPr lang="hu-HU" dirty="0" smtClean="0">
                <a:ea typeface="ＭＳ Ｐゴシック" charset="-128"/>
              </a:rPr>
              <a:t> </a:t>
            </a:r>
            <a:r>
              <a:rPr lang="hu-HU" dirty="0" err="1" smtClean="0">
                <a:ea typeface="ＭＳ Ｐゴシック" charset="-128"/>
              </a:rPr>
              <a:t>lying</a:t>
            </a:r>
            <a:r>
              <a:rPr lang="hu-HU" dirty="0" smtClean="0">
                <a:ea typeface="ＭＳ Ｐゴシック" charset="-128"/>
              </a:rPr>
              <a:t> </a:t>
            </a:r>
            <a:r>
              <a:rPr lang="hu-HU" dirty="0" err="1" smtClean="0">
                <a:ea typeface="ＭＳ Ｐゴシック" charset="-128"/>
              </a:rPr>
              <a:t>on</a:t>
            </a:r>
            <a:r>
              <a:rPr lang="hu-HU" dirty="0" smtClean="0">
                <a:ea typeface="ＭＳ Ｐゴシック" charset="-128"/>
              </a:rPr>
              <a:t> </a:t>
            </a:r>
            <a:r>
              <a:rPr lang="hu-HU" dirty="0" err="1" smtClean="0">
                <a:ea typeface="ＭＳ Ｐゴシック" charset="-128"/>
              </a:rPr>
              <a:t>the</a:t>
            </a:r>
            <a:r>
              <a:rPr lang="hu-HU" dirty="0" smtClean="0">
                <a:ea typeface="ＭＳ Ｐゴシック" charset="-128"/>
              </a:rPr>
              <a:t> </a:t>
            </a:r>
            <a:r>
              <a:rPr lang="hu-HU" dirty="0" err="1" smtClean="0">
                <a:ea typeface="ＭＳ Ｐゴシック" charset="-128"/>
              </a:rPr>
              <a:t>ground</a:t>
            </a:r>
            <a:r>
              <a:rPr lang="hu-HU" dirty="0" smtClean="0">
                <a:ea typeface="ＭＳ Ｐゴシック" charset="-128"/>
              </a:rPr>
              <a:t>.</a:t>
            </a:r>
          </a:p>
          <a:p>
            <a:pPr marL="514350" indent="-514350" eaLnBrk="1" hangingPunct="1">
              <a:buFont typeface="Arial" charset="0"/>
              <a:buAutoNum type="arabicPeriod"/>
              <a:defRPr/>
            </a:pPr>
            <a:endParaRPr lang="hu-HU" dirty="0" smtClean="0">
              <a:ea typeface="ＭＳ Ｐゴシック" charset="-128"/>
            </a:endParaRPr>
          </a:p>
          <a:p>
            <a:pPr marL="514350" indent="-514350" eaLnBrk="1" hangingPunct="1">
              <a:buFont typeface="Arial" charset="0"/>
              <a:buAutoNum type="arabicPeriod"/>
              <a:defRPr/>
            </a:pPr>
            <a:r>
              <a:rPr lang="hu-HU" dirty="0" err="1" smtClean="0">
                <a:ea typeface="ＭＳ Ｐゴシック" charset="-128"/>
              </a:rPr>
              <a:t>You</a:t>
            </a:r>
            <a:r>
              <a:rPr lang="hu-HU" dirty="0" smtClean="0">
                <a:ea typeface="ＭＳ Ｐゴシック" charset="-128"/>
              </a:rPr>
              <a:t> </a:t>
            </a:r>
            <a:r>
              <a:rPr lang="hu-HU" dirty="0" err="1" smtClean="0">
                <a:ea typeface="ＭＳ Ｐゴシック" charset="-128"/>
              </a:rPr>
              <a:t>could</a:t>
            </a:r>
            <a:r>
              <a:rPr lang="hu-HU" dirty="0" smtClean="0">
                <a:ea typeface="ＭＳ Ｐゴシック" charset="-128"/>
              </a:rPr>
              <a:t> </a:t>
            </a:r>
            <a:r>
              <a:rPr lang="hu-HU" dirty="0" err="1" smtClean="0">
                <a:ea typeface="ＭＳ Ｐゴシック" charset="-128"/>
              </a:rPr>
              <a:t>hardly</a:t>
            </a:r>
            <a:r>
              <a:rPr lang="hu-HU" dirty="0" smtClean="0">
                <a:ea typeface="ＭＳ Ｐゴシック" charset="-128"/>
              </a:rPr>
              <a:t> </a:t>
            </a:r>
            <a:r>
              <a:rPr lang="hu-HU" dirty="0" err="1" smtClean="0">
                <a:ea typeface="ＭＳ Ｐゴシック" charset="-128"/>
              </a:rPr>
              <a:t>call</a:t>
            </a:r>
            <a:r>
              <a:rPr lang="hu-HU" dirty="0" smtClean="0">
                <a:ea typeface="ＭＳ Ｐゴシック" charset="-128"/>
              </a:rPr>
              <a:t> </a:t>
            </a:r>
            <a:r>
              <a:rPr lang="hu-HU" dirty="0" err="1" smtClean="0">
                <a:ea typeface="ＭＳ Ｐゴシック" charset="-128"/>
              </a:rPr>
              <a:t>it</a:t>
            </a:r>
            <a:r>
              <a:rPr lang="hu-HU" dirty="0" smtClean="0">
                <a:ea typeface="ＭＳ Ｐゴシック" charset="-128"/>
              </a:rPr>
              <a:t> a </a:t>
            </a:r>
            <a:r>
              <a:rPr lang="hu-HU" dirty="0" err="1" smtClean="0">
                <a:ea typeface="ＭＳ Ｐゴシック" charset="-128"/>
              </a:rPr>
              <a:t>swing</a:t>
            </a:r>
            <a:r>
              <a:rPr lang="hu-HU" dirty="0" smtClean="0">
                <a:ea typeface="ＭＳ Ｐゴシック" charset="-128"/>
              </a:rPr>
              <a:t>.</a:t>
            </a:r>
          </a:p>
          <a:p>
            <a:pPr eaLnBrk="1" hangingPunct="1">
              <a:buFont typeface="Arial" charset="0"/>
              <a:buChar char="•"/>
              <a:defRPr/>
            </a:pPr>
            <a:endParaRPr lang="en-GB" dirty="0" smtClean="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GB" altLang="en-US" smtClean="0"/>
              <a:t>The co-operative principle</a:t>
            </a:r>
          </a:p>
        </p:txBody>
      </p:sp>
      <p:sp>
        <p:nvSpPr>
          <p:cNvPr id="76802" name="Content Placeholder 2"/>
          <p:cNvSpPr>
            <a:spLocks noGrp="1"/>
          </p:cNvSpPr>
          <p:nvPr>
            <p:ph idx="1"/>
          </p:nvPr>
        </p:nvSpPr>
        <p:spPr/>
        <p:txBody>
          <a:bodyPr/>
          <a:lstStyle/>
          <a:p>
            <a:r>
              <a:rPr lang="en-GB" altLang="en-US" smtClean="0"/>
              <a:t>Make you conversational contribution such as is required, at the stage at which it occurs, by the accepted purpose or direction of the talk exchange in which you are engaged.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a:xfrm>
            <a:off x="457200" y="274638"/>
            <a:ext cx="8229600" cy="568325"/>
          </a:xfrm>
        </p:spPr>
        <p:txBody>
          <a:bodyPr/>
          <a:lstStyle/>
          <a:p>
            <a:pPr eaLnBrk="1" hangingPunct="1"/>
            <a:r>
              <a:rPr lang="en-GB" altLang="en-US" smtClean="0"/>
              <a:t>The maxims of co-operation</a:t>
            </a:r>
          </a:p>
        </p:txBody>
      </p:sp>
      <p:sp>
        <p:nvSpPr>
          <p:cNvPr id="3" name="Content Placeholder 2"/>
          <p:cNvSpPr>
            <a:spLocks noGrp="1"/>
          </p:cNvSpPr>
          <p:nvPr>
            <p:ph idx="1"/>
          </p:nvPr>
        </p:nvSpPr>
        <p:spPr>
          <a:xfrm>
            <a:off x="457200" y="1187450"/>
            <a:ext cx="8229600" cy="5341938"/>
          </a:xfrm>
        </p:spPr>
        <p:txBody>
          <a:bodyPr rtlCol="0">
            <a:normAutofit fontScale="70000" lnSpcReduction="20000"/>
          </a:bodyPr>
          <a:lstStyle/>
          <a:p>
            <a:pPr eaLnBrk="1" fontAlgn="auto" hangingPunct="1">
              <a:spcAft>
                <a:spcPts val="0"/>
              </a:spcAft>
              <a:buFont typeface="Arial"/>
              <a:buChar char="•"/>
              <a:defRPr/>
            </a:pPr>
            <a:r>
              <a:rPr lang="en-GB" b="1" dirty="0" smtClean="0">
                <a:ea typeface="+mn-ea"/>
                <a:cs typeface="+mn-cs"/>
              </a:rPr>
              <a:t>Relevance</a:t>
            </a:r>
            <a:r>
              <a:rPr lang="en-GB" dirty="0" smtClean="0">
                <a:ea typeface="+mn-ea"/>
                <a:cs typeface="+mn-cs"/>
              </a:rPr>
              <a:t>:</a:t>
            </a:r>
            <a:br>
              <a:rPr lang="en-GB" dirty="0" smtClean="0">
                <a:ea typeface="+mn-ea"/>
                <a:cs typeface="+mn-cs"/>
              </a:rPr>
            </a:br>
            <a:r>
              <a:rPr lang="en-GB" dirty="0" smtClean="0">
                <a:ea typeface="+mn-ea"/>
                <a:cs typeface="+mn-cs"/>
              </a:rPr>
              <a:t>Be relevant.</a:t>
            </a:r>
          </a:p>
          <a:p>
            <a:pPr eaLnBrk="1" fontAlgn="auto" hangingPunct="1">
              <a:spcAft>
                <a:spcPts val="0"/>
              </a:spcAft>
              <a:buFont typeface="Arial"/>
              <a:buChar char="•"/>
              <a:defRPr/>
            </a:pPr>
            <a:r>
              <a:rPr lang="en-GB" b="1" dirty="0" smtClean="0">
                <a:ea typeface="+mn-ea"/>
                <a:cs typeface="+mn-cs"/>
              </a:rPr>
              <a:t>Quality</a:t>
            </a:r>
            <a:r>
              <a:rPr lang="en-GB" dirty="0" smtClean="0">
                <a:ea typeface="+mn-ea"/>
                <a:cs typeface="+mn-cs"/>
              </a:rPr>
              <a:t>:</a:t>
            </a:r>
            <a:br>
              <a:rPr lang="en-GB" dirty="0" smtClean="0">
                <a:ea typeface="+mn-ea"/>
                <a:cs typeface="+mn-cs"/>
              </a:rPr>
            </a:br>
            <a:r>
              <a:rPr lang="en-GB" dirty="0" smtClean="0">
                <a:ea typeface="+mn-ea"/>
                <a:cs typeface="+mn-cs"/>
              </a:rPr>
              <a:t>Try to make your contribution one that is true</a:t>
            </a:r>
          </a:p>
          <a:p>
            <a:pPr lvl="1" eaLnBrk="1" fontAlgn="auto" hangingPunct="1">
              <a:spcAft>
                <a:spcPts val="0"/>
              </a:spcAft>
              <a:buFont typeface="Arial"/>
              <a:buChar char="•"/>
              <a:defRPr/>
            </a:pPr>
            <a:r>
              <a:rPr lang="en-GB" dirty="0" smtClean="0">
                <a:ea typeface="+mn-ea"/>
              </a:rPr>
              <a:t>Do not say what you believe to be false.</a:t>
            </a:r>
          </a:p>
          <a:p>
            <a:pPr lvl="1" eaLnBrk="1" fontAlgn="auto" hangingPunct="1">
              <a:spcAft>
                <a:spcPts val="0"/>
              </a:spcAft>
              <a:buFont typeface="Arial"/>
              <a:buChar char="•"/>
              <a:defRPr/>
            </a:pPr>
            <a:r>
              <a:rPr lang="en-GB" dirty="0" smtClean="0">
                <a:ea typeface="+mn-ea"/>
              </a:rPr>
              <a:t>Do not say that for which you lack adequate evidence.</a:t>
            </a:r>
          </a:p>
          <a:p>
            <a:pPr eaLnBrk="1" fontAlgn="auto" hangingPunct="1">
              <a:spcAft>
                <a:spcPts val="0"/>
              </a:spcAft>
              <a:buFont typeface="Arial"/>
              <a:buChar char="•"/>
              <a:defRPr/>
            </a:pPr>
            <a:r>
              <a:rPr lang="en-GB" b="1" dirty="0" smtClean="0">
                <a:ea typeface="+mn-ea"/>
                <a:cs typeface="+mn-cs"/>
              </a:rPr>
              <a:t>Quantity</a:t>
            </a:r>
            <a:r>
              <a:rPr lang="en-GB" dirty="0" smtClean="0">
                <a:ea typeface="+mn-ea"/>
                <a:cs typeface="+mn-cs"/>
              </a:rPr>
              <a:t>:</a:t>
            </a:r>
          </a:p>
          <a:p>
            <a:pPr lvl="1" eaLnBrk="1" fontAlgn="auto" hangingPunct="1">
              <a:spcAft>
                <a:spcPts val="0"/>
              </a:spcAft>
              <a:buFont typeface="Arial"/>
              <a:buChar char="•"/>
              <a:defRPr/>
            </a:pPr>
            <a:r>
              <a:rPr lang="en-GB" dirty="0" smtClean="0">
                <a:ea typeface="+mn-ea"/>
              </a:rPr>
              <a:t>Make you contribution as informative as is required (for the current purposes of the exchange).</a:t>
            </a:r>
          </a:p>
          <a:p>
            <a:pPr lvl="1" eaLnBrk="1" fontAlgn="auto" hangingPunct="1">
              <a:spcAft>
                <a:spcPts val="0"/>
              </a:spcAft>
              <a:buFont typeface="Arial"/>
              <a:buChar char="•"/>
              <a:defRPr/>
            </a:pPr>
            <a:r>
              <a:rPr lang="en-GB" dirty="0" smtClean="0">
                <a:ea typeface="+mn-ea"/>
              </a:rPr>
              <a:t>Do not make your contribution more informative than is required.</a:t>
            </a:r>
          </a:p>
          <a:p>
            <a:pPr eaLnBrk="1" fontAlgn="auto" hangingPunct="1">
              <a:spcAft>
                <a:spcPts val="0"/>
              </a:spcAft>
              <a:buFont typeface="Arial"/>
              <a:buChar char="•"/>
              <a:defRPr/>
            </a:pPr>
            <a:r>
              <a:rPr lang="en-GB" b="1" dirty="0" smtClean="0">
                <a:ea typeface="+mn-ea"/>
                <a:cs typeface="+mn-cs"/>
              </a:rPr>
              <a:t>Manner</a:t>
            </a:r>
            <a:r>
              <a:rPr lang="en-GB" dirty="0" smtClean="0">
                <a:ea typeface="+mn-ea"/>
                <a:cs typeface="+mn-cs"/>
              </a:rPr>
              <a:t>:</a:t>
            </a:r>
            <a:br>
              <a:rPr lang="en-GB" dirty="0" smtClean="0">
                <a:ea typeface="+mn-ea"/>
                <a:cs typeface="+mn-cs"/>
              </a:rPr>
            </a:br>
            <a:r>
              <a:rPr lang="en-GB" dirty="0" smtClean="0">
                <a:ea typeface="+mn-ea"/>
                <a:cs typeface="+mn-cs"/>
              </a:rPr>
              <a:t>Be perspicuous.</a:t>
            </a:r>
          </a:p>
          <a:p>
            <a:pPr lvl="1" eaLnBrk="1" fontAlgn="auto" hangingPunct="1">
              <a:spcAft>
                <a:spcPts val="0"/>
              </a:spcAft>
              <a:buFont typeface="Arial"/>
              <a:buChar char="•"/>
              <a:defRPr/>
            </a:pPr>
            <a:r>
              <a:rPr lang="en-GB" dirty="0" smtClean="0">
                <a:ea typeface="+mn-ea"/>
              </a:rPr>
              <a:t>Avoid obscurity of expression.</a:t>
            </a:r>
          </a:p>
          <a:p>
            <a:pPr lvl="1" eaLnBrk="1" fontAlgn="auto" hangingPunct="1">
              <a:spcAft>
                <a:spcPts val="0"/>
              </a:spcAft>
              <a:buFont typeface="Arial"/>
              <a:buChar char="•"/>
              <a:defRPr/>
            </a:pPr>
            <a:r>
              <a:rPr lang="en-GB" dirty="0" smtClean="0">
                <a:ea typeface="+mn-ea"/>
              </a:rPr>
              <a:t>Avoid ambiguity.</a:t>
            </a:r>
          </a:p>
          <a:p>
            <a:pPr lvl="1" eaLnBrk="1" fontAlgn="auto" hangingPunct="1">
              <a:spcAft>
                <a:spcPts val="0"/>
              </a:spcAft>
              <a:buFont typeface="Arial"/>
              <a:buChar char="•"/>
              <a:defRPr/>
            </a:pPr>
            <a:r>
              <a:rPr lang="en-GB" dirty="0" smtClean="0">
                <a:ea typeface="+mn-ea"/>
              </a:rPr>
              <a:t>Be brief (avoid unnecessary prolixity).</a:t>
            </a:r>
          </a:p>
          <a:p>
            <a:pPr lvl="1" eaLnBrk="1" fontAlgn="auto" hangingPunct="1">
              <a:spcAft>
                <a:spcPts val="0"/>
              </a:spcAft>
              <a:buFont typeface="Arial"/>
              <a:buChar char="•"/>
              <a:defRPr/>
            </a:pPr>
            <a:r>
              <a:rPr lang="en-GB" dirty="0" smtClean="0">
                <a:ea typeface="+mn-ea"/>
              </a:rPr>
              <a:t>Be orderly.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a:xfrm>
            <a:off x="457200" y="274638"/>
            <a:ext cx="8229600" cy="865187"/>
          </a:xfrm>
        </p:spPr>
        <p:txBody>
          <a:bodyPr/>
          <a:lstStyle/>
          <a:p>
            <a:pPr eaLnBrk="1" hangingPunct="1"/>
            <a:r>
              <a:rPr lang="en-GB" altLang="en-US" sz="3600" smtClean="0"/>
              <a:t>Which maxim explains the usual interpretation?</a:t>
            </a:r>
          </a:p>
        </p:txBody>
      </p:sp>
      <p:sp>
        <p:nvSpPr>
          <p:cNvPr id="80898" name="Content Placeholder 2"/>
          <p:cNvSpPr>
            <a:spLocks noGrp="1"/>
          </p:cNvSpPr>
          <p:nvPr>
            <p:ph idx="1"/>
          </p:nvPr>
        </p:nvSpPr>
        <p:spPr>
          <a:xfrm>
            <a:off x="457200" y="1385888"/>
            <a:ext cx="8229600" cy="4740275"/>
          </a:xfrm>
        </p:spPr>
        <p:txBody>
          <a:bodyPr/>
          <a:lstStyle/>
          <a:p>
            <a:pPr marL="514350" indent="-514350" eaLnBrk="1" hangingPunct="1">
              <a:lnSpc>
                <a:spcPct val="80000"/>
              </a:lnSpc>
              <a:buFont typeface="Calibri" panose="020F0502020204030204" pitchFamily="34" charset="0"/>
              <a:buAutoNum type="arabicPeriod"/>
            </a:pPr>
            <a:r>
              <a:rPr lang="en-GB" altLang="en-US" sz="3000" dirty="0" smtClean="0"/>
              <a:t>- </a:t>
            </a:r>
            <a:r>
              <a:rPr lang="en-GB" altLang="en-US" sz="3000" dirty="0" smtClean="0">
                <a:solidFill>
                  <a:srgbClr val="953735"/>
                </a:solidFill>
              </a:rPr>
              <a:t>What are we doing tomorrow?</a:t>
            </a:r>
            <a:br>
              <a:rPr lang="en-GB" altLang="en-US" sz="3000" dirty="0" smtClean="0">
                <a:solidFill>
                  <a:srgbClr val="953735"/>
                </a:solidFill>
              </a:rPr>
            </a:br>
            <a:r>
              <a:rPr lang="en-GB" altLang="en-US" sz="3000" dirty="0" smtClean="0">
                <a:solidFill>
                  <a:srgbClr val="953735"/>
                </a:solidFill>
              </a:rPr>
              <a:t>- If it rains, we’ll stay in</a:t>
            </a:r>
            <a:r>
              <a:rPr lang="en-GB" altLang="en-US" sz="3000" dirty="0" smtClean="0"/>
              <a:t>.</a:t>
            </a:r>
            <a:br>
              <a:rPr lang="en-GB" altLang="en-US" sz="3000" dirty="0" smtClean="0"/>
            </a:br>
            <a:r>
              <a:rPr lang="en-GB" altLang="en-US" sz="3000" dirty="0" smtClean="0">
                <a:sym typeface="Wingdings" panose="05000000000000000000" pitchFamily="2" charset="2"/>
              </a:rPr>
              <a:t></a:t>
            </a:r>
            <a:r>
              <a:rPr lang="en-GB" altLang="en-US" sz="3000" dirty="0" smtClean="0"/>
              <a:t> </a:t>
            </a:r>
            <a:r>
              <a:rPr lang="hu-HU" altLang="en-US" sz="3000" dirty="0" smtClean="0"/>
              <a:t>if it doesn’t rain, we’ll go out</a:t>
            </a:r>
            <a:endParaRPr lang="en-GB" altLang="en-US" sz="3000" dirty="0" smtClean="0"/>
          </a:p>
          <a:p>
            <a:pPr marL="514350" indent="-514350" eaLnBrk="1" hangingPunct="1">
              <a:lnSpc>
                <a:spcPct val="80000"/>
              </a:lnSpc>
              <a:buFont typeface="Calibri" panose="020F0502020204030204" pitchFamily="34" charset="0"/>
              <a:buAutoNum type="arabicPeriod"/>
            </a:pPr>
            <a:r>
              <a:rPr lang="hu-HU" altLang="en-US" sz="3000" dirty="0" smtClean="0"/>
              <a:t>- </a:t>
            </a:r>
            <a:r>
              <a:rPr lang="hu-HU" altLang="en-US" sz="3000" dirty="0" smtClean="0">
                <a:solidFill>
                  <a:srgbClr val="953735"/>
                </a:solidFill>
              </a:rPr>
              <a:t>I’ve put the key in the green or the round box.</a:t>
            </a:r>
            <a:r>
              <a:rPr lang="hu-HU" altLang="en-US" sz="3000" dirty="0" smtClean="0"/>
              <a:t/>
            </a:r>
            <a:br>
              <a:rPr lang="hu-HU" altLang="en-US" sz="3000" dirty="0" smtClean="0"/>
            </a:br>
            <a:r>
              <a:rPr lang="en-GB" altLang="en-US" sz="3000" dirty="0" smtClean="0">
                <a:sym typeface="Wingdings" panose="05000000000000000000" pitchFamily="2" charset="2"/>
              </a:rPr>
              <a:t></a:t>
            </a:r>
            <a:r>
              <a:rPr lang="en-GB" altLang="en-US" sz="3000" dirty="0" smtClean="0"/>
              <a:t> </a:t>
            </a:r>
            <a:r>
              <a:rPr lang="hu-HU" altLang="en-US" sz="3000" dirty="0" smtClean="0"/>
              <a:t>the box is probably not green AND round</a:t>
            </a:r>
            <a:endParaRPr lang="en-GB" altLang="en-US" sz="3000" dirty="0" smtClean="0"/>
          </a:p>
          <a:p>
            <a:pPr marL="514350" indent="-514350" eaLnBrk="1" hangingPunct="1">
              <a:lnSpc>
                <a:spcPct val="80000"/>
              </a:lnSpc>
              <a:buFont typeface="Calibri" panose="020F0502020204030204" pitchFamily="34" charset="0"/>
              <a:buAutoNum type="arabicPeriod"/>
            </a:pPr>
            <a:r>
              <a:rPr lang="hu-HU" altLang="en-US" sz="3000" dirty="0" smtClean="0"/>
              <a:t>– </a:t>
            </a:r>
            <a:r>
              <a:rPr lang="hu-HU" altLang="en-US" sz="3000" dirty="0" smtClean="0">
                <a:solidFill>
                  <a:srgbClr val="953735"/>
                </a:solidFill>
              </a:rPr>
              <a:t>Felix fell and broke his leg.</a:t>
            </a:r>
            <a:r>
              <a:rPr lang="hu-HU" altLang="en-US" sz="3000" dirty="0" smtClean="0"/>
              <a:t/>
            </a:r>
            <a:br>
              <a:rPr lang="hu-HU" altLang="en-US" sz="3000" dirty="0" smtClean="0"/>
            </a:br>
            <a:r>
              <a:rPr lang="en-GB" altLang="en-US" sz="3000" dirty="0" smtClean="0">
                <a:sym typeface="Wingdings" panose="05000000000000000000" pitchFamily="2" charset="2"/>
              </a:rPr>
              <a:t></a:t>
            </a:r>
            <a:r>
              <a:rPr lang="en-GB" altLang="en-US" sz="3000" dirty="0" smtClean="0"/>
              <a:t> </a:t>
            </a:r>
            <a:r>
              <a:rPr lang="hu-HU" altLang="en-US" sz="3000" dirty="0" smtClean="0"/>
              <a:t>ordering, cause and effect</a:t>
            </a:r>
            <a:endParaRPr lang="en-GB" altLang="en-US" sz="3000" dirty="0" smtClean="0"/>
          </a:p>
          <a:p>
            <a:pPr marL="514350" indent="-514350" eaLnBrk="1" hangingPunct="1">
              <a:lnSpc>
                <a:spcPct val="80000"/>
              </a:lnSpc>
              <a:buFont typeface="Calibri" panose="020F0502020204030204" pitchFamily="34" charset="0"/>
              <a:buAutoNum type="arabicPeriod"/>
            </a:pPr>
            <a:r>
              <a:rPr lang="hu-HU" altLang="en-US" sz="3000" dirty="0" smtClean="0"/>
              <a:t>– </a:t>
            </a:r>
            <a:r>
              <a:rPr lang="hu-HU" altLang="en-US" sz="3000" dirty="0" smtClean="0">
                <a:solidFill>
                  <a:srgbClr val="953735"/>
                </a:solidFill>
              </a:rPr>
              <a:t>I’ve had some biscuits.</a:t>
            </a:r>
            <a:r>
              <a:rPr lang="hu-HU" altLang="en-US" sz="3000" dirty="0" smtClean="0"/>
              <a:t/>
            </a:r>
            <a:br>
              <a:rPr lang="hu-HU" altLang="en-US" sz="3000" dirty="0" smtClean="0"/>
            </a:br>
            <a:r>
              <a:rPr lang="en-GB" altLang="en-US" sz="3000" dirty="0" smtClean="0">
                <a:sym typeface="Wingdings" panose="05000000000000000000" pitchFamily="2" charset="2"/>
              </a:rPr>
              <a:t></a:t>
            </a:r>
            <a:r>
              <a:rPr lang="en-GB" altLang="en-US" sz="3000" dirty="0" smtClean="0"/>
              <a:t> </a:t>
            </a:r>
            <a:r>
              <a:rPr lang="hu-HU" altLang="en-US" sz="3000" dirty="0" smtClean="0"/>
              <a:t>I haven’t eaten them all.</a:t>
            </a:r>
            <a:endParaRPr lang="en-GB" altLang="en-US" sz="3000" dirty="0" smtClean="0"/>
          </a:p>
          <a:p>
            <a:pPr marL="514350" indent="-514350" eaLnBrk="1" hangingPunct="1">
              <a:lnSpc>
                <a:spcPct val="80000"/>
              </a:lnSpc>
              <a:buFont typeface="Calibri" panose="020F0502020204030204" pitchFamily="34" charset="0"/>
              <a:buAutoNum type="arabicPeriod"/>
            </a:pPr>
            <a:r>
              <a:rPr lang="hu-HU" altLang="en-US" sz="3000" dirty="0" smtClean="0"/>
              <a:t>– </a:t>
            </a:r>
            <a:r>
              <a:rPr lang="hu-HU" altLang="en-US" sz="3000" dirty="0" smtClean="0">
                <a:solidFill>
                  <a:srgbClr val="953735"/>
                </a:solidFill>
              </a:rPr>
              <a:t>I’ve had breakfast.</a:t>
            </a:r>
            <a:r>
              <a:rPr lang="hu-HU" altLang="en-US" sz="3000" dirty="0" smtClean="0"/>
              <a:t/>
            </a:r>
            <a:br>
              <a:rPr lang="hu-HU" altLang="en-US" sz="3000" dirty="0" smtClean="0"/>
            </a:br>
            <a:r>
              <a:rPr lang="en-GB" altLang="en-US" sz="3000" dirty="0" smtClean="0">
                <a:sym typeface="Wingdings" panose="05000000000000000000" pitchFamily="2" charset="2"/>
              </a:rPr>
              <a:t></a:t>
            </a:r>
            <a:r>
              <a:rPr lang="en-GB" altLang="en-US" sz="3000" dirty="0" smtClean="0"/>
              <a:t> sometime today</a:t>
            </a:r>
          </a:p>
          <a:p>
            <a:pPr marL="514350" indent="-514350" eaLnBrk="1" hangingPunct="1">
              <a:lnSpc>
                <a:spcPct val="80000"/>
              </a:lnSpc>
            </a:pPr>
            <a:endParaRPr lang="en-GB" altLang="en-US" sz="3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89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89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8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GB" altLang="en-US" smtClean="0"/>
              <a:t>Conversational implicatures</a:t>
            </a:r>
          </a:p>
        </p:txBody>
      </p:sp>
      <p:sp>
        <p:nvSpPr>
          <p:cNvPr id="82946" name="Content Placeholder 2"/>
          <p:cNvSpPr>
            <a:spLocks noGrp="1"/>
          </p:cNvSpPr>
          <p:nvPr>
            <p:ph idx="1"/>
          </p:nvPr>
        </p:nvSpPr>
        <p:spPr/>
        <p:txBody>
          <a:bodyPr/>
          <a:lstStyle/>
          <a:p>
            <a:r>
              <a:rPr lang="en-GB" altLang="en-US" smtClean="0"/>
              <a:t>context-dependent</a:t>
            </a:r>
          </a:p>
          <a:p>
            <a:r>
              <a:rPr lang="en-GB" altLang="en-US" smtClean="0"/>
              <a:t>cancellable (can be denied)</a:t>
            </a:r>
          </a:p>
          <a:p>
            <a:r>
              <a:rPr lang="en-GB" altLang="en-US" smtClean="0"/>
              <a:t>non-specific</a:t>
            </a:r>
          </a:p>
          <a:p>
            <a:endParaRPr lang="en-GB" alt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2812"/>
          </a:xfrm>
        </p:spPr>
        <p:txBody>
          <a:bodyPr>
            <a:normAutofit fontScale="90000"/>
          </a:bodyPr>
          <a:lstStyle/>
          <a:p>
            <a:pPr>
              <a:defRPr/>
            </a:pPr>
            <a:r>
              <a:rPr lang="en-GB" sz="4000" smtClean="0">
                <a:ea typeface="ＭＳ Ｐゴシック" charset="-128"/>
              </a:rPr>
              <a:t>Scalar implicatures and the maxim of quantity</a:t>
            </a:r>
          </a:p>
        </p:txBody>
      </p:sp>
      <p:sp>
        <p:nvSpPr>
          <p:cNvPr id="84994" name="Content Placeholder 2"/>
          <p:cNvSpPr>
            <a:spLocks noGrp="1"/>
          </p:cNvSpPr>
          <p:nvPr>
            <p:ph idx="1"/>
          </p:nvPr>
        </p:nvSpPr>
        <p:spPr/>
        <p:txBody>
          <a:bodyPr/>
          <a:lstStyle/>
          <a:p>
            <a:r>
              <a:rPr lang="en-GB" altLang="en-US" smtClean="0"/>
              <a:t>some &lt; most &lt; all</a:t>
            </a:r>
          </a:p>
          <a:p>
            <a:r>
              <a:rPr lang="en-GB" altLang="en-US" smtClean="0"/>
              <a:t>sometimes &lt; often &lt; always</a:t>
            </a:r>
          </a:p>
          <a:p>
            <a:r>
              <a:rPr lang="en-GB" altLang="en-US" smtClean="0"/>
              <a:t>possibly &lt; probably &lt; certainly</a:t>
            </a:r>
          </a:p>
          <a:p>
            <a:r>
              <a:rPr lang="en-GB" altLang="en-US" smtClean="0"/>
              <a:t>may &lt; should &lt; must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pPr eaLnBrk="1" hangingPunct="1"/>
            <a:r>
              <a:rPr lang="hu-HU" altLang="en-US" dirty="0" err="1" smtClean="0"/>
              <a:t>Implicature</a:t>
            </a:r>
            <a:r>
              <a:rPr lang="hu-HU" altLang="en-US" dirty="0" smtClean="0"/>
              <a:t> vs. p</a:t>
            </a:r>
            <a:r>
              <a:rPr lang="en-GB" altLang="en-US" dirty="0" err="1" smtClean="0"/>
              <a:t>resupposition</a:t>
            </a:r>
            <a:endParaRPr lang="en-GB" altLang="en-US" dirty="0" smtClean="0"/>
          </a:p>
        </p:txBody>
      </p:sp>
      <p:sp>
        <p:nvSpPr>
          <p:cNvPr id="3" name="Content Placeholder 2"/>
          <p:cNvSpPr>
            <a:spLocks noGrp="1"/>
          </p:cNvSpPr>
          <p:nvPr>
            <p:ph idx="1"/>
          </p:nvPr>
        </p:nvSpPr>
        <p:spPr/>
        <p:txBody>
          <a:bodyPr/>
          <a:lstStyle/>
          <a:p>
            <a:pPr marL="514350" indent="-514350" eaLnBrk="1" hangingPunct="1">
              <a:buFont typeface="Calibri" panose="020F0502020204030204" pitchFamily="34" charset="0"/>
              <a:buAutoNum type="arabicPeriod"/>
            </a:pPr>
            <a:r>
              <a:rPr lang="en-GB" altLang="en-US" dirty="0" smtClean="0">
                <a:solidFill>
                  <a:srgbClr val="953735"/>
                </a:solidFill>
              </a:rPr>
              <a:t>I’ve lost some of the tickets; in fact I’ve lost them all.</a:t>
            </a:r>
          </a:p>
          <a:p>
            <a:pPr marL="514350" indent="-514350" eaLnBrk="1" hangingPunct="1">
              <a:buFont typeface="Calibri" panose="020F0502020204030204" pitchFamily="34" charset="0"/>
              <a:buAutoNum type="arabicPeriod"/>
            </a:pPr>
            <a:r>
              <a:rPr lang="en-GB" altLang="en-US" dirty="0" smtClean="0">
                <a:solidFill>
                  <a:srgbClr val="953735"/>
                </a:solidFill>
              </a:rPr>
              <a:t>- Would you like some Coke?</a:t>
            </a:r>
            <a:br>
              <a:rPr lang="en-GB" altLang="en-US" dirty="0" smtClean="0">
                <a:solidFill>
                  <a:srgbClr val="953735"/>
                </a:solidFill>
              </a:rPr>
            </a:br>
            <a:r>
              <a:rPr lang="en-GB" altLang="en-US" dirty="0" smtClean="0">
                <a:solidFill>
                  <a:srgbClr val="953735"/>
                </a:solidFill>
              </a:rPr>
              <a:t>- I’m not thirsty; but I’d like some anyway.</a:t>
            </a:r>
            <a:endParaRPr lang="hu-HU" altLang="en-US" dirty="0" smtClean="0">
              <a:solidFill>
                <a:srgbClr val="953735"/>
              </a:solidFill>
            </a:endParaRPr>
          </a:p>
          <a:p>
            <a:pPr marL="514350" indent="-514350" eaLnBrk="1" hangingPunct="1">
              <a:buFont typeface="Calibri" panose="020F0502020204030204" pitchFamily="34" charset="0"/>
              <a:buAutoNum type="arabicPeriod"/>
            </a:pPr>
            <a:r>
              <a:rPr lang="en-GB" altLang="en-US" dirty="0" smtClean="0">
                <a:solidFill>
                  <a:srgbClr val="953735"/>
                </a:solidFill>
              </a:rPr>
              <a:t>Steve’s dog wrecked the garden; in fact, Steven doesn’t even have a dog.</a:t>
            </a:r>
          </a:p>
          <a:p>
            <a:pPr marL="514350" indent="-514350" eaLnBrk="1" hangingPunct="1">
              <a:buFont typeface="Calibri" panose="020F0502020204030204" pitchFamily="34" charset="0"/>
              <a:buAutoNum type="arabicPeriod"/>
            </a:pPr>
            <a:r>
              <a:rPr lang="en-GB" altLang="en-US" dirty="0" smtClean="0">
                <a:solidFill>
                  <a:srgbClr val="953735"/>
                </a:solidFill>
              </a:rPr>
              <a:t>I’ve stopped smoking; although I’ve never actually smoked.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GB" altLang="en-US" smtClean="0"/>
              <a:t>Hedges</a:t>
            </a:r>
          </a:p>
        </p:txBody>
      </p:sp>
      <p:sp>
        <p:nvSpPr>
          <p:cNvPr id="89090" name="Content Placeholder 2"/>
          <p:cNvSpPr>
            <a:spLocks noGrp="1"/>
          </p:cNvSpPr>
          <p:nvPr>
            <p:ph idx="1"/>
          </p:nvPr>
        </p:nvSpPr>
        <p:spPr/>
        <p:txBody>
          <a:bodyPr/>
          <a:lstStyle/>
          <a:p>
            <a:r>
              <a:rPr lang="en-GB" altLang="en-US" smtClean="0"/>
              <a:t>We may show awareness of the cooperative principle:</a:t>
            </a:r>
          </a:p>
          <a:p>
            <a:pPr lvl="1"/>
            <a:r>
              <a:rPr lang="en-GB" altLang="en-US" smtClean="0"/>
              <a:t>I don’t mean to change the subject but…</a:t>
            </a:r>
          </a:p>
          <a:p>
            <a:pPr lvl="1"/>
            <a:r>
              <a:rPr lang="en-GB" altLang="en-US" smtClean="0"/>
              <a:t>I probably don’t need to say this but…</a:t>
            </a:r>
          </a:p>
          <a:p>
            <a:pPr lvl="1"/>
            <a:r>
              <a:rPr lang="en-GB" altLang="en-US" smtClean="0"/>
              <a:t>I have no evidence for this but…</a:t>
            </a:r>
          </a:p>
          <a:p>
            <a:pPr lvl="1"/>
            <a:r>
              <a:rPr lang="en-GB" altLang="en-US" smtClean="0"/>
              <a:t>I know this may seem irrelevant but…</a:t>
            </a:r>
          </a:p>
          <a:p>
            <a:pPr lvl="1"/>
            <a:r>
              <a:rPr lang="en-GB" altLang="en-US" smtClean="0"/>
              <a:t>… if you understand what I mean.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pPr eaLnBrk="1" hangingPunct="1"/>
            <a:r>
              <a:rPr lang="en-GB" altLang="en-US" smtClean="0"/>
              <a:t>Flouting the maxims</a:t>
            </a:r>
          </a:p>
        </p:txBody>
      </p:sp>
      <p:sp>
        <p:nvSpPr>
          <p:cNvPr id="91138" name="Content Placeholder 2"/>
          <p:cNvSpPr>
            <a:spLocks noGrp="1"/>
          </p:cNvSpPr>
          <p:nvPr>
            <p:ph idx="1"/>
          </p:nvPr>
        </p:nvSpPr>
        <p:spPr/>
        <p:txBody>
          <a:bodyPr/>
          <a:lstStyle/>
          <a:p>
            <a:pPr eaLnBrk="1" hangingPunct="1"/>
            <a:r>
              <a:rPr lang="en-GB" altLang="en-US" smtClean="0"/>
              <a:t>The cooperative principle may be exploited in conversation.</a:t>
            </a:r>
          </a:p>
          <a:p>
            <a:pPr eaLnBrk="1" hangingPunct="1"/>
            <a:r>
              <a:rPr lang="en-GB" altLang="en-US" smtClean="0"/>
              <a:t>If the speaker apparently disregards a maxim, the hearer will assume that he is still cooperating and find an appropriate interpretation conforming to the maxims.</a:t>
            </a:r>
          </a:p>
          <a:p>
            <a:pPr eaLnBrk="1" hangingPunct="1"/>
            <a:r>
              <a:rPr lang="en-GB" altLang="en-US" smtClean="0"/>
              <a:t>Lies are non-transparent violations of the maxims.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pPr eaLnBrk="1" hangingPunct="1"/>
            <a:r>
              <a:rPr lang="en-GB" altLang="en-US" sz="3200" smtClean="0"/>
              <a:t>Which maxims are flouted by the second speaker? What’s his communicative intention?</a:t>
            </a:r>
          </a:p>
        </p:txBody>
      </p:sp>
      <p:sp>
        <p:nvSpPr>
          <p:cNvPr id="93186" name="Content Placeholder 2"/>
          <p:cNvSpPr>
            <a:spLocks noGrp="1"/>
          </p:cNvSpPr>
          <p:nvPr>
            <p:ph idx="1"/>
          </p:nvPr>
        </p:nvSpPr>
        <p:spPr/>
        <p:txBody>
          <a:bodyPr/>
          <a:lstStyle/>
          <a:p>
            <a:pPr marL="514350" indent="-514350" eaLnBrk="1" hangingPunct="1">
              <a:lnSpc>
                <a:spcPct val="80000"/>
              </a:lnSpc>
              <a:buFont typeface="Calibri" panose="020F0502020204030204" pitchFamily="34" charset="0"/>
              <a:buAutoNum type="arabicPeriod"/>
            </a:pPr>
            <a:r>
              <a:rPr lang="en-GB" altLang="en-US" sz="3000" smtClean="0"/>
              <a:t>- </a:t>
            </a:r>
            <a:r>
              <a:rPr lang="en-GB" altLang="en-US" sz="3000" smtClean="0">
                <a:solidFill>
                  <a:srgbClr val="953735"/>
                </a:solidFill>
              </a:rPr>
              <a:t>Kate makes excellent pea soup.</a:t>
            </a:r>
            <a:br>
              <a:rPr lang="en-GB" altLang="en-US" sz="3000" smtClean="0">
                <a:solidFill>
                  <a:srgbClr val="953735"/>
                </a:solidFill>
              </a:rPr>
            </a:br>
            <a:r>
              <a:rPr lang="en-GB" altLang="en-US" sz="3000" smtClean="0">
                <a:solidFill>
                  <a:srgbClr val="953735"/>
                </a:solidFill>
              </a:rPr>
              <a:t>- Pea soup is pea soup.</a:t>
            </a:r>
          </a:p>
          <a:p>
            <a:pPr marL="514350" indent="-514350" eaLnBrk="1" hangingPunct="1">
              <a:lnSpc>
                <a:spcPct val="80000"/>
              </a:lnSpc>
              <a:buFont typeface="Calibri" panose="020F0502020204030204" pitchFamily="34" charset="0"/>
              <a:buAutoNum type="arabicPeriod"/>
            </a:pPr>
            <a:r>
              <a:rPr lang="en-GB" altLang="en-US" sz="3000" smtClean="0"/>
              <a:t>- </a:t>
            </a:r>
            <a:r>
              <a:rPr lang="en-GB" altLang="en-US" sz="3000" smtClean="0">
                <a:solidFill>
                  <a:srgbClr val="953735"/>
                </a:solidFill>
              </a:rPr>
              <a:t>Come and see a film with us tomorrow.</a:t>
            </a:r>
            <a:br>
              <a:rPr lang="en-GB" altLang="en-US" sz="3000" smtClean="0">
                <a:solidFill>
                  <a:srgbClr val="953735"/>
                </a:solidFill>
              </a:rPr>
            </a:br>
            <a:r>
              <a:rPr lang="en-GB" altLang="en-US" sz="3000" smtClean="0">
                <a:solidFill>
                  <a:srgbClr val="953735"/>
                </a:solidFill>
              </a:rPr>
              <a:t>- I’ve got an exam</a:t>
            </a:r>
            <a:r>
              <a:rPr lang="en-GB" altLang="en-US" sz="3000" smtClean="0"/>
              <a:t>.</a:t>
            </a:r>
          </a:p>
          <a:p>
            <a:pPr marL="514350" indent="-514350" eaLnBrk="1" hangingPunct="1">
              <a:lnSpc>
                <a:spcPct val="80000"/>
              </a:lnSpc>
              <a:buFont typeface="Calibri" panose="020F0502020204030204" pitchFamily="34" charset="0"/>
              <a:buAutoNum type="arabicPeriod"/>
            </a:pPr>
            <a:r>
              <a:rPr lang="en-GB" altLang="en-US" sz="3000" smtClean="0">
                <a:solidFill>
                  <a:srgbClr val="953735"/>
                </a:solidFill>
              </a:rPr>
              <a:t>- What’s Tres Leches?</a:t>
            </a:r>
            <a:br>
              <a:rPr lang="en-GB" altLang="en-US" sz="3000" smtClean="0">
                <a:solidFill>
                  <a:srgbClr val="953735"/>
                </a:solidFill>
              </a:rPr>
            </a:br>
            <a:r>
              <a:rPr lang="en-GB" altLang="en-US" sz="3000" smtClean="0">
                <a:solidFill>
                  <a:srgbClr val="953735"/>
                </a:solidFill>
              </a:rPr>
              <a:t>- It’s that thing, so you can eat it, comes from  	Latin America, I’m not much of a cook, made 	of flour, sweet, there’s milk in it…</a:t>
            </a:r>
          </a:p>
          <a:p>
            <a:pPr marL="514350" indent="-514350" eaLnBrk="1" hangingPunct="1">
              <a:lnSpc>
                <a:spcPct val="80000"/>
              </a:lnSpc>
              <a:buFont typeface="Calibri" panose="020F0502020204030204" pitchFamily="34" charset="0"/>
              <a:buAutoNum type="arabicPeriod"/>
            </a:pPr>
            <a:r>
              <a:rPr lang="en-GB" altLang="en-US" sz="3000" smtClean="0"/>
              <a:t>- </a:t>
            </a:r>
            <a:r>
              <a:rPr lang="en-GB" altLang="en-US" sz="3000" smtClean="0">
                <a:solidFill>
                  <a:srgbClr val="953735"/>
                </a:solidFill>
              </a:rPr>
              <a:t>Sam won the lottery.</a:t>
            </a:r>
            <a:br>
              <a:rPr lang="en-GB" altLang="en-US" sz="3000" smtClean="0">
                <a:solidFill>
                  <a:srgbClr val="953735"/>
                </a:solidFill>
              </a:rPr>
            </a:br>
            <a:r>
              <a:rPr lang="en-GB" altLang="en-US" sz="3000" smtClean="0">
                <a:solidFill>
                  <a:srgbClr val="953735"/>
                </a:solidFill>
              </a:rPr>
              <a:t>- Oh yeah, and I’m the president of the United 	States.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1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1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31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318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r>
              <a:rPr lang="en-GB" altLang="en-US" sz="3200" smtClean="0"/>
              <a:t>Flouting the maxim of quality</a:t>
            </a:r>
          </a:p>
        </p:txBody>
      </p:sp>
      <p:sp>
        <p:nvSpPr>
          <p:cNvPr id="95234" name="Content Placeholder 2"/>
          <p:cNvSpPr>
            <a:spLocks noGrp="1"/>
          </p:cNvSpPr>
          <p:nvPr>
            <p:ph idx="1"/>
          </p:nvPr>
        </p:nvSpPr>
        <p:spPr/>
        <p:txBody>
          <a:bodyPr/>
          <a:lstStyle/>
          <a:p>
            <a:pPr>
              <a:lnSpc>
                <a:spcPct val="80000"/>
              </a:lnSpc>
            </a:pPr>
            <a:r>
              <a:rPr lang="en-GB" altLang="en-US" sz="3000" dirty="0" smtClean="0"/>
              <a:t>irony:</a:t>
            </a:r>
            <a:br>
              <a:rPr lang="en-GB" altLang="en-US" sz="3000" dirty="0" smtClean="0"/>
            </a:br>
            <a:r>
              <a:rPr lang="en-GB" altLang="en-US" sz="3000" dirty="0" smtClean="0"/>
              <a:t>- </a:t>
            </a:r>
            <a:r>
              <a:rPr lang="en-GB" altLang="en-US" sz="3000" dirty="0" smtClean="0">
                <a:solidFill>
                  <a:srgbClr val="953735"/>
                </a:solidFill>
              </a:rPr>
              <a:t>I love getting up at six o’clock in the morning.</a:t>
            </a:r>
          </a:p>
          <a:p>
            <a:pPr>
              <a:lnSpc>
                <a:spcPct val="80000"/>
              </a:lnSpc>
            </a:pPr>
            <a:r>
              <a:rPr lang="en-GB" altLang="en-US" sz="3000" dirty="0" smtClean="0"/>
              <a:t>sarcasm:</a:t>
            </a:r>
            <a:br>
              <a:rPr lang="en-GB" altLang="en-US" sz="3000" dirty="0" smtClean="0"/>
            </a:br>
            <a:r>
              <a:rPr lang="en-GB" altLang="en-US" sz="3000" dirty="0" smtClean="0"/>
              <a:t>- </a:t>
            </a:r>
            <a:r>
              <a:rPr lang="en-GB" altLang="en-US" sz="3000" dirty="0" smtClean="0">
                <a:solidFill>
                  <a:srgbClr val="953735"/>
                </a:solidFill>
              </a:rPr>
              <a:t>You’re only two hours late! What an achievement!</a:t>
            </a:r>
          </a:p>
          <a:p>
            <a:pPr>
              <a:lnSpc>
                <a:spcPct val="80000"/>
              </a:lnSpc>
            </a:pPr>
            <a:r>
              <a:rPr lang="en-GB" altLang="en-US" sz="3000" dirty="0" smtClean="0"/>
              <a:t>politeness</a:t>
            </a:r>
            <a:r>
              <a:rPr lang="en-GB" altLang="en-US" sz="3000" dirty="0" smtClean="0">
                <a:solidFill>
                  <a:srgbClr val="000000"/>
                </a:solidFill>
              </a:rPr>
              <a:t>:</a:t>
            </a:r>
            <a:br>
              <a:rPr lang="en-GB" altLang="en-US" sz="3000" dirty="0" smtClean="0">
                <a:solidFill>
                  <a:srgbClr val="000000"/>
                </a:solidFill>
              </a:rPr>
            </a:br>
            <a:r>
              <a:rPr lang="en-GB" altLang="en-US" sz="3000" dirty="0" smtClean="0">
                <a:solidFill>
                  <a:srgbClr val="000000"/>
                </a:solidFill>
              </a:rPr>
              <a:t>Handing back a gadget after looking at it in a shop.</a:t>
            </a:r>
            <a:br>
              <a:rPr lang="en-GB" altLang="en-US" sz="3000" dirty="0" smtClean="0">
                <a:solidFill>
                  <a:srgbClr val="000000"/>
                </a:solidFill>
              </a:rPr>
            </a:br>
            <a:r>
              <a:rPr lang="en-GB" altLang="en-US" sz="3000" dirty="0" smtClean="0">
                <a:solidFill>
                  <a:srgbClr val="000000"/>
                </a:solidFill>
              </a:rPr>
              <a:t>- </a:t>
            </a:r>
            <a:r>
              <a:rPr lang="en-GB" altLang="en-US" sz="3000" dirty="0" smtClean="0">
                <a:solidFill>
                  <a:srgbClr val="953735"/>
                </a:solidFill>
              </a:rPr>
              <a:t>Thank you, I’ll think about it.</a:t>
            </a:r>
            <a:br>
              <a:rPr lang="en-GB" altLang="en-US" sz="3000" dirty="0" smtClean="0">
                <a:solidFill>
                  <a:srgbClr val="953735"/>
                </a:solidFill>
              </a:rPr>
            </a:br>
            <a:r>
              <a:rPr lang="en-GB" altLang="en-US" sz="3000" dirty="0" smtClean="0"/>
              <a:t>To a friend who lives in a dump:</a:t>
            </a:r>
            <a:br>
              <a:rPr lang="en-GB" altLang="en-US" sz="3000" dirty="0" smtClean="0"/>
            </a:br>
            <a:r>
              <a:rPr lang="en-GB" altLang="en-US" sz="3000" dirty="0" smtClean="0"/>
              <a:t>- </a:t>
            </a:r>
            <a:r>
              <a:rPr lang="en-GB" altLang="en-US" sz="3000" dirty="0" smtClean="0">
                <a:solidFill>
                  <a:srgbClr val="953735"/>
                </a:solidFill>
              </a:rPr>
              <a:t>What a </a:t>
            </a:r>
            <a:r>
              <a:rPr lang="hu-HU" altLang="en-US" sz="3000" dirty="0" smtClean="0">
                <a:solidFill>
                  <a:srgbClr val="953735"/>
                </a:solidFill>
              </a:rPr>
              <a:t>cosy</a:t>
            </a:r>
            <a:r>
              <a:rPr lang="en-GB" altLang="en-US" sz="3000" dirty="0" smtClean="0">
                <a:solidFill>
                  <a:srgbClr val="953735"/>
                </a:solidFill>
              </a:rPr>
              <a:t> </a:t>
            </a:r>
            <a:r>
              <a:rPr lang="en-GB" altLang="en-US" sz="3000" dirty="0" smtClean="0">
                <a:solidFill>
                  <a:srgbClr val="953735"/>
                </a:solidFill>
              </a:rPr>
              <a:t>little room you have here!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ím 1"/>
          <p:cNvSpPr>
            <a:spLocks noGrp="1"/>
          </p:cNvSpPr>
          <p:nvPr>
            <p:ph type="title"/>
          </p:nvPr>
        </p:nvSpPr>
        <p:spPr/>
        <p:txBody>
          <a:bodyPr/>
          <a:lstStyle/>
          <a:p>
            <a:pPr eaLnBrk="1" hangingPunct="1"/>
            <a:r>
              <a:rPr lang="hu-HU" altLang="en-US" smtClean="0"/>
              <a:t>Complete context-dependence</a:t>
            </a:r>
            <a:endParaRPr lang="en-GB" altLang="en-US" smtClean="0"/>
          </a:p>
        </p:txBody>
      </p:sp>
      <p:sp>
        <p:nvSpPr>
          <p:cNvPr id="19459" name="Tartalom helye 2"/>
          <p:cNvSpPr>
            <a:spLocks noGrp="1"/>
          </p:cNvSpPr>
          <p:nvPr>
            <p:ph idx="1"/>
          </p:nvPr>
        </p:nvSpPr>
        <p:spPr/>
        <p:txBody>
          <a:bodyPr/>
          <a:lstStyle/>
          <a:p>
            <a:pPr algn="ctr" eaLnBrk="1" hangingPunct="1"/>
            <a:r>
              <a:rPr lang="hu-HU" altLang="en-US" smtClean="0"/>
              <a:t>I</a:t>
            </a:r>
            <a:r>
              <a:rPr lang="ja-JP" altLang="hu-HU" smtClean="0"/>
              <a:t>’</a:t>
            </a:r>
            <a:r>
              <a:rPr lang="hu-HU" altLang="ja-JP" smtClean="0"/>
              <a:t>ll be working all week.</a:t>
            </a:r>
          </a:p>
          <a:p>
            <a:pPr algn="ctr" eaLnBrk="1" hangingPunct="1">
              <a:buFont typeface="Arial" panose="020B0604020202020204" pitchFamily="34" charset="0"/>
              <a:buNone/>
            </a:pPr>
            <a:r>
              <a:rPr lang="hu-HU" altLang="en-US" smtClean="0"/>
              <a:t>= No</a:t>
            </a:r>
          </a:p>
          <a:p>
            <a:pPr algn="ctr" eaLnBrk="1" hangingPunct="1">
              <a:buFont typeface="Arial" panose="020B0604020202020204" pitchFamily="34" charset="0"/>
              <a:buNone/>
            </a:pPr>
            <a:r>
              <a:rPr lang="hu-HU" altLang="en-US" smtClean="0"/>
              <a:t>= Yes</a:t>
            </a:r>
          </a:p>
          <a:p>
            <a:pPr algn="ctr" eaLnBrk="1" hangingPunct="1"/>
            <a:endParaRPr lang="hu-HU" altLang="en-US" smtClean="0"/>
          </a:p>
          <a:p>
            <a:pPr eaLnBrk="1" hangingPunct="1">
              <a:buFont typeface="Arial" panose="020B0604020202020204" pitchFamily="34" charset="0"/>
              <a:buAutoNum type="arabicPeriod"/>
            </a:pPr>
            <a:r>
              <a:rPr lang="hu-HU" altLang="en-US" smtClean="0"/>
              <a:t>Shall we go surfing tomorrow?</a:t>
            </a:r>
          </a:p>
          <a:p>
            <a:pPr eaLnBrk="1" hangingPunct="1">
              <a:buFont typeface="Arial" panose="020B0604020202020204" pitchFamily="34" charset="0"/>
              <a:buAutoNum type="arabicPeriod"/>
            </a:pPr>
            <a:endParaRPr lang="hu-HU" altLang="en-US" smtClean="0"/>
          </a:p>
          <a:p>
            <a:pPr eaLnBrk="1" hangingPunct="1">
              <a:buFont typeface="Arial" panose="020B0604020202020204" pitchFamily="34" charset="0"/>
              <a:buNone/>
            </a:pPr>
            <a:r>
              <a:rPr lang="hu-HU" altLang="en-US" smtClean="0"/>
              <a:t>2. Will you have the money to pay for the ticket?</a:t>
            </a:r>
            <a:endParaRPr lang="en-GB"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p:nvPr>
        </p:nvSpPr>
        <p:spPr>
          <a:xfrm>
            <a:off x="457200" y="274638"/>
            <a:ext cx="8229600" cy="827087"/>
          </a:xfrm>
        </p:spPr>
        <p:txBody>
          <a:bodyPr/>
          <a:lstStyle/>
          <a:p>
            <a:r>
              <a:rPr lang="en-GB" altLang="en-US" sz="3200" smtClean="0"/>
              <a:t>Unintentional infringement of the maxims</a:t>
            </a:r>
          </a:p>
        </p:txBody>
      </p:sp>
      <p:sp>
        <p:nvSpPr>
          <p:cNvPr id="99330" name="Content Placeholder 2"/>
          <p:cNvSpPr>
            <a:spLocks noGrp="1"/>
          </p:cNvSpPr>
          <p:nvPr>
            <p:ph idx="1"/>
          </p:nvPr>
        </p:nvSpPr>
        <p:spPr>
          <a:xfrm>
            <a:off x="457200" y="1347788"/>
            <a:ext cx="8229600" cy="4778375"/>
          </a:xfrm>
        </p:spPr>
        <p:txBody>
          <a:bodyPr/>
          <a:lstStyle/>
          <a:p>
            <a:r>
              <a:rPr lang="en-GB" altLang="en-US" smtClean="0"/>
              <a:t>George W Bush:</a:t>
            </a:r>
            <a:br>
              <a:rPr lang="en-GB" altLang="en-US" smtClean="0"/>
            </a:br>
            <a:endParaRPr lang="en-GB" altLang="en-US" smtClean="0"/>
          </a:p>
          <a:p>
            <a:pPr lvl="1"/>
            <a:r>
              <a:rPr lang="en-GB" altLang="en-US" smtClean="0"/>
              <a:t>Our enemies are innovative and resourceful, and so are we. They never stop thinking about new ways to harm our country and our people, and neither do we.</a:t>
            </a:r>
            <a:br>
              <a:rPr lang="en-GB" altLang="en-US" smtClean="0"/>
            </a:br>
            <a:endParaRPr lang="en-GB" altLang="en-US" smtClean="0"/>
          </a:p>
          <a:p>
            <a:pPr lvl="1"/>
            <a:r>
              <a:rPr lang="en-GB" altLang="en-US" smtClean="0"/>
              <a:t>You never know what your history is going to be until long after you’re gone.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p:txBody>
          <a:bodyPr/>
          <a:lstStyle/>
          <a:p>
            <a:r>
              <a:rPr lang="en-GB" altLang="en-US" sz="3600" dirty="0" smtClean="0"/>
              <a:t>Generalised vs. particularised conversational </a:t>
            </a:r>
            <a:r>
              <a:rPr lang="en-GB" altLang="en-US" sz="3600" dirty="0" err="1" smtClean="0"/>
              <a:t>implicatures</a:t>
            </a:r>
            <a:endParaRPr lang="en-GB" altLang="en-US" sz="3600" dirty="0" smtClean="0"/>
          </a:p>
        </p:txBody>
      </p:sp>
      <p:sp>
        <p:nvSpPr>
          <p:cNvPr id="101378" name="Content Placeholder 2"/>
          <p:cNvSpPr>
            <a:spLocks noGrp="1"/>
          </p:cNvSpPr>
          <p:nvPr>
            <p:ph idx="1"/>
          </p:nvPr>
        </p:nvSpPr>
        <p:spPr/>
        <p:txBody>
          <a:bodyPr/>
          <a:lstStyle/>
          <a:p>
            <a:pPr marL="0" indent="0">
              <a:buNone/>
            </a:pPr>
            <a:r>
              <a:rPr lang="en-GB" altLang="en-US" dirty="0" smtClean="0"/>
              <a:t>Generalised:</a:t>
            </a:r>
          </a:p>
          <a:p>
            <a:pPr lvl="1"/>
            <a:r>
              <a:rPr lang="en-GB" altLang="en-US" dirty="0" smtClean="0"/>
              <a:t>That do not need shared background knowledge:</a:t>
            </a:r>
          </a:p>
          <a:p>
            <a:pPr lvl="2"/>
            <a:r>
              <a:rPr lang="en-GB" altLang="en-US" sz="2800" dirty="0" smtClean="0"/>
              <a:t>John is meeting a woman.</a:t>
            </a:r>
          </a:p>
          <a:p>
            <a:pPr lvl="2">
              <a:buFont typeface="Wingdings" panose="05000000000000000000" pitchFamily="2" charset="2"/>
              <a:buChar char="è"/>
            </a:pPr>
            <a:r>
              <a:rPr lang="en-US" altLang="en-US" dirty="0" smtClean="0">
                <a:sym typeface="Wingdings" panose="05000000000000000000" pitchFamily="2" charset="2"/>
              </a:rPr>
              <a:t>indefinite NP: someone unknown</a:t>
            </a:r>
          </a:p>
          <a:p>
            <a:pPr lvl="1">
              <a:buFont typeface="Arial" panose="020B0604020202020204" pitchFamily="34" charset="0"/>
              <a:buNone/>
            </a:pPr>
            <a:endParaRPr lang="en-US" altLang="en-US" dirty="0" smtClean="0">
              <a:sym typeface="Wingdings" panose="05000000000000000000" pitchFamily="2" charset="2"/>
            </a:endParaRPr>
          </a:p>
          <a:p>
            <a:pPr lvl="1">
              <a:buFont typeface="Arial" panose="020B0604020202020204" pitchFamily="34" charset="0"/>
              <a:buNone/>
            </a:pPr>
            <a:r>
              <a:rPr lang="en-US" altLang="en-US" dirty="0" smtClean="0">
                <a:sym typeface="Wingdings" panose="05000000000000000000" pitchFamily="2" charset="2"/>
              </a:rPr>
              <a:t>BUT: Sam broke a finger.</a:t>
            </a:r>
            <a:endParaRPr lang="en-GB" alt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p:cNvSpPr>
            <a:spLocks noGrp="1"/>
          </p:cNvSpPr>
          <p:nvPr>
            <p:ph type="title"/>
          </p:nvPr>
        </p:nvSpPr>
        <p:spPr/>
        <p:txBody>
          <a:bodyPr/>
          <a:lstStyle/>
          <a:p>
            <a:pPr eaLnBrk="1" hangingPunct="1"/>
            <a:r>
              <a:rPr lang="en-GB" altLang="en-US" sz="3600" dirty="0"/>
              <a:t>Generalised vs. particularised conversational </a:t>
            </a:r>
            <a:r>
              <a:rPr lang="en-GB" altLang="en-US" sz="3600" dirty="0" err="1"/>
              <a:t>implicatures</a:t>
            </a:r>
            <a:endParaRPr lang="en-GB" altLang="en-US" sz="3600" dirty="0" smtClean="0"/>
          </a:p>
        </p:txBody>
      </p:sp>
      <p:sp>
        <p:nvSpPr>
          <p:cNvPr id="103426" name="Content Placeholder 2"/>
          <p:cNvSpPr>
            <a:spLocks noGrp="1"/>
          </p:cNvSpPr>
          <p:nvPr>
            <p:ph idx="1"/>
          </p:nvPr>
        </p:nvSpPr>
        <p:spPr/>
        <p:txBody>
          <a:bodyPr/>
          <a:lstStyle/>
          <a:p>
            <a:pPr marL="514350" indent="-514350" eaLnBrk="1" hangingPunct="1">
              <a:buFont typeface="Arial" panose="020B0604020202020204" pitchFamily="34" charset="0"/>
              <a:buNone/>
            </a:pPr>
            <a:r>
              <a:rPr lang="en-GB" altLang="en-US" dirty="0" smtClean="0"/>
              <a:t>Particularised:</a:t>
            </a:r>
          </a:p>
          <a:p>
            <a:pPr marL="514350" indent="-514350" eaLnBrk="1" hangingPunct="1">
              <a:buFont typeface="Arial" panose="020B0604020202020204" pitchFamily="34" charset="0"/>
              <a:buNone/>
            </a:pPr>
            <a:r>
              <a:rPr lang="en-GB" altLang="en-US" dirty="0"/>
              <a:t> </a:t>
            </a:r>
            <a:r>
              <a:rPr lang="en-GB" altLang="en-US" dirty="0" smtClean="0"/>
              <a:t>- that you cannot understand without shared knowledge</a:t>
            </a:r>
          </a:p>
          <a:p>
            <a:pPr marL="514350" indent="-514350" eaLnBrk="1" hangingPunct="1">
              <a:buFont typeface="Calibri" panose="020F0502020204030204" pitchFamily="34" charset="0"/>
              <a:buAutoNum type="arabicPeriod"/>
            </a:pPr>
            <a:r>
              <a:rPr lang="en-GB" altLang="en-US" dirty="0" smtClean="0"/>
              <a:t>- </a:t>
            </a:r>
            <a:r>
              <a:rPr lang="en-GB" altLang="en-US" dirty="0" smtClean="0">
                <a:solidFill>
                  <a:srgbClr val="953735"/>
                </a:solidFill>
              </a:rPr>
              <a:t>Are you coming to the party?</a:t>
            </a:r>
            <a:br>
              <a:rPr lang="en-GB" altLang="en-US" dirty="0" smtClean="0">
                <a:solidFill>
                  <a:srgbClr val="953735"/>
                </a:solidFill>
              </a:rPr>
            </a:br>
            <a:r>
              <a:rPr lang="en-GB" altLang="en-US" dirty="0" smtClean="0">
                <a:solidFill>
                  <a:srgbClr val="953735"/>
                </a:solidFill>
              </a:rPr>
              <a:t>- My parents are in town.</a:t>
            </a:r>
          </a:p>
          <a:p>
            <a:pPr marL="514350" indent="-514350" eaLnBrk="1" hangingPunct="1">
              <a:buFont typeface="Calibri" panose="020F0502020204030204" pitchFamily="34" charset="0"/>
              <a:buAutoNum type="arabicPeriod"/>
            </a:pPr>
            <a:r>
              <a:rPr lang="en-GB" altLang="en-US" dirty="0" smtClean="0">
                <a:solidFill>
                  <a:srgbClr val="953735"/>
                </a:solidFill>
              </a:rPr>
              <a:t>- Where’s the salad dressing?</a:t>
            </a:r>
            <a:br>
              <a:rPr lang="en-GB" altLang="en-US" dirty="0" smtClean="0">
                <a:solidFill>
                  <a:srgbClr val="953735"/>
                </a:solidFill>
              </a:rPr>
            </a:br>
            <a:r>
              <a:rPr lang="en-GB" altLang="en-US" dirty="0" smtClean="0">
                <a:solidFill>
                  <a:srgbClr val="953735"/>
                </a:solidFill>
              </a:rPr>
              <a:t>- We’ve run out of olive oil.</a:t>
            </a:r>
            <a:endParaRPr lang="en-GB" altLang="en-US" dirty="0" smtClean="0"/>
          </a:p>
          <a:p>
            <a:pPr marL="514350" indent="-514350" eaLnBrk="1" hangingPunct="1">
              <a:buFont typeface="Arial" panose="020B0604020202020204" pitchFamily="34" charset="0"/>
              <a:buNone/>
            </a:pPr>
            <a:r>
              <a:rPr lang="en-GB" altLang="en-US" dirty="0" smtClean="0"/>
              <a:t>Speaker must take into account what the hearer knows.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sz="4000" smtClean="0">
                <a:ea typeface="ＭＳ Ｐゴシック" charset="-128"/>
              </a:rPr>
              <a:t>Shared knowledge, </a:t>
            </a:r>
            <a:br>
              <a:rPr lang="en-GB" sz="4000" smtClean="0">
                <a:ea typeface="ＭＳ Ｐゴシック" charset="-128"/>
              </a:rPr>
            </a:br>
            <a:r>
              <a:rPr lang="en-GB" sz="4000" smtClean="0">
                <a:ea typeface="ＭＳ Ｐゴシック" charset="-128"/>
              </a:rPr>
              <a:t>common ground</a:t>
            </a:r>
          </a:p>
        </p:txBody>
      </p:sp>
      <p:sp>
        <p:nvSpPr>
          <p:cNvPr id="105474" name="Content Placeholder 2"/>
          <p:cNvSpPr>
            <a:spLocks noGrp="1"/>
          </p:cNvSpPr>
          <p:nvPr>
            <p:ph idx="1"/>
          </p:nvPr>
        </p:nvSpPr>
        <p:spPr/>
        <p:txBody>
          <a:bodyPr/>
          <a:lstStyle/>
          <a:p>
            <a:pPr>
              <a:lnSpc>
                <a:spcPct val="80000"/>
              </a:lnSpc>
            </a:pPr>
            <a:r>
              <a:rPr lang="en-GB" altLang="en-US" sz="3000" smtClean="0"/>
              <a:t>communal common ground (shared countries, institutions, schools, workplace, etc)</a:t>
            </a:r>
          </a:p>
          <a:p>
            <a:pPr lvl="1">
              <a:lnSpc>
                <a:spcPct val="80000"/>
              </a:lnSpc>
            </a:pPr>
            <a:r>
              <a:rPr lang="en-GB" altLang="en-US" sz="2600" smtClean="0"/>
              <a:t>the cafeteria, the third floor</a:t>
            </a:r>
          </a:p>
          <a:p>
            <a:pPr>
              <a:lnSpc>
                <a:spcPct val="80000"/>
              </a:lnSpc>
            </a:pPr>
            <a:r>
              <a:rPr lang="en-GB" altLang="en-US" sz="3000" smtClean="0"/>
              <a:t>personal common ground: what speaker and hearer have talked about before, and their physical environment</a:t>
            </a:r>
          </a:p>
          <a:p>
            <a:pPr>
              <a:lnSpc>
                <a:spcPct val="80000"/>
              </a:lnSpc>
            </a:pPr>
            <a:r>
              <a:rPr lang="en-GB" altLang="en-US" sz="3000" smtClean="0"/>
              <a:t>common knowledge</a:t>
            </a:r>
          </a:p>
          <a:p>
            <a:pPr>
              <a:lnSpc>
                <a:spcPct val="80000"/>
              </a:lnSpc>
            </a:pPr>
            <a:endParaRPr lang="en-GB" altLang="en-US" sz="3000" smtClean="0"/>
          </a:p>
          <a:p>
            <a:pPr>
              <a:lnSpc>
                <a:spcPct val="80000"/>
              </a:lnSpc>
              <a:buFont typeface="Arial" panose="020B0604020202020204" pitchFamily="34" charset="0"/>
              <a:buNone/>
            </a:pPr>
            <a:r>
              <a:rPr lang="en-GB" altLang="en-US" sz="3000" smtClean="0"/>
              <a:t>people interpret language relative to assumed shared knowledge: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p:nvPr>
        </p:nvSpPr>
        <p:spPr/>
        <p:txBody>
          <a:bodyPr/>
          <a:lstStyle/>
          <a:p>
            <a:r>
              <a:rPr lang="en-GB" altLang="en-US" smtClean="0"/>
              <a:t>Krauss &amp; Weinheimer 1966</a:t>
            </a:r>
          </a:p>
        </p:txBody>
      </p:sp>
      <p:sp>
        <p:nvSpPr>
          <p:cNvPr id="107522" name="Content Placeholder 2"/>
          <p:cNvSpPr>
            <a:spLocks noGrp="1"/>
          </p:cNvSpPr>
          <p:nvPr>
            <p:ph idx="1"/>
          </p:nvPr>
        </p:nvSpPr>
        <p:spPr/>
        <p:txBody>
          <a:bodyPr/>
          <a:lstStyle/>
          <a:p>
            <a:r>
              <a:rPr lang="en-GB" altLang="en-US" smtClean="0"/>
              <a:t>conversational task</a:t>
            </a:r>
          </a:p>
          <a:p>
            <a:r>
              <a:rPr lang="en-GB" altLang="en-US" smtClean="0"/>
              <a:t>some participants paired with active partners, who provided feedback (uhu, really?)</a:t>
            </a:r>
          </a:p>
          <a:p>
            <a:r>
              <a:rPr lang="en-GB" altLang="en-US" smtClean="0"/>
              <a:t>others talked into tape recorder </a:t>
            </a:r>
          </a:p>
          <a:p>
            <a:r>
              <a:rPr lang="en-GB" altLang="en-US" smtClean="0"/>
              <a:t>people getting feedback used shorter references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3"/>
          <p:cNvSpPr>
            <a:spLocks noGrp="1"/>
          </p:cNvSpPr>
          <p:nvPr>
            <p:ph type="title"/>
          </p:nvPr>
        </p:nvSpPr>
        <p:spPr/>
        <p:txBody>
          <a:bodyPr/>
          <a:lstStyle/>
          <a:p>
            <a:r>
              <a:rPr lang="en-GB" altLang="en-US" sz="3200" smtClean="0"/>
              <a:t>Clark et al 1983</a:t>
            </a:r>
            <a:r>
              <a:rPr lang="hu-HU" altLang="en-US" sz="3200" smtClean="0"/>
              <a:t> </a:t>
            </a:r>
            <a:br>
              <a:rPr lang="hu-HU" altLang="en-US" sz="3200" smtClean="0"/>
            </a:br>
            <a:r>
              <a:rPr lang="hu-HU" altLang="en-US" sz="3200" smtClean="0"/>
              <a:t>(both photos, one question)</a:t>
            </a:r>
            <a:endParaRPr lang="en-GB" altLang="en-US" sz="3200" smtClean="0"/>
          </a:p>
        </p:txBody>
      </p:sp>
      <p:sp>
        <p:nvSpPr>
          <p:cNvPr id="109570" name="Text Placeholder 4"/>
          <p:cNvSpPr>
            <a:spLocks noGrp="1"/>
          </p:cNvSpPr>
          <p:nvPr>
            <p:ph type="body" idx="1"/>
          </p:nvPr>
        </p:nvSpPr>
        <p:spPr/>
        <p:txBody>
          <a:bodyPr/>
          <a:lstStyle/>
          <a:p>
            <a:r>
              <a:rPr lang="en-GB" altLang="en-US" smtClean="0"/>
              <a:t>You know who this man is, don’t you?</a:t>
            </a:r>
          </a:p>
        </p:txBody>
      </p:sp>
      <p:pic>
        <p:nvPicPr>
          <p:cNvPr id="109571" name="Content Placeholder 8" descr="reagan.png"/>
          <p:cNvPicPr>
            <a:picLocks noGrp="1" noChangeAspect="1"/>
          </p:cNvPicPr>
          <p:nvPr>
            <p:ph sz="half" idx="2"/>
          </p:nvPr>
        </p:nvPicPr>
        <p:blipFill>
          <a:blip r:embed="rId3">
            <a:extLst>
              <a:ext uri="{28A0092B-C50C-407E-A947-70E740481C1C}">
                <a14:useLocalDpi xmlns:a14="http://schemas.microsoft.com/office/drawing/2010/main" val="0"/>
              </a:ext>
            </a:extLst>
          </a:blip>
          <a:srcRect l="-1125" r="-1125"/>
          <a:stretch>
            <a:fillRect/>
          </a:stretch>
        </p:blipFill>
        <p:spPr>
          <a:xfrm>
            <a:off x="457200" y="2649538"/>
            <a:ext cx="4040188" cy="3951287"/>
          </a:xfrm>
        </p:spPr>
      </p:pic>
      <p:sp>
        <p:nvSpPr>
          <p:cNvPr id="109572" name="Text Placeholder 6"/>
          <p:cNvSpPr>
            <a:spLocks noGrp="1"/>
          </p:cNvSpPr>
          <p:nvPr>
            <p:ph type="body" sz="quarter" idx="3"/>
          </p:nvPr>
        </p:nvSpPr>
        <p:spPr/>
        <p:txBody>
          <a:bodyPr/>
          <a:lstStyle/>
          <a:p>
            <a:r>
              <a:rPr lang="en-GB" altLang="en-US" smtClean="0"/>
              <a:t>Do you have any idea who this man is?</a:t>
            </a:r>
          </a:p>
        </p:txBody>
      </p:sp>
      <p:pic>
        <p:nvPicPr>
          <p:cNvPr id="109573" name="Content Placeholder 9" descr="david-stockman.jpg"/>
          <p:cNvPicPr>
            <a:picLocks noGrp="1" noChangeAspect="1"/>
          </p:cNvPicPr>
          <p:nvPr>
            <p:ph sz="quarter" idx="4"/>
          </p:nvPr>
        </p:nvPicPr>
        <p:blipFill>
          <a:blip r:embed="rId4">
            <a:extLst>
              <a:ext uri="{28A0092B-C50C-407E-A947-70E740481C1C}">
                <a14:useLocalDpi xmlns:a14="http://schemas.microsoft.com/office/drawing/2010/main" val="0"/>
              </a:ext>
            </a:extLst>
          </a:blip>
          <a:srcRect t="-15337" b="-15337"/>
          <a:stretch>
            <a:fillRect/>
          </a:stretch>
        </p:blipFill>
        <p:spPr/>
      </p:pic>
      <p:sp>
        <p:nvSpPr>
          <p:cNvPr id="109574" name="TextBox 10"/>
          <p:cNvSpPr txBox="1">
            <a:spLocks noChangeArrowheads="1"/>
          </p:cNvSpPr>
          <p:nvPr/>
        </p:nvSpPr>
        <p:spPr bwMode="auto">
          <a:xfrm>
            <a:off x="381000" y="6172200"/>
            <a:ext cx="3892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800" dirty="0"/>
              <a:t>Ronald Reagan (President 1981-89)</a:t>
            </a:r>
          </a:p>
        </p:txBody>
      </p:sp>
      <p:sp>
        <p:nvSpPr>
          <p:cNvPr id="109575" name="TextBox 11"/>
          <p:cNvSpPr txBox="1">
            <a:spLocks noChangeArrowheads="1"/>
          </p:cNvSpPr>
          <p:nvPr/>
        </p:nvSpPr>
        <p:spPr bwMode="auto">
          <a:xfrm>
            <a:off x="4408488" y="6172200"/>
            <a:ext cx="47355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800" dirty="0"/>
              <a:t>David Stockman (Director of a Cabinet office</a:t>
            </a:r>
          </a:p>
          <a:p>
            <a:pPr eaLnBrk="1" hangingPunct="1"/>
            <a:r>
              <a:rPr lang="en-GB" altLang="en-US" sz="1800" dirty="0"/>
              <a:t>1981-1985</a:t>
            </a:r>
            <a:r>
              <a:rPr lang="hu-HU" altLang="en-US" sz="1800" dirty="0"/>
              <a:t>)</a:t>
            </a:r>
            <a:endParaRPr lang="en-GB"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95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4" grpId="0"/>
      <p:bldP spid="10957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sz="4000" smtClean="0">
                <a:ea typeface="ＭＳ Ｐゴシック" charset="-128"/>
              </a:rPr>
              <a:t>Indeterminacy of cooperative principle (Keenan 1978, Prince 1982)</a:t>
            </a:r>
          </a:p>
        </p:txBody>
      </p:sp>
      <p:sp>
        <p:nvSpPr>
          <p:cNvPr id="111618" name="Content Placeholder 2"/>
          <p:cNvSpPr>
            <a:spLocks noGrp="1"/>
          </p:cNvSpPr>
          <p:nvPr>
            <p:ph idx="1"/>
          </p:nvPr>
        </p:nvSpPr>
        <p:spPr>
          <a:xfrm>
            <a:off x="457200" y="1981200"/>
            <a:ext cx="8229600" cy="4144963"/>
          </a:xfrm>
        </p:spPr>
        <p:txBody>
          <a:bodyPr/>
          <a:lstStyle/>
          <a:p>
            <a:r>
              <a:rPr lang="en-GB" altLang="en-US" smtClean="0"/>
              <a:t>Cultural differences</a:t>
            </a:r>
          </a:p>
          <a:p>
            <a:pPr lvl="1"/>
            <a:r>
              <a:rPr lang="en-GB" altLang="en-US" smtClean="0"/>
              <a:t>lies as politeness</a:t>
            </a:r>
          </a:p>
          <a:p>
            <a:pPr lvl="1"/>
            <a:r>
              <a:rPr lang="en-GB" altLang="en-US" smtClean="0"/>
              <a:t>indirectness as politeness</a:t>
            </a:r>
          </a:p>
          <a:p>
            <a:pPr lvl="1"/>
            <a:r>
              <a:rPr lang="en-GB" altLang="en-US" smtClean="0"/>
              <a:t>small talk (How are you? Fine.)</a:t>
            </a:r>
          </a:p>
          <a:p>
            <a:pPr lvl="1"/>
            <a:r>
              <a:rPr lang="en-GB" altLang="en-US" smtClean="0"/>
              <a:t>withholding information as power play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ím 1"/>
          <p:cNvSpPr>
            <a:spLocks noGrp="1"/>
          </p:cNvSpPr>
          <p:nvPr>
            <p:ph type="title"/>
          </p:nvPr>
        </p:nvSpPr>
        <p:spPr/>
        <p:txBody>
          <a:bodyPr/>
          <a:lstStyle/>
          <a:p>
            <a:pPr eaLnBrk="1" hangingPunct="1"/>
            <a:r>
              <a:rPr lang="hu-HU" altLang="en-US" smtClean="0"/>
              <a:t>Pragmatic knowledge is not inborn</a:t>
            </a:r>
            <a:endParaRPr lang="en-GB" altLang="en-US" smtClean="0"/>
          </a:p>
        </p:txBody>
      </p:sp>
      <p:sp>
        <p:nvSpPr>
          <p:cNvPr id="22530" name="Tartalom helye 2"/>
          <p:cNvSpPr>
            <a:spLocks noGrp="1"/>
          </p:cNvSpPr>
          <p:nvPr>
            <p:ph idx="1"/>
          </p:nvPr>
        </p:nvSpPr>
        <p:spPr/>
        <p:txBody>
          <a:bodyPr/>
          <a:lstStyle/>
          <a:p>
            <a:pPr marL="514350" indent="-514350" eaLnBrk="1" hangingPunct="1">
              <a:lnSpc>
                <a:spcPct val="90000"/>
              </a:lnSpc>
              <a:buFont typeface="Calibri" panose="020F0502020204030204" pitchFamily="34" charset="0"/>
              <a:buAutoNum type="arabicPeriod"/>
            </a:pPr>
            <a:r>
              <a:rPr lang="hu-HU" altLang="en-US" smtClean="0"/>
              <a:t>Father: How many times have I told you not to do this!</a:t>
            </a:r>
            <a:br>
              <a:rPr lang="hu-HU" altLang="en-US" smtClean="0"/>
            </a:br>
            <a:r>
              <a:rPr lang="hu-HU" altLang="en-US" smtClean="0"/>
              <a:t>Child (crying): I don’t know, I haven’t counted.</a:t>
            </a:r>
          </a:p>
          <a:p>
            <a:pPr marL="514350" indent="-514350" eaLnBrk="1" hangingPunct="1">
              <a:lnSpc>
                <a:spcPct val="90000"/>
              </a:lnSpc>
              <a:buFont typeface="Calibri" panose="020F0502020204030204" pitchFamily="34" charset="0"/>
              <a:buAutoNum type="arabicPeriod"/>
            </a:pPr>
            <a:r>
              <a:rPr lang="hu-HU" altLang="en-US" smtClean="0"/>
              <a:t>Mother: Please wipe your feet on the doormat.</a:t>
            </a:r>
            <a:br>
              <a:rPr lang="hu-HU" altLang="en-US" smtClean="0"/>
            </a:br>
            <a:r>
              <a:rPr lang="hu-HU" altLang="en-US" smtClean="0"/>
              <a:t>Child takes off his shoes and wipes his feet.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p:txBody>
          <a:bodyPr/>
          <a:lstStyle/>
          <a:p>
            <a:pPr eaLnBrk="1" hangingPunct="1"/>
            <a:r>
              <a:rPr lang="en-GB" altLang="en-US" smtClean="0"/>
              <a:t>The limits of semantics</a:t>
            </a:r>
          </a:p>
        </p:txBody>
      </p:sp>
      <p:sp>
        <p:nvSpPr>
          <p:cNvPr id="4" name="Subtitle 3"/>
          <p:cNvSpPr>
            <a:spLocks noGrp="1"/>
          </p:cNvSpPr>
          <p:nvPr>
            <p:ph type="subTitle" idx="1"/>
          </p:nvPr>
        </p:nvSpPr>
        <p:spPr/>
        <p:txBody>
          <a:bodyPr/>
          <a:lstStyle/>
          <a:p>
            <a:pPr>
              <a:buFont typeface="Arial" charset="0"/>
              <a:buNone/>
              <a:defRPr/>
            </a:pPr>
            <a:endParaRPr lang="en-GB">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GB" dirty="0" smtClean="0">
                <a:ea typeface="+mj-ea"/>
                <a:cs typeface="+mj-cs"/>
              </a:rPr>
              <a:t>Truth-conditional semantics</a:t>
            </a:r>
          </a:p>
        </p:txBody>
      </p:sp>
      <p:sp>
        <p:nvSpPr>
          <p:cNvPr id="28674" name="Content Placeholder 2"/>
          <p:cNvSpPr>
            <a:spLocks noGrp="1"/>
          </p:cNvSpPr>
          <p:nvPr>
            <p:ph idx="1"/>
          </p:nvPr>
        </p:nvSpPr>
        <p:spPr/>
        <p:txBody>
          <a:bodyPr/>
          <a:lstStyle/>
          <a:p>
            <a:pPr eaLnBrk="1" hangingPunct="1">
              <a:lnSpc>
                <a:spcPct val="90000"/>
              </a:lnSpc>
            </a:pPr>
            <a:r>
              <a:rPr lang="en-GB" altLang="en-US" smtClean="0"/>
              <a:t>The world can be described as a set of state of affairs.</a:t>
            </a:r>
          </a:p>
          <a:p>
            <a:pPr eaLnBrk="1" hangingPunct="1">
              <a:lnSpc>
                <a:spcPct val="90000"/>
              </a:lnSpc>
            </a:pPr>
            <a:r>
              <a:rPr lang="en-GB" altLang="en-US" smtClean="0"/>
              <a:t>Alfred Tarski (Polish-American mathematician, 20th c.): a proposition is true if it </a:t>
            </a:r>
            <a:r>
              <a:rPr lang="en-GB" altLang="en-US" b="1" smtClean="0"/>
              <a:t>corresponds </a:t>
            </a:r>
            <a:r>
              <a:rPr lang="en-GB" altLang="en-US" smtClean="0"/>
              <a:t>to a certain state-of-affairs.</a:t>
            </a:r>
          </a:p>
          <a:p>
            <a:pPr lvl="1" eaLnBrk="1" hangingPunct="1">
              <a:lnSpc>
                <a:spcPct val="90000"/>
              </a:lnSpc>
            </a:pPr>
            <a:r>
              <a:rPr lang="en-GB" altLang="en-US" smtClean="0"/>
              <a:t>“</a:t>
            </a:r>
            <a:r>
              <a:rPr lang="en-GB" altLang="ja-JP" smtClean="0">
                <a:solidFill>
                  <a:srgbClr val="006800"/>
                </a:solidFill>
              </a:rPr>
              <a:t>Snow is white</a:t>
            </a:r>
            <a:r>
              <a:rPr lang="en-GB" altLang="en-US" smtClean="0"/>
              <a:t>”</a:t>
            </a:r>
            <a:r>
              <a:rPr lang="en-GB" altLang="ja-JP" smtClean="0"/>
              <a:t> is true if and only if snow is white. </a:t>
            </a:r>
          </a:p>
          <a:p>
            <a:pPr eaLnBrk="1" hangingPunct="1">
              <a:lnSpc>
                <a:spcPct val="90000"/>
              </a:lnSpc>
            </a:pPr>
            <a:r>
              <a:rPr lang="en-GB" altLang="en-US" smtClean="0"/>
              <a:t>The meaning of a sentence:</a:t>
            </a:r>
          </a:p>
          <a:p>
            <a:pPr lvl="1" eaLnBrk="1" hangingPunct="1">
              <a:lnSpc>
                <a:spcPct val="90000"/>
              </a:lnSpc>
              <a:buFont typeface="Arial" panose="020B0604020202020204" pitchFamily="34" charset="0"/>
              <a:buNone/>
            </a:pPr>
            <a:r>
              <a:rPr lang="en-GB" altLang="en-US" smtClean="0"/>
              <a:t>the complete set of state-of-affairs for which a sentence may be true.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altLang="en-US" smtClean="0"/>
              <a:t>Inference</a:t>
            </a:r>
          </a:p>
        </p:txBody>
      </p:sp>
      <p:sp>
        <p:nvSpPr>
          <p:cNvPr id="3" name="Content Placeholder 2"/>
          <p:cNvSpPr>
            <a:spLocks noGrp="1"/>
          </p:cNvSpPr>
          <p:nvPr>
            <p:ph idx="1"/>
          </p:nvPr>
        </p:nvSpPr>
        <p:spPr/>
        <p:txBody>
          <a:bodyPr/>
          <a:lstStyle/>
          <a:p>
            <a:pPr eaLnBrk="1" hangingPunct="1">
              <a:lnSpc>
                <a:spcPct val="80000"/>
              </a:lnSpc>
            </a:pPr>
            <a:r>
              <a:rPr lang="en-GB" altLang="en-US" sz="3000" b="1" smtClean="0"/>
              <a:t>Utterance</a:t>
            </a:r>
            <a:r>
              <a:rPr lang="en-GB" altLang="en-US" sz="3000" smtClean="0"/>
              <a:t>: a sentence or fragment uttered by a particular speaker at a particular time and place.</a:t>
            </a:r>
          </a:p>
          <a:p>
            <a:pPr eaLnBrk="1" hangingPunct="1">
              <a:lnSpc>
                <a:spcPct val="80000"/>
              </a:lnSpc>
            </a:pPr>
            <a:r>
              <a:rPr lang="en-GB" altLang="en-US" sz="3000" b="1" smtClean="0"/>
              <a:t>Proposition</a:t>
            </a:r>
            <a:r>
              <a:rPr lang="en-GB" altLang="en-US" sz="3000" smtClean="0"/>
              <a:t>: an internal statement, representation of state-of-affairs, the “core” meaning of an utterance</a:t>
            </a:r>
          </a:p>
          <a:p>
            <a:pPr eaLnBrk="1" hangingPunct="1">
              <a:lnSpc>
                <a:spcPct val="80000"/>
              </a:lnSpc>
            </a:pPr>
            <a:r>
              <a:rPr lang="en-GB" altLang="en-US" sz="3000" b="1" smtClean="0"/>
              <a:t>Inference</a:t>
            </a:r>
            <a:r>
              <a:rPr lang="en-GB" altLang="en-US" sz="3000" smtClean="0"/>
              <a:t>: the act of passing from one proposition to another which is believed to follow from the first.</a:t>
            </a:r>
          </a:p>
          <a:p>
            <a:pPr lvl="1" eaLnBrk="1" hangingPunct="1">
              <a:lnSpc>
                <a:spcPct val="80000"/>
              </a:lnSpc>
            </a:pPr>
            <a:r>
              <a:rPr lang="en-GB" altLang="en-US" sz="2600" smtClean="0">
                <a:solidFill>
                  <a:srgbClr val="604A7B"/>
                </a:solidFill>
              </a:rPr>
              <a:t>What time is it?</a:t>
            </a:r>
          </a:p>
          <a:p>
            <a:pPr lvl="1" eaLnBrk="1" hangingPunct="1">
              <a:lnSpc>
                <a:spcPct val="80000"/>
              </a:lnSpc>
            </a:pPr>
            <a:r>
              <a:rPr lang="en-GB" altLang="en-US" sz="2600" smtClean="0">
                <a:solidFill>
                  <a:srgbClr val="604A7B"/>
                </a:solidFill>
              </a:rPr>
              <a:t>Three</a:t>
            </a:r>
            <a:r>
              <a:rPr lang="en-GB" altLang="en-US" sz="2600" smtClean="0"/>
              <a:t>.</a:t>
            </a:r>
          </a:p>
          <a:p>
            <a:pPr lvl="1" eaLnBrk="1" hangingPunct="1">
              <a:lnSpc>
                <a:spcPct val="80000"/>
              </a:lnSpc>
              <a:buFont typeface="Arial" panose="020B0604020202020204" pitchFamily="34" charset="0"/>
              <a:buNone/>
            </a:pPr>
            <a:r>
              <a:rPr lang="en-GB" altLang="en-US" sz="2600" smtClean="0"/>
              <a:t>==&gt; It’s three o’clock in the afternoon.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a:xfrm>
            <a:off x="457200" y="660400"/>
            <a:ext cx="7032625" cy="5465763"/>
          </a:xfrm>
        </p:spPr>
        <p:txBody>
          <a:bodyPr/>
          <a:lstStyle/>
          <a:p>
            <a:pPr eaLnBrk="1" hangingPunct="1"/>
            <a:r>
              <a:rPr lang="en-GB" altLang="en-US" smtClean="0"/>
              <a:t>Information used for making inferences:</a:t>
            </a:r>
          </a:p>
          <a:p>
            <a:pPr lvl="1" eaLnBrk="1" hangingPunct="1"/>
            <a:r>
              <a:rPr lang="en-GB" altLang="en-US" smtClean="0"/>
              <a:t>word meaning</a:t>
            </a:r>
            <a:br>
              <a:rPr lang="en-GB" altLang="en-US" smtClean="0"/>
            </a:br>
            <a:r>
              <a:rPr lang="en-GB" altLang="en-US" smtClean="0">
                <a:solidFill>
                  <a:srgbClr val="604A7B"/>
                </a:solidFill>
              </a:rPr>
              <a:t>The wall is white</a:t>
            </a:r>
            <a:r>
              <a:rPr lang="en-GB" altLang="en-US" smtClean="0"/>
              <a:t>. ==&gt; </a:t>
            </a:r>
            <a:r>
              <a:rPr lang="en-GB" altLang="en-US" smtClean="0">
                <a:solidFill>
                  <a:srgbClr val="604A7B"/>
                </a:solidFill>
              </a:rPr>
              <a:t>The wall is not red</a:t>
            </a:r>
            <a:r>
              <a:rPr lang="en-GB" altLang="en-US" smtClean="0"/>
              <a:t>.</a:t>
            </a:r>
          </a:p>
          <a:p>
            <a:pPr lvl="1" eaLnBrk="1" hangingPunct="1"/>
            <a:r>
              <a:rPr lang="en-GB" altLang="en-US" smtClean="0"/>
              <a:t>sentence structure</a:t>
            </a:r>
            <a:br>
              <a:rPr lang="en-GB" altLang="en-US" smtClean="0"/>
            </a:br>
            <a:r>
              <a:rPr lang="en-GB" altLang="en-US" smtClean="0">
                <a:solidFill>
                  <a:srgbClr val="604A7B"/>
                </a:solidFill>
              </a:rPr>
              <a:t>He’s eaten the cake</a:t>
            </a:r>
            <a:r>
              <a:rPr lang="en-GB" altLang="en-US" smtClean="0"/>
              <a:t>. ==&gt; </a:t>
            </a:r>
            <a:r>
              <a:rPr lang="en-GB" altLang="en-US" smtClean="0">
                <a:solidFill>
                  <a:srgbClr val="604A7B"/>
                </a:solidFill>
              </a:rPr>
              <a:t>The cake is gone</a:t>
            </a:r>
            <a:r>
              <a:rPr lang="en-GB" altLang="en-US" smtClean="0"/>
              <a:t>.</a:t>
            </a:r>
          </a:p>
          <a:p>
            <a:pPr lvl="1" eaLnBrk="1" hangingPunct="1"/>
            <a:r>
              <a:rPr lang="en-GB" altLang="en-US" smtClean="0"/>
              <a:t>tone of voice, intonation</a:t>
            </a:r>
            <a:br>
              <a:rPr lang="en-GB" altLang="en-US" smtClean="0"/>
            </a:br>
            <a:r>
              <a:rPr lang="en-GB" altLang="en-US" smtClean="0"/>
              <a:t>(speaker emotions, threat, request, etc.)</a:t>
            </a:r>
          </a:p>
          <a:p>
            <a:pPr lvl="1" eaLnBrk="1" hangingPunct="1"/>
            <a:r>
              <a:rPr lang="en-GB" altLang="en-US" smtClean="0"/>
              <a:t>context</a:t>
            </a:r>
          </a:p>
          <a:p>
            <a:pPr lvl="1" eaLnBrk="1" hangingPunct="1"/>
            <a:r>
              <a:rPr lang="en-GB" altLang="en-US" smtClean="0"/>
              <a:t>socio-cultural norms</a:t>
            </a:r>
          </a:p>
          <a:p>
            <a:pPr lvl="1" eaLnBrk="1" hangingPunct="1"/>
            <a:r>
              <a:rPr lang="en-GB" altLang="en-US" smtClean="0"/>
              <a:t>world knowledge</a:t>
            </a:r>
          </a:p>
        </p:txBody>
      </p:sp>
      <p:sp>
        <p:nvSpPr>
          <p:cNvPr id="9" name="TextBox 8"/>
          <p:cNvSpPr txBox="1"/>
          <p:nvPr/>
        </p:nvSpPr>
        <p:spPr>
          <a:xfrm>
            <a:off x="7218363" y="1516063"/>
            <a:ext cx="1925637" cy="4432300"/>
          </a:xfrm>
          <a:prstGeom prst="rect">
            <a:avLst/>
          </a:prstGeom>
          <a:noFill/>
        </p:spPr>
        <p:txBody>
          <a:bodyPr>
            <a:spAutoFit/>
          </a:bodyPr>
          <a:lstStyle/>
          <a:p>
            <a:pPr eaLnBrk="1" hangingPunct="1">
              <a:defRPr/>
            </a:pPr>
            <a:r>
              <a:rPr lang="en-GB" sz="2400" dirty="0">
                <a:solidFill>
                  <a:schemeClr val="accent3">
                    <a:lumMod val="75000"/>
                  </a:schemeClr>
                </a:solidFill>
                <a:latin typeface="Arial" pitchFamily="-109" charset="0"/>
                <a:ea typeface="ＭＳ Ｐゴシック" pitchFamily="-109" charset="-128"/>
                <a:cs typeface="ＭＳ Ｐゴシック" pitchFamily="-109" charset="-128"/>
              </a:rPr>
              <a:t>semantics</a:t>
            </a: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r>
              <a:rPr lang="en-GB" sz="2400" dirty="0">
                <a:solidFill>
                  <a:srgbClr val="77933C"/>
                </a:solidFill>
                <a:latin typeface="Arial" pitchFamily="-109" charset="0"/>
                <a:ea typeface="ＭＳ Ｐゴシック" pitchFamily="-109" charset="-128"/>
                <a:cs typeface="ＭＳ Ｐゴシック" pitchFamily="-109" charset="-128"/>
              </a:rPr>
              <a:t>pragmatics</a:t>
            </a:r>
          </a:p>
        </p:txBody>
      </p:sp>
      <p:sp>
        <p:nvSpPr>
          <p:cNvPr id="21508" name="Down Arrow 9"/>
          <p:cNvSpPr>
            <a:spLocks noChangeArrowheads="1"/>
          </p:cNvSpPr>
          <p:nvPr/>
        </p:nvSpPr>
        <p:spPr bwMode="auto">
          <a:xfrm>
            <a:off x="7918450" y="2228850"/>
            <a:ext cx="117475" cy="2860675"/>
          </a:xfrm>
          <a:prstGeom prst="downArrow">
            <a:avLst>
              <a:gd name="adj1" fmla="val 50000"/>
              <a:gd name="adj2" fmla="val 50056"/>
            </a:avLst>
          </a:prstGeom>
          <a:solidFill>
            <a:schemeClr val="tx1"/>
          </a:solidFill>
          <a:ln w="9525">
            <a:solidFill>
              <a:schemeClr val="tx1"/>
            </a:solidFill>
            <a:round/>
            <a:headEnd/>
            <a:tailEnd/>
          </a:ln>
          <a:effectLst>
            <a:outerShdw blurRad="63500" dist="23000" dir="5400000" rotWithShape="0">
              <a:srgbClr val="000000">
                <a:alpha val="34998"/>
              </a:srgbClr>
            </a:outerShdw>
          </a:effectLst>
        </p:spPr>
        <p:txBody>
          <a:bodyPr/>
          <a:lstStyle/>
          <a:p>
            <a:pPr eaLnBrk="1" hangingPunct="1">
              <a:defRPr/>
            </a:pPr>
            <a:endParaRPr lang="en-GB">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TotalTime>
  <Words>1509</Words>
  <Application>Microsoft Office PowerPoint</Application>
  <PresentationFormat>On-screen Show (4:3)</PresentationFormat>
  <Paragraphs>314</Paragraphs>
  <Slides>46</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ＭＳ Ｐゴシック</vt:lpstr>
      <vt:lpstr>ＭＳ Ｐゴシック</vt:lpstr>
      <vt:lpstr>Arial</vt:lpstr>
      <vt:lpstr>Calibri</vt:lpstr>
      <vt:lpstr>Wingdings</vt:lpstr>
      <vt:lpstr>Zapf Dingbats</vt:lpstr>
      <vt:lpstr>Office-téma</vt:lpstr>
      <vt:lpstr>Pragmatics</vt:lpstr>
      <vt:lpstr>What is pragmatics?</vt:lpstr>
      <vt:lpstr>The context-dependence of language</vt:lpstr>
      <vt:lpstr>Complete context-dependence</vt:lpstr>
      <vt:lpstr>Pragmatic knowledge is not inborn</vt:lpstr>
      <vt:lpstr>The limits of semantics</vt:lpstr>
      <vt:lpstr>Truth-conditional semantics</vt:lpstr>
      <vt:lpstr>Inference</vt:lpstr>
      <vt:lpstr>PowerPoint Presentation</vt:lpstr>
      <vt:lpstr>PowerPoint Presentation</vt:lpstr>
      <vt:lpstr>Entailment</vt:lpstr>
      <vt:lpstr>Resolving sorts</vt:lpstr>
      <vt:lpstr>Presupposition</vt:lpstr>
      <vt:lpstr>PowerPoint Presentation</vt:lpstr>
      <vt:lpstr>Presupposition versus entailment</vt:lpstr>
      <vt:lpstr>The limits of inferences</vt:lpstr>
      <vt:lpstr>PowerPoint Presentation</vt:lpstr>
      <vt:lpstr>PowerPoint Presentation</vt:lpstr>
      <vt:lpstr>PowerPoint Presentation</vt:lpstr>
      <vt:lpstr>PowerPoint Presentation</vt:lpstr>
      <vt:lpstr>Deixis and ellipsis: indeterminacy of reference</vt:lpstr>
      <vt:lpstr>PowerPoint Presentation</vt:lpstr>
      <vt:lpstr>PowerPoint Presentation</vt:lpstr>
      <vt:lpstr>PowerPoint Presentation</vt:lpstr>
      <vt:lpstr>(Conversational) implicatures</vt:lpstr>
      <vt:lpstr>Conversational implicatures</vt:lpstr>
      <vt:lpstr>The problem</vt:lpstr>
      <vt:lpstr>Paul Grice (1913-1988)</vt:lpstr>
      <vt:lpstr>The co-operative principle</vt:lpstr>
      <vt:lpstr>The co-operative principle</vt:lpstr>
      <vt:lpstr>The maxims of co-operation</vt:lpstr>
      <vt:lpstr>Which maxim explains the usual interpretation?</vt:lpstr>
      <vt:lpstr>Conversational implicatures</vt:lpstr>
      <vt:lpstr>Scalar implicatures and the maxim of quantity</vt:lpstr>
      <vt:lpstr>Implicature vs. presupposition</vt:lpstr>
      <vt:lpstr>Hedges</vt:lpstr>
      <vt:lpstr>Flouting the maxims</vt:lpstr>
      <vt:lpstr>Which maxims are flouted by the second speaker? What’s his communicative intention?</vt:lpstr>
      <vt:lpstr>Flouting the maxim of quality</vt:lpstr>
      <vt:lpstr>Unintentional infringement of the maxims</vt:lpstr>
      <vt:lpstr>Generalised vs. particularised conversational implicatures</vt:lpstr>
      <vt:lpstr>Generalised vs. particularised conversational implicatures</vt:lpstr>
      <vt:lpstr>Shared knowledge,  common ground</vt:lpstr>
      <vt:lpstr>Krauss &amp; Weinheimer 1966</vt:lpstr>
      <vt:lpstr>Clark et al 1983  (both photos, one question)</vt:lpstr>
      <vt:lpstr>Indeterminacy of cooperative principle (Keenan 1978, Prince 1982)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Pragmatika</dc:title>
  <dc:creator>Anna Babarczy</dc:creator>
  <cp:lastModifiedBy>Babarczy Anna</cp:lastModifiedBy>
  <cp:revision>77</cp:revision>
  <dcterms:created xsi:type="dcterms:W3CDTF">2012-09-12T15:13:10Z</dcterms:created>
  <dcterms:modified xsi:type="dcterms:W3CDTF">2019-09-16T10:51:29Z</dcterms:modified>
</cp:coreProperties>
</file>