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256" r:id="rId2"/>
    <p:sldId id="289" r:id="rId3"/>
    <p:sldId id="291" r:id="rId4"/>
    <p:sldId id="292" r:id="rId5"/>
    <p:sldId id="293" r:id="rId6"/>
    <p:sldId id="294" r:id="rId7"/>
    <p:sldId id="295" r:id="rId8"/>
    <p:sldId id="296" r:id="rId9"/>
    <p:sldId id="297" r:id="rId10"/>
    <p:sldId id="298" r:id="rId11"/>
    <p:sldId id="299" r:id="rId12"/>
    <p:sldId id="300" r:id="rId13"/>
    <p:sldId id="257" r:id="rId14"/>
    <p:sldId id="258" r:id="rId15"/>
    <p:sldId id="259" r:id="rId16"/>
    <p:sldId id="265" r:id="rId17"/>
    <p:sldId id="301" r:id="rId18"/>
    <p:sldId id="302" r:id="rId19"/>
    <p:sldId id="303" r:id="rId20"/>
    <p:sldId id="304" r:id="rId21"/>
    <p:sldId id="305" r:id="rId22"/>
    <p:sldId id="306" r:id="rId23"/>
    <p:sldId id="307" r:id="rId24"/>
    <p:sldId id="266" r:id="rId25"/>
    <p:sldId id="267" r:id="rId26"/>
    <p:sldId id="287" r:id="rId27"/>
    <p:sldId id="273" r:id="rId28"/>
    <p:sldId id="274" r:id="rId29"/>
    <p:sldId id="275" r:id="rId30"/>
    <p:sldId id="276" r:id="rId31"/>
    <p:sldId id="261" r:id="rId32"/>
    <p:sldId id="260" r:id="rId33"/>
    <p:sldId id="270" r:id="rId34"/>
    <p:sldId id="284" r:id="rId35"/>
    <p:sldId id="308" r:id="rId36"/>
    <p:sldId id="280" r:id="rId37"/>
    <p:sldId id="281" r:id="rId38"/>
    <p:sldId id="264" r:id="rId39"/>
    <p:sldId id="277" r:id="rId40"/>
    <p:sldId id="262" r:id="rId41"/>
    <p:sldId id="263" r:id="rId42"/>
    <p:sldId id="268" r:id="rId43"/>
    <p:sldId id="283" r:id="rId44"/>
    <p:sldId id="269" r:id="rId45"/>
    <p:sldId id="272" r:id="rId46"/>
    <p:sldId id="288" r:id="rId47"/>
    <p:sldId id="285" r:id="rId48"/>
    <p:sldId id="278" r:id="rId49"/>
    <p:sldId id="279" r:id="rId50"/>
    <p:sldId id="286" r:id="rId51"/>
    <p:sldId id="271" r:id="rId52"/>
    <p:sldId id="282" r:id="rId53"/>
  </p:sldIdLst>
  <p:sldSz cx="9144000" cy="6858000" type="screen4x3"/>
  <p:notesSz cx="6858000" cy="9144000"/>
  <p:defaultTextStyle>
    <a:defPPr>
      <a:defRPr lang="en-GB"/>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677"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en-GB"/>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9CA69336-8708-4518-8A59-2107A46B2037}" type="datetimeFigureOut">
              <a:rPr lang="en-US"/>
              <a:pPr>
                <a:defRPr/>
              </a:pPr>
              <a:t>10/29/2018</a:t>
            </a:fld>
            <a:endParaRPr lang="en-GB"/>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en-GB" noProof="0" smtClean="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en-GB"/>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EFBD21C-D849-4A3A-AC5D-CF165F225879}" type="slidenum">
              <a:rPr lang="en-GB" altLang="hu-HU"/>
              <a:pPr/>
              <a:t>‹#›</a:t>
            </a:fld>
            <a:endParaRPr lang="en-GB" altLang="hu-HU"/>
          </a:p>
        </p:txBody>
      </p:sp>
    </p:spTree>
    <p:extLst>
      <p:ext uri="{BB962C8B-B14F-4D97-AF65-F5344CB8AC3E}">
        <p14:creationId xmlns:p14="http://schemas.microsoft.com/office/powerpoint/2010/main" val="19488744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686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686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D75B216-C805-437E-8074-3E1DBCCB81F6}" type="slidenum">
              <a:rPr lang="en-GB" altLang="hu-HU"/>
              <a:pPr eaLnBrk="1" hangingPunct="1"/>
              <a:t>1</a:t>
            </a:fld>
            <a:endParaRPr lang="en-GB" altLang="hu-HU"/>
          </a:p>
        </p:txBody>
      </p:sp>
    </p:spTree>
    <p:extLst>
      <p:ext uri="{BB962C8B-B14F-4D97-AF65-F5344CB8AC3E}">
        <p14:creationId xmlns:p14="http://schemas.microsoft.com/office/powerpoint/2010/main" val="3249474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6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096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C22567B-FAA9-4CF7-BA17-A322AB9DA85E}" type="slidenum">
              <a:rPr lang="en-GB" altLang="hu-HU"/>
              <a:pPr eaLnBrk="1" hangingPunct="1"/>
              <a:t>16</a:t>
            </a:fld>
            <a:endParaRPr lang="en-GB" altLang="hu-HU"/>
          </a:p>
        </p:txBody>
      </p:sp>
    </p:spTree>
    <p:extLst>
      <p:ext uri="{BB962C8B-B14F-4D97-AF65-F5344CB8AC3E}">
        <p14:creationId xmlns:p14="http://schemas.microsoft.com/office/powerpoint/2010/main" val="3078111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198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B98DC61-5000-4B3A-91DC-90A9A8452AE1}" type="slidenum">
              <a:rPr lang="en-GB" altLang="hu-HU"/>
              <a:pPr eaLnBrk="1" hangingPunct="1"/>
              <a:t>24</a:t>
            </a:fld>
            <a:endParaRPr lang="en-GB" altLang="hu-HU"/>
          </a:p>
        </p:txBody>
      </p:sp>
    </p:spTree>
    <p:extLst>
      <p:ext uri="{BB962C8B-B14F-4D97-AF65-F5344CB8AC3E}">
        <p14:creationId xmlns:p14="http://schemas.microsoft.com/office/powerpoint/2010/main" val="3463586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301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56639A0-5547-4D2F-A5BA-99EA61CF4592}" type="slidenum">
              <a:rPr lang="en-GB" altLang="hu-HU"/>
              <a:pPr eaLnBrk="1" hangingPunct="1"/>
              <a:t>25</a:t>
            </a:fld>
            <a:endParaRPr lang="en-GB" altLang="hu-HU"/>
          </a:p>
        </p:txBody>
      </p:sp>
    </p:spTree>
    <p:extLst>
      <p:ext uri="{BB962C8B-B14F-4D97-AF65-F5344CB8AC3E}">
        <p14:creationId xmlns:p14="http://schemas.microsoft.com/office/powerpoint/2010/main" val="765770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hu-HU" altLang="hu-HU" smtClean="0"/>
          </a:p>
        </p:txBody>
      </p:sp>
      <p:sp>
        <p:nvSpPr>
          <p:cNvPr id="4403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15DB4D4-82A3-45FC-95C9-EAF280AC2144}" type="slidenum">
              <a:rPr lang="en-GB" altLang="hu-HU"/>
              <a:pPr eaLnBrk="1" hangingPunct="1"/>
              <a:t>26</a:t>
            </a:fld>
            <a:endParaRPr lang="en-GB" altLang="hu-HU"/>
          </a:p>
        </p:txBody>
      </p:sp>
    </p:spTree>
    <p:extLst>
      <p:ext uri="{BB962C8B-B14F-4D97-AF65-F5344CB8AC3E}">
        <p14:creationId xmlns:p14="http://schemas.microsoft.com/office/powerpoint/2010/main" val="3641240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506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8CE6533-E423-4252-BC91-9E488354E6DC}" type="slidenum">
              <a:rPr lang="en-GB" altLang="hu-HU"/>
              <a:pPr eaLnBrk="1" hangingPunct="1"/>
              <a:t>27</a:t>
            </a:fld>
            <a:endParaRPr lang="en-GB" altLang="hu-HU"/>
          </a:p>
        </p:txBody>
      </p:sp>
    </p:spTree>
    <p:extLst>
      <p:ext uri="{BB962C8B-B14F-4D97-AF65-F5344CB8AC3E}">
        <p14:creationId xmlns:p14="http://schemas.microsoft.com/office/powerpoint/2010/main" val="1535799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608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9659CBD-1C24-47AB-911B-93C04A187E5D}" type="slidenum">
              <a:rPr lang="en-GB" altLang="hu-HU"/>
              <a:pPr eaLnBrk="1" hangingPunct="1"/>
              <a:t>28</a:t>
            </a:fld>
            <a:endParaRPr lang="en-GB" altLang="hu-HU"/>
          </a:p>
        </p:txBody>
      </p:sp>
    </p:spTree>
    <p:extLst>
      <p:ext uri="{BB962C8B-B14F-4D97-AF65-F5344CB8AC3E}">
        <p14:creationId xmlns:p14="http://schemas.microsoft.com/office/powerpoint/2010/main" val="2312916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710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5547249-393F-4519-A1B9-570A11E265A4}" type="slidenum">
              <a:rPr lang="en-GB" altLang="hu-HU"/>
              <a:pPr eaLnBrk="1" hangingPunct="1"/>
              <a:t>29</a:t>
            </a:fld>
            <a:endParaRPr lang="en-GB" altLang="hu-HU"/>
          </a:p>
        </p:txBody>
      </p:sp>
    </p:spTree>
    <p:extLst>
      <p:ext uri="{BB962C8B-B14F-4D97-AF65-F5344CB8AC3E}">
        <p14:creationId xmlns:p14="http://schemas.microsoft.com/office/powerpoint/2010/main" val="1014545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813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70D75B7-5195-46DF-9011-EA29564D6302}" type="slidenum">
              <a:rPr lang="en-GB" altLang="hu-HU"/>
              <a:pPr eaLnBrk="1" hangingPunct="1"/>
              <a:t>30</a:t>
            </a:fld>
            <a:endParaRPr lang="en-GB" altLang="hu-HU"/>
          </a:p>
        </p:txBody>
      </p:sp>
    </p:spTree>
    <p:extLst>
      <p:ext uri="{BB962C8B-B14F-4D97-AF65-F5344CB8AC3E}">
        <p14:creationId xmlns:p14="http://schemas.microsoft.com/office/powerpoint/2010/main" val="3564966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915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F2DBDC5-E56A-4E13-9531-D6A04446CDCA}" type="slidenum">
              <a:rPr lang="en-GB" altLang="hu-HU"/>
              <a:pPr eaLnBrk="1" hangingPunct="1"/>
              <a:t>31</a:t>
            </a:fld>
            <a:endParaRPr lang="en-GB" altLang="hu-HU"/>
          </a:p>
        </p:txBody>
      </p:sp>
    </p:spTree>
    <p:extLst>
      <p:ext uri="{BB962C8B-B14F-4D97-AF65-F5344CB8AC3E}">
        <p14:creationId xmlns:p14="http://schemas.microsoft.com/office/powerpoint/2010/main" val="2137267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018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92D2D25-F013-48B1-BD5C-D130F0AEF7D9}" type="slidenum">
              <a:rPr lang="en-GB" altLang="hu-HU"/>
              <a:pPr eaLnBrk="1" hangingPunct="1"/>
              <a:t>32</a:t>
            </a:fld>
            <a:endParaRPr lang="en-GB" altLang="hu-HU"/>
          </a:p>
        </p:txBody>
      </p:sp>
    </p:spTree>
    <p:extLst>
      <p:ext uri="{BB962C8B-B14F-4D97-AF65-F5344CB8AC3E}">
        <p14:creationId xmlns:p14="http://schemas.microsoft.com/office/powerpoint/2010/main" val="202301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36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1536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5508F5E8-027A-40AC-92C0-66649503FFC3}" type="slidenum">
              <a:rPr lang="en-GB" altLang="en-US"/>
              <a:pPr>
                <a:spcBef>
                  <a:spcPct val="0"/>
                </a:spcBef>
              </a:pPr>
              <a:t>3</a:t>
            </a:fld>
            <a:endParaRPr lang="en-GB" altLang="en-US"/>
          </a:p>
        </p:txBody>
      </p:sp>
    </p:spTree>
    <p:extLst>
      <p:ext uri="{BB962C8B-B14F-4D97-AF65-F5344CB8AC3E}">
        <p14:creationId xmlns:p14="http://schemas.microsoft.com/office/powerpoint/2010/main" val="3073839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120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AEA128E-5FAD-418B-9483-6412669CE6AD}" type="slidenum">
              <a:rPr lang="en-GB" altLang="hu-HU"/>
              <a:pPr eaLnBrk="1" hangingPunct="1"/>
              <a:t>33</a:t>
            </a:fld>
            <a:endParaRPr lang="en-GB" altLang="hu-HU"/>
          </a:p>
        </p:txBody>
      </p:sp>
    </p:spTree>
    <p:extLst>
      <p:ext uri="{BB962C8B-B14F-4D97-AF65-F5344CB8AC3E}">
        <p14:creationId xmlns:p14="http://schemas.microsoft.com/office/powerpoint/2010/main" val="54587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222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090557D-51A7-4F32-A7D0-C89D62FE72E4}" type="slidenum">
              <a:rPr lang="en-GB" altLang="hu-HU"/>
              <a:pPr eaLnBrk="1" hangingPunct="1"/>
              <a:t>34</a:t>
            </a:fld>
            <a:endParaRPr lang="en-GB" altLang="hu-HU"/>
          </a:p>
        </p:txBody>
      </p:sp>
    </p:spTree>
    <p:extLst>
      <p:ext uri="{BB962C8B-B14F-4D97-AF65-F5344CB8AC3E}">
        <p14:creationId xmlns:p14="http://schemas.microsoft.com/office/powerpoint/2010/main" val="6486334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325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C5081EE-ACA2-4C56-BF45-CE98A8B25D5E}" type="slidenum">
              <a:rPr lang="en-GB" altLang="hu-HU"/>
              <a:pPr eaLnBrk="1" hangingPunct="1"/>
              <a:t>36</a:t>
            </a:fld>
            <a:endParaRPr lang="en-GB" altLang="hu-HU"/>
          </a:p>
        </p:txBody>
      </p:sp>
    </p:spTree>
    <p:extLst>
      <p:ext uri="{BB962C8B-B14F-4D97-AF65-F5344CB8AC3E}">
        <p14:creationId xmlns:p14="http://schemas.microsoft.com/office/powerpoint/2010/main" val="1421204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427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9AD4960-3236-45C8-A90B-D06DA9F8424E}" type="slidenum">
              <a:rPr lang="en-GB" altLang="hu-HU"/>
              <a:pPr eaLnBrk="1" hangingPunct="1"/>
              <a:t>37</a:t>
            </a:fld>
            <a:endParaRPr lang="en-GB" altLang="hu-HU"/>
          </a:p>
        </p:txBody>
      </p:sp>
    </p:spTree>
    <p:extLst>
      <p:ext uri="{BB962C8B-B14F-4D97-AF65-F5344CB8AC3E}">
        <p14:creationId xmlns:p14="http://schemas.microsoft.com/office/powerpoint/2010/main" val="26339894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530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437890D-A2F0-4C30-937E-F03DD9628543}" type="slidenum">
              <a:rPr lang="en-GB" altLang="hu-HU"/>
              <a:pPr eaLnBrk="1" hangingPunct="1"/>
              <a:t>38</a:t>
            </a:fld>
            <a:endParaRPr lang="en-GB" altLang="hu-HU"/>
          </a:p>
        </p:txBody>
      </p:sp>
    </p:spTree>
    <p:extLst>
      <p:ext uri="{BB962C8B-B14F-4D97-AF65-F5344CB8AC3E}">
        <p14:creationId xmlns:p14="http://schemas.microsoft.com/office/powerpoint/2010/main" val="1082084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632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632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83F1912-2075-491A-90DA-5BFD6A13D941}" type="slidenum">
              <a:rPr lang="en-GB" altLang="hu-HU"/>
              <a:pPr eaLnBrk="1" hangingPunct="1"/>
              <a:t>39</a:t>
            </a:fld>
            <a:endParaRPr lang="en-GB" altLang="hu-HU"/>
          </a:p>
        </p:txBody>
      </p:sp>
    </p:spTree>
    <p:extLst>
      <p:ext uri="{BB962C8B-B14F-4D97-AF65-F5344CB8AC3E}">
        <p14:creationId xmlns:p14="http://schemas.microsoft.com/office/powerpoint/2010/main" val="25713272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734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8FC8A10-4CA1-4806-8F76-A7FB19610E5B}" type="slidenum">
              <a:rPr lang="en-GB" altLang="hu-HU"/>
              <a:pPr eaLnBrk="1" hangingPunct="1"/>
              <a:t>40</a:t>
            </a:fld>
            <a:endParaRPr lang="en-GB" altLang="hu-HU"/>
          </a:p>
        </p:txBody>
      </p:sp>
    </p:spTree>
    <p:extLst>
      <p:ext uri="{BB962C8B-B14F-4D97-AF65-F5344CB8AC3E}">
        <p14:creationId xmlns:p14="http://schemas.microsoft.com/office/powerpoint/2010/main" val="20907077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837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66B2C10-7B78-4593-914C-84FB61C4A9AD}" type="slidenum">
              <a:rPr lang="en-GB" altLang="hu-HU"/>
              <a:pPr eaLnBrk="1" hangingPunct="1"/>
              <a:t>41</a:t>
            </a:fld>
            <a:endParaRPr lang="en-GB" altLang="hu-HU"/>
          </a:p>
        </p:txBody>
      </p:sp>
    </p:spTree>
    <p:extLst>
      <p:ext uri="{BB962C8B-B14F-4D97-AF65-F5344CB8AC3E}">
        <p14:creationId xmlns:p14="http://schemas.microsoft.com/office/powerpoint/2010/main" val="16717897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939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F411777-B671-46CD-A37C-F18FC8A66AA5}" type="slidenum">
              <a:rPr lang="en-GB" altLang="hu-HU"/>
              <a:pPr eaLnBrk="1" hangingPunct="1"/>
              <a:t>42</a:t>
            </a:fld>
            <a:endParaRPr lang="en-GB" altLang="hu-HU"/>
          </a:p>
        </p:txBody>
      </p:sp>
    </p:spTree>
    <p:extLst>
      <p:ext uri="{BB962C8B-B14F-4D97-AF65-F5344CB8AC3E}">
        <p14:creationId xmlns:p14="http://schemas.microsoft.com/office/powerpoint/2010/main" val="1275802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042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EEBA79D-F3CE-4FA7-9310-C61CAA23D613}" type="slidenum">
              <a:rPr lang="en-GB" altLang="hu-HU"/>
              <a:pPr eaLnBrk="1" hangingPunct="1"/>
              <a:t>43</a:t>
            </a:fld>
            <a:endParaRPr lang="en-GB" altLang="hu-HU"/>
          </a:p>
        </p:txBody>
      </p:sp>
    </p:spTree>
    <p:extLst>
      <p:ext uri="{BB962C8B-B14F-4D97-AF65-F5344CB8AC3E}">
        <p14:creationId xmlns:p14="http://schemas.microsoft.com/office/powerpoint/2010/main" val="382252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45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1946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D6172EE-5B45-41DD-B204-2752A1EB1524}" type="slidenum">
              <a:rPr lang="en-GB" altLang="en-US"/>
              <a:pPr>
                <a:spcBef>
                  <a:spcPct val="0"/>
                </a:spcBef>
              </a:pPr>
              <a:t>4</a:t>
            </a:fld>
            <a:endParaRPr lang="en-GB" altLang="en-US"/>
          </a:p>
        </p:txBody>
      </p:sp>
    </p:spTree>
    <p:extLst>
      <p:ext uri="{BB962C8B-B14F-4D97-AF65-F5344CB8AC3E}">
        <p14:creationId xmlns:p14="http://schemas.microsoft.com/office/powerpoint/2010/main" val="39229648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144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47A25E7-5217-43E4-B1EE-C8B35399A5FB}" type="slidenum">
              <a:rPr lang="en-GB" altLang="hu-HU"/>
              <a:pPr eaLnBrk="1" hangingPunct="1"/>
              <a:t>44</a:t>
            </a:fld>
            <a:endParaRPr lang="en-GB" altLang="hu-HU"/>
          </a:p>
        </p:txBody>
      </p:sp>
    </p:spTree>
    <p:extLst>
      <p:ext uri="{BB962C8B-B14F-4D97-AF65-F5344CB8AC3E}">
        <p14:creationId xmlns:p14="http://schemas.microsoft.com/office/powerpoint/2010/main" val="8396683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246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6E7E610-4715-4FA0-8135-BACFC1290E6C}" type="slidenum">
              <a:rPr lang="en-GB" altLang="hu-HU"/>
              <a:pPr eaLnBrk="1" hangingPunct="1"/>
              <a:t>45</a:t>
            </a:fld>
            <a:endParaRPr lang="en-GB" altLang="hu-HU"/>
          </a:p>
        </p:txBody>
      </p:sp>
    </p:spTree>
    <p:extLst>
      <p:ext uri="{BB962C8B-B14F-4D97-AF65-F5344CB8AC3E}">
        <p14:creationId xmlns:p14="http://schemas.microsoft.com/office/powerpoint/2010/main" val="2054038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hu-HU" altLang="hu-HU" smtClean="0"/>
          </a:p>
        </p:txBody>
      </p:sp>
      <p:sp>
        <p:nvSpPr>
          <p:cNvPr id="6349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B89743D-54CE-439B-B633-73A9B74188AB}" type="slidenum">
              <a:rPr lang="en-GB" altLang="hu-HU"/>
              <a:pPr eaLnBrk="1" hangingPunct="1"/>
              <a:t>46</a:t>
            </a:fld>
            <a:endParaRPr lang="en-GB" altLang="hu-HU"/>
          </a:p>
        </p:txBody>
      </p:sp>
    </p:spTree>
    <p:extLst>
      <p:ext uri="{BB962C8B-B14F-4D97-AF65-F5344CB8AC3E}">
        <p14:creationId xmlns:p14="http://schemas.microsoft.com/office/powerpoint/2010/main" val="28868294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451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F233D3D-7759-4147-B49B-A0D97F6AF0A4}" type="slidenum">
              <a:rPr lang="en-GB" altLang="hu-HU"/>
              <a:pPr eaLnBrk="1" hangingPunct="1"/>
              <a:t>47</a:t>
            </a:fld>
            <a:endParaRPr lang="en-GB" altLang="hu-HU"/>
          </a:p>
        </p:txBody>
      </p:sp>
    </p:spTree>
    <p:extLst>
      <p:ext uri="{BB962C8B-B14F-4D97-AF65-F5344CB8AC3E}">
        <p14:creationId xmlns:p14="http://schemas.microsoft.com/office/powerpoint/2010/main" val="38212026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553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554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1B06ADC-B4BD-4848-A649-F95E4CAD92AA}" type="slidenum">
              <a:rPr lang="en-GB" altLang="hu-HU"/>
              <a:pPr eaLnBrk="1" hangingPunct="1"/>
              <a:t>48</a:t>
            </a:fld>
            <a:endParaRPr lang="en-GB" altLang="hu-HU"/>
          </a:p>
        </p:txBody>
      </p:sp>
    </p:spTree>
    <p:extLst>
      <p:ext uri="{BB962C8B-B14F-4D97-AF65-F5344CB8AC3E}">
        <p14:creationId xmlns:p14="http://schemas.microsoft.com/office/powerpoint/2010/main" val="27281428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6563"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6564"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B5D04C4-FC11-41BC-BD2D-80166CA2F374}" type="slidenum">
              <a:rPr lang="en-GB" altLang="hu-HU"/>
              <a:pPr eaLnBrk="1" hangingPunct="1"/>
              <a:t>49</a:t>
            </a:fld>
            <a:endParaRPr lang="en-GB" altLang="hu-HU"/>
          </a:p>
        </p:txBody>
      </p:sp>
    </p:spTree>
    <p:extLst>
      <p:ext uri="{BB962C8B-B14F-4D97-AF65-F5344CB8AC3E}">
        <p14:creationId xmlns:p14="http://schemas.microsoft.com/office/powerpoint/2010/main" val="2255010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758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758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BCDAB44-8EA9-41EF-830F-5DA8327E2479}" type="slidenum">
              <a:rPr lang="en-GB" altLang="hu-HU"/>
              <a:pPr eaLnBrk="1" hangingPunct="1"/>
              <a:t>50</a:t>
            </a:fld>
            <a:endParaRPr lang="en-GB" altLang="hu-HU"/>
          </a:p>
        </p:txBody>
      </p:sp>
    </p:spTree>
    <p:extLst>
      <p:ext uri="{BB962C8B-B14F-4D97-AF65-F5344CB8AC3E}">
        <p14:creationId xmlns:p14="http://schemas.microsoft.com/office/powerpoint/2010/main" val="6746466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861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DB19894-94B1-4958-8A58-9B22F3DB0B81}" type="slidenum">
              <a:rPr lang="en-GB" altLang="hu-HU"/>
              <a:pPr eaLnBrk="1" hangingPunct="1"/>
              <a:t>51</a:t>
            </a:fld>
            <a:endParaRPr lang="en-GB" altLang="hu-HU"/>
          </a:p>
        </p:txBody>
      </p:sp>
    </p:spTree>
    <p:extLst>
      <p:ext uri="{BB962C8B-B14F-4D97-AF65-F5344CB8AC3E}">
        <p14:creationId xmlns:p14="http://schemas.microsoft.com/office/powerpoint/2010/main" val="36416902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963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963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D808888-329E-4327-9E6C-774EBB78E30A}" type="slidenum">
              <a:rPr lang="en-GB" altLang="hu-HU"/>
              <a:pPr eaLnBrk="1" hangingPunct="1"/>
              <a:t>52</a:t>
            </a:fld>
            <a:endParaRPr lang="en-GB" altLang="hu-HU"/>
          </a:p>
        </p:txBody>
      </p:sp>
    </p:spTree>
    <p:extLst>
      <p:ext uri="{BB962C8B-B14F-4D97-AF65-F5344CB8AC3E}">
        <p14:creationId xmlns:p14="http://schemas.microsoft.com/office/powerpoint/2010/main" val="381221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2355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2AE2B74-E6F6-4A77-ADD3-265C3F18D6A9}" type="slidenum">
              <a:rPr lang="en-GB" altLang="en-US"/>
              <a:pPr>
                <a:spcBef>
                  <a:spcPct val="0"/>
                </a:spcBef>
              </a:pPr>
              <a:t>5</a:t>
            </a:fld>
            <a:endParaRPr lang="en-GB" altLang="en-US"/>
          </a:p>
        </p:txBody>
      </p:sp>
    </p:spTree>
    <p:extLst>
      <p:ext uri="{BB962C8B-B14F-4D97-AF65-F5344CB8AC3E}">
        <p14:creationId xmlns:p14="http://schemas.microsoft.com/office/powerpoint/2010/main" val="255430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7"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31748"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D2F07BF-1D46-4E2B-B6B0-57C8423367D1}" type="slidenum">
              <a:rPr lang="en-GB" altLang="en-US"/>
              <a:pPr>
                <a:spcBef>
                  <a:spcPct val="0"/>
                </a:spcBef>
              </a:pPr>
              <a:t>6</a:t>
            </a:fld>
            <a:endParaRPr lang="en-GB" altLang="en-US"/>
          </a:p>
        </p:txBody>
      </p:sp>
    </p:spTree>
    <p:extLst>
      <p:ext uri="{BB962C8B-B14F-4D97-AF65-F5344CB8AC3E}">
        <p14:creationId xmlns:p14="http://schemas.microsoft.com/office/powerpoint/2010/main" val="1620624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3379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4BAF2BE-B461-4627-B4DD-1A9FC9FD7F80}" type="slidenum">
              <a:rPr lang="en-GB" altLang="en-US"/>
              <a:pPr>
                <a:spcBef>
                  <a:spcPct val="0"/>
                </a:spcBef>
              </a:pPr>
              <a:t>7</a:t>
            </a:fld>
            <a:endParaRPr lang="en-GB" altLang="en-US"/>
          </a:p>
        </p:txBody>
      </p:sp>
    </p:spTree>
    <p:extLst>
      <p:ext uri="{BB962C8B-B14F-4D97-AF65-F5344CB8AC3E}">
        <p14:creationId xmlns:p14="http://schemas.microsoft.com/office/powerpoint/2010/main" val="3783051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7892"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7FA8956-C765-4F00-B191-913B5E5C0AD5}" type="slidenum">
              <a:rPr lang="en-GB" altLang="hu-HU"/>
              <a:pPr eaLnBrk="1" hangingPunct="1"/>
              <a:t>13</a:t>
            </a:fld>
            <a:endParaRPr lang="en-GB" altLang="hu-HU"/>
          </a:p>
        </p:txBody>
      </p:sp>
    </p:spTree>
    <p:extLst>
      <p:ext uri="{BB962C8B-B14F-4D97-AF65-F5344CB8AC3E}">
        <p14:creationId xmlns:p14="http://schemas.microsoft.com/office/powerpoint/2010/main" val="1995546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8916"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A0C1F4D-7F5B-43B4-B047-1ADD8DD9CDB6}" type="slidenum">
              <a:rPr lang="en-GB" altLang="hu-HU"/>
              <a:pPr eaLnBrk="1" hangingPunct="1"/>
              <a:t>14</a:t>
            </a:fld>
            <a:endParaRPr lang="en-GB" altLang="hu-HU"/>
          </a:p>
        </p:txBody>
      </p:sp>
    </p:spTree>
    <p:extLst>
      <p:ext uri="{BB962C8B-B14F-4D97-AF65-F5344CB8AC3E}">
        <p14:creationId xmlns:p14="http://schemas.microsoft.com/office/powerpoint/2010/main" val="3088787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9939" name="Jegyzetek hely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9940" name="Dia számának hely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390084B-62F0-46D3-803A-D0E1210BF540}" type="slidenum">
              <a:rPr lang="en-GB" altLang="hu-HU"/>
              <a:pPr eaLnBrk="1" hangingPunct="1"/>
              <a:t>15</a:t>
            </a:fld>
            <a:endParaRPr lang="en-GB" altLang="hu-HU"/>
          </a:p>
        </p:txBody>
      </p:sp>
    </p:spTree>
    <p:extLst>
      <p:ext uri="{BB962C8B-B14F-4D97-AF65-F5344CB8AC3E}">
        <p14:creationId xmlns:p14="http://schemas.microsoft.com/office/powerpoint/2010/main" val="96645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hu-HU"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2B3E26B-9DB4-44C4-98C7-8F4B461A2BD0}" type="datetime1">
              <a:rPr lang="en-GB"/>
              <a:pPr>
                <a:defRPr/>
              </a:pPr>
              <a:t>29/10/2018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6534C10-5A2F-4F40-BAB0-C9A7B3F9CB64}" type="slidenum">
              <a:rPr lang="en-GB" altLang="hu-HU"/>
              <a:pPr/>
              <a:t>‹#›</a:t>
            </a:fld>
            <a:endParaRPr lang="en-GB" altLang="hu-HU"/>
          </a:p>
        </p:txBody>
      </p:sp>
    </p:spTree>
    <p:extLst>
      <p:ext uri="{BB962C8B-B14F-4D97-AF65-F5344CB8AC3E}">
        <p14:creationId xmlns:p14="http://schemas.microsoft.com/office/powerpoint/2010/main" val="284145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67A34B4-C2F1-4D71-B1B7-5DF4CE1DC7BE}" type="datetime1">
              <a:rPr lang="en-GB"/>
              <a:pPr>
                <a:defRPr/>
              </a:pPr>
              <a:t>29/10/2018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94C6C96-38E7-4115-B604-58DD0E621731}" type="slidenum">
              <a:rPr lang="en-GB" altLang="hu-HU"/>
              <a:pPr/>
              <a:t>‹#›</a:t>
            </a:fld>
            <a:endParaRPr lang="en-GB" altLang="hu-HU"/>
          </a:p>
        </p:txBody>
      </p:sp>
    </p:spTree>
    <p:extLst>
      <p:ext uri="{BB962C8B-B14F-4D97-AF65-F5344CB8AC3E}">
        <p14:creationId xmlns:p14="http://schemas.microsoft.com/office/powerpoint/2010/main" val="3568348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hu-HU"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F183F46-0327-4D9B-A9FB-C48196487352}" type="datetime1">
              <a:rPr lang="en-GB"/>
              <a:pPr>
                <a:defRPr/>
              </a:pPr>
              <a:t>29/10/2018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118480F-1BA6-4CE6-8EA3-47D0B5A504D7}" type="slidenum">
              <a:rPr lang="en-GB" altLang="hu-HU"/>
              <a:pPr/>
              <a:t>‹#›</a:t>
            </a:fld>
            <a:endParaRPr lang="en-GB" altLang="hu-HU"/>
          </a:p>
        </p:txBody>
      </p:sp>
    </p:spTree>
    <p:extLst>
      <p:ext uri="{BB962C8B-B14F-4D97-AF65-F5344CB8AC3E}">
        <p14:creationId xmlns:p14="http://schemas.microsoft.com/office/powerpoint/2010/main" val="429425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Content Placeholder 2"/>
          <p:cNvSpPr>
            <a:spLocks noGrp="1"/>
          </p:cNvSpPr>
          <p:nvPr>
            <p:ph idx="1"/>
          </p:nvPr>
        </p:nvSpPr>
        <p:spPr/>
        <p:txBody>
          <a:body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361D5F6-7F2D-4050-8C8F-648E04401684}" type="datetime1">
              <a:rPr lang="en-GB"/>
              <a:pPr>
                <a:defRPr/>
              </a:pPr>
              <a:t>29/10/2018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3BD76F6-1177-424F-B916-9F9AC3F0BD67}" type="slidenum">
              <a:rPr lang="en-GB" altLang="hu-HU"/>
              <a:pPr/>
              <a:t>‹#›</a:t>
            </a:fld>
            <a:endParaRPr lang="en-GB" altLang="hu-HU"/>
          </a:p>
        </p:txBody>
      </p:sp>
    </p:spTree>
    <p:extLst>
      <p:ext uri="{BB962C8B-B14F-4D97-AF65-F5344CB8AC3E}">
        <p14:creationId xmlns:p14="http://schemas.microsoft.com/office/powerpoint/2010/main" val="57977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hu-HU"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E86A231-821E-4A90-9E2E-89609E2DB818}" type="datetime1">
              <a:rPr lang="en-GB"/>
              <a:pPr>
                <a:defRPr/>
              </a:pPr>
              <a:t>29/10/2018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73E085B-E370-43B1-A34D-D04CF36ED07E}" type="slidenum">
              <a:rPr lang="en-GB" altLang="hu-HU"/>
              <a:pPr/>
              <a:t>‹#›</a:t>
            </a:fld>
            <a:endParaRPr lang="en-GB" altLang="hu-HU"/>
          </a:p>
        </p:txBody>
      </p:sp>
    </p:spTree>
    <p:extLst>
      <p:ext uri="{BB962C8B-B14F-4D97-AF65-F5344CB8AC3E}">
        <p14:creationId xmlns:p14="http://schemas.microsoft.com/office/powerpoint/2010/main" val="414811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EFBA4D5-C9E1-407B-806A-F0C9A835822A}" type="datetime1">
              <a:rPr lang="en-GB"/>
              <a:pPr>
                <a:defRPr/>
              </a:pPr>
              <a:t>29/10/2018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78D67FA6-F79B-4946-A83A-F004D888D75F}" type="slidenum">
              <a:rPr lang="en-GB" altLang="hu-HU"/>
              <a:pPr/>
              <a:t>‹#›</a:t>
            </a:fld>
            <a:endParaRPr lang="en-GB" altLang="hu-HU"/>
          </a:p>
        </p:txBody>
      </p:sp>
    </p:spTree>
    <p:extLst>
      <p:ext uri="{BB962C8B-B14F-4D97-AF65-F5344CB8AC3E}">
        <p14:creationId xmlns:p14="http://schemas.microsoft.com/office/powerpoint/2010/main" val="3987187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CED61E1-E81B-46C5-B8A4-4012B9C8E493}" type="datetime1">
              <a:rPr lang="en-GB"/>
              <a:pPr>
                <a:defRPr/>
              </a:pPr>
              <a:t>29/10/2018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C0BB29A7-51FE-46A2-980F-372BC078E2A5}" type="slidenum">
              <a:rPr lang="en-GB" altLang="hu-HU"/>
              <a:pPr/>
              <a:t>‹#›</a:t>
            </a:fld>
            <a:endParaRPr lang="en-GB" altLang="hu-HU"/>
          </a:p>
        </p:txBody>
      </p:sp>
    </p:spTree>
    <p:extLst>
      <p:ext uri="{BB962C8B-B14F-4D97-AF65-F5344CB8AC3E}">
        <p14:creationId xmlns:p14="http://schemas.microsoft.com/office/powerpoint/2010/main" val="3900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28EF4BD-20E3-4FB0-AC9C-62BC5C790696}" type="datetime1">
              <a:rPr lang="en-GB"/>
              <a:pPr>
                <a:defRPr/>
              </a:pPr>
              <a:t>29/10/2018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A858D4A5-3F7B-4F5B-83F7-037BD7BAD675}" type="slidenum">
              <a:rPr lang="en-GB" altLang="hu-HU"/>
              <a:pPr/>
              <a:t>‹#›</a:t>
            </a:fld>
            <a:endParaRPr lang="en-GB" altLang="hu-HU"/>
          </a:p>
        </p:txBody>
      </p:sp>
    </p:spTree>
    <p:extLst>
      <p:ext uri="{BB962C8B-B14F-4D97-AF65-F5344CB8AC3E}">
        <p14:creationId xmlns:p14="http://schemas.microsoft.com/office/powerpoint/2010/main" val="28764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431430-00F5-4530-B6C2-52B715AE4D1B}" type="datetime1">
              <a:rPr lang="en-GB"/>
              <a:pPr>
                <a:defRPr/>
              </a:pPr>
              <a:t>29/10/2018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F5E9B82E-49FF-4BC9-A708-C10EF1ABB187}" type="slidenum">
              <a:rPr lang="en-GB" altLang="hu-HU"/>
              <a:pPr/>
              <a:t>‹#›</a:t>
            </a:fld>
            <a:endParaRPr lang="en-GB" altLang="hu-HU"/>
          </a:p>
        </p:txBody>
      </p:sp>
    </p:spTree>
    <p:extLst>
      <p:ext uri="{BB962C8B-B14F-4D97-AF65-F5344CB8AC3E}">
        <p14:creationId xmlns:p14="http://schemas.microsoft.com/office/powerpoint/2010/main" val="3669712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hu-HU"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EF4080-1287-4764-BD6A-32EFA14E8AC1}" type="datetime1">
              <a:rPr lang="en-GB"/>
              <a:pPr>
                <a:defRPr/>
              </a:pPr>
              <a:t>29/10/2018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057F6655-9F02-4D85-A396-080E51C0C19F}" type="slidenum">
              <a:rPr lang="en-GB" altLang="hu-HU"/>
              <a:pPr/>
              <a:t>‹#›</a:t>
            </a:fld>
            <a:endParaRPr lang="en-GB" altLang="hu-HU"/>
          </a:p>
        </p:txBody>
      </p:sp>
    </p:spTree>
    <p:extLst>
      <p:ext uri="{BB962C8B-B14F-4D97-AF65-F5344CB8AC3E}">
        <p14:creationId xmlns:p14="http://schemas.microsoft.com/office/powerpoint/2010/main" val="3121643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hu-HU"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64ED31-0316-4F97-AECE-BA2F2CAEAF95}" type="datetime1">
              <a:rPr lang="en-GB"/>
              <a:pPr>
                <a:defRPr/>
              </a:pPr>
              <a:t>29/10/2018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601A7F8-707D-44D0-B57D-0A60C25372E8}" type="slidenum">
              <a:rPr lang="en-GB" altLang="hu-HU"/>
              <a:pPr/>
              <a:t>‹#›</a:t>
            </a:fld>
            <a:endParaRPr lang="en-GB" altLang="hu-HU"/>
          </a:p>
        </p:txBody>
      </p:sp>
    </p:spTree>
    <p:extLst>
      <p:ext uri="{BB962C8B-B14F-4D97-AF65-F5344CB8AC3E}">
        <p14:creationId xmlns:p14="http://schemas.microsoft.com/office/powerpoint/2010/main" val="106680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hu-HU" smtClean="0"/>
              <a:t>Click to edit Master title style</a:t>
            </a:r>
            <a:endParaRPr lang="en-GB" altLang="hu-HU"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hu-HU" smtClean="0"/>
              <a:t>Click to edit Master text styles</a:t>
            </a:r>
          </a:p>
          <a:p>
            <a:pPr lvl="1"/>
            <a:r>
              <a:rPr lang="en-US" altLang="hu-HU" smtClean="0"/>
              <a:t>Second level</a:t>
            </a:r>
          </a:p>
          <a:p>
            <a:pPr lvl="2"/>
            <a:r>
              <a:rPr lang="en-US" altLang="hu-HU" smtClean="0"/>
              <a:t>Third level</a:t>
            </a:r>
          </a:p>
          <a:p>
            <a:pPr lvl="3"/>
            <a:r>
              <a:rPr lang="en-US" altLang="hu-HU" smtClean="0"/>
              <a:t>Fourth level</a:t>
            </a:r>
          </a:p>
          <a:p>
            <a:pPr lvl="4"/>
            <a:r>
              <a:rPr lang="en-US" altLang="hu-HU" smtClean="0"/>
              <a:t>Fifth level</a:t>
            </a:r>
            <a:endParaRPr lang="en-GB" altLang="hu-H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0D173491-DD03-4E30-8523-798D152C2226}" type="datetime1">
              <a:rPr lang="en-GB"/>
              <a:pPr>
                <a:defRPr/>
              </a:pPr>
              <a:t>29/10/2018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9F2405D-C511-4524-A5DA-BE8D8BA3679C}" type="slidenum">
              <a:rPr lang="en-GB" altLang="hu-HU"/>
              <a:pPr/>
              <a:t>‹#›</a:t>
            </a:fld>
            <a:endParaRPr lang="en-GB"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mj-cs"/>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41jSdOQQpv0"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youtube.com/watch?v=jbL34F81Rz0"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GB" altLang="hu-HU" smtClean="0">
                <a:ea typeface="ＭＳ Ｐゴシック" panose="020B0600070205080204" pitchFamily="34" charset="-128"/>
              </a:rPr>
              <a:t>Clinical pragmatics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GB" smtClean="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t>Children’s Conversational Checklist</a:t>
            </a:r>
          </a:p>
        </p:txBody>
      </p:sp>
      <p:sp>
        <p:nvSpPr>
          <p:cNvPr id="91139" name="Rectangle 3"/>
          <p:cNvSpPr>
            <a:spLocks noGrp="1" noChangeArrowheads="1"/>
          </p:cNvSpPr>
          <p:nvPr>
            <p:ph type="body" idx="1"/>
          </p:nvPr>
        </p:nvSpPr>
        <p:spPr/>
        <p:txBody>
          <a:bodyPr/>
          <a:lstStyle/>
          <a:p>
            <a:pPr lvl="1">
              <a:buFont typeface="Times" panose="02020603050405020304" pitchFamily="18" charset="0"/>
              <a:buNone/>
            </a:pPr>
            <a:r>
              <a:rPr lang="en-US" altLang="en-US" dirty="0"/>
              <a:t>Some example items:</a:t>
            </a:r>
          </a:p>
          <a:p>
            <a:pPr marL="457200" lvl="1" indent="0">
              <a:buNone/>
            </a:pPr>
            <a:r>
              <a:rPr lang="en-US" altLang="en-US" dirty="0"/>
              <a:t>C. Inappropriate initiation</a:t>
            </a:r>
          </a:p>
          <a:p>
            <a:pPr lvl="2"/>
            <a:r>
              <a:rPr lang="en-US" altLang="en-US" dirty="0"/>
              <a:t>Talks too much</a:t>
            </a:r>
          </a:p>
          <a:p>
            <a:pPr lvl="2"/>
            <a:r>
              <a:rPr lang="en-US" altLang="en-US" dirty="0"/>
              <a:t>Keeps telling people things they know already</a:t>
            </a:r>
          </a:p>
          <a:p>
            <a:pPr marL="457200" lvl="1" indent="0">
              <a:buNone/>
            </a:pPr>
            <a:r>
              <a:rPr lang="en-US" altLang="en-US" dirty="0"/>
              <a:t>D. Coherence</a:t>
            </a:r>
          </a:p>
          <a:p>
            <a:pPr lvl="2"/>
            <a:r>
              <a:rPr lang="en-US" altLang="en-US" dirty="0"/>
              <a:t>Has difficulty telling a story, or describing what he has done, in an orderly sequence of events</a:t>
            </a:r>
          </a:p>
          <a:p>
            <a:pPr lvl="2"/>
            <a:r>
              <a:rPr lang="en-US" altLang="en-US" dirty="0"/>
              <a:t>Uses terms like “he” and “it” without making clear what he is talking about</a:t>
            </a:r>
          </a:p>
        </p:txBody>
      </p:sp>
    </p:spTree>
    <p:extLst>
      <p:ext uri="{BB962C8B-B14F-4D97-AF65-F5344CB8AC3E}">
        <p14:creationId xmlns:p14="http://schemas.microsoft.com/office/powerpoint/2010/main" val="529050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a:t>Children’s Conversational Checklist (cont)</a:t>
            </a:r>
          </a:p>
        </p:txBody>
      </p:sp>
      <p:sp>
        <p:nvSpPr>
          <p:cNvPr id="119811" name="Rectangle 3"/>
          <p:cNvSpPr>
            <a:spLocks noGrp="1" noChangeArrowheads="1"/>
          </p:cNvSpPr>
          <p:nvPr>
            <p:ph type="body" idx="1"/>
          </p:nvPr>
        </p:nvSpPr>
        <p:spPr/>
        <p:txBody>
          <a:bodyPr/>
          <a:lstStyle/>
          <a:p>
            <a:pPr marL="457200" lvl="1" indent="0">
              <a:lnSpc>
                <a:spcPct val="90000"/>
              </a:lnSpc>
              <a:buNone/>
            </a:pPr>
            <a:r>
              <a:rPr lang="en-US" altLang="en-US" dirty="0"/>
              <a:t>E. Stereotyped conversation</a:t>
            </a:r>
          </a:p>
          <a:p>
            <a:pPr lvl="2">
              <a:lnSpc>
                <a:spcPct val="90000"/>
              </a:lnSpc>
            </a:pPr>
            <a:r>
              <a:rPr lang="en-US" altLang="en-US" dirty="0"/>
              <a:t>Will suddenly change the topic of conversation</a:t>
            </a:r>
          </a:p>
          <a:p>
            <a:pPr lvl="2">
              <a:lnSpc>
                <a:spcPct val="90000"/>
              </a:lnSpc>
            </a:pPr>
            <a:r>
              <a:rPr lang="en-US" altLang="en-US" dirty="0"/>
              <a:t>Has favorite phrases and sentences which he will use a great deal, sometimes inappropriately</a:t>
            </a:r>
          </a:p>
          <a:p>
            <a:pPr marL="457200" lvl="1" indent="0">
              <a:lnSpc>
                <a:spcPct val="90000"/>
              </a:lnSpc>
              <a:buNone/>
            </a:pPr>
            <a:r>
              <a:rPr lang="en-US" altLang="en-US" dirty="0"/>
              <a:t>F. Use of conversational context</a:t>
            </a:r>
          </a:p>
          <a:p>
            <a:pPr lvl="2">
              <a:lnSpc>
                <a:spcPct val="90000"/>
              </a:lnSpc>
            </a:pPr>
            <a:r>
              <a:rPr lang="en-US" altLang="en-US" dirty="0"/>
              <a:t>Tends to be over literal </a:t>
            </a:r>
            <a:endParaRPr lang="en-US" altLang="en-US" dirty="0" smtClean="0"/>
          </a:p>
          <a:p>
            <a:pPr lvl="2">
              <a:lnSpc>
                <a:spcPct val="90000"/>
              </a:lnSpc>
            </a:pPr>
            <a:r>
              <a:rPr lang="en-US" altLang="en-US" dirty="0" smtClean="0"/>
              <a:t>May </a:t>
            </a:r>
            <a:r>
              <a:rPr lang="en-US" altLang="en-US" dirty="0"/>
              <a:t>say things which are tactless or socially inappropriate</a:t>
            </a:r>
          </a:p>
          <a:p>
            <a:pPr marL="457200" lvl="1" indent="0">
              <a:lnSpc>
                <a:spcPct val="90000"/>
              </a:lnSpc>
              <a:buNone/>
            </a:pPr>
            <a:r>
              <a:rPr lang="en-US" altLang="en-US" dirty="0"/>
              <a:t>G. Conversational rapport</a:t>
            </a:r>
          </a:p>
          <a:p>
            <a:pPr lvl="2">
              <a:lnSpc>
                <a:spcPct val="90000"/>
              </a:lnSpc>
            </a:pPr>
            <a:r>
              <a:rPr lang="en-US" altLang="en-US" dirty="0"/>
              <a:t>Ignores conversational overtures from others</a:t>
            </a:r>
          </a:p>
          <a:p>
            <a:pPr lvl="2">
              <a:lnSpc>
                <a:spcPct val="90000"/>
              </a:lnSpc>
            </a:pPr>
            <a:r>
              <a:rPr lang="en-US" altLang="en-US" dirty="0"/>
              <a:t>Seldom or never looks at the person he is talking to</a:t>
            </a:r>
          </a:p>
        </p:txBody>
      </p:sp>
    </p:spTree>
    <p:extLst>
      <p:ext uri="{BB962C8B-B14F-4D97-AF65-F5344CB8AC3E}">
        <p14:creationId xmlns:p14="http://schemas.microsoft.com/office/powerpoint/2010/main" val="1932559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t>Children’s Conversational Checklist</a:t>
            </a:r>
          </a:p>
        </p:txBody>
      </p:sp>
      <p:sp>
        <p:nvSpPr>
          <p:cNvPr id="92163" name="Rectangle 3"/>
          <p:cNvSpPr>
            <a:spLocks noGrp="1" noChangeArrowheads="1"/>
          </p:cNvSpPr>
          <p:nvPr>
            <p:ph type="body" idx="1"/>
          </p:nvPr>
        </p:nvSpPr>
        <p:spPr/>
        <p:txBody>
          <a:bodyPr/>
          <a:lstStyle/>
          <a:p>
            <a:r>
              <a:rPr lang="en-US" altLang="en-US" sz="2800"/>
              <a:t>Fairly good clinician inter-rater reliability and internal consistency -- in the .80 range.</a:t>
            </a:r>
          </a:p>
          <a:p>
            <a:r>
              <a:rPr lang="en-US" altLang="en-US" sz="2800"/>
              <a:t>Pragmatic composite score (the 38 items) discriminates significantly between autistic, pragmatic language impaired (without autism), other SLI, and typically developing children.</a:t>
            </a:r>
          </a:p>
          <a:p>
            <a:r>
              <a:rPr lang="en-US" altLang="en-US" sz="2800"/>
              <a:t>Low correlations between teacher/clinician ratings and parent ratings (+.48 on pragmatic composite score)</a:t>
            </a:r>
          </a:p>
        </p:txBody>
      </p:sp>
    </p:spTree>
    <p:extLst>
      <p:ext uri="{BB962C8B-B14F-4D97-AF65-F5344CB8AC3E}">
        <p14:creationId xmlns:p14="http://schemas.microsoft.com/office/powerpoint/2010/main" val="105620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altLang="hu-HU" smtClean="0">
                <a:ea typeface="ＭＳ Ｐゴシック" panose="020B0600070205080204" pitchFamily="34" charset="-128"/>
              </a:rPr>
              <a:t>Clinical populations</a:t>
            </a:r>
          </a:p>
        </p:txBody>
      </p:sp>
      <p:sp>
        <p:nvSpPr>
          <p:cNvPr id="3" name="Content Placeholder 2"/>
          <p:cNvSpPr>
            <a:spLocks noGrp="1"/>
          </p:cNvSpPr>
          <p:nvPr>
            <p:ph idx="1"/>
          </p:nvPr>
        </p:nvSpPr>
        <p:spPr/>
        <p:txBody>
          <a:bodyPr>
            <a:normAutofit lnSpcReduction="10000"/>
          </a:bodyPr>
          <a:lstStyle/>
          <a:p>
            <a:pPr eaLnBrk="1" hangingPunct="1">
              <a:lnSpc>
                <a:spcPct val="80000"/>
              </a:lnSpc>
              <a:buFont typeface="Arial" charset="0"/>
              <a:buChar char="•"/>
              <a:defRPr/>
            </a:pPr>
            <a:r>
              <a:rPr lang="en-GB" sz="3000" dirty="0" smtClean="0"/>
              <a:t>Developmental disorders:</a:t>
            </a:r>
          </a:p>
          <a:p>
            <a:pPr lvl="1" eaLnBrk="1" hangingPunct="1">
              <a:lnSpc>
                <a:spcPct val="80000"/>
              </a:lnSpc>
              <a:buFont typeface="Arial" charset="0"/>
              <a:buChar char="–"/>
              <a:defRPr/>
            </a:pPr>
            <a:r>
              <a:rPr lang="en-GB" sz="2600" dirty="0" smtClean="0"/>
              <a:t>Specific language impairment</a:t>
            </a:r>
          </a:p>
          <a:p>
            <a:pPr lvl="1" eaLnBrk="1" hangingPunct="1">
              <a:lnSpc>
                <a:spcPct val="80000"/>
              </a:lnSpc>
              <a:buFont typeface="Arial" charset="0"/>
              <a:buChar char="–"/>
              <a:defRPr/>
            </a:pPr>
            <a:r>
              <a:rPr lang="en-GB" sz="2600" dirty="0" smtClean="0"/>
              <a:t>Autistic spectrum disorders</a:t>
            </a:r>
          </a:p>
          <a:p>
            <a:pPr lvl="1" eaLnBrk="1" hangingPunct="1">
              <a:lnSpc>
                <a:spcPct val="80000"/>
              </a:lnSpc>
              <a:buFont typeface="Arial" charset="0"/>
              <a:buChar char="–"/>
              <a:defRPr/>
            </a:pPr>
            <a:r>
              <a:rPr lang="en-GB" sz="2600" dirty="0" smtClean="0"/>
              <a:t>Mental retardation</a:t>
            </a:r>
          </a:p>
          <a:p>
            <a:pPr lvl="1" eaLnBrk="1" hangingPunct="1">
              <a:lnSpc>
                <a:spcPct val="80000"/>
              </a:lnSpc>
              <a:buFont typeface="Arial" charset="0"/>
              <a:buChar char="–"/>
              <a:defRPr/>
            </a:pPr>
            <a:r>
              <a:rPr lang="en-GB" sz="2600" dirty="0" smtClean="0"/>
              <a:t>Emotional and behavioural problems (e.g. Attention Deficit Hyperactivity Disorder)</a:t>
            </a:r>
          </a:p>
          <a:p>
            <a:pPr eaLnBrk="1" hangingPunct="1">
              <a:lnSpc>
                <a:spcPct val="80000"/>
              </a:lnSpc>
              <a:buFont typeface="Arial" charset="0"/>
              <a:buChar char="•"/>
              <a:defRPr/>
            </a:pPr>
            <a:r>
              <a:rPr lang="en-GB" sz="3000" dirty="0" smtClean="0"/>
              <a:t>Acquired disorders</a:t>
            </a:r>
          </a:p>
          <a:p>
            <a:pPr lvl="1" eaLnBrk="1" hangingPunct="1">
              <a:lnSpc>
                <a:spcPct val="80000"/>
              </a:lnSpc>
              <a:buFont typeface="Arial" charset="0"/>
              <a:buChar char="–"/>
              <a:defRPr/>
            </a:pPr>
            <a:r>
              <a:rPr lang="en-GB" sz="2600" dirty="0" smtClean="0"/>
              <a:t>stroke, brain tumour</a:t>
            </a:r>
          </a:p>
          <a:p>
            <a:pPr lvl="1" eaLnBrk="1" hangingPunct="1">
              <a:lnSpc>
                <a:spcPct val="80000"/>
              </a:lnSpc>
              <a:buFont typeface="Arial" charset="0"/>
              <a:buChar char="–"/>
              <a:defRPr/>
            </a:pPr>
            <a:r>
              <a:rPr lang="en-GB" sz="2600" dirty="0" smtClean="0"/>
              <a:t>traumatic brain injury</a:t>
            </a:r>
          </a:p>
          <a:p>
            <a:pPr lvl="1" eaLnBrk="1" hangingPunct="1">
              <a:lnSpc>
                <a:spcPct val="80000"/>
              </a:lnSpc>
              <a:buFont typeface="Arial" charset="0"/>
              <a:buChar char="–"/>
              <a:defRPr/>
            </a:pPr>
            <a:r>
              <a:rPr lang="en-GB" sz="2600" dirty="0" smtClean="0"/>
              <a:t>neurodegenerative disorders (e.g. Alzheimer</a:t>
            </a:r>
            <a:r>
              <a:rPr lang="hu-HU" sz="2600" dirty="0" smtClean="0"/>
              <a:t>, Parkinson</a:t>
            </a:r>
            <a:r>
              <a:rPr lang="en-GB" sz="2600" dirty="0" smtClean="0"/>
              <a:t>)</a:t>
            </a:r>
          </a:p>
          <a:p>
            <a:pPr lvl="1" eaLnBrk="1" hangingPunct="1">
              <a:lnSpc>
                <a:spcPct val="80000"/>
              </a:lnSpc>
              <a:buFont typeface="Arial" charset="0"/>
              <a:buChar char="–"/>
              <a:defRPr/>
            </a:pPr>
            <a:r>
              <a:rPr lang="en-GB" sz="2600" dirty="0" smtClean="0"/>
              <a:t>schizophrenia</a:t>
            </a:r>
          </a:p>
          <a:p>
            <a:pPr eaLnBrk="1" hangingPunct="1">
              <a:lnSpc>
                <a:spcPct val="80000"/>
              </a:lnSpc>
              <a:buFont typeface="Arial" charset="0"/>
              <a:buChar char="•"/>
              <a:defRPr/>
            </a:pPr>
            <a:endParaRPr lang="en-GB" sz="3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Likely sources of pragmatic impairment</a:t>
            </a:r>
          </a:p>
        </p:txBody>
      </p:sp>
      <p:sp>
        <p:nvSpPr>
          <p:cNvPr id="4099" name="Content Placeholder 2"/>
          <p:cNvSpPr>
            <a:spLocks noGrp="1"/>
          </p:cNvSpPr>
          <p:nvPr>
            <p:ph idx="1"/>
          </p:nvPr>
        </p:nvSpPr>
        <p:spPr/>
        <p:txBody>
          <a:bodyPr/>
          <a:lstStyle/>
          <a:p>
            <a:pPr eaLnBrk="1" hangingPunct="1"/>
            <a:r>
              <a:rPr lang="en-GB" altLang="hu-HU" dirty="0" smtClean="0">
                <a:ea typeface="ＭＳ Ｐゴシック" panose="020B0600070205080204" pitchFamily="34" charset="-128"/>
              </a:rPr>
              <a:t>Structural linguistic impairment</a:t>
            </a:r>
          </a:p>
          <a:p>
            <a:pPr lvl="1" eaLnBrk="1" hangingPunct="1"/>
            <a:r>
              <a:rPr lang="en-GB" altLang="hu-HU" dirty="0" smtClean="0">
                <a:ea typeface="ＭＳ Ｐゴシック" panose="020B0600070205080204" pitchFamily="34" charset="-128"/>
              </a:rPr>
              <a:t>e.g. speech act deficiencies may be explained by an inability to form syntactically correct questions </a:t>
            </a:r>
          </a:p>
          <a:p>
            <a:pPr eaLnBrk="1" hangingPunct="1"/>
            <a:r>
              <a:rPr lang="en-GB" altLang="hu-HU" dirty="0" smtClean="0">
                <a:ea typeface="ＭＳ Ｐゴシック" panose="020B0600070205080204" pitchFamily="34" charset="-128"/>
              </a:rPr>
              <a:t>Cognitive deficits</a:t>
            </a:r>
          </a:p>
          <a:p>
            <a:pPr lvl="1" eaLnBrk="1" hangingPunct="1"/>
            <a:r>
              <a:rPr lang="en-GB" altLang="hu-HU" dirty="0" smtClean="0">
                <a:ea typeface="ＭＳ Ｐゴシック" panose="020B0600070205080204" pitchFamily="34" charset="-128"/>
              </a:rPr>
              <a:t>speed of information processing, working memory</a:t>
            </a:r>
          </a:p>
          <a:p>
            <a:pPr lvl="1" eaLnBrk="1" hangingPunct="1"/>
            <a:r>
              <a:rPr lang="en-GB" altLang="hu-HU" dirty="0" smtClean="0">
                <a:ea typeface="ＭＳ Ｐゴシック" panose="020B0600070205080204" pitchFamily="34" charset="-128"/>
              </a:rPr>
              <a:t>impairments of </a:t>
            </a:r>
            <a:r>
              <a:rPr lang="hu-HU" altLang="hu-HU" dirty="0" err="1" smtClean="0">
                <a:ea typeface="ＭＳ Ｐゴシック" panose="020B0600070205080204" pitchFamily="34" charset="-128"/>
              </a:rPr>
              <a:t>executive</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functioning</a:t>
            </a:r>
            <a:r>
              <a:rPr lang="en-GB" altLang="hu-HU" dirty="0" smtClean="0">
                <a:ea typeface="ＭＳ Ｐゴシック" panose="020B0600070205080204" pitchFamily="34" charset="-128"/>
              </a:rPr>
              <a:t> (sustaining attention, impulse control</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flexibility</a:t>
            </a:r>
            <a:r>
              <a:rPr lang="en-GB" altLang="hu-HU" dirty="0" smtClean="0">
                <a:ea typeface="ＭＳ Ｐゴシック" panose="020B0600070205080204" pitchFamily="34" charset="-128"/>
              </a:rPr>
              <a:t>)</a:t>
            </a:r>
            <a:endParaRPr lang="hu-HU" altLang="hu-HU" dirty="0" smtClean="0">
              <a:ea typeface="ＭＳ Ｐゴシック" panose="020B0600070205080204" pitchFamily="34" charset="-128"/>
            </a:endParaRPr>
          </a:p>
          <a:p>
            <a:pPr lvl="1" eaLnBrk="1" hangingPunct="1"/>
            <a:r>
              <a:rPr lang="hu-HU" altLang="hu-HU" dirty="0" err="1" smtClean="0">
                <a:ea typeface="ＭＳ Ｐゴシック" panose="020B0600070205080204" pitchFamily="34" charset="-128"/>
              </a:rPr>
              <a:t>Impaired</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Theory</a:t>
            </a:r>
            <a:r>
              <a:rPr lang="hu-HU" altLang="hu-HU" dirty="0" smtClean="0">
                <a:ea typeface="ＭＳ Ｐゴシック" panose="020B0600070205080204" pitchFamily="34" charset="-128"/>
              </a:rPr>
              <a:t> of Mind </a:t>
            </a:r>
            <a:r>
              <a:rPr lang="hu-HU" altLang="hu-HU" dirty="0" err="1" smtClean="0">
                <a:ea typeface="ＭＳ Ｐゴシック" panose="020B0600070205080204" pitchFamily="34" charset="-128"/>
              </a:rPr>
              <a:t>skills</a:t>
            </a:r>
            <a:endParaRPr lang="en-GB" altLang="hu-HU"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537391"/>
          </a:xfrm>
        </p:spPr>
        <p:txBody>
          <a:bodyPr/>
          <a:lstStyle/>
          <a:p>
            <a:pPr eaLnBrk="1" hangingPunct="1"/>
            <a:r>
              <a:rPr lang="en-GB" altLang="hu-HU" sz="3600" dirty="0" smtClean="0">
                <a:ea typeface="ＭＳ Ｐゴシック" panose="020B0600070205080204" pitchFamily="34" charset="-128"/>
              </a:rPr>
              <a:t>Developmental language disorder</a:t>
            </a:r>
          </a:p>
        </p:txBody>
      </p:sp>
      <p:sp>
        <p:nvSpPr>
          <p:cNvPr id="3" name="Content Placeholder 2"/>
          <p:cNvSpPr>
            <a:spLocks noGrp="1"/>
          </p:cNvSpPr>
          <p:nvPr>
            <p:ph idx="1"/>
          </p:nvPr>
        </p:nvSpPr>
        <p:spPr>
          <a:xfrm>
            <a:off x="249809" y="999420"/>
            <a:ext cx="8680814" cy="5126744"/>
          </a:xfrm>
        </p:spPr>
        <p:txBody>
          <a:bodyPr rtlCol="0">
            <a:noAutofit/>
          </a:bodyPr>
          <a:lstStyle/>
          <a:p>
            <a:pPr eaLnBrk="1" fontAlgn="auto" hangingPunct="1">
              <a:spcAft>
                <a:spcPts val="0"/>
              </a:spcAft>
              <a:buFont typeface="Arial"/>
              <a:buChar char="•"/>
              <a:defRPr/>
            </a:pPr>
            <a:r>
              <a:rPr lang="en-GB" sz="2800" dirty="0" smtClean="0">
                <a:ea typeface="+mn-ea"/>
              </a:rPr>
              <a:t>Specific language impairment (SLI)</a:t>
            </a:r>
          </a:p>
          <a:p>
            <a:pPr lvl="1" eaLnBrk="1" fontAlgn="auto" hangingPunct="1">
              <a:spcAft>
                <a:spcPts val="0"/>
              </a:spcAft>
              <a:buFont typeface="Arial"/>
              <a:buChar char="–"/>
              <a:defRPr/>
            </a:pPr>
            <a:r>
              <a:rPr lang="en-GB" sz="2400" dirty="0" smtClean="0">
                <a:ea typeface="+mn-ea"/>
              </a:rPr>
              <a:t>poor language performance with normal nonverbal intelligence and normal hearing</a:t>
            </a:r>
          </a:p>
          <a:p>
            <a:pPr lvl="1" eaLnBrk="1" fontAlgn="auto" hangingPunct="1">
              <a:spcAft>
                <a:spcPts val="0"/>
              </a:spcAft>
              <a:buFont typeface="Arial"/>
              <a:buChar char="–"/>
              <a:defRPr/>
            </a:pPr>
            <a:r>
              <a:rPr lang="en-GB" sz="2400" dirty="0" err="1" smtClean="0">
                <a:ea typeface="+mn-ea"/>
              </a:rPr>
              <a:t>morphosyntactic</a:t>
            </a:r>
            <a:r>
              <a:rPr lang="en-GB" sz="2400" dirty="0" smtClean="0">
                <a:ea typeface="+mn-ea"/>
              </a:rPr>
              <a:t> deficits (Leonard et al 2003)</a:t>
            </a:r>
          </a:p>
          <a:p>
            <a:pPr lvl="1" eaLnBrk="1" fontAlgn="auto" hangingPunct="1">
              <a:spcAft>
                <a:spcPts val="0"/>
              </a:spcAft>
              <a:buFont typeface="Arial"/>
              <a:buChar char="–"/>
              <a:defRPr/>
            </a:pPr>
            <a:r>
              <a:rPr lang="en-GB" sz="2400" dirty="0" smtClean="0">
                <a:ea typeface="+mn-ea"/>
              </a:rPr>
              <a:t>object naming problems (McGregor et al 2002, Alt et al 2004)</a:t>
            </a:r>
          </a:p>
          <a:p>
            <a:pPr lvl="1" eaLnBrk="1" fontAlgn="auto" hangingPunct="1">
              <a:spcAft>
                <a:spcPts val="0"/>
              </a:spcAft>
              <a:buFont typeface="Arial"/>
              <a:buChar char="–"/>
              <a:defRPr/>
            </a:pPr>
            <a:r>
              <a:rPr lang="en-GB" sz="2400" dirty="0" smtClean="0">
                <a:ea typeface="+mn-ea"/>
              </a:rPr>
              <a:t>phonological deficits (</a:t>
            </a:r>
            <a:r>
              <a:rPr lang="en-US" sz="2400" dirty="0" smtClean="0">
                <a:ea typeface="+mn-ea"/>
              </a:rPr>
              <a:t>Aguilar-</a:t>
            </a:r>
            <a:r>
              <a:rPr lang="en-US" sz="2400" dirty="0" err="1" smtClean="0">
                <a:ea typeface="+mn-ea"/>
              </a:rPr>
              <a:t>Mediavilla</a:t>
            </a:r>
            <a:r>
              <a:rPr lang="en-US" sz="2400" dirty="0" smtClean="0">
                <a:ea typeface="+mn-ea"/>
              </a:rPr>
              <a:t> et al. 2002)</a:t>
            </a:r>
          </a:p>
          <a:p>
            <a:pPr lvl="1" eaLnBrk="1" fontAlgn="auto" hangingPunct="1">
              <a:spcAft>
                <a:spcPts val="0"/>
              </a:spcAft>
              <a:buFont typeface="Arial"/>
              <a:buChar char="–"/>
              <a:defRPr/>
            </a:pPr>
            <a:r>
              <a:rPr lang="en-US" sz="2400" dirty="0" smtClean="0">
                <a:ea typeface="+mn-ea"/>
              </a:rPr>
              <a:t>impaired phonological short term memory (non-word repetition) (Briscoe et al 2001)</a:t>
            </a:r>
          </a:p>
          <a:p>
            <a:pPr lvl="1" eaLnBrk="1" fontAlgn="auto" hangingPunct="1">
              <a:spcAft>
                <a:spcPts val="0"/>
              </a:spcAft>
              <a:buFont typeface="Arial"/>
              <a:buChar char="–"/>
              <a:defRPr/>
            </a:pPr>
            <a:r>
              <a:rPr lang="en-US" sz="2400" dirty="0" smtClean="0">
                <a:ea typeface="+mn-ea"/>
              </a:rPr>
              <a:t>poorer verbal working memory capacity (in competing language processing task: T/F question + recall of last word or sentence)</a:t>
            </a:r>
          </a:p>
          <a:p>
            <a:pPr lvl="1" eaLnBrk="1" fontAlgn="auto" hangingPunct="1">
              <a:spcAft>
                <a:spcPts val="0"/>
              </a:spcAft>
              <a:buFont typeface="Arial"/>
              <a:buChar char="–"/>
              <a:defRPr/>
            </a:pPr>
            <a:r>
              <a:rPr lang="en-US" sz="2400" dirty="0" smtClean="0">
                <a:ea typeface="+mn-ea"/>
              </a:rPr>
              <a:t>sluggish attention shifting (rapid serial visual presentation task: detect two consecutive target stimuli) (</a:t>
            </a:r>
            <a:r>
              <a:rPr lang="en-US" sz="2400" dirty="0" err="1" smtClean="0">
                <a:ea typeface="+mn-ea"/>
              </a:rPr>
              <a:t>Lum</a:t>
            </a:r>
            <a:r>
              <a:rPr lang="en-US" sz="2400" dirty="0" smtClean="0">
                <a:ea typeface="+mn-ea"/>
              </a:rPr>
              <a:t> et al 2007)</a:t>
            </a:r>
          </a:p>
          <a:p>
            <a:pPr lvl="1" eaLnBrk="1" fontAlgn="auto" hangingPunct="1">
              <a:spcAft>
                <a:spcPts val="0"/>
              </a:spcAft>
              <a:buFont typeface="Arial"/>
              <a:buChar char="–"/>
              <a:defRPr/>
            </a:pPr>
            <a:r>
              <a:rPr lang="en-US" sz="2400" dirty="0" smtClean="0">
                <a:ea typeface="+mn-ea"/>
              </a:rPr>
              <a:t>pragmatics??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hu-HU" smtClean="0">
                <a:ea typeface="ＭＳ Ｐゴシック" panose="020B0600070205080204" pitchFamily="34" charset="-128"/>
              </a:rPr>
              <a:t>SLI pragmatics</a:t>
            </a:r>
          </a:p>
        </p:txBody>
      </p:sp>
      <p:sp>
        <p:nvSpPr>
          <p:cNvPr id="6147" name="Content Placeholder 2"/>
          <p:cNvSpPr>
            <a:spLocks noGrp="1"/>
          </p:cNvSpPr>
          <p:nvPr>
            <p:ph idx="1"/>
          </p:nvPr>
        </p:nvSpPr>
        <p:spPr/>
        <p:txBody>
          <a:bodyPr/>
          <a:lstStyle/>
          <a:p>
            <a:pPr eaLnBrk="1" hangingPunct="1"/>
            <a:r>
              <a:rPr lang="en-US" altLang="hu-HU" smtClean="0">
                <a:ea typeface="ＭＳ Ｐゴシック" panose="020B0600070205080204" pitchFamily="34" charset="-128"/>
              </a:rPr>
              <a:t>inadequate conversational responses (Bishop et al 2000)</a:t>
            </a:r>
          </a:p>
          <a:p>
            <a:pPr eaLnBrk="1" hangingPunct="1"/>
            <a:r>
              <a:rPr lang="en-US" altLang="hu-HU" smtClean="0">
                <a:ea typeface="ＭＳ Ｐゴシック" panose="020B0600070205080204" pitchFamily="34" charset="-128"/>
              </a:rPr>
              <a:t>problems using context to understand implied meanings or to resolve ambiguity with the help of context,  (Rinaldi 2000, </a:t>
            </a:r>
            <a:r>
              <a:rPr lang="hu-HU" altLang="hu-HU" smtClean="0">
                <a:ea typeface="ＭＳ Ｐゴシック" panose="020B0600070205080204" pitchFamily="34" charset="-128"/>
              </a:rPr>
              <a:t>Leinonen et al 2003</a:t>
            </a:r>
            <a:r>
              <a:rPr lang="en-US" altLang="hu-HU" smtClean="0">
                <a:ea typeface="ＭＳ Ｐゴシック" panose="020B0600070205080204" pitchFamily="34" charset="-128"/>
              </a:rPr>
              <a:t>)</a:t>
            </a:r>
          </a:p>
          <a:p>
            <a:pPr eaLnBrk="1" hangingPunct="1"/>
            <a:r>
              <a:rPr lang="en-US" altLang="hu-HU" smtClean="0">
                <a:ea typeface="ＭＳ Ｐゴシック" panose="020B0600070205080204" pitchFamily="34" charset="-128"/>
              </a:rPr>
              <a:t>is it a problem of rapid inferential processes?</a:t>
            </a:r>
            <a:endParaRPr lang="en-GB" altLang="hu-HU" smtClean="0">
              <a:ea typeface="ＭＳ Ｐゴシック" panose="020B0600070205080204" pitchFamily="34" charset="-128"/>
            </a:endParaRPr>
          </a:p>
          <a:p>
            <a:pPr eaLnBrk="1" hangingPunct="1"/>
            <a:endParaRPr lang="en-GB" altLang="hu-HU"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sz="3200" dirty="0">
                <a:solidFill>
                  <a:srgbClr val="000000"/>
                </a:solidFill>
              </a:rPr>
              <a:t>Reference Specification -- Testing </a:t>
            </a:r>
            <a:r>
              <a:rPr lang="en-US" altLang="en-US" sz="3200" dirty="0" smtClean="0">
                <a:solidFill>
                  <a:srgbClr val="000000"/>
                </a:solidFill>
              </a:rPr>
              <a:t>Procedure, </a:t>
            </a:r>
            <a:br>
              <a:rPr lang="en-US" altLang="en-US" sz="3200" dirty="0" smtClean="0">
                <a:solidFill>
                  <a:srgbClr val="000000"/>
                </a:solidFill>
              </a:rPr>
            </a:br>
            <a:r>
              <a:rPr lang="en-US" altLang="en-US" sz="3200" dirty="0" smtClean="0">
                <a:solidFill>
                  <a:srgbClr val="000000"/>
                </a:solidFill>
              </a:rPr>
              <a:t>de Villiers, 1988</a:t>
            </a:r>
            <a:endParaRPr lang="en-US" altLang="en-US" dirty="0"/>
          </a:p>
        </p:txBody>
      </p:sp>
      <p:sp>
        <p:nvSpPr>
          <p:cNvPr id="56323" name="Rectangle 3"/>
          <p:cNvSpPr>
            <a:spLocks noGrp="1" noChangeArrowheads="1"/>
          </p:cNvSpPr>
          <p:nvPr>
            <p:ph type="body" idx="1"/>
          </p:nvPr>
        </p:nvSpPr>
        <p:spPr>
          <a:xfrm>
            <a:off x="457200" y="1524000"/>
            <a:ext cx="8339138" cy="5105400"/>
          </a:xfrm>
        </p:spPr>
        <p:txBody>
          <a:bodyPr/>
          <a:lstStyle/>
          <a:p>
            <a:r>
              <a:rPr lang="en-US" altLang="en-US" sz="2400" dirty="0">
                <a:solidFill>
                  <a:srgbClr val="000000"/>
                </a:solidFill>
              </a:rPr>
              <a:t>Examiner and child play a referential communication game.</a:t>
            </a:r>
          </a:p>
          <a:p>
            <a:r>
              <a:rPr lang="en-US" altLang="en-US" sz="2400" dirty="0">
                <a:solidFill>
                  <a:srgbClr val="000000"/>
                </a:solidFill>
              </a:rPr>
              <a:t>The child sees a picture that the examiner cannot see. S/he has to describe an event that is happening in part of the picture so that the examiner can pick out the person or object involved in the event from a set of similar people or objects.</a:t>
            </a:r>
          </a:p>
          <a:p>
            <a:r>
              <a:rPr lang="en-US" altLang="en-US" sz="2400" dirty="0">
                <a:solidFill>
                  <a:srgbClr val="000000"/>
                </a:solidFill>
              </a:rPr>
              <a:t>In some trials there is a distinctive property that distinguishes the referent. In others it is the location or action of the referent that must be mentioned.</a:t>
            </a:r>
          </a:p>
          <a:p>
            <a:r>
              <a:rPr lang="en-US" altLang="en-US" sz="2400" dirty="0">
                <a:solidFill>
                  <a:srgbClr val="000000"/>
                </a:solidFill>
              </a:rPr>
              <a:t>In this way the linguistic form that must be produced increases in complexity from adjectives to prepositional phrases and finally to relative clauses.</a:t>
            </a:r>
            <a:endParaRPr lang="en-US" altLang="en-US" sz="2000" dirty="0"/>
          </a:p>
        </p:txBody>
      </p:sp>
    </p:spTree>
    <p:extLst>
      <p:ext uri="{BB962C8B-B14F-4D97-AF65-F5344CB8AC3E}">
        <p14:creationId xmlns:p14="http://schemas.microsoft.com/office/powerpoint/2010/main" val="1469782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sz="2800">
                <a:solidFill>
                  <a:srgbClr val="000000"/>
                </a:solidFill>
              </a:rPr>
              <a:t>Here are two policemen.</a:t>
            </a:r>
            <a:endParaRPr lang="en-US" altLang="en-US"/>
          </a:p>
        </p:txBody>
      </p:sp>
      <p:pic>
        <p:nvPicPr>
          <p:cNvPr id="593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0" y="1447800"/>
            <a:ext cx="6443663" cy="4267200"/>
          </a:xfrm>
          <a:noFill/>
          <a:ln/>
        </p:spPr>
      </p:pic>
      <p:sp>
        <p:nvSpPr>
          <p:cNvPr id="59396" name="Text Box 4"/>
          <p:cNvSpPr txBox="1">
            <a:spLocks noChangeArrowheads="1"/>
          </p:cNvSpPr>
          <p:nvPr/>
        </p:nvSpPr>
        <p:spPr bwMode="auto">
          <a:xfrm>
            <a:off x="4800600" y="5943600"/>
            <a:ext cx="32575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894333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sz="2400">
                <a:solidFill>
                  <a:srgbClr val="000000"/>
                </a:solidFill>
              </a:rPr>
              <a:t>Tell me what is happening in the red box. I need to know which policeman it is.</a:t>
            </a:r>
            <a:endParaRPr lang="en-US" altLang="en-US" sz="2400"/>
          </a:p>
        </p:txBody>
      </p:sp>
      <p:pic>
        <p:nvPicPr>
          <p:cNvPr id="6041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52600" y="1600200"/>
            <a:ext cx="5867400" cy="3962400"/>
          </a:xfrm>
          <a:noFill/>
          <a:ln/>
        </p:spPr>
      </p:pic>
      <p:sp>
        <p:nvSpPr>
          <p:cNvPr id="60420" name="Text Box 4"/>
          <p:cNvSpPr txBox="1">
            <a:spLocks noChangeArrowheads="1"/>
          </p:cNvSpPr>
          <p:nvPr/>
        </p:nvSpPr>
        <p:spPr bwMode="auto">
          <a:xfrm>
            <a:off x="4343400" y="5791200"/>
            <a:ext cx="32575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2637942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areas</a:t>
            </a:r>
            <a:endParaRPr lang="en-GB" dirty="0"/>
          </a:p>
        </p:txBody>
      </p:sp>
      <p:sp>
        <p:nvSpPr>
          <p:cNvPr id="3" name="Content Placeholder 2"/>
          <p:cNvSpPr>
            <a:spLocks noGrp="1"/>
          </p:cNvSpPr>
          <p:nvPr>
            <p:ph idx="1"/>
          </p:nvPr>
        </p:nvSpPr>
        <p:spPr/>
        <p:txBody>
          <a:bodyPr/>
          <a:lstStyle/>
          <a:p>
            <a:r>
              <a:rPr lang="en-GB" dirty="0" smtClean="0"/>
              <a:t>Reference and presupposition</a:t>
            </a:r>
          </a:p>
          <a:p>
            <a:r>
              <a:rPr lang="en-GB" dirty="0" smtClean="0"/>
              <a:t>Context-dependent disambiguation</a:t>
            </a:r>
          </a:p>
          <a:p>
            <a:r>
              <a:rPr lang="en-GB" dirty="0" err="1" smtClean="0"/>
              <a:t>Implicatures</a:t>
            </a:r>
            <a:endParaRPr lang="en-GB" dirty="0" smtClean="0"/>
          </a:p>
          <a:p>
            <a:r>
              <a:rPr lang="en-GB" dirty="0" smtClean="0"/>
              <a:t>Speech acts</a:t>
            </a:r>
            <a:endParaRPr lang="en-GB" dirty="0"/>
          </a:p>
        </p:txBody>
      </p:sp>
    </p:spTree>
    <p:extLst>
      <p:ext uri="{BB962C8B-B14F-4D97-AF65-F5344CB8AC3E}">
        <p14:creationId xmlns:p14="http://schemas.microsoft.com/office/powerpoint/2010/main" val="3911636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sz="2800">
                <a:solidFill>
                  <a:srgbClr val="000000"/>
                </a:solidFill>
              </a:rPr>
              <a:t>Here are two boys.</a:t>
            </a:r>
            <a:endParaRPr lang="en-US" altLang="en-US" sz="2400"/>
          </a:p>
        </p:txBody>
      </p:sp>
      <p:pic>
        <p:nvPicPr>
          <p:cNvPr id="6144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95400" y="1447800"/>
            <a:ext cx="7010400" cy="4419600"/>
          </a:xfrm>
          <a:noFill/>
          <a:ln/>
        </p:spPr>
      </p:pic>
      <p:sp>
        <p:nvSpPr>
          <p:cNvPr id="61444" name="Text Box 4"/>
          <p:cNvSpPr txBox="1">
            <a:spLocks noChangeArrowheads="1"/>
          </p:cNvSpPr>
          <p:nvPr/>
        </p:nvSpPr>
        <p:spPr bwMode="auto">
          <a:xfrm>
            <a:off x="5029200" y="6019800"/>
            <a:ext cx="32575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750312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sz="2400">
                <a:solidFill>
                  <a:srgbClr val="000000"/>
                </a:solidFill>
              </a:rPr>
              <a:t>Tell me what is happening in the red box. I need to know which boy it is.</a:t>
            </a:r>
            <a:endParaRPr lang="en-US" altLang="en-US"/>
          </a:p>
        </p:txBody>
      </p:sp>
      <p:pic>
        <p:nvPicPr>
          <p:cNvPr id="6246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1676400"/>
            <a:ext cx="5867400" cy="4267200"/>
          </a:xfrm>
          <a:noFill/>
          <a:ln/>
        </p:spPr>
      </p:pic>
      <p:sp>
        <p:nvSpPr>
          <p:cNvPr id="62468" name="Text Box 4"/>
          <p:cNvSpPr txBox="1">
            <a:spLocks noChangeArrowheads="1"/>
          </p:cNvSpPr>
          <p:nvPr/>
        </p:nvSpPr>
        <p:spPr bwMode="auto">
          <a:xfrm>
            <a:off x="4572000" y="6096000"/>
            <a:ext cx="32575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1816704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sz="2400">
                <a:solidFill>
                  <a:srgbClr val="000000"/>
                </a:solidFill>
              </a:rPr>
              <a:t>Development of reference specification in typically-developing and language-impaired children. </a:t>
            </a:r>
            <a:r>
              <a:rPr lang="en-US" altLang="en-US" sz="2400" i="1">
                <a:solidFill>
                  <a:srgbClr val="000000"/>
                </a:solidFill>
              </a:rPr>
              <a:t>Spontaneous</a:t>
            </a:r>
            <a:r>
              <a:rPr lang="en-US" altLang="en-US" sz="2400">
                <a:solidFill>
                  <a:srgbClr val="000000"/>
                </a:solidFill>
              </a:rPr>
              <a:t> production of form and function </a:t>
            </a:r>
            <a:r>
              <a:rPr lang="en-US" altLang="en-US" sz="2400" i="1">
                <a:solidFill>
                  <a:srgbClr val="000000"/>
                </a:solidFill>
              </a:rPr>
              <a:t>before</a:t>
            </a:r>
            <a:r>
              <a:rPr lang="en-US" altLang="en-US" sz="2400">
                <a:solidFill>
                  <a:srgbClr val="000000"/>
                </a:solidFill>
              </a:rPr>
              <a:t> any prompts.</a:t>
            </a:r>
            <a:endParaRPr lang="en-US" altLang="en-US" sz="1800">
              <a:solidFill>
                <a:srgbClr val="000000"/>
              </a:solidFill>
            </a:endParaRPr>
          </a:p>
        </p:txBody>
      </p:sp>
      <p:pic>
        <p:nvPicPr>
          <p:cNvPr id="6758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447800"/>
            <a:ext cx="6934200" cy="4876800"/>
          </a:xfrm>
          <a:noFill/>
          <a:ln/>
        </p:spPr>
      </p:pic>
    </p:spTree>
    <p:extLst>
      <p:ext uri="{BB962C8B-B14F-4D97-AF65-F5344CB8AC3E}">
        <p14:creationId xmlns:p14="http://schemas.microsoft.com/office/powerpoint/2010/main" val="3458729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sz="2400">
                <a:solidFill>
                  <a:srgbClr val="000000"/>
                </a:solidFill>
              </a:rPr>
              <a:t>Development of reference specification in typically-developing and language-impaired children. Production of form and function </a:t>
            </a:r>
            <a:r>
              <a:rPr lang="en-US" altLang="en-US" sz="2400" i="1">
                <a:solidFill>
                  <a:srgbClr val="000000"/>
                </a:solidFill>
              </a:rPr>
              <a:t>following all prompts</a:t>
            </a:r>
            <a:r>
              <a:rPr lang="en-US" altLang="en-US" sz="2400">
                <a:solidFill>
                  <a:srgbClr val="000000"/>
                </a:solidFill>
              </a:rPr>
              <a:t>.</a:t>
            </a:r>
            <a:endParaRPr lang="en-US" altLang="en-US" sz="2000">
              <a:solidFill>
                <a:srgbClr val="000000"/>
              </a:solidFill>
            </a:endParaRPr>
          </a:p>
        </p:txBody>
      </p:sp>
      <p:pic>
        <p:nvPicPr>
          <p:cNvPr id="6656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447800"/>
            <a:ext cx="6934200" cy="4876800"/>
          </a:xfrm>
          <a:noFill/>
          <a:ln/>
        </p:spPr>
      </p:pic>
    </p:spTree>
    <p:extLst>
      <p:ext uri="{BB962C8B-B14F-4D97-AF65-F5344CB8AC3E}">
        <p14:creationId xmlns:p14="http://schemas.microsoft.com/office/powerpoint/2010/main" val="3925890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4288"/>
            <a:ext cx="8229600" cy="520700"/>
          </a:xfrm>
        </p:spPr>
        <p:txBody>
          <a:bodyPr/>
          <a:lstStyle/>
          <a:p>
            <a:pPr eaLnBrk="1" hangingPunct="1"/>
            <a:r>
              <a:rPr lang="en-GB" altLang="hu-HU" sz="2400" dirty="0" smtClean="0">
                <a:ea typeface="ＭＳ Ｐゴシック" panose="020B0600070205080204" pitchFamily="34" charset="-128"/>
              </a:rPr>
              <a:t>Story comprehension: </a:t>
            </a:r>
            <a:r>
              <a:rPr lang="hu-HU" altLang="hu-HU" sz="2400" dirty="0" err="1" smtClean="0">
                <a:ea typeface="ＭＳ Ｐゴシック" panose="020B0600070205080204" pitchFamily="34" charset="-128"/>
              </a:rPr>
              <a:t>Ryder</a:t>
            </a:r>
            <a:r>
              <a:rPr lang="hu-HU" altLang="hu-HU" sz="2400" dirty="0" smtClean="0">
                <a:ea typeface="ＭＳ Ｐゴシック" panose="020B0600070205080204" pitchFamily="34" charset="-128"/>
              </a:rPr>
              <a:t> </a:t>
            </a:r>
            <a:r>
              <a:rPr lang="en-GB" altLang="hu-HU" sz="2400" dirty="0" smtClean="0">
                <a:ea typeface="ＭＳ Ｐゴシック" panose="020B0600070205080204" pitchFamily="34" charset="-128"/>
              </a:rPr>
              <a:t>&amp; </a:t>
            </a:r>
            <a:r>
              <a:rPr lang="hu-HU" altLang="hu-HU" sz="2400" dirty="0" err="1" smtClean="0">
                <a:ea typeface="ＭＳ Ｐゴシック" panose="020B0600070205080204" pitchFamily="34" charset="-128"/>
              </a:rPr>
              <a:t>Leinonen</a:t>
            </a:r>
            <a:endParaRPr lang="en-GB" altLang="hu-HU" sz="2400" dirty="0" smtClean="0">
              <a:ea typeface="ＭＳ Ｐゴシック" panose="020B0600070205080204" pitchFamily="34" charset="-128"/>
            </a:endParaRPr>
          </a:p>
        </p:txBody>
      </p:sp>
      <p:sp>
        <p:nvSpPr>
          <p:cNvPr id="7171" name="Content Placeholder 2"/>
          <p:cNvSpPr>
            <a:spLocks noGrp="1"/>
          </p:cNvSpPr>
          <p:nvPr>
            <p:ph idx="1"/>
          </p:nvPr>
        </p:nvSpPr>
        <p:spPr>
          <a:xfrm>
            <a:off x="0" y="534988"/>
            <a:ext cx="8890000" cy="6100762"/>
          </a:xfrm>
        </p:spPr>
        <p:txBody>
          <a:bodyPr/>
          <a:lstStyle/>
          <a:p>
            <a:pPr indent="0" algn="just" eaLnBrk="1" hangingPunct="1">
              <a:buFont typeface="Arial" panose="020B0604020202020204" pitchFamily="34" charset="0"/>
              <a:buNone/>
            </a:pPr>
            <a:r>
              <a:rPr lang="en-US" altLang="hu-HU" sz="1600" dirty="0" smtClean="0">
                <a:ea typeface="ＭＳ Ｐゴシック" panose="020B0600070205080204" pitchFamily="34" charset="-128"/>
              </a:rPr>
              <a:t>Ben was having a bring-your-bear birthday party. He told Tom and Maxie and Rosie and Sue when they were out at  the swings. They said they’d all come and they told their mums and their dads. “I’ve never heard of a bring-your-bear birthday party before” Maxie said. Tom and Maxie and Rosie and Sue made birthday cards for Ben. Sue made a big card shaped like a bear and a much smaller card to give from her teddy bear. Rosie said Ben was having a Big  Bear, a real one, at his party. “Ben’s making it up”’ Maxie said. The bears needed special clothes for the party. Tom  and Maxie and Rosie and Sue looked in Sue’s box of old dressing-up clothes for things to wear. “My bear will look  best” Maxie said. “Because he’s the biggest!” Sue and her mum went shopping for Ben’s birthday present. They saw Tom and Maxie and Rosie at the shops. They were all looking for presents for Ben. Rosie said that the Big Bear  would do tricks at Ben’s party. “Big Bears don’t do tricks,” Maxie said. “They live in the woods”. At playgroup they  all sang “Happy Birthday, Dear Ben’” although Ben wasn’t four until the next day. Mrs. Samara gave Ben a kiss.  Ben told Mrs. Samara that a big bear was coming to his party. Mrs. Samara said she’d once seen a big bear but she’d  never met one at a party. She thought a big bear might scare the teddy bears. “Not my bear, “Maxie said “My bear is  brave, just like me!’ At the party, Ben was dressed as Paddington Bear, with boots and a hat. There were lots of bear games, and bear eats and bear treats that were hidden. Tom and Rosie and Maxie and Sue all had to find them.  “Where’s Ben’s big bear?” Maxie said. “I knew there wouldn’t be one!” Then, the door opened and in came Ben’s  big bear! He went  GRRRRRR! Maxie hid under the table. Rosie told Maxie not to be scared, it was just Ben’s dad  dressed up. “I know that” Maxie said. “it was my bear who was scared, not me”. Maxie got used to the bear being there. He and Ben helped the Big Bear to do his tricks. They made Rosie’s small bear appear out of a hat. “I’ll do the magic words’” Maxie said. Tom and Rosie and Maxie and Sue sang, “Happy Birthday, Dear Ben,” and Ben blew out all the candles on his Bear-Cake all by himself. “I like this bear party’” said Rosie. “My bear says it’s the best bear party ever!” Maxie said.</a:t>
            </a:r>
            <a:endParaRPr lang="en-GB" altLang="hu-HU" sz="1600" dirty="0" smtClean="0">
              <a:ea typeface="ＭＳ Ｐゴシック"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7387"/>
          </a:xfrm>
        </p:spPr>
        <p:txBody>
          <a:bodyPr rtlCol="0">
            <a:normAutofit/>
          </a:bodyPr>
          <a:lstStyle/>
          <a:p>
            <a:pPr eaLnBrk="1" fontAlgn="auto" hangingPunct="1">
              <a:spcAft>
                <a:spcPts val="0"/>
              </a:spcAft>
              <a:defRPr/>
            </a:pPr>
            <a:r>
              <a:rPr lang="en-GB" sz="3200" dirty="0" smtClean="0">
                <a:ea typeface="+mj-ea"/>
              </a:rPr>
              <a:t>Ryder</a:t>
            </a:r>
            <a:r>
              <a:rPr lang="hu-HU" sz="3200" dirty="0" smtClean="0">
                <a:ea typeface="+mj-ea"/>
              </a:rPr>
              <a:t> </a:t>
            </a:r>
            <a:r>
              <a:rPr lang="en-GB" sz="3200" dirty="0" smtClean="0"/>
              <a:t>&amp;</a:t>
            </a:r>
            <a:r>
              <a:rPr lang="en-GB" sz="3200" dirty="0" smtClean="0">
                <a:ea typeface="+mj-ea"/>
              </a:rPr>
              <a:t> </a:t>
            </a:r>
            <a:r>
              <a:rPr lang="en-GB" sz="3200" dirty="0" err="1" smtClean="0"/>
              <a:t>Leinonen</a:t>
            </a:r>
            <a:r>
              <a:rPr lang="en-GB" sz="3200" dirty="0" smtClean="0"/>
              <a:t> </a:t>
            </a:r>
            <a:r>
              <a:rPr lang="en-GB" sz="3200" dirty="0" smtClean="0">
                <a:ea typeface="+mj-ea"/>
              </a:rPr>
              <a:t>Questions</a:t>
            </a:r>
          </a:p>
        </p:txBody>
      </p:sp>
      <p:sp>
        <p:nvSpPr>
          <p:cNvPr id="8195" name="Content Placeholder 2"/>
          <p:cNvSpPr>
            <a:spLocks noGrp="1"/>
          </p:cNvSpPr>
          <p:nvPr>
            <p:ph idx="1"/>
          </p:nvPr>
        </p:nvSpPr>
        <p:spPr>
          <a:xfrm>
            <a:off x="457200" y="1124349"/>
            <a:ext cx="8229600" cy="5474890"/>
          </a:xfrm>
        </p:spPr>
        <p:txBody>
          <a:bodyPr/>
          <a:lstStyle/>
          <a:p>
            <a:pPr eaLnBrk="1" hangingPunct="1">
              <a:lnSpc>
                <a:spcPct val="80000"/>
              </a:lnSpc>
            </a:pPr>
            <a:r>
              <a:rPr lang="en-US" altLang="hu-HU" sz="2800" dirty="0" smtClean="0">
                <a:ea typeface="ＭＳ Ｐゴシック" panose="020B0600070205080204" pitchFamily="34" charset="-128"/>
              </a:rPr>
              <a:t>Reference Questions</a:t>
            </a:r>
          </a:p>
          <a:p>
            <a:pPr lvl="1" eaLnBrk="1" hangingPunct="1">
              <a:lnSpc>
                <a:spcPct val="80000"/>
              </a:lnSpc>
            </a:pPr>
            <a:r>
              <a:rPr lang="en-US" altLang="hu-HU" sz="2400" dirty="0" smtClean="0">
                <a:ea typeface="ＭＳ Ｐゴシック" panose="020B0600070205080204" pitchFamily="34" charset="-128"/>
              </a:rPr>
              <a:t>Who sang Happy Birthday, Dear Ben?</a:t>
            </a:r>
          </a:p>
          <a:p>
            <a:pPr lvl="1" eaLnBrk="1" hangingPunct="1">
              <a:lnSpc>
                <a:spcPct val="80000"/>
              </a:lnSpc>
            </a:pPr>
            <a:r>
              <a:rPr lang="en-US" altLang="hu-HU" sz="2400" dirty="0" smtClean="0">
                <a:ea typeface="ＭＳ Ｐゴシック" panose="020B0600070205080204" pitchFamily="34" charset="-128"/>
              </a:rPr>
              <a:t>What did Tom and Rosie and </a:t>
            </a:r>
            <a:r>
              <a:rPr lang="en-US" altLang="hu-HU" sz="2400" dirty="0" err="1" smtClean="0">
                <a:ea typeface="ＭＳ Ｐゴシック" panose="020B0600070205080204" pitchFamily="34" charset="-128"/>
              </a:rPr>
              <a:t>Maxie</a:t>
            </a:r>
            <a:r>
              <a:rPr lang="en-US" altLang="hu-HU" sz="2400" dirty="0" smtClean="0">
                <a:ea typeface="ＭＳ Ｐゴシック" panose="020B0600070205080204" pitchFamily="34" charset="-128"/>
              </a:rPr>
              <a:t> and Sue have to find?</a:t>
            </a:r>
          </a:p>
          <a:p>
            <a:pPr lvl="1" eaLnBrk="1" hangingPunct="1">
              <a:lnSpc>
                <a:spcPct val="80000"/>
              </a:lnSpc>
            </a:pPr>
            <a:r>
              <a:rPr lang="en-US" altLang="hu-HU" sz="2400" dirty="0" smtClean="0">
                <a:ea typeface="ＭＳ Ｐゴシック" panose="020B0600070205080204" pitchFamily="34" charset="-128"/>
              </a:rPr>
              <a:t>Who made Rosie’s small bear appear out of a hat?</a:t>
            </a:r>
          </a:p>
          <a:p>
            <a:pPr eaLnBrk="1" hangingPunct="1">
              <a:lnSpc>
                <a:spcPct val="80000"/>
              </a:lnSpc>
            </a:pPr>
            <a:endParaRPr lang="en-US" altLang="hu-HU" sz="2800" dirty="0" smtClean="0">
              <a:ea typeface="ＭＳ Ｐゴシック" panose="020B0600070205080204" pitchFamily="34" charset="-128"/>
            </a:endParaRPr>
          </a:p>
          <a:p>
            <a:pPr eaLnBrk="1" hangingPunct="1">
              <a:lnSpc>
                <a:spcPct val="80000"/>
              </a:lnSpc>
            </a:pPr>
            <a:r>
              <a:rPr lang="en-US" altLang="hu-HU" sz="2800" dirty="0" smtClean="0">
                <a:ea typeface="ＭＳ Ｐゴシック" panose="020B0600070205080204" pitchFamily="34" charset="-128"/>
              </a:rPr>
              <a:t>Enrichment Questions</a:t>
            </a:r>
          </a:p>
          <a:p>
            <a:pPr lvl="1" eaLnBrk="1" hangingPunct="1">
              <a:lnSpc>
                <a:spcPct val="80000"/>
              </a:lnSpc>
            </a:pPr>
            <a:r>
              <a:rPr lang="en-US" altLang="hu-HU" sz="2400" dirty="0" smtClean="0">
                <a:ea typeface="ＭＳ Ｐゴシック" panose="020B0600070205080204" pitchFamily="34" charset="-128"/>
              </a:rPr>
              <a:t>What is a bring-your-bear birthday party?</a:t>
            </a:r>
          </a:p>
          <a:p>
            <a:pPr lvl="1" eaLnBrk="1" hangingPunct="1">
              <a:lnSpc>
                <a:spcPct val="80000"/>
              </a:lnSpc>
            </a:pPr>
            <a:r>
              <a:rPr lang="en-US" altLang="hu-HU" sz="2400" dirty="0" smtClean="0">
                <a:ea typeface="ＭＳ Ｐゴシック" panose="020B0600070205080204" pitchFamily="34" charset="-128"/>
              </a:rPr>
              <a:t>What are special clothes?</a:t>
            </a:r>
          </a:p>
          <a:p>
            <a:pPr lvl="1" eaLnBrk="1" hangingPunct="1">
              <a:lnSpc>
                <a:spcPct val="80000"/>
              </a:lnSpc>
            </a:pPr>
            <a:r>
              <a:rPr lang="en-US" altLang="hu-HU" sz="2400" dirty="0" smtClean="0">
                <a:ea typeface="ＭＳ Ｐゴシック" panose="020B0600070205080204" pitchFamily="34" charset="-128"/>
              </a:rPr>
              <a:t>What tricks did the bear do?</a:t>
            </a:r>
          </a:p>
          <a:p>
            <a:pPr eaLnBrk="1" hangingPunct="1">
              <a:lnSpc>
                <a:spcPct val="80000"/>
              </a:lnSpc>
            </a:pPr>
            <a:endParaRPr lang="en-US" altLang="hu-HU" sz="2800" dirty="0" smtClean="0">
              <a:ea typeface="ＭＳ Ｐゴシック" panose="020B0600070205080204" pitchFamily="34" charset="-128"/>
            </a:endParaRPr>
          </a:p>
          <a:p>
            <a:pPr eaLnBrk="1" hangingPunct="1">
              <a:lnSpc>
                <a:spcPct val="80000"/>
              </a:lnSpc>
            </a:pPr>
            <a:r>
              <a:rPr lang="en-US" altLang="hu-HU" sz="2800" dirty="0" err="1" smtClean="0">
                <a:ea typeface="ＭＳ Ｐゴシック" panose="020B0600070205080204" pitchFamily="34" charset="-128"/>
              </a:rPr>
              <a:t>Implicature</a:t>
            </a:r>
            <a:r>
              <a:rPr lang="en-US" altLang="hu-HU" sz="2800" dirty="0" smtClean="0">
                <a:ea typeface="ＭＳ Ｐゴシック" panose="020B0600070205080204" pitchFamily="34" charset="-128"/>
              </a:rPr>
              <a:t> Questions</a:t>
            </a:r>
          </a:p>
          <a:p>
            <a:pPr lvl="1" eaLnBrk="1" hangingPunct="1">
              <a:lnSpc>
                <a:spcPct val="80000"/>
              </a:lnSpc>
            </a:pPr>
            <a:r>
              <a:rPr lang="en-US" altLang="hu-HU" sz="2400" dirty="0" smtClean="0">
                <a:ea typeface="ＭＳ Ｐゴシック" panose="020B0600070205080204" pitchFamily="34" charset="-128"/>
              </a:rPr>
              <a:t>Where had Mrs. Samara seen a big bear?</a:t>
            </a:r>
          </a:p>
          <a:p>
            <a:pPr lvl="1" eaLnBrk="1" hangingPunct="1">
              <a:lnSpc>
                <a:spcPct val="80000"/>
              </a:lnSpc>
            </a:pPr>
            <a:r>
              <a:rPr lang="en-US" altLang="hu-HU" sz="2400" dirty="0" smtClean="0">
                <a:ea typeface="ＭＳ Ｐゴシック" panose="020B0600070205080204" pitchFamily="34" charset="-128"/>
              </a:rPr>
              <a:t>How did </a:t>
            </a:r>
            <a:r>
              <a:rPr lang="en-US" altLang="hu-HU" sz="2400" dirty="0" err="1" smtClean="0">
                <a:ea typeface="ＭＳ Ｐゴシック" panose="020B0600070205080204" pitchFamily="34" charset="-128"/>
              </a:rPr>
              <a:t>Maxie</a:t>
            </a:r>
            <a:r>
              <a:rPr lang="en-US" altLang="hu-HU" sz="2400" dirty="0" smtClean="0">
                <a:ea typeface="ＭＳ Ｐゴシック" panose="020B0600070205080204" pitchFamily="34" charset="-128"/>
              </a:rPr>
              <a:t> know there wasn’t going to be a big bear?</a:t>
            </a:r>
          </a:p>
          <a:p>
            <a:pPr lvl="1" eaLnBrk="1" hangingPunct="1">
              <a:lnSpc>
                <a:spcPct val="80000"/>
              </a:lnSpc>
            </a:pPr>
            <a:r>
              <a:rPr lang="en-US" altLang="hu-HU" sz="2400" dirty="0" smtClean="0">
                <a:ea typeface="ＭＳ Ｐゴシック" panose="020B0600070205080204" pitchFamily="34" charset="-128"/>
              </a:rPr>
              <a:t>Why did </a:t>
            </a:r>
            <a:r>
              <a:rPr lang="en-US" altLang="hu-HU" sz="2400" dirty="0" err="1" smtClean="0">
                <a:ea typeface="ＭＳ Ｐゴシック" panose="020B0600070205080204" pitchFamily="34" charset="-128"/>
              </a:rPr>
              <a:t>Maxie</a:t>
            </a:r>
            <a:r>
              <a:rPr lang="en-US" altLang="hu-HU" sz="2400" dirty="0" smtClean="0">
                <a:ea typeface="ＭＳ Ｐゴシック" panose="020B0600070205080204" pitchFamily="34" charset="-128"/>
              </a:rPr>
              <a:t> say it was his teddy bear who was scared?</a:t>
            </a:r>
            <a:endParaRPr lang="en-GB" altLang="hu-HU" sz="2400" dirty="0" smtClean="0">
              <a:ea typeface="ＭＳ Ｐゴシック" panose="020B0600070205080204"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ím 1"/>
          <p:cNvSpPr>
            <a:spLocks noGrp="1"/>
          </p:cNvSpPr>
          <p:nvPr>
            <p:ph type="title"/>
          </p:nvPr>
        </p:nvSpPr>
        <p:spPr/>
        <p:txBody>
          <a:bodyPr/>
          <a:lstStyle/>
          <a:p>
            <a:r>
              <a:rPr lang="hu-HU" altLang="hu-HU" smtClean="0">
                <a:ea typeface="ＭＳ Ｐゴシック" panose="020B0600070205080204" pitchFamily="34" charset="-128"/>
              </a:rPr>
              <a:t>Ryder &amp; Leinonen 2003</a:t>
            </a:r>
            <a:endParaRPr lang="en-GB" altLang="hu-HU" smtClean="0">
              <a:ea typeface="ＭＳ Ｐゴシック" panose="020B0600070205080204" pitchFamily="34" charset="-128"/>
            </a:endParaRP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138" y="1560513"/>
            <a:ext cx="7731125" cy="421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20" name="Szövegdoboz 6"/>
          <p:cNvSpPr txBox="1">
            <a:spLocks noChangeArrowheads="1"/>
          </p:cNvSpPr>
          <p:nvPr/>
        </p:nvSpPr>
        <p:spPr bwMode="auto">
          <a:xfrm>
            <a:off x="346075" y="6064250"/>
            <a:ext cx="83407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hu-HU" altLang="hu-HU"/>
              <a:t>Leinonen et al 2003: children with SLI do worse than their age-matched controls</a:t>
            </a:r>
            <a:endParaRPr lang="en-GB" altLang="hu-H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GB" altLang="hu-HU" smtClean="0">
                <a:ea typeface="ＭＳ Ｐゴシック" panose="020B0600070205080204" pitchFamily="34" charset="-128"/>
              </a:rPr>
              <a:t>Left hemisphere damage</a:t>
            </a:r>
          </a:p>
        </p:txBody>
      </p:sp>
      <p:sp>
        <p:nvSpPr>
          <p:cNvPr id="10243" name="Content Placeholder 2"/>
          <p:cNvSpPr>
            <a:spLocks noGrp="1"/>
          </p:cNvSpPr>
          <p:nvPr>
            <p:ph idx="1"/>
          </p:nvPr>
        </p:nvSpPr>
        <p:spPr/>
        <p:txBody>
          <a:bodyPr/>
          <a:lstStyle/>
          <a:p>
            <a:pPr eaLnBrk="1" hangingPunct="1">
              <a:lnSpc>
                <a:spcPct val="90000"/>
              </a:lnSpc>
            </a:pPr>
            <a:r>
              <a:rPr lang="en-GB" altLang="hu-HU" smtClean="0">
                <a:ea typeface="ＭＳ Ｐゴシック" panose="020B0600070205080204" pitchFamily="34" charset="-128"/>
              </a:rPr>
              <a:t>most common form of language impairment is aphasia: fluent (Wernike’s) or non-fluent (Broca’s)</a:t>
            </a:r>
          </a:p>
          <a:p>
            <a:pPr eaLnBrk="1" hangingPunct="1">
              <a:lnSpc>
                <a:spcPct val="90000"/>
              </a:lnSpc>
            </a:pPr>
            <a:r>
              <a:rPr lang="en-GB" altLang="hu-HU" smtClean="0">
                <a:ea typeface="ＭＳ Ｐゴシック" panose="020B0600070205080204" pitchFamily="34" charset="-128"/>
              </a:rPr>
              <a:t>pragmatic deficits also occur</a:t>
            </a:r>
          </a:p>
          <a:p>
            <a:pPr lvl="1" eaLnBrk="1" hangingPunct="1">
              <a:lnSpc>
                <a:spcPct val="90000"/>
              </a:lnSpc>
            </a:pPr>
            <a:r>
              <a:rPr lang="en-GB" altLang="hu-HU" smtClean="0">
                <a:ea typeface="ＭＳ Ｐゴシック" panose="020B0600070205080204" pitchFamily="34" charset="-128"/>
              </a:rPr>
              <a:t>narrative coherence, discourse organisation (Coelho &amp; Flewellyn 2003)</a:t>
            </a:r>
          </a:p>
          <a:p>
            <a:pPr lvl="1" eaLnBrk="1" hangingPunct="1">
              <a:lnSpc>
                <a:spcPct val="90000"/>
              </a:lnSpc>
            </a:pPr>
            <a:r>
              <a:rPr lang="en-GB" altLang="hu-HU" smtClean="0">
                <a:ea typeface="ＭＳ Ｐゴシック" panose="020B0600070205080204" pitchFamily="34" charset="-128"/>
              </a:rPr>
              <a:t>Gricean implicatures in literally problematic two-sentence exchanges (Kasher et al 1999)</a:t>
            </a:r>
          </a:p>
          <a:p>
            <a:pPr lvl="1" eaLnBrk="1" hangingPunct="1">
              <a:lnSpc>
                <a:spcPct val="90000"/>
              </a:lnSpc>
            </a:pPr>
            <a:r>
              <a:rPr lang="en-GB" altLang="hu-HU" smtClean="0">
                <a:ea typeface="ＭＳ Ｐゴシック" panose="020B0600070205080204" pitchFamily="34" charset="-128"/>
              </a:rPr>
              <a:t>also in non-verbal contexts: interpretation of metaphorical paintings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LHD and non-verbal </a:t>
            </a:r>
            <a:r>
              <a:rPr lang="en-GB" dirty="0" err="1" smtClean="0">
                <a:ea typeface="+mj-ea"/>
              </a:rPr>
              <a:t>implicatures</a:t>
            </a:r>
            <a:r>
              <a:rPr lang="en-GB" dirty="0" smtClean="0">
                <a:ea typeface="+mj-ea"/>
              </a:rPr>
              <a:t> (</a:t>
            </a:r>
            <a:r>
              <a:rPr lang="en-GB" dirty="0" err="1" smtClean="0">
                <a:ea typeface="+mj-ea"/>
              </a:rPr>
              <a:t>Cutica</a:t>
            </a:r>
            <a:r>
              <a:rPr lang="en-GB" dirty="0" smtClean="0">
                <a:ea typeface="+mj-ea"/>
              </a:rPr>
              <a:t> et al 2006)</a:t>
            </a:r>
          </a:p>
        </p:txBody>
      </p:sp>
      <p:sp>
        <p:nvSpPr>
          <p:cNvPr id="11267" name="Content Placeholder 2"/>
          <p:cNvSpPr>
            <a:spLocks noGrp="1"/>
          </p:cNvSpPr>
          <p:nvPr>
            <p:ph idx="1"/>
          </p:nvPr>
        </p:nvSpPr>
        <p:spPr/>
        <p:txBody>
          <a:bodyPr/>
          <a:lstStyle/>
          <a:p>
            <a:pPr eaLnBrk="1" hangingPunct="1"/>
            <a:r>
              <a:rPr lang="en-GB" altLang="hu-HU" smtClean="0">
                <a:ea typeface="ＭＳ Ｐゴシック" panose="020B0600070205080204" pitchFamily="34" charset="-128"/>
              </a:rPr>
              <a:t>shown story videos with an actor performing a gesture</a:t>
            </a:r>
          </a:p>
          <a:p>
            <a:pPr eaLnBrk="1" hangingPunct="1"/>
            <a:r>
              <a:rPr lang="en-GB" altLang="hu-HU" smtClean="0">
                <a:ea typeface="ＭＳ Ｐゴシック" panose="020B0600070205080204" pitchFamily="34" charset="-128"/>
              </a:rPr>
              <a:t>Task: select a picture that represents the actor’s communicative intentions</a:t>
            </a:r>
          </a:p>
          <a:p>
            <a:pPr eaLnBrk="1" hangingPunct="1"/>
            <a:r>
              <a:rPr lang="en-GB" altLang="hu-HU" smtClean="0">
                <a:ea typeface="ＭＳ Ｐゴシック" panose="020B0600070205080204" pitchFamily="34" charset="-128"/>
              </a:rPr>
              <a:t>patients do badly if the story involves deceit or irony</a:t>
            </a:r>
          </a:p>
          <a:p>
            <a:pPr eaLnBrk="1" hangingPunct="1"/>
            <a:endParaRPr lang="en-GB" altLang="hu-HU" smtClean="0">
              <a:ea typeface="ＭＳ Ｐゴシック" panose="020B0600070205080204" pitchFamily="34"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284163"/>
            <a:ext cx="8229600" cy="6280150"/>
          </a:xfrm>
        </p:spPr>
        <p:txBody>
          <a:bodyPr/>
          <a:lstStyle/>
          <a:p>
            <a:pPr eaLnBrk="1" hangingPunct="1">
              <a:lnSpc>
                <a:spcPct val="80000"/>
              </a:lnSpc>
            </a:pPr>
            <a:r>
              <a:rPr lang="en-US" altLang="hu-HU" sz="2000" smtClean="0">
                <a:ea typeface="ＭＳ Ｐゴシック" panose="020B0600070205080204" pitchFamily="34" charset="-128"/>
              </a:rPr>
              <a:t>Direct acts: A child (A) is walking with her mother (B) along the road. A tags onto B’s dress and holds her arms up. The alternatives for A’s thought are </a:t>
            </a:r>
          </a:p>
          <a:p>
            <a:pPr lvl="1" eaLnBrk="1" hangingPunct="1">
              <a:lnSpc>
                <a:spcPct val="80000"/>
              </a:lnSpc>
            </a:pPr>
            <a:r>
              <a:rPr lang="en-US" altLang="hu-HU" sz="1800" smtClean="0">
                <a:ea typeface="ＭＳ Ｐゴシック" panose="020B0600070205080204" pitchFamily="34" charset="-128"/>
              </a:rPr>
              <a:t>(a) B picks A up </a:t>
            </a:r>
          </a:p>
          <a:p>
            <a:pPr lvl="1" eaLnBrk="1" hangingPunct="1">
              <a:lnSpc>
                <a:spcPct val="80000"/>
              </a:lnSpc>
            </a:pPr>
            <a:r>
              <a:rPr lang="en-US" altLang="hu-HU" sz="1800" smtClean="0">
                <a:ea typeface="ＭＳ Ｐゴシック" panose="020B0600070205080204" pitchFamily="34" charset="-128"/>
              </a:rPr>
              <a:t>(b) B washes A’s hands </a:t>
            </a:r>
          </a:p>
          <a:p>
            <a:pPr lvl="1" eaLnBrk="1" hangingPunct="1">
              <a:lnSpc>
                <a:spcPct val="80000"/>
              </a:lnSpc>
            </a:pPr>
            <a:r>
              <a:rPr lang="en-US" altLang="hu-HU" sz="1800" smtClean="0">
                <a:ea typeface="ＭＳ Ｐゴシック" panose="020B0600070205080204" pitchFamily="34" charset="-128"/>
              </a:rPr>
              <a:t>(c) A is carrying a doll </a:t>
            </a:r>
          </a:p>
          <a:p>
            <a:pPr lvl="1" eaLnBrk="1" hangingPunct="1">
              <a:lnSpc>
                <a:spcPct val="80000"/>
              </a:lnSpc>
            </a:pPr>
            <a:r>
              <a:rPr lang="en-US" altLang="hu-HU" sz="1800" smtClean="0">
                <a:ea typeface="ＭＳ Ｐゴシック" panose="020B0600070205080204" pitchFamily="34" charset="-128"/>
              </a:rPr>
              <a:t>(d) B looks at some plants</a:t>
            </a:r>
          </a:p>
          <a:p>
            <a:pPr eaLnBrk="1" hangingPunct="1">
              <a:lnSpc>
                <a:spcPct val="80000"/>
              </a:lnSpc>
            </a:pPr>
            <a:r>
              <a:rPr lang="en-US" altLang="hu-HU" sz="2000" smtClean="0">
                <a:ea typeface="ＭＳ Ｐゴシック" panose="020B0600070205080204" pitchFamily="34" charset="-128"/>
              </a:rPr>
              <a:t>Simple deceits: In a classroom, children are doing math exercises. One child (A) is holding a book to hide the comic strips inside. The teacher (B) comes over, suspiciously. A hides the comics under the desk and shows the teacher her book. The alternatives for A’s thought are</a:t>
            </a:r>
          </a:p>
          <a:p>
            <a:pPr lvl="1" eaLnBrk="1" hangingPunct="1">
              <a:lnSpc>
                <a:spcPct val="80000"/>
              </a:lnSpc>
            </a:pPr>
            <a:r>
              <a:rPr lang="en-US" altLang="hu-HU" sz="1800" smtClean="0">
                <a:ea typeface="ＭＳ Ｐゴシック" panose="020B0600070205080204" pitchFamily="34" charset="-128"/>
              </a:rPr>
              <a:t>(a) B pats A’s head with approval </a:t>
            </a:r>
          </a:p>
          <a:p>
            <a:pPr lvl="1" eaLnBrk="1" hangingPunct="1">
              <a:lnSpc>
                <a:spcPct val="80000"/>
              </a:lnSpc>
            </a:pPr>
            <a:r>
              <a:rPr lang="en-US" altLang="hu-HU" sz="1800" smtClean="0">
                <a:ea typeface="ＭＳ Ｐゴシック" panose="020B0600070205080204" pitchFamily="34" charset="-128"/>
              </a:rPr>
              <a:t>(b) A is reprimanded </a:t>
            </a:r>
          </a:p>
          <a:p>
            <a:pPr lvl="1" eaLnBrk="1" hangingPunct="1">
              <a:lnSpc>
                <a:spcPct val="80000"/>
              </a:lnSpc>
            </a:pPr>
            <a:r>
              <a:rPr lang="en-US" altLang="hu-HU" sz="1800" smtClean="0">
                <a:ea typeface="ＭＳ Ｐゴシック" panose="020B0600070205080204" pitchFamily="34" charset="-128"/>
              </a:rPr>
              <a:t>(c) A, C, and D are playing together </a:t>
            </a:r>
          </a:p>
          <a:p>
            <a:pPr lvl="1" eaLnBrk="1" hangingPunct="1">
              <a:lnSpc>
                <a:spcPct val="80000"/>
              </a:lnSpc>
            </a:pPr>
            <a:r>
              <a:rPr lang="en-US" altLang="hu-HU" sz="1800" smtClean="0">
                <a:ea typeface="ＭＳ Ｐゴシック" panose="020B0600070205080204" pitchFamily="34" charset="-128"/>
              </a:rPr>
              <a:t>(d) A and C are reading a comic</a:t>
            </a:r>
          </a:p>
          <a:p>
            <a:pPr eaLnBrk="1" hangingPunct="1">
              <a:lnSpc>
                <a:spcPct val="80000"/>
              </a:lnSpc>
            </a:pPr>
            <a:r>
              <a:rPr lang="en-US" altLang="hu-HU" sz="2000" smtClean="0">
                <a:ea typeface="ＭＳ Ｐゴシック" panose="020B0600070205080204" pitchFamily="34" charset="-128"/>
              </a:rPr>
              <a:t>Simple Ironies: Two children A and B are playing with lego. Together they are building a fairly high tower. B knocks the tower over. A claps. The alternatives for A’s thought are</a:t>
            </a:r>
          </a:p>
          <a:p>
            <a:pPr lvl="1" eaLnBrk="1" hangingPunct="1">
              <a:lnSpc>
                <a:spcPct val="80000"/>
              </a:lnSpc>
            </a:pPr>
            <a:r>
              <a:rPr lang="en-US" altLang="hu-HU" sz="1800" smtClean="0">
                <a:ea typeface="ＭＳ Ｐゴシック" panose="020B0600070205080204" pitchFamily="34" charset="-128"/>
              </a:rPr>
              <a:t>(a) A is sad </a:t>
            </a:r>
          </a:p>
          <a:p>
            <a:pPr lvl="1" eaLnBrk="1" hangingPunct="1">
              <a:lnSpc>
                <a:spcPct val="80000"/>
              </a:lnSpc>
            </a:pPr>
            <a:r>
              <a:rPr lang="en-US" altLang="hu-HU" sz="1800" smtClean="0">
                <a:ea typeface="ＭＳ Ｐゴシック" panose="020B0600070205080204" pitchFamily="34" charset="-128"/>
              </a:rPr>
              <a:t>(b) A is happy </a:t>
            </a:r>
          </a:p>
          <a:p>
            <a:pPr lvl="1" eaLnBrk="1" hangingPunct="1">
              <a:lnSpc>
                <a:spcPct val="80000"/>
              </a:lnSpc>
            </a:pPr>
            <a:r>
              <a:rPr lang="en-US" altLang="hu-HU" sz="1800" smtClean="0">
                <a:ea typeface="ＭＳ Ｐゴシック" panose="020B0600070205080204" pitchFamily="34" charset="-128"/>
              </a:rPr>
              <a:t>(c) B is drawing </a:t>
            </a:r>
          </a:p>
          <a:p>
            <a:pPr lvl="1" eaLnBrk="1" hangingPunct="1">
              <a:lnSpc>
                <a:spcPct val="80000"/>
              </a:lnSpc>
            </a:pPr>
            <a:r>
              <a:rPr lang="en-US" altLang="hu-HU" sz="1800" smtClean="0">
                <a:ea typeface="ＭＳ Ｐゴシック" panose="020B0600070205080204" pitchFamily="34" charset="-128"/>
              </a:rPr>
              <a:t>(d) A and B are playing the piano</a:t>
            </a:r>
            <a:endParaRPr lang="en-GB" altLang="hu-HU" sz="1800" smtClean="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GB" altLang="en-US" smtClean="0">
                <a:ea typeface="ＭＳ Ｐゴシック" panose="020B0600070205080204" pitchFamily="34" charset="-128"/>
              </a:rPr>
              <a:t>Speech as an act</a:t>
            </a:r>
          </a:p>
        </p:txBody>
      </p:sp>
      <p:sp>
        <p:nvSpPr>
          <p:cNvPr id="14339" name="Content Placeholder 2"/>
          <p:cNvSpPr>
            <a:spLocks noGrp="1"/>
          </p:cNvSpPr>
          <p:nvPr>
            <p:ph idx="1"/>
          </p:nvPr>
        </p:nvSpPr>
        <p:spPr/>
        <p:txBody>
          <a:bodyPr/>
          <a:lstStyle/>
          <a:p>
            <a:pPr eaLnBrk="1" hangingPunct="1">
              <a:lnSpc>
                <a:spcPct val="80000"/>
              </a:lnSpc>
            </a:pPr>
            <a:r>
              <a:rPr lang="en-GB" altLang="en-US" sz="3000" smtClean="0">
                <a:ea typeface="ＭＳ Ｐゴシック" panose="020B0600070205080204" pitchFamily="34" charset="-128"/>
              </a:rPr>
              <a:t>Some utterances are more than a description of a state-of-affairs:</a:t>
            </a:r>
          </a:p>
          <a:p>
            <a:pPr lvl="1" eaLnBrk="1" hangingPunct="1">
              <a:lnSpc>
                <a:spcPct val="80000"/>
              </a:lnSpc>
            </a:pPr>
            <a:r>
              <a:rPr lang="en-GB" altLang="en-US" sz="2600" smtClean="0">
                <a:solidFill>
                  <a:srgbClr val="984807"/>
                </a:solidFill>
                <a:ea typeface="ＭＳ Ｐゴシック" panose="020B0600070205080204" pitchFamily="34" charset="-128"/>
              </a:rPr>
              <a:t>I have a gun</a:t>
            </a:r>
            <a:r>
              <a:rPr lang="en-GB" altLang="en-US" sz="2600" smtClean="0">
                <a:ea typeface="ＭＳ Ｐゴシック" panose="020B0600070205080204" pitchFamily="34" charset="-128"/>
              </a:rPr>
              <a:t>. (threat)</a:t>
            </a:r>
          </a:p>
          <a:p>
            <a:pPr lvl="1" eaLnBrk="1" hangingPunct="1">
              <a:lnSpc>
                <a:spcPct val="80000"/>
              </a:lnSpc>
            </a:pPr>
            <a:r>
              <a:rPr lang="en-GB" altLang="en-US" sz="2600" smtClean="0">
                <a:solidFill>
                  <a:srgbClr val="984807"/>
                </a:solidFill>
                <a:ea typeface="ＭＳ Ｐゴシック" panose="020B0600070205080204" pitchFamily="34" charset="-128"/>
              </a:rPr>
              <a:t>You’re an idiot</a:t>
            </a:r>
            <a:r>
              <a:rPr lang="en-GB" altLang="en-US" sz="2600" smtClean="0">
                <a:ea typeface="ＭＳ Ｐゴシック" panose="020B0600070205080204" pitchFamily="34" charset="-128"/>
              </a:rPr>
              <a:t>. (insult)</a:t>
            </a:r>
          </a:p>
          <a:p>
            <a:pPr lvl="1" eaLnBrk="1" hangingPunct="1">
              <a:lnSpc>
                <a:spcPct val="80000"/>
              </a:lnSpc>
            </a:pPr>
            <a:r>
              <a:rPr lang="en-GB" altLang="en-US" sz="2600" smtClean="0">
                <a:solidFill>
                  <a:srgbClr val="984807"/>
                </a:solidFill>
                <a:ea typeface="ＭＳ Ｐゴシック" panose="020B0600070205080204" pitchFamily="34" charset="-128"/>
              </a:rPr>
              <a:t>I need a pen</a:t>
            </a:r>
            <a:r>
              <a:rPr lang="en-GB" altLang="en-US" sz="2600" smtClean="0">
                <a:ea typeface="ＭＳ Ｐゴシック" panose="020B0600070205080204" pitchFamily="34" charset="-128"/>
              </a:rPr>
              <a:t>. (request)</a:t>
            </a:r>
          </a:p>
          <a:p>
            <a:pPr lvl="1" eaLnBrk="1" hangingPunct="1">
              <a:lnSpc>
                <a:spcPct val="80000"/>
              </a:lnSpc>
            </a:pPr>
            <a:r>
              <a:rPr lang="en-GB" altLang="en-US" sz="2600" smtClean="0">
                <a:solidFill>
                  <a:srgbClr val="984807"/>
                </a:solidFill>
                <a:ea typeface="ＭＳ Ｐゴシック" panose="020B0600070205080204" pitchFamily="34" charset="-128"/>
              </a:rPr>
              <a:t>I’ll settle my debt tomorrow</a:t>
            </a:r>
            <a:r>
              <a:rPr lang="en-GB" altLang="en-US" sz="2600" smtClean="0">
                <a:ea typeface="ＭＳ Ｐゴシック" panose="020B0600070205080204" pitchFamily="34" charset="-128"/>
              </a:rPr>
              <a:t>. (promise)</a:t>
            </a:r>
          </a:p>
          <a:p>
            <a:pPr lvl="1" eaLnBrk="1" hangingPunct="1">
              <a:lnSpc>
                <a:spcPct val="80000"/>
              </a:lnSpc>
            </a:pPr>
            <a:r>
              <a:rPr lang="en-GB" altLang="en-US" sz="2600" smtClean="0">
                <a:solidFill>
                  <a:srgbClr val="984807"/>
                </a:solidFill>
                <a:ea typeface="ＭＳ Ｐゴシック" panose="020B0600070205080204" pitchFamily="34" charset="-128"/>
              </a:rPr>
              <a:t>Pay up or you’ll see your pictures on the web</a:t>
            </a:r>
            <a:r>
              <a:rPr lang="en-GB" altLang="en-US" sz="2600" smtClean="0">
                <a:ea typeface="ＭＳ Ｐゴシック" panose="020B0600070205080204" pitchFamily="34" charset="-128"/>
              </a:rPr>
              <a:t>. (blackmail)</a:t>
            </a:r>
          </a:p>
          <a:p>
            <a:pPr eaLnBrk="1" hangingPunct="1">
              <a:lnSpc>
                <a:spcPct val="80000"/>
              </a:lnSpc>
            </a:pPr>
            <a:r>
              <a:rPr lang="en-GB" altLang="en-US" sz="3000" smtClean="0">
                <a:ea typeface="ＭＳ Ｐゴシック" panose="020B0600070205080204" pitchFamily="34" charset="-128"/>
              </a:rPr>
              <a:t>If an utterance is not a description of the world, it cannot be interpreted with the tools of semantics in terms of truth values.</a:t>
            </a:r>
          </a:p>
          <a:p>
            <a:pPr lvl="1" eaLnBrk="1" hangingPunct="1">
              <a:lnSpc>
                <a:spcPct val="80000"/>
              </a:lnSpc>
            </a:pPr>
            <a:endParaRPr lang="en-GB" altLang="en-US" sz="2600" smtClean="0">
              <a:ea typeface="ＭＳ Ｐゴシック" panose="020B0600070205080204" pitchFamily="34" charset="-128"/>
            </a:endParaRPr>
          </a:p>
        </p:txBody>
      </p:sp>
    </p:spTree>
    <p:extLst>
      <p:ext uri="{BB962C8B-B14F-4D97-AF65-F5344CB8AC3E}">
        <p14:creationId xmlns:p14="http://schemas.microsoft.com/office/powerpoint/2010/main" val="22992409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4963" y="427038"/>
            <a:ext cx="8328025" cy="589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Right hemisphere damaged patients</a:t>
            </a:r>
          </a:p>
        </p:txBody>
      </p:sp>
      <p:sp>
        <p:nvSpPr>
          <p:cNvPr id="14339" name="Content Placeholder 2"/>
          <p:cNvSpPr>
            <a:spLocks noGrp="1"/>
          </p:cNvSpPr>
          <p:nvPr>
            <p:ph idx="1"/>
          </p:nvPr>
        </p:nvSpPr>
        <p:spPr/>
        <p:txBody>
          <a:bodyPr/>
          <a:lstStyle/>
          <a:p>
            <a:pPr eaLnBrk="1" hangingPunct="1"/>
            <a:r>
              <a:rPr lang="en-GB" altLang="hu-HU" smtClean="0">
                <a:ea typeface="ＭＳ Ｐゴシック" panose="020B0600070205080204" pitchFamily="34" charset="-128"/>
              </a:rPr>
              <a:t>stroke or tumour patients</a:t>
            </a:r>
          </a:p>
          <a:p>
            <a:pPr eaLnBrk="1" hangingPunct="1"/>
            <a:r>
              <a:rPr lang="en-GB" altLang="hu-HU" smtClean="0">
                <a:ea typeface="ＭＳ Ｐゴシック" panose="020B0600070205080204" pitchFamily="34" charset="-128"/>
              </a:rPr>
              <a:t>typically intact structural linguistic abilities</a:t>
            </a:r>
          </a:p>
          <a:p>
            <a:pPr eaLnBrk="1" hangingPunct="1"/>
            <a:r>
              <a:rPr lang="en-GB" altLang="hu-HU" smtClean="0">
                <a:ea typeface="ＭＳ Ｐゴシック" panose="020B0600070205080204" pitchFamily="34" charset="-128"/>
              </a:rPr>
              <a:t>odd conversational behaviour</a:t>
            </a:r>
          </a:p>
          <a:p>
            <a:pPr eaLnBrk="1" hangingPunct="1"/>
            <a:r>
              <a:rPr lang="en-GB" altLang="hu-HU" smtClean="0">
                <a:ea typeface="ＭＳ Ｐゴシック" panose="020B0600070205080204" pitchFamily="34" charset="-128"/>
              </a:rPr>
              <a:t>rambling, jumping from topic to topic</a:t>
            </a:r>
          </a:p>
          <a:p>
            <a:pPr eaLnBrk="1" hangingPunct="1"/>
            <a:r>
              <a:rPr lang="en-GB" altLang="hu-HU" smtClean="0">
                <a:ea typeface="ＭＳ Ｐゴシック" panose="020B0600070205080204" pitchFamily="34" charset="-128"/>
              </a:rPr>
              <a:t>problems comprehending non-literal meanings and indirect speech acts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altLang="hu-HU" smtClean="0">
                <a:ea typeface="ＭＳ Ｐゴシック" panose="020B0600070205080204" pitchFamily="34" charset="-128"/>
              </a:rPr>
              <a:t>Right hemisphere damage</a:t>
            </a:r>
          </a:p>
        </p:txBody>
      </p:sp>
      <p:sp>
        <p:nvSpPr>
          <p:cNvPr id="15363" name="Content Placeholder 2"/>
          <p:cNvSpPr>
            <a:spLocks noGrp="1"/>
          </p:cNvSpPr>
          <p:nvPr>
            <p:ph idx="1"/>
          </p:nvPr>
        </p:nvSpPr>
        <p:spPr/>
        <p:txBody>
          <a:bodyPr/>
          <a:lstStyle/>
          <a:p>
            <a:pPr eaLnBrk="1" hangingPunct="1">
              <a:lnSpc>
                <a:spcPct val="90000"/>
              </a:lnSpc>
            </a:pPr>
            <a:r>
              <a:rPr lang="en-GB" altLang="hu-HU" sz="2700" smtClean="0">
                <a:ea typeface="ＭＳ Ｐゴシック" panose="020B0600070205080204" pitchFamily="34" charset="-128"/>
              </a:rPr>
              <a:t>problems using story context to answer questions, especially discourse connectives (Dipper et al 1997)</a:t>
            </a:r>
          </a:p>
          <a:p>
            <a:pPr eaLnBrk="1" hangingPunct="1">
              <a:lnSpc>
                <a:spcPct val="90000"/>
              </a:lnSpc>
            </a:pPr>
            <a:r>
              <a:rPr lang="en-GB" altLang="hu-HU" sz="2700" smtClean="0">
                <a:ea typeface="ＭＳ Ｐゴシック" panose="020B0600070205080204" pitchFamily="34" charset="-128"/>
              </a:rPr>
              <a:t>impaired comprehension of idioms, bias towards literal interpretation (Papagno et al 2006)</a:t>
            </a:r>
          </a:p>
          <a:p>
            <a:pPr eaLnBrk="1" hangingPunct="1">
              <a:lnSpc>
                <a:spcPct val="90000"/>
              </a:lnSpc>
            </a:pPr>
            <a:r>
              <a:rPr lang="en-GB" altLang="hu-HU" sz="2700" smtClean="0">
                <a:ea typeface="ＭＳ Ｐゴシック" panose="020B0600070205080204" pitchFamily="34" charset="-128"/>
              </a:rPr>
              <a:t>problems interpreting sarcastic counterfactual comments, they miss the sarcastic intent (McDonald 1999)</a:t>
            </a:r>
          </a:p>
          <a:p>
            <a:pPr eaLnBrk="1" hangingPunct="1">
              <a:lnSpc>
                <a:spcPct val="90000"/>
              </a:lnSpc>
            </a:pPr>
            <a:r>
              <a:rPr lang="en-GB" altLang="hu-HU" sz="2700" smtClean="0">
                <a:ea typeface="ＭＳ Ｐゴシック" panose="020B0600070205080204" pitchFamily="34" charset="-128"/>
              </a:rPr>
              <a:t>inability to appreciate humour – maintain coherence between the context and the critical utterance (mostly right frontal lobe lesions) (Brownell &amp; Gardner 1983)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62318"/>
          </a:xfrm>
        </p:spPr>
        <p:txBody>
          <a:bodyPr/>
          <a:lstStyle/>
          <a:p>
            <a:pPr eaLnBrk="1" hangingPunct="1"/>
            <a:r>
              <a:rPr lang="en-GB" altLang="hu-HU" sz="3600" dirty="0" err="1" smtClean="0">
                <a:ea typeface="ＭＳ Ｐゴシック" panose="020B0600070205080204" pitchFamily="34" charset="-128"/>
              </a:rPr>
              <a:t>ToM</a:t>
            </a:r>
            <a:r>
              <a:rPr lang="en-GB" altLang="hu-HU" sz="3600" dirty="0" smtClean="0">
                <a:ea typeface="ＭＳ Ｐゴシック" panose="020B0600070205080204" pitchFamily="34" charset="-128"/>
              </a:rPr>
              <a:t> and non-literal language</a:t>
            </a:r>
          </a:p>
        </p:txBody>
      </p:sp>
      <p:sp>
        <p:nvSpPr>
          <p:cNvPr id="3" name="Content Placeholder 2"/>
          <p:cNvSpPr>
            <a:spLocks noGrp="1"/>
          </p:cNvSpPr>
          <p:nvPr>
            <p:ph idx="1"/>
          </p:nvPr>
        </p:nvSpPr>
        <p:spPr>
          <a:xfrm>
            <a:off x="457200" y="1207634"/>
            <a:ext cx="8229600" cy="5159830"/>
          </a:xfrm>
        </p:spPr>
        <p:txBody>
          <a:bodyPr>
            <a:noAutofit/>
          </a:bodyPr>
          <a:lstStyle/>
          <a:p>
            <a:pPr eaLnBrk="1" hangingPunct="1">
              <a:buFont typeface="Arial" charset="0"/>
              <a:buChar char="•"/>
              <a:defRPr/>
            </a:pPr>
            <a:r>
              <a:rPr lang="hu-HU" sz="2400" dirty="0" smtClean="0"/>
              <a:t>„</a:t>
            </a:r>
            <a:r>
              <a:rPr lang="en-GB" sz="2400" dirty="0" smtClean="0"/>
              <a:t>By theory of mind we mean being able to infer the full range of mental states (beliefs,</a:t>
            </a:r>
            <a:r>
              <a:rPr lang="hu-HU" sz="2400" dirty="0" smtClean="0"/>
              <a:t> </a:t>
            </a:r>
            <a:r>
              <a:rPr lang="en-GB" sz="2400" dirty="0" smtClean="0"/>
              <a:t>desires, intentions, imagination, emotions, etc.) that cause action. In brief, to be able to</a:t>
            </a:r>
            <a:r>
              <a:rPr lang="hu-HU" sz="2400" dirty="0" smtClean="0"/>
              <a:t> </a:t>
            </a:r>
            <a:r>
              <a:rPr lang="en-GB" sz="2400" dirty="0" smtClean="0"/>
              <a:t>reflect on the contents of one’s own and other’s minds.</a:t>
            </a:r>
            <a:r>
              <a:rPr lang="hu-HU" sz="2400" dirty="0" smtClean="0"/>
              <a:t>”</a:t>
            </a:r>
            <a:r>
              <a:rPr lang="en-GB" sz="2400" dirty="0" smtClean="0"/>
              <a:t> (Baron-Cohen 2000: 3)</a:t>
            </a:r>
            <a:endParaRPr lang="hu-HU" sz="2400" dirty="0" smtClean="0"/>
          </a:p>
          <a:p>
            <a:pPr eaLnBrk="1" hangingPunct="1">
              <a:lnSpc>
                <a:spcPct val="80000"/>
              </a:lnSpc>
              <a:buFont typeface="Arial" charset="0"/>
              <a:buChar char="•"/>
              <a:defRPr/>
            </a:pPr>
            <a:r>
              <a:rPr lang="en-GB" sz="2400" dirty="0" smtClean="0"/>
              <a:t>to understand </a:t>
            </a:r>
            <a:r>
              <a:rPr lang="en-GB" sz="2400" dirty="0" err="1" smtClean="0"/>
              <a:t>implicatures</a:t>
            </a:r>
            <a:r>
              <a:rPr lang="en-GB" sz="2400" dirty="0" smtClean="0"/>
              <a:t> the hearer must establish the speaker’s communicative intention</a:t>
            </a:r>
          </a:p>
          <a:p>
            <a:pPr eaLnBrk="1" hangingPunct="1">
              <a:lnSpc>
                <a:spcPct val="80000"/>
              </a:lnSpc>
              <a:buFont typeface="Arial" charset="0"/>
              <a:buChar char="•"/>
              <a:defRPr/>
            </a:pPr>
            <a:r>
              <a:rPr lang="en-GB" sz="2400" dirty="0" smtClean="0"/>
              <a:t>the listener must make certain inferences about the speaker’s mental state or beliefs</a:t>
            </a:r>
          </a:p>
          <a:p>
            <a:pPr eaLnBrk="1" hangingPunct="1">
              <a:lnSpc>
                <a:spcPct val="80000"/>
              </a:lnSpc>
              <a:buFont typeface="Arial" charset="0"/>
              <a:buChar char="•"/>
              <a:defRPr/>
            </a:pPr>
            <a:r>
              <a:rPr lang="en-GB" sz="2400" dirty="0" smtClean="0"/>
              <a:t>second order </a:t>
            </a:r>
            <a:r>
              <a:rPr lang="en-GB" sz="2400" dirty="0" err="1" smtClean="0"/>
              <a:t>ToM</a:t>
            </a:r>
            <a:r>
              <a:rPr lang="en-GB" sz="2400" dirty="0" smtClean="0"/>
              <a:t> reasoning (deciding what X believes about Y’s beliefs) is strongly related to the ability to interpret non-literal meanings, to distinguish lies from jokes (Winner et al 1998)</a:t>
            </a:r>
          </a:p>
          <a:p>
            <a:pPr eaLnBrk="1" hangingPunct="1">
              <a:lnSpc>
                <a:spcPct val="80000"/>
              </a:lnSpc>
              <a:buFont typeface="Arial" charset="0"/>
              <a:buChar char="•"/>
              <a:defRPr/>
            </a:pPr>
            <a:r>
              <a:rPr lang="en-GB" sz="2400" dirty="0" smtClean="0"/>
              <a:t>RHD patients cannot attribute second-order intentional states (Griffin et al 2006, </a:t>
            </a:r>
            <a:r>
              <a:rPr lang="en-GB" sz="2400" dirty="0" err="1" smtClean="0"/>
              <a:t>Happe</a:t>
            </a:r>
            <a:r>
              <a:rPr lang="en-GB" sz="2400" dirty="0" smtClean="0"/>
              <a:t> et al 1999)</a:t>
            </a:r>
            <a:endParaRPr lang="hu-HU" sz="2400" dirty="0" smtClean="0"/>
          </a:p>
          <a:p>
            <a:pPr eaLnBrk="1" hangingPunct="1">
              <a:lnSpc>
                <a:spcPct val="80000"/>
              </a:lnSpc>
              <a:buFont typeface="Arial" charset="0"/>
              <a:buChar char="•"/>
              <a:defRPr/>
            </a:pPr>
            <a:r>
              <a:rPr lang="hu-HU" sz="2400" dirty="0" err="1" smtClean="0"/>
              <a:t>But</a:t>
            </a:r>
            <a:r>
              <a:rPr lang="hu-HU" sz="2400" dirty="0" smtClean="0"/>
              <a:t> LHD </a:t>
            </a:r>
            <a:r>
              <a:rPr lang="hu-HU" sz="2400" dirty="0" err="1" smtClean="0"/>
              <a:t>patients</a:t>
            </a:r>
            <a:r>
              <a:rPr lang="hu-HU" sz="2400" dirty="0" smtClean="0"/>
              <a:t> </a:t>
            </a:r>
            <a:r>
              <a:rPr lang="hu-HU" sz="2400" dirty="0" err="1" smtClean="0"/>
              <a:t>do</a:t>
            </a:r>
            <a:r>
              <a:rPr lang="hu-HU" sz="2400" dirty="0" smtClean="0"/>
              <a:t> </a:t>
            </a:r>
            <a:r>
              <a:rPr lang="hu-HU" sz="2400" dirty="0" err="1" smtClean="0"/>
              <a:t>not</a:t>
            </a:r>
            <a:r>
              <a:rPr lang="hu-HU" sz="2400" dirty="0" smtClean="0"/>
              <a:t> display </a:t>
            </a:r>
            <a:r>
              <a:rPr lang="hu-HU" sz="2400" dirty="0" err="1" smtClean="0"/>
              <a:t>impaired</a:t>
            </a:r>
            <a:r>
              <a:rPr lang="hu-HU" sz="2400" dirty="0" smtClean="0"/>
              <a:t> </a:t>
            </a:r>
            <a:r>
              <a:rPr lang="hu-HU" sz="2400" dirty="0" err="1" smtClean="0"/>
              <a:t>ToM</a:t>
            </a:r>
            <a:r>
              <a:rPr lang="hu-HU" sz="2400" dirty="0" smtClean="0"/>
              <a:t> performance</a:t>
            </a:r>
            <a:endParaRPr lang="en-GB" sz="2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zövegdoboz 4"/>
          <p:cNvSpPr txBox="1">
            <a:spLocks noChangeArrowheads="1"/>
          </p:cNvSpPr>
          <p:nvPr/>
        </p:nvSpPr>
        <p:spPr bwMode="auto">
          <a:xfrm>
            <a:off x="5534025" y="6237288"/>
            <a:ext cx="282575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hu-HU" altLang="hu-HU"/>
              <a:t>Wimmer and Perner 1983</a:t>
            </a:r>
            <a:endParaRPr lang="en-GB" altLang="hu-HU"/>
          </a:p>
        </p:txBody>
      </p:sp>
      <p:sp>
        <p:nvSpPr>
          <p:cNvPr id="2" name="Content Placeholder 1"/>
          <p:cNvSpPr>
            <a:spLocks noGrp="1"/>
          </p:cNvSpPr>
          <p:nvPr>
            <p:ph idx="1"/>
          </p:nvPr>
        </p:nvSpPr>
        <p:spPr/>
        <p:txBody>
          <a:bodyPr/>
          <a:lstStyle/>
          <a:p>
            <a:r>
              <a:rPr lang="en-GB" dirty="0" smtClean="0"/>
              <a:t>The Sally-Anne task (Baron-Cohen; </a:t>
            </a:r>
            <a:r>
              <a:rPr lang="en-GB" dirty="0" err="1" smtClean="0"/>
              <a:t>Wimmer</a:t>
            </a:r>
            <a:r>
              <a:rPr lang="en-GB" dirty="0" smtClean="0"/>
              <a:t> &amp; </a:t>
            </a:r>
            <a:r>
              <a:rPr lang="en-GB" dirty="0" err="1" smtClean="0"/>
              <a:t>Perner</a:t>
            </a:r>
            <a:r>
              <a:rPr lang="en-GB" dirty="0" smtClean="0"/>
              <a:t>, 1983)</a:t>
            </a:r>
          </a:p>
          <a:p>
            <a:pPr marL="0" indent="0">
              <a:buNone/>
            </a:pPr>
            <a:r>
              <a:rPr lang="en-GB" dirty="0" smtClean="0"/>
              <a:t>Typically developing:</a:t>
            </a:r>
            <a:endParaRPr lang="en-GB" dirty="0"/>
          </a:p>
          <a:p>
            <a:pPr marL="0" indent="0">
              <a:buNone/>
            </a:pPr>
            <a:r>
              <a:rPr lang="en-GB" dirty="0">
                <a:hlinkClick r:id="rId3"/>
              </a:rPr>
              <a:t>https://</a:t>
            </a:r>
            <a:r>
              <a:rPr lang="en-GB" dirty="0" smtClean="0">
                <a:hlinkClick r:id="rId3"/>
              </a:rPr>
              <a:t>www.youtube.com/watch?v=41jSdOQQpv0</a:t>
            </a:r>
            <a:endParaRPr lang="en-GB" dirty="0" smtClean="0"/>
          </a:p>
          <a:p>
            <a:pPr marL="0" indent="0">
              <a:buNone/>
            </a:pPr>
            <a:r>
              <a:rPr lang="en-GB" dirty="0" smtClean="0"/>
              <a:t>Autistic:</a:t>
            </a:r>
          </a:p>
          <a:p>
            <a:pPr marL="0" indent="0">
              <a:buNone/>
            </a:pPr>
            <a:r>
              <a:rPr lang="en-GB" dirty="0">
                <a:hlinkClick r:id="rId4"/>
              </a:rPr>
              <a:t>https://</a:t>
            </a:r>
            <a:r>
              <a:rPr lang="en-GB" dirty="0" smtClean="0">
                <a:hlinkClick r:id="rId4"/>
              </a:rPr>
              <a:t>www.youtube.com/watch?v=jbL34F81Rz0</a:t>
            </a:r>
            <a:endParaRPr lang="en-GB" dirty="0" smtClean="0"/>
          </a:p>
          <a:p>
            <a:pPr marL="0" indent="0">
              <a:buNone/>
            </a:pP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2222" y="152400"/>
            <a:ext cx="3324578" cy="990600"/>
          </a:xfrm>
        </p:spPr>
        <p:txBody>
          <a:bodyPr>
            <a:normAutofit fontScale="90000"/>
          </a:bodyPr>
          <a:lstStyle/>
          <a:p>
            <a:r>
              <a:rPr lang="hu-HU" dirty="0" smtClean="0"/>
              <a:t>A Sally-Anne feladat</a:t>
            </a:r>
            <a:endParaRPr lang="hu-HU" dirty="0"/>
          </a:p>
        </p:txBody>
      </p:sp>
      <p:pic>
        <p:nvPicPr>
          <p:cNvPr id="4" name="Content Placeholder 3" descr="sally-anne-false-belief-test.jpg"/>
          <p:cNvPicPr>
            <a:picLocks noGrp="1" noChangeAspect="1"/>
          </p:cNvPicPr>
          <p:nvPr>
            <p:ph idx="1"/>
          </p:nvPr>
        </p:nvPicPr>
        <p:blipFill rotWithShape="1">
          <a:blip r:embed="rId2">
            <a:extLst>
              <a:ext uri="{28A0092B-C50C-407E-A947-70E740481C1C}">
                <a14:useLocalDpi xmlns:a14="http://schemas.microsoft.com/office/drawing/2010/main" val="0"/>
              </a:ext>
            </a:extLst>
          </a:blip>
          <a:srcRect l="-780" r="-780"/>
          <a:stretch/>
        </p:blipFill>
        <p:spPr>
          <a:xfrm>
            <a:off x="786707" y="443454"/>
            <a:ext cx="3920753" cy="6000336"/>
          </a:xfrm>
        </p:spPr>
      </p:pic>
    </p:spTree>
    <p:extLst>
      <p:ext uri="{BB962C8B-B14F-4D97-AF65-F5344CB8AC3E}">
        <p14:creationId xmlns:p14="http://schemas.microsoft.com/office/powerpoint/2010/main" val="2705722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hu-HU" dirty="0" smtClean="0">
                <a:ea typeface="ＭＳ Ｐゴシック" panose="020B0600070205080204" pitchFamily="34" charset="-128"/>
              </a:rPr>
              <a:t>Griffin et al</a:t>
            </a:r>
            <a:r>
              <a:rPr lang="hu-HU" altLang="hu-HU" dirty="0" smtClean="0">
                <a:ea typeface="ＭＳ Ｐゴシック" panose="020B0600070205080204" pitchFamily="34" charset="-128"/>
              </a:rPr>
              <a:t> 2006</a:t>
            </a:r>
            <a:endParaRPr lang="en-GB" altLang="hu-HU" dirty="0" smtClean="0">
              <a:ea typeface="ＭＳ Ｐゴシック" panose="020B0600070205080204" pitchFamily="34" charset="-128"/>
            </a:endParaRPr>
          </a:p>
        </p:txBody>
      </p:sp>
      <p:sp>
        <p:nvSpPr>
          <p:cNvPr id="18435" name="Content Placeholder 2"/>
          <p:cNvSpPr>
            <a:spLocks noGrp="1"/>
          </p:cNvSpPr>
          <p:nvPr>
            <p:ph idx="1"/>
          </p:nvPr>
        </p:nvSpPr>
        <p:spPr/>
        <p:txBody>
          <a:bodyPr/>
          <a:lstStyle/>
          <a:p>
            <a:pPr eaLnBrk="1" hangingPunct="1"/>
            <a:r>
              <a:rPr lang="en-GB" altLang="hu-HU" smtClean="0">
                <a:ea typeface="ＭＳ Ｐゴシック" panose="020B0600070205080204" pitchFamily="34" charset="-128"/>
              </a:rPr>
              <a:t>Cartoons</a:t>
            </a:r>
          </a:p>
          <a:p>
            <a:pPr lvl="1" eaLnBrk="1" hangingPunct="1"/>
            <a:r>
              <a:rPr lang="en-GB" altLang="hu-HU" smtClean="0">
                <a:ea typeface="ＭＳ Ｐゴシック" panose="020B0600070205080204" pitchFamily="34" charset="-128"/>
              </a:rPr>
              <a:t>physical inference: inference about prior physical events</a:t>
            </a:r>
          </a:p>
          <a:p>
            <a:pPr lvl="1" eaLnBrk="1" hangingPunct="1"/>
            <a:r>
              <a:rPr lang="en-GB" altLang="hu-HU" smtClean="0">
                <a:ea typeface="ＭＳ Ｐゴシック" panose="020B0600070205080204" pitchFamily="34" charset="-128"/>
              </a:rPr>
              <a:t>first-order ToM: assessment of ignorance or false belief o</a:t>
            </a:r>
            <a:r>
              <a:rPr lang="hu-HU" altLang="hu-HU" smtClean="0">
                <a:ea typeface="ＭＳ Ｐゴシック" panose="020B0600070205080204" pitchFamily="34" charset="-128"/>
              </a:rPr>
              <a:t>f</a:t>
            </a:r>
            <a:r>
              <a:rPr lang="en-GB" altLang="hu-HU" smtClean="0">
                <a:ea typeface="ＭＳ Ｐゴシック" panose="020B0600070205080204" pitchFamily="34" charset="-128"/>
              </a:rPr>
              <a:t> a character</a:t>
            </a:r>
          </a:p>
          <a:p>
            <a:pPr lvl="1" eaLnBrk="1" hangingPunct="1"/>
            <a:r>
              <a:rPr lang="en-US" altLang="hu-HU" smtClean="0">
                <a:ea typeface="ＭＳ Ｐゴシック" panose="020B0600070205080204" pitchFamily="34" charset="-128"/>
              </a:rPr>
              <a:t>second-order ToM cartoons: awareness of either deception or fooling in which one character was aware of what the other character knew or did not know, and was taking advantage of this knowledge</a:t>
            </a:r>
            <a:r>
              <a:rPr lang="en-GB" altLang="hu-HU" smtClean="0">
                <a:ea typeface="ＭＳ Ｐゴシック" panose="020B0600070205080204" pitchFamily="34" charset="-128"/>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602288" y="274638"/>
            <a:ext cx="3084512" cy="5910262"/>
          </a:xfrm>
        </p:spPr>
        <p:txBody>
          <a:bodyPr/>
          <a:lstStyle/>
          <a:p>
            <a:pPr algn="l" eaLnBrk="1" hangingPunct="1"/>
            <a:r>
              <a:rPr lang="en-US" altLang="hu-HU" sz="2400" smtClean="0">
                <a:ea typeface="ＭＳ Ｐゴシック" panose="020B0600070205080204" pitchFamily="34" charset="-128"/>
              </a:rPr>
              <a:t>Is there anything that X doesn’t know, or is</a:t>
            </a:r>
            <a:br>
              <a:rPr lang="en-US" altLang="hu-HU" sz="2400" smtClean="0">
                <a:ea typeface="ＭＳ Ｐゴシック" panose="020B0600070205080204" pitchFamily="34" charset="-128"/>
              </a:rPr>
            </a:br>
            <a:r>
              <a:rPr lang="en-US" altLang="hu-HU" sz="2400" smtClean="0">
                <a:ea typeface="ＭＳ Ｐゴシック" panose="020B0600070205080204" pitchFamily="34" charset="-128"/>
              </a:rPr>
              <a:t>unaware of, that is important to the humour of this cartoon? If yes, what is it?</a:t>
            </a:r>
            <a:br>
              <a:rPr lang="en-US" altLang="hu-HU" sz="2400" smtClean="0">
                <a:ea typeface="ＭＳ Ｐゴシック" panose="020B0600070205080204" pitchFamily="34" charset="-128"/>
              </a:rPr>
            </a:br>
            <a:r>
              <a:rPr lang="en-US" altLang="hu-HU" sz="2400" smtClean="0">
                <a:ea typeface="ＭＳ Ｐゴシック" panose="020B0600070205080204" pitchFamily="34" charset="-128"/>
              </a:rPr>
              <a:t/>
            </a:r>
            <a:br>
              <a:rPr lang="en-US" altLang="hu-HU" sz="2400" smtClean="0">
                <a:ea typeface="ＭＳ Ｐゴシック" panose="020B0600070205080204" pitchFamily="34" charset="-128"/>
              </a:rPr>
            </a:br>
            <a:r>
              <a:rPr lang="en-US" altLang="hu-HU" sz="2400" smtClean="0">
                <a:ea typeface="ＭＳ Ｐゴシック" panose="020B0600070205080204" pitchFamily="34" charset="-128"/>
              </a:rPr>
              <a:t>Is X trying to trick or fool Y?</a:t>
            </a:r>
            <a:endParaRPr lang="en-GB" altLang="hu-HU" sz="2400" smtClean="0">
              <a:ea typeface="ＭＳ Ｐゴシック" panose="020B0600070205080204" pitchFamily="34" charset="-128"/>
            </a:endParaRPr>
          </a:p>
        </p:txBody>
      </p:sp>
      <p:pic>
        <p:nvPicPr>
          <p:cNvPr id="1945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0813"/>
            <a:ext cx="4848225" cy="6300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altLang="hu-HU" smtClean="0">
                <a:ea typeface="ＭＳ Ｐゴシック" panose="020B0600070205080204" pitchFamily="34" charset="-128"/>
              </a:rPr>
              <a:t>Faux pas task</a:t>
            </a:r>
          </a:p>
        </p:txBody>
      </p:sp>
      <p:sp>
        <p:nvSpPr>
          <p:cNvPr id="3" name="Content Placeholder 2"/>
          <p:cNvSpPr>
            <a:spLocks noGrp="1"/>
          </p:cNvSpPr>
          <p:nvPr>
            <p:ph idx="1"/>
          </p:nvPr>
        </p:nvSpPr>
        <p:spPr>
          <a:xfrm>
            <a:off x="457200" y="1600200"/>
            <a:ext cx="8229600" cy="4843463"/>
          </a:xfrm>
        </p:spPr>
        <p:txBody>
          <a:bodyPr>
            <a:normAutofit fontScale="92500" lnSpcReduction="10000"/>
          </a:bodyPr>
          <a:lstStyle/>
          <a:p>
            <a:pPr eaLnBrk="1" hangingPunct="1">
              <a:spcAft>
                <a:spcPts val="600"/>
              </a:spcAft>
              <a:buFont typeface="Arial" charset="0"/>
              <a:buChar char="•"/>
              <a:defRPr/>
            </a:pPr>
            <a:r>
              <a:rPr lang="hu-HU" sz="2800" dirty="0" smtClean="0"/>
              <a:t>A</a:t>
            </a:r>
            <a:r>
              <a:rPr lang="en-GB" sz="2800" dirty="0" smtClean="0"/>
              <a:t> man called Tim spills some coffee in a restaurant. He turns to a</a:t>
            </a:r>
            <a:r>
              <a:rPr lang="hu-HU" sz="2800" dirty="0" smtClean="0"/>
              <a:t> </a:t>
            </a:r>
            <a:r>
              <a:rPr lang="en-GB" sz="2800" dirty="0" smtClean="0"/>
              <a:t>customer and, believing him to be a waiter, says ‘I’ve spilt my coffee. Would</a:t>
            </a:r>
            <a:r>
              <a:rPr lang="hu-HU" sz="2800" dirty="0" smtClean="0"/>
              <a:t> </a:t>
            </a:r>
            <a:r>
              <a:rPr lang="en-GB" sz="2800" dirty="0" smtClean="0"/>
              <a:t>you be able to mop it up?’</a:t>
            </a:r>
            <a:r>
              <a:rPr lang="hu-HU" sz="2800" dirty="0" smtClean="0"/>
              <a:t> (</a:t>
            </a:r>
            <a:r>
              <a:rPr lang="hu-HU" sz="2800" dirty="0" err="1" smtClean="0"/>
              <a:t>Baron-Cohen</a:t>
            </a:r>
            <a:r>
              <a:rPr lang="hu-HU" sz="2800" dirty="0" smtClean="0"/>
              <a:t> et </a:t>
            </a:r>
            <a:r>
              <a:rPr lang="hu-HU" sz="2800" dirty="0" err="1" smtClean="0"/>
              <a:t>al</a:t>
            </a:r>
            <a:r>
              <a:rPr lang="hu-HU" sz="2800" dirty="0" smtClean="0"/>
              <a:t> 1999, </a:t>
            </a:r>
            <a:r>
              <a:rPr lang="hu-HU" sz="2800" dirty="0" err="1" smtClean="0"/>
              <a:t>autistic</a:t>
            </a:r>
            <a:r>
              <a:rPr lang="hu-HU" sz="2800" dirty="0" smtClean="0"/>
              <a:t> </a:t>
            </a:r>
            <a:r>
              <a:rPr lang="hu-HU" sz="2800" dirty="0" err="1" smtClean="0"/>
              <a:t>patients</a:t>
            </a:r>
            <a:r>
              <a:rPr lang="hu-HU" sz="2800" dirty="0" smtClean="0"/>
              <a:t>)</a:t>
            </a:r>
            <a:endParaRPr lang="hu-HU" sz="3000" dirty="0" smtClean="0"/>
          </a:p>
          <a:p>
            <a:pPr eaLnBrk="1" hangingPunct="1">
              <a:lnSpc>
                <a:spcPct val="80000"/>
              </a:lnSpc>
              <a:spcAft>
                <a:spcPts val="600"/>
              </a:spcAft>
              <a:buFont typeface="Arial" charset="0"/>
              <a:buChar char="•"/>
              <a:defRPr/>
            </a:pPr>
            <a:r>
              <a:rPr lang="en-US" sz="3000" dirty="0" smtClean="0"/>
              <a:t>Steve, a scientist, is traveling on a plane with his wife. Suddenly, he is tapped on the shoulder by another </a:t>
            </a:r>
            <a:r>
              <a:rPr lang="en-US" sz="2800" dirty="0" smtClean="0"/>
              <a:t>scientist</a:t>
            </a:r>
            <a:r>
              <a:rPr lang="en-US" sz="3000" dirty="0" smtClean="0"/>
              <a:t>. Steve looks up, sees that he knows this man, and says "Oh hi! How nice to run into you! Let me introduce you to my wife, Betsy. Betsy, this is Jeffrey, a good friend of mine from Harvard days," Betsy says "Oh, hi Jeffrey, pleased to meet you." The other man replies "</a:t>
            </a:r>
            <a:r>
              <a:rPr lang="en-US" sz="3000" dirty="0" err="1" smtClean="0"/>
              <a:t>Er</a:t>
            </a:r>
            <a:r>
              <a:rPr lang="en-US" sz="3000" dirty="0" smtClean="0"/>
              <a:t>, my name isn't Jeffrey, it's Mike.”</a:t>
            </a:r>
          </a:p>
          <a:p>
            <a:pPr eaLnBrk="1" hangingPunct="1">
              <a:lnSpc>
                <a:spcPct val="80000"/>
              </a:lnSpc>
              <a:spcAft>
                <a:spcPts val="600"/>
              </a:spcAft>
              <a:buFont typeface="Arial" charset="0"/>
              <a:buChar char="•"/>
              <a:defRPr/>
            </a:pPr>
            <a:r>
              <a:rPr lang="en-US" sz="3000" dirty="0" smtClean="0"/>
              <a:t>Question: Did someone in the story say something they shouldn’t have said?</a:t>
            </a:r>
            <a:endParaRPr lang="en-GB" sz="3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5688" y="98425"/>
            <a:ext cx="6788150" cy="6430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en-US" smtClean="0">
                <a:ea typeface="ＭＳ Ｐゴシック" panose="020B0600070205080204" pitchFamily="34" charset="-128"/>
              </a:rPr>
              <a:t>Direct versus indirect speech acts</a:t>
            </a:r>
          </a:p>
        </p:txBody>
      </p:sp>
      <p:sp>
        <p:nvSpPr>
          <p:cNvPr id="18435" name="Content Placeholder 2"/>
          <p:cNvSpPr>
            <a:spLocks noGrp="1"/>
          </p:cNvSpPr>
          <p:nvPr>
            <p:ph idx="1"/>
          </p:nvPr>
        </p:nvSpPr>
        <p:spPr/>
        <p:txBody>
          <a:bodyPr/>
          <a:lstStyle/>
          <a:p>
            <a:pPr eaLnBrk="1" hangingPunct="1"/>
            <a:r>
              <a:rPr lang="en-GB" altLang="en-US" dirty="0" smtClean="0">
                <a:solidFill>
                  <a:srgbClr val="984807"/>
                </a:solidFill>
                <a:ea typeface="ＭＳ Ｐゴシック" panose="020B0600070205080204" pitchFamily="34" charset="-128"/>
              </a:rPr>
              <a:t>It needs some more salt.</a:t>
            </a:r>
          </a:p>
          <a:p>
            <a:pPr eaLnBrk="1" hangingPunct="1"/>
            <a:r>
              <a:rPr lang="en-GB" altLang="en-US" dirty="0" smtClean="0">
                <a:solidFill>
                  <a:srgbClr val="984807"/>
                </a:solidFill>
                <a:ea typeface="ＭＳ Ｐゴシック" panose="020B0600070205080204" pitchFamily="34" charset="-128"/>
              </a:rPr>
              <a:t>It’s tasteless!</a:t>
            </a:r>
          </a:p>
          <a:p>
            <a:pPr eaLnBrk="1" hangingPunct="1"/>
            <a:r>
              <a:rPr lang="en-GB" altLang="en-US" dirty="0" smtClean="0">
                <a:solidFill>
                  <a:srgbClr val="984807"/>
                </a:solidFill>
                <a:ea typeface="ＭＳ Ｐゴシック" panose="020B0600070205080204" pitchFamily="34" charset="-128"/>
              </a:rPr>
              <a:t>I could do with a bit of salt.</a:t>
            </a:r>
          </a:p>
          <a:p>
            <a:pPr eaLnBrk="1" hangingPunct="1"/>
            <a:r>
              <a:rPr lang="en-GB" altLang="en-US" dirty="0" smtClean="0">
                <a:solidFill>
                  <a:srgbClr val="984807"/>
                </a:solidFill>
                <a:ea typeface="ＭＳ Ｐゴシック" panose="020B0600070205080204" pitchFamily="34" charset="-128"/>
              </a:rPr>
              <a:t>Can you reach the salt?</a:t>
            </a:r>
          </a:p>
          <a:p>
            <a:pPr eaLnBrk="1" hangingPunct="1"/>
            <a:r>
              <a:rPr lang="en-GB" altLang="en-US" dirty="0" smtClean="0">
                <a:solidFill>
                  <a:srgbClr val="984807"/>
                </a:solidFill>
                <a:ea typeface="ＭＳ Ｐゴシック" panose="020B0600070205080204" pitchFamily="34" charset="-128"/>
              </a:rPr>
              <a:t>Could you pass the salt?</a:t>
            </a:r>
          </a:p>
          <a:p>
            <a:pPr eaLnBrk="1" hangingPunct="1"/>
            <a:r>
              <a:rPr lang="en-GB" altLang="en-US" dirty="0">
                <a:solidFill>
                  <a:srgbClr val="984807"/>
                </a:solidFill>
                <a:ea typeface="ＭＳ Ｐゴシック" panose="020B0600070205080204" pitchFamily="34" charset="-128"/>
              </a:rPr>
              <a:t>Give me the salt</a:t>
            </a:r>
            <a:r>
              <a:rPr lang="en-GB" altLang="en-US" dirty="0" smtClean="0">
                <a:solidFill>
                  <a:srgbClr val="984807"/>
                </a:solidFill>
                <a:ea typeface="ＭＳ Ｐゴシック" panose="020B0600070205080204" pitchFamily="34" charset="-128"/>
              </a:rPr>
              <a:t>!</a:t>
            </a:r>
          </a:p>
          <a:p>
            <a:pPr eaLnBrk="1" hangingPunct="1"/>
            <a:endParaRPr lang="en-GB" altLang="en-US" dirty="0" smtClean="0">
              <a:ea typeface="ＭＳ Ｐゴシック" panose="020B0600070205080204" pitchFamily="34" charset="-128"/>
            </a:endParaRPr>
          </a:p>
        </p:txBody>
      </p:sp>
    </p:spTree>
    <p:extLst>
      <p:ext uri="{BB962C8B-B14F-4D97-AF65-F5344CB8AC3E}">
        <p14:creationId xmlns:p14="http://schemas.microsoft.com/office/powerpoint/2010/main" val="15471798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GB" altLang="hu-HU" smtClean="0">
                <a:ea typeface="ＭＳ Ｐゴシック" panose="020B0600070205080204" pitchFamily="34" charset="-128"/>
              </a:rPr>
              <a:t>Not simply RHD</a:t>
            </a:r>
          </a:p>
        </p:txBody>
      </p:sp>
      <p:sp>
        <p:nvSpPr>
          <p:cNvPr id="22531" name="Content Placeholder 2"/>
          <p:cNvSpPr>
            <a:spLocks noGrp="1"/>
          </p:cNvSpPr>
          <p:nvPr>
            <p:ph idx="1"/>
          </p:nvPr>
        </p:nvSpPr>
        <p:spPr/>
        <p:txBody>
          <a:bodyPr/>
          <a:lstStyle/>
          <a:p>
            <a:pPr eaLnBrk="1" hangingPunct="1"/>
            <a:r>
              <a:rPr lang="en-GB" altLang="hu-HU" dirty="0" smtClean="0">
                <a:ea typeface="ＭＳ Ｐゴシック" panose="020B0600070205080204" pitchFamily="34" charset="-128"/>
              </a:rPr>
              <a:t>similar behaviour in some autistic patients</a:t>
            </a:r>
          </a:p>
          <a:p>
            <a:pPr eaLnBrk="1" hangingPunct="1"/>
            <a:r>
              <a:rPr lang="en-GB" altLang="hu-HU" dirty="0" smtClean="0">
                <a:ea typeface="ＭＳ Ｐゴシック" panose="020B0600070205080204" pitchFamily="34" charset="-128"/>
              </a:rPr>
              <a:t>pragmatic performance may also be impaired in LHD</a:t>
            </a:r>
          </a:p>
          <a:p>
            <a:pPr eaLnBrk="1" hangingPunct="1"/>
            <a:r>
              <a:rPr lang="hu-HU" altLang="hu-HU" dirty="0" smtClean="0">
                <a:ea typeface="ＭＳ Ｐゴシック" panose="020B0600070205080204" pitchFamily="34" charset="-128"/>
              </a:rPr>
              <a:t>No </a:t>
            </a:r>
            <a:r>
              <a:rPr lang="hu-HU" altLang="hu-HU" dirty="0" err="1" smtClean="0">
                <a:ea typeface="ＭＳ Ｐゴシック" panose="020B0600070205080204" pitchFamily="34" charset="-128"/>
              </a:rPr>
              <a:t>clear</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correlation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between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size</a:t>
            </a:r>
            <a:r>
              <a:rPr lang="hu-HU" altLang="hu-HU" dirty="0" smtClean="0">
                <a:ea typeface="ＭＳ Ｐゴシック" panose="020B0600070205080204" pitchFamily="34" charset="-128"/>
              </a:rPr>
              <a:t> and </a:t>
            </a:r>
            <a:r>
              <a:rPr lang="hu-HU" altLang="hu-HU" dirty="0" err="1" smtClean="0">
                <a:ea typeface="ＭＳ Ｐゴシック" panose="020B0600070205080204" pitchFamily="34" charset="-128"/>
              </a:rPr>
              <a:t>place</a:t>
            </a:r>
            <a:r>
              <a:rPr lang="hu-HU" altLang="hu-HU" dirty="0" smtClean="0">
                <a:ea typeface="ＭＳ Ｐゴシック" panose="020B0600070205080204" pitchFamily="34" charset="-128"/>
              </a:rPr>
              <a:t> of </a:t>
            </a:r>
            <a:r>
              <a:rPr lang="hu-HU" altLang="hu-HU" dirty="0" err="1" smtClean="0">
                <a:ea typeface="ＭＳ Ｐゴシック" panose="020B0600070205080204" pitchFamily="34" charset="-128"/>
              </a:rPr>
              <a:t>lesion</a:t>
            </a:r>
            <a:r>
              <a:rPr lang="hu-HU" altLang="hu-HU" dirty="0" smtClean="0">
                <a:ea typeface="ＭＳ Ｐゴシック" panose="020B0600070205080204" pitchFamily="34" charset="-128"/>
              </a:rPr>
              <a:t> and </a:t>
            </a:r>
            <a:r>
              <a:rPr lang="hu-HU" altLang="hu-HU" dirty="0" err="1" smtClean="0">
                <a:ea typeface="ＭＳ Ｐゴシック" panose="020B0600070205080204" pitchFamily="34" charset="-128"/>
              </a:rPr>
              <a:t>pragmatic</a:t>
            </a:r>
            <a:r>
              <a:rPr lang="hu-HU" altLang="hu-HU" dirty="0" smtClean="0">
                <a:ea typeface="ＭＳ Ｐゴシック" panose="020B0600070205080204" pitchFamily="34" charset="-128"/>
              </a:rPr>
              <a:t> performance</a:t>
            </a:r>
            <a:endParaRPr lang="en-GB" altLang="hu-HU" dirty="0" smtClean="0">
              <a:ea typeface="ＭＳ Ｐゴシック" panose="020B0600070205080204" pitchFamily="34" charset="-128"/>
            </a:endParaRPr>
          </a:p>
          <a:p>
            <a:pPr eaLnBrk="1" hangingPunct="1"/>
            <a:r>
              <a:rPr lang="en-GB" altLang="hu-HU" dirty="0" smtClean="0">
                <a:ea typeface="ＭＳ Ｐゴシック" panose="020B0600070205080204" pitchFamily="34" charset="-128"/>
              </a:rPr>
              <a:t>a correlation between executive functions (working memory, attention shifting, problem solving) and sarcasm/humour appreciation</a:t>
            </a:r>
            <a:endParaRPr lang="hu-HU" altLang="hu-HU" dirty="0" smtClean="0">
              <a:ea typeface="ＭＳ Ｐゴシック" panose="020B0600070205080204" pitchFamily="34" charset="-128"/>
            </a:endParaRPr>
          </a:p>
          <a:p>
            <a:pPr eaLnBrk="1" hangingPunct="1"/>
            <a:endParaRPr lang="en-GB" altLang="hu-HU" dirty="0" smtClean="0">
              <a:ea typeface="ＭＳ Ｐゴシック" panose="020B0600070205080204" pitchFamily="34" charset="-12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837189"/>
          </a:xfrm>
        </p:spPr>
        <p:txBody>
          <a:bodyPr/>
          <a:lstStyle/>
          <a:p>
            <a:pPr eaLnBrk="1" hangingPunct="1"/>
            <a:r>
              <a:rPr lang="en-GB" altLang="hu-HU" sz="3600" dirty="0" smtClean="0">
                <a:ea typeface="ＭＳ Ｐゴシック" panose="020B0600070205080204" pitchFamily="34" charset="-128"/>
              </a:rPr>
              <a:t>Theories of RHD pragmatic deficits</a:t>
            </a:r>
          </a:p>
        </p:txBody>
      </p:sp>
      <p:sp>
        <p:nvSpPr>
          <p:cNvPr id="23555" name="Content Placeholder 2"/>
          <p:cNvSpPr>
            <a:spLocks noGrp="1"/>
          </p:cNvSpPr>
          <p:nvPr>
            <p:ph idx="1"/>
          </p:nvPr>
        </p:nvSpPr>
        <p:spPr>
          <a:xfrm>
            <a:off x="457200" y="1111827"/>
            <a:ext cx="8229600" cy="5133108"/>
          </a:xfrm>
        </p:spPr>
        <p:txBody>
          <a:bodyPr/>
          <a:lstStyle/>
          <a:p>
            <a:pPr eaLnBrk="1" hangingPunct="1">
              <a:lnSpc>
                <a:spcPct val="80000"/>
              </a:lnSpc>
            </a:pPr>
            <a:r>
              <a:rPr lang="en-GB" altLang="hu-HU" sz="2400" dirty="0" smtClean="0">
                <a:ea typeface="ＭＳ Ｐゴシック" panose="020B0600070205080204" pitchFamily="34" charset="-128"/>
              </a:rPr>
              <a:t>Inferencing hypothesis (Novak, Brownell, Gardner)</a:t>
            </a:r>
          </a:p>
          <a:p>
            <a:pPr lvl="1" eaLnBrk="1" hangingPunct="1">
              <a:lnSpc>
                <a:spcPct val="80000"/>
              </a:lnSpc>
            </a:pPr>
            <a:r>
              <a:rPr lang="en-GB" altLang="hu-HU" sz="2400" dirty="0" smtClean="0">
                <a:ea typeface="ＭＳ Ｐゴシック" panose="020B0600070205080204" pitchFamily="34" charset="-128"/>
              </a:rPr>
              <a:t>difficulties generating inferences (e.g., Relevance Theory)</a:t>
            </a:r>
          </a:p>
          <a:p>
            <a:pPr eaLnBrk="1" hangingPunct="1">
              <a:lnSpc>
                <a:spcPct val="80000"/>
              </a:lnSpc>
            </a:pPr>
            <a:r>
              <a:rPr lang="en-GB" altLang="hu-HU" sz="2400" dirty="0" smtClean="0">
                <a:ea typeface="ＭＳ Ｐゴシック" panose="020B0600070205080204" pitchFamily="34" charset="-128"/>
              </a:rPr>
              <a:t>Theory of Mind hypothesis (</a:t>
            </a:r>
            <a:r>
              <a:rPr lang="en-GB" altLang="hu-HU" sz="2400" dirty="0" err="1" smtClean="0">
                <a:ea typeface="ＭＳ Ｐゴシック" panose="020B0600070205080204" pitchFamily="34" charset="-128"/>
              </a:rPr>
              <a:t>Siegal</a:t>
            </a:r>
            <a:r>
              <a:rPr lang="en-GB" altLang="hu-HU" sz="2400" dirty="0" smtClean="0">
                <a:ea typeface="ＭＳ Ｐゴシック" panose="020B0600070205080204" pitchFamily="34" charset="-128"/>
              </a:rPr>
              <a:t>, </a:t>
            </a:r>
            <a:r>
              <a:rPr lang="en-GB" altLang="hu-HU" sz="2400" dirty="0" err="1" smtClean="0">
                <a:ea typeface="ＭＳ Ｐゴシック" panose="020B0600070205080204" pitchFamily="34" charset="-128"/>
              </a:rPr>
              <a:t>Happe</a:t>
            </a:r>
            <a:r>
              <a:rPr lang="en-GB" altLang="hu-HU" sz="2400" dirty="0" smtClean="0">
                <a:ea typeface="ＭＳ Ｐゴシック" panose="020B0600070205080204" pitchFamily="34" charset="-128"/>
              </a:rPr>
              <a:t>, </a:t>
            </a:r>
            <a:r>
              <a:rPr lang="en-GB" altLang="hu-HU" sz="2400" dirty="0" err="1" smtClean="0">
                <a:ea typeface="ＭＳ Ｐゴシック" panose="020B0600070205080204" pitchFamily="34" charset="-128"/>
              </a:rPr>
              <a:t>Stuss</a:t>
            </a:r>
            <a:r>
              <a:rPr lang="en-GB" altLang="hu-HU" sz="2400" dirty="0" smtClean="0">
                <a:ea typeface="ＭＳ Ｐゴシック" panose="020B0600070205080204" pitchFamily="34" charset="-128"/>
              </a:rPr>
              <a:t>, McDonald)</a:t>
            </a:r>
          </a:p>
          <a:p>
            <a:pPr lvl="1" eaLnBrk="1" hangingPunct="1">
              <a:lnSpc>
                <a:spcPct val="80000"/>
              </a:lnSpc>
            </a:pPr>
            <a:r>
              <a:rPr lang="en-GB" altLang="hu-HU" sz="2400" dirty="0" smtClean="0">
                <a:ea typeface="ＭＳ Ｐゴシック" panose="020B0600070205080204" pitchFamily="34" charset="-128"/>
              </a:rPr>
              <a:t>difficulties with forming representations of others’ mental states</a:t>
            </a:r>
          </a:p>
          <a:p>
            <a:pPr lvl="1" eaLnBrk="1" hangingPunct="1">
              <a:lnSpc>
                <a:spcPct val="80000"/>
              </a:lnSpc>
            </a:pPr>
            <a:r>
              <a:rPr lang="en-GB" altLang="hu-HU" sz="2400" dirty="0" smtClean="0">
                <a:ea typeface="ＭＳ Ｐゴシック" panose="020B0600070205080204" pitchFamily="34" charset="-128"/>
              </a:rPr>
              <a:t>problems answering false belief questions if the question is ambiguous</a:t>
            </a:r>
          </a:p>
          <a:p>
            <a:pPr lvl="1" eaLnBrk="1" hangingPunct="1">
              <a:lnSpc>
                <a:spcPct val="80000"/>
              </a:lnSpc>
            </a:pPr>
            <a:r>
              <a:rPr lang="en-GB" altLang="hu-HU" sz="2400" dirty="0" smtClean="0">
                <a:ea typeface="ＭＳ Ｐゴシック" panose="020B0600070205080204" pitchFamily="34" charset="-128"/>
              </a:rPr>
              <a:t>the frontal lobes may be involved in the conceptualisation of mental events – failure to recognise </a:t>
            </a:r>
            <a:r>
              <a:rPr lang="en-GB" altLang="hu-HU" sz="2400" i="1" dirty="0" smtClean="0">
                <a:ea typeface="ＭＳ Ｐゴシック" panose="020B0600070205080204" pitchFamily="34" charset="-128"/>
              </a:rPr>
              <a:t>faux pas</a:t>
            </a:r>
          </a:p>
          <a:p>
            <a:pPr eaLnBrk="1" hangingPunct="1">
              <a:lnSpc>
                <a:spcPct val="80000"/>
              </a:lnSpc>
            </a:pPr>
            <a:r>
              <a:rPr lang="en-GB" altLang="hu-HU" sz="2400" dirty="0" smtClean="0">
                <a:ea typeface="ＭＳ Ｐゴシック" panose="020B0600070205080204" pitchFamily="34" charset="-128"/>
              </a:rPr>
              <a:t>Mental model hypothesis (Stemmer, Giroux)</a:t>
            </a:r>
          </a:p>
          <a:p>
            <a:pPr lvl="1" eaLnBrk="1" hangingPunct="1">
              <a:lnSpc>
                <a:spcPct val="80000"/>
              </a:lnSpc>
            </a:pPr>
            <a:r>
              <a:rPr lang="en-GB" altLang="hu-HU" sz="2400" dirty="0" smtClean="0">
                <a:ea typeface="ＭＳ Ｐゴシック" panose="020B0600070205080204" pitchFamily="34" charset="-128"/>
              </a:rPr>
              <a:t>mental models are symbolic representations of how we perceive the world</a:t>
            </a:r>
          </a:p>
          <a:p>
            <a:pPr lvl="1" eaLnBrk="1" hangingPunct="1">
              <a:lnSpc>
                <a:spcPct val="80000"/>
              </a:lnSpc>
            </a:pPr>
            <a:r>
              <a:rPr lang="en-GB" altLang="hu-HU" sz="2400" dirty="0" smtClean="0">
                <a:ea typeface="ＭＳ Ｐゴシック" panose="020B0600070205080204" pitchFamily="34" charset="-128"/>
              </a:rPr>
              <a:t>inference involves the manipulation of mental models to create a new one – this ability is impaired in RHD</a:t>
            </a:r>
          </a:p>
          <a:p>
            <a:pPr lvl="1" eaLnBrk="1" hangingPunct="1">
              <a:lnSpc>
                <a:spcPct val="80000"/>
              </a:lnSpc>
            </a:pPr>
            <a:r>
              <a:rPr lang="en-GB" altLang="hu-HU" sz="2400" dirty="0" smtClean="0">
                <a:ea typeface="ＭＳ Ｐゴシック" panose="020B0600070205080204" pitchFamily="34" charset="-128"/>
              </a:rPr>
              <a:t>impairment of </a:t>
            </a:r>
            <a:r>
              <a:rPr lang="en-GB" altLang="hu-HU" sz="2400" b="1" dirty="0" smtClean="0">
                <a:ea typeface="ＭＳ Ｐゴシック" panose="020B0600070205080204" pitchFamily="34" charset="-128"/>
              </a:rPr>
              <a:t>executive functions</a:t>
            </a:r>
            <a:r>
              <a:rPr lang="en-GB" altLang="hu-HU" sz="2400" dirty="0" smtClean="0">
                <a:ea typeface="ＭＳ Ｐゴシック" panose="020B0600070205080204" pitchFamily="34" charset="-128"/>
              </a:rPr>
              <a:t> interferes with this process</a:t>
            </a:r>
          </a:p>
          <a:p>
            <a:pPr eaLnBrk="1" hangingPunct="1">
              <a:lnSpc>
                <a:spcPct val="80000"/>
              </a:lnSpc>
            </a:pPr>
            <a:endParaRPr lang="en-GB" altLang="hu-HU" sz="2400" dirty="0" smtClean="0">
              <a:ea typeface="ＭＳ Ｐゴシック" panose="020B0600070205080204" pitchFamily="34" charset="-128"/>
            </a:endParaRPr>
          </a:p>
          <a:p>
            <a:pPr eaLnBrk="1" hangingPunct="1">
              <a:lnSpc>
                <a:spcPct val="80000"/>
              </a:lnSpc>
            </a:pPr>
            <a:endParaRPr lang="en-GB" altLang="hu-HU" sz="2400" dirty="0" smtClean="0">
              <a:ea typeface="ＭＳ Ｐゴシック" panose="020B0600070205080204" pitchFamily="34" charset="-12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altLang="hu-HU" smtClean="0">
                <a:ea typeface="ＭＳ Ｐゴシック" panose="020B0600070205080204" pitchFamily="34" charset="-128"/>
              </a:rPr>
              <a:t>Autistic Spectrum Disorder</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a:buChar char="•"/>
              <a:defRPr/>
            </a:pPr>
            <a:r>
              <a:rPr lang="en-GB" dirty="0" smtClean="0">
                <a:ea typeface="+mn-ea"/>
              </a:rPr>
              <a:t>impaired social and emotional functioning</a:t>
            </a:r>
          </a:p>
          <a:p>
            <a:pPr eaLnBrk="1" fontAlgn="auto" hangingPunct="1">
              <a:spcAft>
                <a:spcPts val="0"/>
              </a:spcAft>
              <a:buFont typeface="Arial"/>
              <a:buChar char="•"/>
              <a:defRPr/>
            </a:pPr>
            <a:r>
              <a:rPr lang="en-GB" dirty="0" smtClean="0">
                <a:ea typeface="+mn-ea"/>
              </a:rPr>
              <a:t>late appearance of speech and language</a:t>
            </a:r>
          </a:p>
          <a:p>
            <a:pPr eaLnBrk="1" fontAlgn="auto" hangingPunct="1">
              <a:spcAft>
                <a:spcPts val="0"/>
              </a:spcAft>
              <a:buFont typeface="Arial"/>
              <a:buChar char="•"/>
              <a:defRPr/>
            </a:pPr>
            <a:r>
              <a:rPr lang="en-GB" dirty="0" smtClean="0">
                <a:ea typeface="+mn-ea"/>
              </a:rPr>
              <a:t>some articulation problems</a:t>
            </a:r>
          </a:p>
          <a:p>
            <a:pPr eaLnBrk="1" fontAlgn="auto" hangingPunct="1">
              <a:spcAft>
                <a:spcPts val="0"/>
              </a:spcAft>
              <a:buFont typeface="Arial"/>
              <a:buChar char="•"/>
              <a:defRPr/>
            </a:pPr>
            <a:r>
              <a:rPr lang="en-GB" dirty="0" smtClean="0">
                <a:ea typeface="+mn-ea"/>
              </a:rPr>
              <a:t>impaired conversational skills (e.g. turn taking)</a:t>
            </a:r>
          </a:p>
          <a:p>
            <a:pPr eaLnBrk="1" fontAlgn="auto" hangingPunct="1">
              <a:spcAft>
                <a:spcPts val="0"/>
              </a:spcAft>
              <a:buFont typeface="Arial"/>
              <a:buChar char="•"/>
              <a:defRPr/>
            </a:pPr>
            <a:r>
              <a:rPr lang="en-GB" dirty="0" smtClean="0">
                <a:ea typeface="+mn-ea"/>
              </a:rPr>
              <a:t>problems with the comprehension and production of speech acts</a:t>
            </a:r>
          </a:p>
          <a:p>
            <a:pPr eaLnBrk="1" fontAlgn="auto" hangingPunct="1">
              <a:spcAft>
                <a:spcPts val="0"/>
              </a:spcAft>
              <a:buFont typeface="Arial"/>
              <a:buChar char="•"/>
              <a:defRPr/>
            </a:pPr>
            <a:r>
              <a:rPr lang="en-US" dirty="0" smtClean="0">
                <a:ea typeface="+mn-ea"/>
              </a:rPr>
              <a:t>impairment of coherence, difficulties in integrating content across narratives and discourse (</a:t>
            </a:r>
            <a:r>
              <a:rPr lang="en-US" dirty="0" err="1" smtClean="0">
                <a:ea typeface="+mn-ea"/>
              </a:rPr>
              <a:t>Ozonoff</a:t>
            </a:r>
            <a:r>
              <a:rPr lang="en-US" dirty="0" smtClean="0">
                <a:ea typeface="+mn-ea"/>
              </a:rPr>
              <a:t> &amp; Miller 1996)</a:t>
            </a:r>
            <a:endParaRPr lang="en-GB" dirty="0" smtClean="0">
              <a:ea typeface="+mn-ea"/>
            </a:endParaRPr>
          </a:p>
          <a:p>
            <a:pPr eaLnBrk="1" fontAlgn="auto" hangingPunct="1">
              <a:spcAft>
                <a:spcPts val="0"/>
              </a:spcAft>
              <a:buFont typeface="Arial"/>
              <a:buChar char="•"/>
              <a:defRPr/>
            </a:pPr>
            <a:r>
              <a:rPr lang="en-GB" dirty="0" smtClean="0">
                <a:ea typeface="+mn-ea"/>
              </a:rPr>
              <a:t>Difficulty with use and understanding of non-literal language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ím 1"/>
          <p:cNvSpPr>
            <a:spLocks noGrp="1"/>
          </p:cNvSpPr>
          <p:nvPr>
            <p:ph type="title"/>
          </p:nvPr>
        </p:nvSpPr>
        <p:spPr/>
        <p:txBody>
          <a:bodyPr/>
          <a:lstStyle/>
          <a:p>
            <a:pPr eaLnBrk="1" hangingPunct="1"/>
            <a:r>
              <a:rPr lang="hu-HU" altLang="hu-HU" smtClean="0">
                <a:ea typeface="ＭＳ Ｐゴシック" panose="020B0600070205080204" pitchFamily="34" charset="-128"/>
              </a:rPr>
              <a:t>Primary deficit in autism</a:t>
            </a:r>
            <a:endParaRPr lang="en-GB" altLang="hu-HU" smtClean="0">
              <a:ea typeface="ＭＳ Ｐゴシック" panose="020B0600070205080204" pitchFamily="34" charset="-128"/>
            </a:endParaRPr>
          </a:p>
        </p:txBody>
      </p:sp>
      <p:sp>
        <p:nvSpPr>
          <p:cNvPr id="25603" name="Tartalom helye 2"/>
          <p:cNvSpPr>
            <a:spLocks noGrp="1"/>
          </p:cNvSpPr>
          <p:nvPr>
            <p:ph idx="1"/>
          </p:nvPr>
        </p:nvSpPr>
        <p:spPr/>
        <p:txBody>
          <a:bodyPr/>
          <a:lstStyle/>
          <a:p>
            <a:pPr eaLnBrk="1" hangingPunct="1"/>
            <a:r>
              <a:rPr lang="hu-HU" altLang="hu-HU" dirty="0" err="1" smtClean="0">
                <a:ea typeface="ＭＳ Ｐゴシック" panose="020B0600070205080204" pitchFamily="34" charset="-128"/>
              </a:rPr>
              <a:t>Theory</a:t>
            </a:r>
            <a:r>
              <a:rPr lang="hu-HU" altLang="hu-HU" dirty="0" smtClean="0">
                <a:ea typeface="ＭＳ Ｐゴシック" panose="020B0600070205080204" pitchFamily="34" charset="-128"/>
              </a:rPr>
              <a:t> of mind?</a:t>
            </a:r>
          </a:p>
          <a:p>
            <a:pPr eaLnBrk="1" hangingPunct="1"/>
            <a:r>
              <a:rPr lang="hu-HU" altLang="hu-HU" dirty="0" err="1" smtClean="0">
                <a:ea typeface="ＭＳ Ｐゴシック" panose="020B0600070205080204" pitchFamily="34" charset="-128"/>
              </a:rPr>
              <a:t>Processing</a:t>
            </a:r>
            <a:r>
              <a:rPr lang="hu-HU" altLang="hu-HU" dirty="0" smtClean="0">
                <a:ea typeface="ＭＳ Ｐゴシック" panose="020B0600070205080204" pitchFamily="34" charset="-128"/>
              </a:rPr>
              <a:t> deficit (</a:t>
            </a:r>
            <a:r>
              <a:rPr lang="hu-HU" altLang="hu-HU" dirty="0" err="1" smtClean="0">
                <a:ea typeface="ＭＳ Ｐゴシック" panose="020B0600070205080204" pitchFamily="34" charset="-128"/>
              </a:rPr>
              <a:t>weak</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central</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coherence</a:t>
            </a:r>
            <a:r>
              <a:rPr lang="hu-HU" altLang="hu-HU" dirty="0" smtClean="0">
                <a:ea typeface="ＭＳ Ｐゴシック" panose="020B0600070205080204" pitchFamily="34" charset="-128"/>
              </a:rPr>
              <a:t>)?</a:t>
            </a:r>
          </a:p>
          <a:p>
            <a:pPr eaLnBrk="1" hangingPunct="1"/>
            <a:r>
              <a:rPr lang="hu-HU" altLang="hu-HU" dirty="0" err="1" smtClean="0">
                <a:ea typeface="ＭＳ Ｐゴシック" panose="020B0600070205080204" pitchFamily="34" charset="-128"/>
              </a:rPr>
              <a:t>Executive</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function</a:t>
            </a:r>
            <a:r>
              <a:rPr lang="en-GB" altLang="hu-HU" dirty="0" err="1" smtClean="0">
                <a:ea typeface="ＭＳ Ｐゴシック" panose="020B0600070205080204" pitchFamily="34" charset="-128"/>
              </a:rPr>
              <a:t>ing</a:t>
            </a:r>
            <a:r>
              <a:rPr lang="hu-HU" altLang="hu-HU" dirty="0" smtClean="0">
                <a:ea typeface="ＭＳ Ｐゴシック" panose="020B0600070205080204" pitchFamily="34" charset="-128"/>
              </a:rPr>
              <a:t>?</a:t>
            </a:r>
            <a:endParaRPr lang="en-GB" altLang="hu-HU" dirty="0" smtClean="0">
              <a:ea typeface="ＭＳ Ｐゴシック" panose="020B0600070205080204" pitchFamily="34"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650875"/>
          </a:xfrm>
        </p:spPr>
        <p:txBody>
          <a:bodyPr/>
          <a:lstStyle/>
          <a:p>
            <a:pPr eaLnBrk="1" hangingPunct="1"/>
            <a:r>
              <a:rPr lang="en-GB" altLang="hu-HU" sz="3200" smtClean="0">
                <a:ea typeface="ＭＳ Ｐゴシック" panose="020B0600070205080204" pitchFamily="34" charset="-128"/>
              </a:rPr>
              <a:t>Autism and ToM</a:t>
            </a:r>
          </a:p>
        </p:txBody>
      </p:sp>
      <p:sp>
        <p:nvSpPr>
          <p:cNvPr id="3" name="Content Placeholder 2"/>
          <p:cNvSpPr>
            <a:spLocks noGrp="1"/>
          </p:cNvSpPr>
          <p:nvPr>
            <p:ph idx="1"/>
          </p:nvPr>
        </p:nvSpPr>
        <p:spPr>
          <a:xfrm>
            <a:off x="457200" y="925513"/>
            <a:ext cx="8229600" cy="5497512"/>
          </a:xfrm>
        </p:spPr>
        <p:txBody>
          <a:bodyPr rtlCol="0">
            <a:noAutofit/>
          </a:bodyPr>
          <a:lstStyle/>
          <a:p>
            <a:pPr eaLnBrk="1" fontAlgn="auto" hangingPunct="1">
              <a:spcAft>
                <a:spcPts val="0"/>
              </a:spcAft>
              <a:buFont typeface="Arial"/>
              <a:buChar char="•"/>
              <a:defRPr/>
            </a:pPr>
            <a:r>
              <a:rPr lang="en-GB" sz="2400" dirty="0" smtClean="0">
                <a:ea typeface="+mn-ea"/>
              </a:rPr>
              <a:t>interpret irony or sarcasm as a simple lie (Martin &amp; McDonald 2004)</a:t>
            </a:r>
          </a:p>
          <a:p>
            <a:pPr eaLnBrk="1" fontAlgn="auto" hangingPunct="1">
              <a:spcAft>
                <a:spcPts val="0"/>
              </a:spcAft>
              <a:buFont typeface="Arial"/>
              <a:buChar char="•"/>
              <a:defRPr/>
            </a:pPr>
            <a:r>
              <a:rPr lang="en-GB" sz="2400" dirty="0" smtClean="0">
                <a:ea typeface="+mn-ea"/>
              </a:rPr>
              <a:t>When asked to prevent someone from something, they cannot tell a lie but can use a physical means (</a:t>
            </a:r>
            <a:r>
              <a:rPr lang="en-GB" sz="2400" dirty="0" err="1" smtClean="0">
                <a:ea typeface="+mn-ea"/>
              </a:rPr>
              <a:t>Sodian</a:t>
            </a:r>
            <a:r>
              <a:rPr lang="en-GB" sz="2400" dirty="0" smtClean="0">
                <a:ea typeface="+mn-ea"/>
              </a:rPr>
              <a:t> &amp; Frith 1992)</a:t>
            </a:r>
          </a:p>
          <a:p>
            <a:pPr eaLnBrk="1" fontAlgn="auto" hangingPunct="1">
              <a:spcAft>
                <a:spcPts val="0"/>
              </a:spcAft>
              <a:buFont typeface="Arial"/>
              <a:buChar char="•"/>
              <a:defRPr/>
            </a:pPr>
            <a:r>
              <a:rPr lang="en-GB" sz="2400" dirty="0" smtClean="0">
                <a:ea typeface="+mn-ea"/>
              </a:rPr>
              <a:t>are bad at detecting violations of </a:t>
            </a:r>
            <a:r>
              <a:rPr lang="en-GB" sz="2400" dirty="0" err="1" smtClean="0">
                <a:ea typeface="+mn-ea"/>
              </a:rPr>
              <a:t>Gricean</a:t>
            </a:r>
            <a:r>
              <a:rPr lang="en-GB" sz="2400" dirty="0" smtClean="0">
                <a:ea typeface="+mn-ea"/>
              </a:rPr>
              <a:t> maxims (</a:t>
            </a:r>
            <a:r>
              <a:rPr lang="en-GB" sz="2400" dirty="0" err="1" smtClean="0">
                <a:ea typeface="+mn-ea"/>
              </a:rPr>
              <a:t>Surian</a:t>
            </a:r>
            <a:r>
              <a:rPr lang="en-GB" sz="2400" dirty="0" smtClean="0">
                <a:ea typeface="+mn-ea"/>
              </a:rPr>
              <a:t> 1996)</a:t>
            </a:r>
          </a:p>
          <a:p>
            <a:pPr lvl="1" eaLnBrk="1" fontAlgn="auto" hangingPunct="1">
              <a:spcAft>
                <a:spcPts val="0"/>
              </a:spcAft>
              <a:buFont typeface="Arial"/>
              <a:buChar char="–"/>
              <a:defRPr/>
            </a:pPr>
            <a:r>
              <a:rPr lang="en-GB" sz="2000" dirty="0" smtClean="0">
                <a:ea typeface="+mn-ea"/>
              </a:rPr>
              <a:t>“How would you like your tea?” “In a cup.”</a:t>
            </a:r>
          </a:p>
          <a:p>
            <a:pPr lvl="1" eaLnBrk="1" fontAlgn="auto" hangingPunct="1">
              <a:spcAft>
                <a:spcPts val="0"/>
              </a:spcAft>
              <a:buFont typeface="Arial"/>
              <a:buChar char="–"/>
              <a:defRPr/>
            </a:pPr>
            <a:r>
              <a:rPr lang="en-GB" sz="2000" dirty="0" smtClean="0">
                <a:ea typeface="+mn-ea"/>
              </a:rPr>
              <a:t>performance is correlated with ability to attribute false beliefs</a:t>
            </a:r>
          </a:p>
          <a:p>
            <a:pPr lvl="1" eaLnBrk="1" fontAlgn="auto" hangingPunct="1">
              <a:spcAft>
                <a:spcPts val="0"/>
              </a:spcAft>
              <a:buFont typeface="Arial"/>
              <a:buChar char="–"/>
              <a:defRPr/>
            </a:pPr>
            <a:r>
              <a:rPr lang="en-GB" sz="2000" dirty="0" smtClean="0">
                <a:ea typeface="+mn-ea"/>
              </a:rPr>
              <a:t>Children with SLI performed better</a:t>
            </a:r>
          </a:p>
          <a:p>
            <a:pPr eaLnBrk="1" fontAlgn="auto" hangingPunct="1">
              <a:spcAft>
                <a:spcPts val="0"/>
              </a:spcAft>
              <a:buFont typeface="Arial"/>
              <a:buChar char="•"/>
              <a:defRPr/>
            </a:pPr>
            <a:r>
              <a:rPr lang="en-GB" sz="2400" dirty="0" smtClean="0">
                <a:ea typeface="+mn-ea"/>
              </a:rPr>
              <a:t>use fewer anaphoric pronouns in story telling task and their anaphoric pronouns were more likely to be ambiguous - experimenter did not see the pictures (frog story) (</a:t>
            </a:r>
            <a:r>
              <a:rPr lang="en-GB" sz="2400" dirty="0" err="1" smtClean="0">
                <a:ea typeface="+mn-ea"/>
              </a:rPr>
              <a:t>Colle</a:t>
            </a:r>
            <a:r>
              <a:rPr lang="en-GB" sz="2400" dirty="0" smtClean="0">
                <a:ea typeface="+mn-ea"/>
              </a:rPr>
              <a:t> et al 2008)</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GB" altLang="hu-HU" smtClean="0">
                <a:ea typeface="ＭＳ Ｐゴシック" panose="020B0600070205080204" pitchFamily="34" charset="-128"/>
              </a:rPr>
              <a:t>Colle et al</a:t>
            </a:r>
            <a:r>
              <a:rPr lang="hu-HU" altLang="hu-HU" smtClean="0">
                <a:ea typeface="ＭＳ Ｐゴシック" panose="020B0600070205080204" pitchFamily="34" charset="-128"/>
              </a:rPr>
              <a:t> 2008</a:t>
            </a:r>
            <a:endParaRPr lang="en-GB" altLang="hu-HU" smtClean="0">
              <a:ea typeface="ＭＳ Ｐゴシック" panose="020B0600070205080204" pitchFamily="34" charset="-128"/>
            </a:endParaRPr>
          </a:p>
        </p:txBody>
      </p:sp>
      <p:sp>
        <p:nvSpPr>
          <p:cNvPr id="27651" name="Content Placeholder 2"/>
          <p:cNvSpPr>
            <a:spLocks noGrp="1"/>
          </p:cNvSpPr>
          <p:nvPr>
            <p:ph idx="1"/>
          </p:nvPr>
        </p:nvSpPr>
        <p:spPr/>
        <p:txBody>
          <a:bodyPr/>
          <a:lstStyle/>
          <a:p>
            <a:pPr eaLnBrk="1" hangingPunct="1"/>
            <a:r>
              <a:rPr lang="en-US" altLang="hu-HU" dirty="0" smtClean="0">
                <a:ea typeface="ＭＳ Ｐゴシック" panose="020B0600070205080204" pitchFamily="34" charset="-128"/>
              </a:rPr>
              <a:t>[The boy1 is in his2 room. He3 is watching the frog in the jar.] [His1 dog is leaning over the frog in the jar.] [The boy1 is in his2 </a:t>
            </a:r>
            <a:r>
              <a:rPr lang="en-US" altLang="hu-HU" dirty="0" err="1" smtClean="0">
                <a:ea typeface="ＭＳ Ｐゴシック" panose="020B0600070205080204" pitchFamily="34" charset="-128"/>
              </a:rPr>
              <a:t>pyjamas</a:t>
            </a:r>
            <a:r>
              <a:rPr lang="en-US" altLang="hu-HU" dirty="0" smtClean="0">
                <a:ea typeface="ＭＳ Ｐゴシック" panose="020B0600070205080204" pitchFamily="34" charset="-128"/>
              </a:rPr>
              <a:t>.]</a:t>
            </a:r>
            <a:endParaRPr lang="hu-HU" altLang="hu-HU" dirty="0" smtClean="0">
              <a:ea typeface="ＭＳ Ｐゴシック" panose="020B0600070205080204" pitchFamily="34" charset="-128"/>
            </a:endParaRPr>
          </a:p>
          <a:p>
            <a:pPr eaLnBrk="1" hangingPunct="1"/>
            <a:endParaRPr lang="hu-HU" altLang="hu-HU" dirty="0" smtClean="0">
              <a:ea typeface="ＭＳ Ｐゴシック" panose="020B0600070205080204" pitchFamily="34" charset="-128"/>
            </a:endParaRPr>
          </a:p>
          <a:p>
            <a:pPr eaLnBrk="1" hangingPunct="1">
              <a:buFont typeface="Arial" panose="020B0604020202020204" pitchFamily="34" charset="0"/>
              <a:buNone/>
            </a:pP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introduce</a:t>
            </a:r>
            <a:r>
              <a:rPr lang="hu-HU" altLang="hu-HU" dirty="0" smtClean="0">
                <a:ea typeface="ＭＳ Ｐゴシック" panose="020B0600070205080204" pitchFamily="34" charset="-128"/>
              </a:rPr>
              <a:t> a </a:t>
            </a:r>
            <a:r>
              <a:rPr lang="hu-HU" altLang="hu-HU" dirty="0" err="1" smtClean="0">
                <a:ea typeface="ＭＳ Ｐゴシック" panose="020B0600070205080204" pitchFamily="34" charset="-128"/>
              </a:rPr>
              <a:t>character</a:t>
            </a:r>
            <a:endParaRPr lang="hu-HU" altLang="hu-HU" dirty="0" smtClean="0">
              <a:ea typeface="ＭＳ Ｐゴシック" panose="020B0600070205080204" pitchFamily="34" charset="-128"/>
            </a:endParaRPr>
          </a:p>
          <a:p>
            <a:pPr eaLnBrk="1" hangingPunct="1">
              <a:buFont typeface="Arial" panose="020B0604020202020204" pitchFamily="34" charset="0"/>
              <a:buNone/>
            </a:pP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re-introduce</a:t>
            </a:r>
            <a:r>
              <a:rPr lang="hu-HU" altLang="hu-HU" dirty="0" smtClean="0">
                <a:ea typeface="ＭＳ Ｐゴシック" panose="020B0600070205080204" pitchFamily="34" charset="-128"/>
              </a:rPr>
              <a:t> a </a:t>
            </a:r>
            <a:r>
              <a:rPr lang="hu-HU" altLang="hu-HU" dirty="0" err="1" smtClean="0">
                <a:ea typeface="ＭＳ Ｐゴシック" panose="020B0600070205080204" pitchFamily="34" charset="-128"/>
              </a:rPr>
              <a:t>character</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in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new</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episode</a:t>
            </a:r>
            <a:endParaRPr lang="hu-HU" altLang="hu-HU" dirty="0" smtClean="0">
              <a:ea typeface="ＭＳ Ｐゴシック" panose="020B0600070205080204" pitchFamily="34" charset="-128"/>
            </a:endParaRPr>
          </a:p>
          <a:p>
            <a:pPr eaLnBrk="1" hangingPunct="1">
              <a:buFont typeface="Arial" panose="020B0604020202020204" pitchFamily="34" charset="0"/>
              <a:buNone/>
            </a:pP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maintain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reference</a:t>
            </a:r>
            <a:endParaRPr lang="en-GB" altLang="hu-HU" dirty="0" smtClean="0">
              <a:ea typeface="ＭＳ Ｐゴシック" panose="020B0600070205080204" pitchFamily="34" charset="-12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ím 1"/>
          <p:cNvSpPr>
            <a:spLocks noGrp="1"/>
          </p:cNvSpPr>
          <p:nvPr>
            <p:ph type="title"/>
          </p:nvPr>
        </p:nvSpPr>
        <p:spPr/>
        <p:txBody>
          <a:bodyPr/>
          <a:lstStyle/>
          <a:p>
            <a:r>
              <a:rPr lang="hu-HU" altLang="hu-HU" smtClean="0">
                <a:ea typeface="ＭＳ Ｐゴシック" panose="020B0600070205080204" pitchFamily="34" charset="-128"/>
              </a:rPr>
              <a:t>Colle et al 2008</a:t>
            </a:r>
            <a:endParaRPr lang="en-GB" altLang="hu-HU" smtClean="0">
              <a:ea typeface="ＭＳ Ｐゴシック" panose="020B0600070205080204" pitchFamily="34" charset="-128"/>
            </a:endParaRPr>
          </a:p>
        </p:txBody>
      </p:sp>
      <p:pic>
        <p:nvPicPr>
          <p:cNvPr id="286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138" y="1417638"/>
            <a:ext cx="7421562" cy="4011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8676" name="Szövegdoboz 4"/>
          <p:cNvSpPr txBox="1">
            <a:spLocks noChangeArrowheads="1"/>
          </p:cNvSpPr>
          <p:nvPr/>
        </p:nvSpPr>
        <p:spPr bwMode="auto">
          <a:xfrm>
            <a:off x="893763" y="5576888"/>
            <a:ext cx="7246937"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hu-HU" altLang="hu-HU"/>
              <a:t>Different use of Introduction, Re-introduction and Maintaining devices</a:t>
            </a:r>
          </a:p>
          <a:p>
            <a:pPr eaLnBrk="1" hangingPunct="1"/>
            <a:r>
              <a:rPr lang="hu-HU" altLang="hu-HU"/>
              <a:t>(Definite NP, indefinite NP, pronoun)</a:t>
            </a:r>
            <a:endParaRPr lang="en-GB" altLang="hu-HU"/>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ím 1"/>
          <p:cNvSpPr>
            <a:spLocks noGrp="1"/>
          </p:cNvSpPr>
          <p:nvPr>
            <p:ph type="title"/>
          </p:nvPr>
        </p:nvSpPr>
        <p:spPr>
          <a:xfrm>
            <a:off x="457200" y="274638"/>
            <a:ext cx="8229600" cy="806017"/>
          </a:xfrm>
        </p:spPr>
        <p:txBody>
          <a:bodyPr/>
          <a:lstStyle/>
          <a:p>
            <a:pPr eaLnBrk="1" hangingPunct="1"/>
            <a:r>
              <a:rPr lang="hu-HU" altLang="hu-HU" dirty="0" smtClean="0">
                <a:ea typeface="ＭＳ Ｐゴシック" panose="020B0600070205080204" pitchFamily="34" charset="-128"/>
              </a:rPr>
              <a:t>ASD and local </a:t>
            </a:r>
            <a:r>
              <a:rPr lang="hu-HU" altLang="hu-HU" dirty="0" err="1" smtClean="0">
                <a:ea typeface="ＭＳ Ｐゴシック" panose="020B0600070205080204" pitchFamily="34" charset="-128"/>
              </a:rPr>
              <a:t>coherence</a:t>
            </a:r>
            <a:endParaRPr lang="en-GB" altLang="hu-HU" dirty="0" smtClean="0">
              <a:ea typeface="ＭＳ Ｐゴシック" panose="020B0600070205080204" pitchFamily="34" charset="-128"/>
            </a:endParaRPr>
          </a:p>
        </p:txBody>
      </p:sp>
      <p:sp>
        <p:nvSpPr>
          <p:cNvPr id="3" name="Tartalom helye 2"/>
          <p:cNvSpPr>
            <a:spLocks noGrp="1"/>
          </p:cNvSpPr>
          <p:nvPr>
            <p:ph idx="1"/>
          </p:nvPr>
        </p:nvSpPr>
        <p:spPr>
          <a:xfrm>
            <a:off x="457200" y="1257300"/>
            <a:ext cx="8229600" cy="4868863"/>
          </a:xfrm>
        </p:spPr>
        <p:txBody>
          <a:bodyPr>
            <a:normAutofit fontScale="70000" lnSpcReduction="20000"/>
          </a:bodyPr>
          <a:lstStyle/>
          <a:p>
            <a:pPr eaLnBrk="1" hangingPunct="1">
              <a:buFont typeface="Arial" charset="0"/>
              <a:buChar char="•"/>
              <a:defRPr/>
            </a:pPr>
            <a:r>
              <a:rPr lang="en-GB" dirty="0" smtClean="0"/>
              <a:t>‘the ability to make contextually meaningful connections between linguistic</a:t>
            </a:r>
            <a:r>
              <a:rPr lang="hu-HU" dirty="0" smtClean="0"/>
              <a:t> </a:t>
            </a:r>
            <a:r>
              <a:rPr lang="en-GB" dirty="0" smtClean="0"/>
              <a:t>information in short-term or working memory</a:t>
            </a:r>
            <a:r>
              <a:rPr lang="hu-HU" dirty="0" smtClean="0"/>
              <a:t>” (</a:t>
            </a:r>
            <a:r>
              <a:rPr lang="hu-HU" dirty="0" err="1" smtClean="0"/>
              <a:t>Jolliffe</a:t>
            </a:r>
            <a:r>
              <a:rPr lang="hu-HU" dirty="0" smtClean="0"/>
              <a:t> &amp; </a:t>
            </a:r>
            <a:r>
              <a:rPr lang="hu-HU" dirty="0" err="1" smtClean="0"/>
              <a:t>Baron-Cohen</a:t>
            </a:r>
            <a:r>
              <a:rPr lang="hu-HU" dirty="0" smtClean="0"/>
              <a:t> 1999)</a:t>
            </a:r>
          </a:p>
          <a:p>
            <a:pPr eaLnBrk="1" hangingPunct="1">
              <a:buFont typeface="Arial" charset="0"/>
              <a:buChar char="•"/>
              <a:defRPr/>
            </a:pPr>
            <a:r>
              <a:rPr lang="hu-HU" dirty="0" err="1" smtClean="0"/>
              <a:t>Tasks</a:t>
            </a:r>
            <a:r>
              <a:rPr lang="hu-HU" dirty="0" smtClean="0"/>
              <a:t>:</a:t>
            </a:r>
          </a:p>
          <a:p>
            <a:pPr eaLnBrk="1" hangingPunct="1">
              <a:buFont typeface="Arial" charset="0"/>
              <a:buChar char="•"/>
              <a:defRPr/>
            </a:pPr>
            <a:r>
              <a:rPr lang="hu-HU" dirty="0" smtClean="0"/>
              <a:t>Read </a:t>
            </a:r>
            <a:r>
              <a:rPr lang="hu-HU" dirty="0" err="1" smtClean="0"/>
              <a:t>sentences</a:t>
            </a:r>
            <a:r>
              <a:rPr lang="hu-HU" dirty="0" smtClean="0"/>
              <a:t> </a:t>
            </a:r>
            <a:r>
              <a:rPr lang="hu-HU" dirty="0" err="1" smtClean="0"/>
              <a:t>with</a:t>
            </a:r>
            <a:r>
              <a:rPr lang="hu-HU" dirty="0" smtClean="0"/>
              <a:t> </a:t>
            </a:r>
            <a:r>
              <a:rPr lang="hu-HU" dirty="0" err="1" smtClean="0"/>
              <a:t>homographs</a:t>
            </a:r>
            <a:endParaRPr lang="hu-HU" dirty="0" smtClean="0"/>
          </a:p>
          <a:p>
            <a:pPr lvl="1" eaLnBrk="1" hangingPunct="1">
              <a:buFont typeface="Arial" charset="0"/>
              <a:buChar char="–"/>
              <a:defRPr/>
            </a:pPr>
            <a:r>
              <a:rPr lang="en-GB" i="1" dirty="0" smtClean="0"/>
              <a:t>Rare pronunciation, before context:</a:t>
            </a:r>
            <a:r>
              <a:rPr lang="hu-HU" i="1" dirty="0" smtClean="0"/>
              <a:t/>
            </a:r>
            <a:br>
              <a:rPr lang="hu-HU" i="1" dirty="0" smtClean="0"/>
            </a:br>
            <a:r>
              <a:rPr lang="en-GB" dirty="0" smtClean="0"/>
              <a:t>The man had a second row with his wife the day after.</a:t>
            </a:r>
          </a:p>
          <a:p>
            <a:pPr lvl="1" eaLnBrk="1" hangingPunct="1">
              <a:buFont typeface="Arial" charset="0"/>
              <a:buChar char="–"/>
              <a:defRPr/>
            </a:pPr>
            <a:r>
              <a:rPr lang="en-GB" i="1" dirty="0" smtClean="0"/>
              <a:t>Frequent pronunciation, after context:</a:t>
            </a:r>
            <a:r>
              <a:rPr lang="hu-HU" i="1" dirty="0" smtClean="0"/>
              <a:t/>
            </a:r>
            <a:br>
              <a:rPr lang="hu-HU" i="1" dirty="0" smtClean="0"/>
            </a:br>
            <a:r>
              <a:rPr lang="en-GB" dirty="0" smtClean="0"/>
              <a:t>Everyone who wanted to see the new film had to stand in a row.</a:t>
            </a:r>
            <a:endParaRPr lang="hu-HU" dirty="0" smtClean="0"/>
          </a:p>
          <a:p>
            <a:pPr eaLnBrk="1" hangingPunct="1">
              <a:buFont typeface="Arial" charset="0"/>
              <a:buChar char="•"/>
              <a:defRPr/>
            </a:pPr>
            <a:r>
              <a:rPr lang="hu-HU" dirty="0" smtClean="0"/>
              <a:t>Listen </a:t>
            </a:r>
            <a:r>
              <a:rPr lang="hu-HU" dirty="0" err="1" smtClean="0"/>
              <a:t>to</a:t>
            </a:r>
            <a:r>
              <a:rPr lang="hu-HU" dirty="0" smtClean="0"/>
              <a:t> </a:t>
            </a:r>
            <a:r>
              <a:rPr lang="hu-HU" dirty="0" err="1" smtClean="0"/>
              <a:t>pairs</a:t>
            </a:r>
            <a:r>
              <a:rPr lang="hu-HU" dirty="0" smtClean="0"/>
              <a:t> of </a:t>
            </a:r>
            <a:r>
              <a:rPr lang="hu-HU" dirty="0" err="1" smtClean="0"/>
              <a:t>sentences</a:t>
            </a:r>
            <a:r>
              <a:rPr lang="hu-HU" dirty="0" smtClean="0"/>
              <a:t>: </a:t>
            </a:r>
            <a:r>
              <a:rPr lang="hu-HU" dirty="0" err="1" smtClean="0"/>
              <a:t>second</a:t>
            </a:r>
            <a:r>
              <a:rPr lang="hu-HU" dirty="0" smtClean="0"/>
              <a:t> is </a:t>
            </a:r>
            <a:r>
              <a:rPr lang="hu-HU" dirty="0" err="1" smtClean="0"/>
              <a:t>ambiguous</a:t>
            </a:r>
            <a:r>
              <a:rPr lang="hu-HU" dirty="0" smtClean="0"/>
              <a:t> </a:t>
            </a:r>
            <a:r>
              <a:rPr lang="hu-HU" dirty="0" err="1" smtClean="0"/>
              <a:t>but</a:t>
            </a:r>
            <a:r>
              <a:rPr lang="hu-HU" dirty="0" smtClean="0"/>
              <a:t> </a:t>
            </a:r>
            <a:r>
              <a:rPr lang="hu-HU" dirty="0" err="1" smtClean="0"/>
              <a:t>first</a:t>
            </a:r>
            <a:r>
              <a:rPr lang="hu-HU" dirty="0" smtClean="0"/>
              <a:t> </a:t>
            </a:r>
            <a:r>
              <a:rPr lang="hu-HU" dirty="0" err="1" smtClean="0"/>
              <a:t>disambiguates</a:t>
            </a:r>
            <a:r>
              <a:rPr lang="hu-HU" dirty="0" smtClean="0"/>
              <a:t> </a:t>
            </a:r>
            <a:r>
              <a:rPr lang="hu-HU" dirty="0" err="1" smtClean="0"/>
              <a:t>it</a:t>
            </a:r>
            <a:endParaRPr lang="hu-HU" dirty="0" smtClean="0"/>
          </a:p>
          <a:p>
            <a:pPr lvl="1" eaLnBrk="1" hangingPunct="1">
              <a:buFont typeface="Arial" charset="0"/>
              <a:buChar char="–"/>
              <a:defRPr/>
            </a:pPr>
            <a:r>
              <a:rPr lang="en-GB" i="1" dirty="0" smtClean="0"/>
              <a:t>Lexical ambiguity, rare interpretation:</a:t>
            </a:r>
            <a:r>
              <a:rPr lang="hu-HU" i="1" dirty="0" smtClean="0"/>
              <a:t/>
            </a:r>
            <a:br>
              <a:rPr lang="hu-HU" i="1" dirty="0" smtClean="0"/>
            </a:br>
            <a:r>
              <a:rPr lang="en-GB" dirty="0" smtClean="0"/>
              <a:t>Clare was robbed as she walked along by some water. The bank was the scene of the</a:t>
            </a:r>
            <a:r>
              <a:rPr lang="hu-HU" dirty="0" smtClean="0"/>
              <a:t> </a:t>
            </a:r>
            <a:r>
              <a:rPr lang="en-GB" dirty="0" smtClean="0"/>
              <a:t>robbery.</a:t>
            </a:r>
            <a:r>
              <a:rPr lang="hu-HU" dirty="0" smtClean="0"/>
              <a:t/>
            </a:r>
            <a:br>
              <a:rPr lang="hu-HU" dirty="0" smtClean="0"/>
            </a:br>
            <a:r>
              <a:rPr lang="en-GB" i="1" dirty="0" smtClean="0"/>
              <a:t>Question: Where was the robbery?</a:t>
            </a:r>
            <a:r>
              <a:rPr lang="hu-HU" i="1" dirty="0" smtClean="0"/>
              <a:t/>
            </a:r>
            <a:br>
              <a:rPr lang="hu-HU" i="1" dirty="0" smtClean="0"/>
            </a:br>
            <a:r>
              <a:rPr lang="en-GB" dirty="0" smtClean="0"/>
              <a:t>Possible responses: (1) on a river bank; (2) in a bank; (3) in the village bank</a:t>
            </a:r>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Weak central coherence theory (Frith 1989)</a:t>
            </a:r>
          </a:p>
        </p:txBody>
      </p:sp>
      <p:sp>
        <p:nvSpPr>
          <p:cNvPr id="3" name="Content Placeholder 2"/>
          <p:cNvSpPr>
            <a:spLocks noGrp="1"/>
          </p:cNvSpPr>
          <p:nvPr>
            <p:ph idx="1"/>
          </p:nvPr>
        </p:nvSpPr>
        <p:spPr/>
        <p:txBody>
          <a:bodyPr>
            <a:normAutofit fontScale="85000" lnSpcReduction="20000"/>
          </a:bodyPr>
          <a:lstStyle/>
          <a:p>
            <a:pPr eaLnBrk="1" hangingPunct="1">
              <a:buFont typeface="Arial" charset="0"/>
              <a:buChar char="•"/>
              <a:defRPr/>
            </a:pPr>
            <a:r>
              <a:rPr lang="en-US" sz="3000" dirty="0" smtClean="0"/>
              <a:t>Central coherence: the ability to integrate information at different levels, e.g., extracting the gist or meaning of a story from the surface form</a:t>
            </a:r>
            <a:endParaRPr lang="en-GB" sz="3000" dirty="0" smtClean="0"/>
          </a:p>
          <a:p>
            <a:pPr eaLnBrk="1" hangingPunct="1">
              <a:buFont typeface="Arial" charset="0"/>
              <a:buChar char="•"/>
              <a:defRPr/>
            </a:pPr>
            <a:r>
              <a:rPr lang="en-GB" sz="3000" dirty="0" smtClean="0"/>
              <a:t>weak central coherence: bias to attend to parts rather than whole</a:t>
            </a:r>
            <a:r>
              <a:rPr lang="hu-HU" sz="3000" dirty="0" smtClean="0"/>
              <a:t>s</a:t>
            </a:r>
            <a:endParaRPr lang="en-GB" sz="3000" dirty="0" smtClean="0"/>
          </a:p>
          <a:p>
            <a:pPr lvl="1" eaLnBrk="1" hangingPunct="1">
              <a:buFont typeface="Arial" charset="0"/>
              <a:buChar char="–"/>
              <a:defRPr/>
            </a:pPr>
            <a:r>
              <a:rPr lang="en-US" sz="2600" dirty="0" smtClean="0"/>
              <a:t>difficulty in using context to disambiguate homographs (</a:t>
            </a:r>
            <a:r>
              <a:rPr lang="en-US" sz="2600" i="1" dirty="0" smtClean="0"/>
              <a:t>In Sally’s eye/dress there was a big tear</a:t>
            </a:r>
            <a:r>
              <a:rPr lang="en-US" sz="2600" dirty="0" smtClean="0"/>
              <a:t>)</a:t>
            </a:r>
            <a:endParaRPr lang="hu-HU" sz="2600" dirty="0" smtClean="0"/>
          </a:p>
          <a:p>
            <a:pPr lvl="1" eaLnBrk="1" hangingPunct="1">
              <a:buFont typeface="Arial" charset="0"/>
              <a:buNone/>
              <a:defRPr/>
            </a:pPr>
            <a:r>
              <a:rPr lang="hu-HU" sz="2600" dirty="0" smtClean="0"/>
              <a:t>	(</a:t>
            </a:r>
            <a:r>
              <a:rPr lang="hu-HU" sz="2600" dirty="0" err="1" smtClean="0"/>
              <a:t>Some</a:t>
            </a:r>
            <a:r>
              <a:rPr lang="hu-HU" sz="2600" dirty="0" smtClean="0"/>
              <a:t> </a:t>
            </a:r>
            <a:r>
              <a:rPr lang="hu-HU" sz="2600" dirty="0" err="1" smtClean="0"/>
              <a:t>schizophrenic</a:t>
            </a:r>
            <a:r>
              <a:rPr lang="hu-HU" sz="2600" dirty="0" smtClean="0"/>
              <a:t> </a:t>
            </a:r>
            <a:r>
              <a:rPr lang="hu-HU" sz="2600" dirty="0" err="1" smtClean="0"/>
              <a:t>patients</a:t>
            </a:r>
            <a:r>
              <a:rPr lang="hu-HU" sz="2600" dirty="0" smtClean="0"/>
              <a:t> </a:t>
            </a:r>
            <a:r>
              <a:rPr lang="hu-HU" sz="2600" dirty="0" err="1" smtClean="0"/>
              <a:t>also</a:t>
            </a:r>
            <a:r>
              <a:rPr lang="hu-HU" sz="2600" dirty="0" smtClean="0"/>
              <a:t> display </a:t>
            </a:r>
            <a:r>
              <a:rPr lang="hu-HU" sz="2600" dirty="0" err="1" smtClean="0"/>
              <a:t>this</a:t>
            </a:r>
            <a:r>
              <a:rPr lang="hu-HU" sz="2600" dirty="0" smtClean="0"/>
              <a:t> </a:t>
            </a:r>
            <a:r>
              <a:rPr lang="hu-HU" sz="2600" dirty="0" err="1" smtClean="0"/>
              <a:t>behaviour</a:t>
            </a:r>
            <a:r>
              <a:rPr lang="hu-HU" sz="2600" dirty="0" smtClean="0"/>
              <a:t> – </a:t>
            </a:r>
            <a:r>
              <a:rPr lang="hu-HU" sz="2600" dirty="0" err="1" smtClean="0"/>
              <a:t>if</a:t>
            </a:r>
            <a:r>
              <a:rPr lang="hu-HU" sz="2600" dirty="0" smtClean="0"/>
              <a:t> </a:t>
            </a:r>
            <a:r>
              <a:rPr lang="hu-HU" sz="2600" dirty="0" err="1" smtClean="0"/>
              <a:t>the</a:t>
            </a:r>
            <a:r>
              <a:rPr lang="hu-HU" sz="2600" dirty="0" smtClean="0"/>
              <a:t> </a:t>
            </a:r>
            <a:r>
              <a:rPr lang="hu-HU" sz="2600" dirty="0" err="1" smtClean="0"/>
              <a:t>primed</a:t>
            </a:r>
            <a:r>
              <a:rPr lang="hu-HU" sz="2600" dirty="0" smtClean="0"/>
              <a:t> </a:t>
            </a:r>
            <a:r>
              <a:rPr lang="hu-HU" sz="2600" dirty="0" err="1" smtClean="0"/>
              <a:t>meaning</a:t>
            </a:r>
            <a:r>
              <a:rPr lang="hu-HU" sz="2600" dirty="0" smtClean="0"/>
              <a:t> is </a:t>
            </a:r>
            <a:r>
              <a:rPr lang="hu-HU" sz="2600" dirty="0" err="1" smtClean="0"/>
              <a:t>infrequent</a:t>
            </a:r>
            <a:r>
              <a:rPr lang="hu-HU" sz="2600" dirty="0" smtClean="0"/>
              <a:t>: </a:t>
            </a:r>
            <a:r>
              <a:rPr lang="hu-HU" sz="2600" i="1" dirty="0" smtClean="0"/>
              <a:t>The </a:t>
            </a:r>
            <a:r>
              <a:rPr lang="hu-HU" sz="2600" i="1" dirty="0" err="1" smtClean="0"/>
              <a:t>guests</a:t>
            </a:r>
            <a:r>
              <a:rPr lang="hu-HU" sz="2600" i="1" dirty="0" smtClean="0"/>
              <a:t> played </a:t>
            </a:r>
            <a:r>
              <a:rPr lang="hu-HU" sz="2600" i="1" dirty="0" err="1" smtClean="0"/>
              <a:t>bridge</a:t>
            </a:r>
            <a:r>
              <a:rPr lang="hu-HU" sz="2600" i="1" dirty="0" smtClean="0"/>
              <a:t> </a:t>
            </a:r>
            <a:r>
              <a:rPr lang="hu-HU" sz="2600" i="1" dirty="0" err="1" smtClean="0"/>
              <a:t>because</a:t>
            </a:r>
            <a:r>
              <a:rPr lang="hu-HU" sz="2600" i="1" dirty="0" smtClean="0"/>
              <a:t> </a:t>
            </a:r>
            <a:r>
              <a:rPr lang="hu-HU" sz="2600" i="1" dirty="0" err="1" smtClean="0"/>
              <a:t>the</a:t>
            </a:r>
            <a:r>
              <a:rPr lang="hu-HU" sz="2600" i="1" dirty="0" smtClean="0"/>
              <a:t> </a:t>
            </a:r>
            <a:r>
              <a:rPr lang="hu-HU" sz="2600" i="1" dirty="0" err="1" smtClean="0"/>
              <a:t>river</a:t>
            </a:r>
            <a:r>
              <a:rPr lang="hu-HU" sz="2600" i="1" dirty="0" smtClean="0"/>
              <a:t> had </a:t>
            </a:r>
            <a:r>
              <a:rPr lang="hu-HU" sz="2600" i="1" dirty="0" err="1" smtClean="0"/>
              <a:t>rocks</a:t>
            </a:r>
            <a:r>
              <a:rPr lang="hu-HU" sz="2600" i="1" dirty="0" smtClean="0"/>
              <a:t> </a:t>
            </a:r>
            <a:r>
              <a:rPr lang="hu-HU" sz="2600" i="1" dirty="0" err="1" smtClean="0"/>
              <a:t>in</a:t>
            </a:r>
            <a:r>
              <a:rPr lang="hu-HU" sz="2600" i="1" dirty="0" smtClean="0"/>
              <a:t> </a:t>
            </a:r>
            <a:r>
              <a:rPr lang="hu-HU" sz="2600" i="1" dirty="0" err="1" smtClean="0"/>
              <a:t>it</a:t>
            </a:r>
            <a:r>
              <a:rPr lang="hu-HU" sz="2600" i="1" dirty="0" smtClean="0"/>
              <a:t>. </a:t>
            </a:r>
            <a:r>
              <a:rPr lang="hu-HU" sz="2600" dirty="0" smtClean="0"/>
              <a:t>(</a:t>
            </a:r>
            <a:r>
              <a:rPr lang="hu-HU" sz="2600" dirty="0" err="1" smtClean="0"/>
              <a:t>Sitnikova</a:t>
            </a:r>
            <a:r>
              <a:rPr lang="hu-HU" sz="2600" dirty="0" smtClean="0"/>
              <a:t> et </a:t>
            </a:r>
            <a:r>
              <a:rPr lang="hu-HU" sz="2600" dirty="0" err="1" smtClean="0"/>
              <a:t>al</a:t>
            </a:r>
            <a:r>
              <a:rPr lang="hu-HU" sz="2600" dirty="0" smtClean="0"/>
              <a:t> 2002))</a:t>
            </a:r>
            <a:endParaRPr lang="en-US" sz="2600" dirty="0" smtClean="0"/>
          </a:p>
          <a:p>
            <a:pPr lvl="1" eaLnBrk="1" hangingPunct="1">
              <a:buFont typeface="Arial" charset="0"/>
              <a:buChar char="–"/>
              <a:defRPr/>
            </a:pPr>
            <a:r>
              <a:rPr lang="en-US" sz="2600" dirty="0" smtClean="0"/>
              <a:t>unusually good performance on </a:t>
            </a:r>
            <a:r>
              <a:rPr lang="en-US" sz="2600" dirty="0" err="1" smtClean="0"/>
              <a:t>visuospatial</a:t>
            </a:r>
            <a:r>
              <a:rPr lang="en-US" sz="2600" dirty="0" smtClean="0"/>
              <a:t> tasks</a:t>
            </a:r>
            <a:endParaRPr lang="hu-HU" sz="2600" dirty="0" smtClean="0"/>
          </a:p>
          <a:p>
            <a:pPr eaLnBrk="1" hangingPunct="1">
              <a:buFont typeface="Arial" charset="0"/>
              <a:buChar char="•"/>
              <a:defRPr/>
            </a:pPr>
            <a:r>
              <a:rPr lang="hu-HU" sz="3000" dirty="0" smtClean="0"/>
              <a:t>A </a:t>
            </a:r>
            <a:r>
              <a:rPr lang="hu-HU" sz="3000" dirty="0" err="1" smtClean="0"/>
              <a:t>cognitive</a:t>
            </a:r>
            <a:r>
              <a:rPr lang="hu-HU" sz="3000" dirty="0" smtClean="0"/>
              <a:t> </a:t>
            </a:r>
            <a:r>
              <a:rPr lang="hu-HU" sz="3000" dirty="0" err="1" smtClean="0"/>
              <a:t>style</a:t>
            </a:r>
            <a:r>
              <a:rPr lang="hu-HU" sz="3000" dirty="0" smtClean="0"/>
              <a:t> </a:t>
            </a:r>
            <a:r>
              <a:rPr lang="hu-HU" sz="3000" dirty="0" err="1" smtClean="0"/>
              <a:t>rather</a:t>
            </a:r>
            <a:r>
              <a:rPr lang="hu-HU" sz="3000" dirty="0" smtClean="0"/>
              <a:t> </a:t>
            </a:r>
            <a:r>
              <a:rPr lang="hu-HU" sz="3000" dirty="0" err="1" smtClean="0"/>
              <a:t>than</a:t>
            </a:r>
            <a:r>
              <a:rPr lang="hu-HU" sz="3000" dirty="0" smtClean="0"/>
              <a:t> an </a:t>
            </a:r>
            <a:r>
              <a:rPr lang="hu-HU" sz="3000" dirty="0" err="1" smtClean="0"/>
              <a:t>impairment</a:t>
            </a:r>
            <a:r>
              <a:rPr lang="hu-HU" sz="3000" dirty="0" smtClean="0"/>
              <a:t> (</a:t>
            </a:r>
            <a:r>
              <a:rPr lang="hu-HU" sz="3000" dirty="0" err="1" smtClean="0"/>
              <a:t>Happe</a:t>
            </a:r>
            <a:r>
              <a:rPr lang="hu-HU" sz="3000" dirty="0" smtClean="0"/>
              <a:t> et </a:t>
            </a:r>
            <a:r>
              <a:rPr lang="hu-HU" sz="3000" dirty="0" err="1" smtClean="0"/>
              <a:t>al</a:t>
            </a:r>
            <a:r>
              <a:rPr lang="hu-HU" sz="3000" dirty="0" smtClean="0"/>
              <a:t> 2001)</a:t>
            </a:r>
            <a:endParaRPr lang="en-GB" sz="30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Wechsler block design, embedded figure test</a:t>
            </a:r>
          </a:p>
        </p:txBody>
      </p:sp>
      <p:pic>
        <p:nvPicPr>
          <p:cNvPr id="31747"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2463" y="1990725"/>
            <a:ext cx="7450137" cy="413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cs typeface="+mj-cs"/>
              </a:rPr>
              <a:t>Austin 1955, How to act with words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GB" b="1" dirty="0" smtClean="0">
                <a:ea typeface="+mn-ea"/>
                <a:cs typeface="+mn-cs"/>
              </a:rPr>
              <a:t>locution</a:t>
            </a:r>
            <a:r>
              <a:rPr lang="en-GB" dirty="0" smtClean="0">
                <a:ea typeface="+mn-ea"/>
                <a:cs typeface="+mn-cs"/>
              </a:rPr>
              <a:t>: the actual words used by the speaker and their semantic meaning</a:t>
            </a:r>
          </a:p>
          <a:p>
            <a:pPr eaLnBrk="1" fontAlgn="auto" hangingPunct="1">
              <a:spcAft>
                <a:spcPts val="0"/>
              </a:spcAft>
              <a:buFont typeface="Arial"/>
              <a:buChar char="•"/>
              <a:defRPr/>
            </a:pPr>
            <a:r>
              <a:rPr lang="en-GB" b="1" dirty="0" smtClean="0">
                <a:ea typeface="+mn-ea"/>
                <a:cs typeface="+mn-cs"/>
              </a:rPr>
              <a:t>illocution</a:t>
            </a:r>
            <a:r>
              <a:rPr lang="en-GB" dirty="0" smtClean="0">
                <a:ea typeface="+mn-ea"/>
                <a:cs typeface="+mn-cs"/>
              </a:rPr>
              <a:t>: what the speaker is doing by uttering those words</a:t>
            </a:r>
          </a:p>
          <a:p>
            <a:pPr eaLnBrk="1" fontAlgn="auto" hangingPunct="1">
              <a:spcAft>
                <a:spcPts val="0"/>
              </a:spcAft>
              <a:buFont typeface="Arial"/>
              <a:buChar char="•"/>
              <a:defRPr/>
            </a:pPr>
            <a:r>
              <a:rPr lang="en-GB" b="1" dirty="0" err="1" smtClean="0">
                <a:ea typeface="+mn-ea"/>
                <a:cs typeface="+mn-cs"/>
              </a:rPr>
              <a:t>perlocution</a:t>
            </a:r>
            <a:r>
              <a:rPr lang="en-GB" dirty="0" smtClean="0">
                <a:ea typeface="+mn-ea"/>
                <a:cs typeface="+mn-cs"/>
              </a:rPr>
              <a:t>: the actual result of the locution</a:t>
            </a:r>
          </a:p>
          <a:p>
            <a:pPr eaLnBrk="1" fontAlgn="auto" hangingPunct="1">
              <a:spcAft>
                <a:spcPts val="0"/>
              </a:spcAft>
              <a:buFont typeface="Arial"/>
              <a:buChar char="•"/>
              <a:defRPr/>
            </a:pPr>
            <a:r>
              <a:rPr lang="en-GB" dirty="0" smtClean="0">
                <a:ea typeface="+mn-ea"/>
                <a:cs typeface="+mn-cs"/>
              </a:rPr>
              <a:t>a locution may express more than one illocution</a:t>
            </a:r>
          </a:p>
          <a:p>
            <a:pPr eaLnBrk="1" fontAlgn="auto" hangingPunct="1">
              <a:spcAft>
                <a:spcPts val="0"/>
              </a:spcAft>
              <a:buFont typeface="Arial"/>
              <a:buChar char="•"/>
              <a:defRPr/>
            </a:pPr>
            <a:r>
              <a:rPr lang="en-GB" dirty="0" err="1" smtClean="0">
                <a:ea typeface="+mn-ea"/>
                <a:cs typeface="+mn-cs"/>
              </a:rPr>
              <a:t>perlocution</a:t>
            </a:r>
            <a:r>
              <a:rPr lang="en-GB" dirty="0" smtClean="0">
                <a:ea typeface="+mn-ea"/>
                <a:cs typeface="+mn-cs"/>
              </a:rPr>
              <a:t> may differ from illocution.</a:t>
            </a:r>
          </a:p>
        </p:txBody>
      </p:sp>
    </p:spTree>
    <p:extLst>
      <p:ext uri="{BB962C8B-B14F-4D97-AF65-F5344CB8AC3E}">
        <p14:creationId xmlns:p14="http://schemas.microsoft.com/office/powerpoint/2010/main" val="20426054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ím 1"/>
          <p:cNvSpPr>
            <a:spLocks noGrp="1"/>
          </p:cNvSpPr>
          <p:nvPr>
            <p:ph type="title"/>
          </p:nvPr>
        </p:nvSpPr>
        <p:spPr/>
        <p:txBody>
          <a:bodyPr/>
          <a:lstStyle/>
          <a:p>
            <a:pPr eaLnBrk="1" hangingPunct="1"/>
            <a:r>
              <a:rPr lang="hu-HU" altLang="hu-HU" smtClean="0">
                <a:ea typeface="ＭＳ Ｐゴシック" panose="020B0600070205080204" pitchFamily="34" charset="-128"/>
              </a:rPr>
              <a:t>Relevance theoretic critique of coherence</a:t>
            </a:r>
            <a:endParaRPr lang="en-GB" altLang="hu-HU" smtClean="0">
              <a:ea typeface="ＭＳ Ｐゴシック" panose="020B0600070205080204" pitchFamily="34" charset="-128"/>
            </a:endParaRPr>
          </a:p>
        </p:txBody>
      </p:sp>
      <p:sp>
        <p:nvSpPr>
          <p:cNvPr id="3" name="Tartalom helye 2"/>
          <p:cNvSpPr>
            <a:spLocks noGrp="1"/>
          </p:cNvSpPr>
          <p:nvPr>
            <p:ph idx="1"/>
          </p:nvPr>
        </p:nvSpPr>
        <p:spPr/>
        <p:txBody>
          <a:bodyPr>
            <a:normAutofit fontScale="92500"/>
          </a:bodyPr>
          <a:lstStyle/>
          <a:p>
            <a:pPr eaLnBrk="1" hangingPunct="1">
              <a:buFont typeface="Arial" charset="0"/>
              <a:buChar char="•"/>
              <a:defRPr/>
            </a:pPr>
            <a:r>
              <a:rPr lang="hu-HU" dirty="0" smtClean="0"/>
              <a:t>The </a:t>
            </a:r>
            <a:r>
              <a:rPr lang="hu-HU" dirty="0" err="1" smtClean="0"/>
              <a:t>context</a:t>
            </a:r>
            <a:r>
              <a:rPr lang="hu-HU" dirty="0" smtClean="0"/>
              <a:t> is </a:t>
            </a:r>
            <a:r>
              <a:rPr lang="hu-HU" dirty="0" err="1" smtClean="0"/>
              <a:t>not</a:t>
            </a:r>
            <a:r>
              <a:rPr lang="hu-HU" dirty="0" smtClean="0"/>
              <a:t> </a:t>
            </a:r>
            <a:r>
              <a:rPr lang="hu-HU" dirty="0" err="1" smtClean="0"/>
              <a:t>given</a:t>
            </a:r>
            <a:r>
              <a:rPr lang="hu-HU" dirty="0" smtClean="0"/>
              <a:t> </a:t>
            </a:r>
            <a:r>
              <a:rPr lang="hu-HU" dirty="0" err="1" smtClean="0"/>
              <a:t>but</a:t>
            </a:r>
            <a:r>
              <a:rPr lang="hu-HU" dirty="0" smtClean="0"/>
              <a:t> has </a:t>
            </a:r>
            <a:r>
              <a:rPr lang="hu-HU" dirty="0" err="1" smtClean="0"/>
              <a:t>to</a:t>
            </a:r>
            <a:r>
              <a:rPr lang="hu-HU" dirty="0" smtClean="0"/>
              <a:t> be </a:t>
            </a:r>
            <a:r>
              <a:rPr lang="hu-HU" dirty="0" err="1" smtClean="0"/>
              <a:t>created</a:t>
            </a:r>
            <a:r>
              <a:rPr lang="hu-HU" dirty="0" smtClean="0"/>
              <a:t> </a:t>
            </a:r>
            <a:r>
              <a:rPr lang="hu-HU" dirty="0" err="1" smtClean="0"/>
              <a:t>by</a:t>
            </a:r>
            <a:r>
              <a:rPr lang="hu-HU" dirty="0" smtClean="0"/>
              <a:t> </a:t>
            </a:r>
            <a:r>
              <a:rPr lang="hu-HU" dirty="0" err="1" smtClean="0"/>
              <a:t>the</a:t>
            </a:r>
            <a:r>
              <a:rPr lang="hu-HU" dirty="0" smtClean="0"/>
              <a:t> </a:t>
            </a:r>
            <a:r>
              <a:rPr lang="hu-HU" dirty="0" err="1" smtClean="0"/>
              <a:t>listener</a:t>
            </a:r>
            <a:endParaRPr lang="hu-HU" dirty="0" smtClean="0"/>
          </a:p>
          <a:p>
            <a:pPr eaLnBrk="1" hangingPunct="1">
              <a:buFont typeface="Arial" charset="0"/>
              <a:buChar char="•"/>
              <a:defRPr/>
            </a:pPr>
            <a:r>
              <a:rPr lang="hu-HU" dirty="0" smtClean="0"/>
              <a:t>The </a:t>
            </a:r>
            <a:r>
              <a:rPr lang="hu-HU" dirty="0" err="1" smtClean="0"/>
              <a:t>experimental</a:t>
            </a:r>
            <a:r>
              <a:rPr lang="hu-HU" dirty="0" smtClean="0"/>
              <a:t> </a:t>
            </a:r>
            <a:r>
              <a:rPr lang="hu-HU" dirty="0" err="1" smtClean="0"/>
              <a:t>results</a:t>
            </a:r>
            <a:r>
              <a:rPr lang="hu-HU" dirty="0" smtClean="0"/>
              <a:t> </a:t>
            </a:r>
            <a:r>
              <a:rPr lang="hu-HU" dirty="0" err="1" smtClean="0"/>
              <a:t>do</a:t>
            </a:r>
            <a:r>
              <a:rPr lang="hu-HU" dirty="0" smtClean="0"/>
              <a:t> </a:t>
            </a:r>
            <a:r>
              <a:rPr lang="hu-HU" dirty="0" err="1" smtClean="0"/>
              <a:t>not</a:t>
            </a:r>
            <a:r>
              <a:rPr lang="hu-HU" dirty="0" smtClean="0"/>
              <a:t> show a </a:t>
            </a:r>
            <a:r>
              <a:rPr lang="hu-HU" dirty="0" err="1" smtClean="0"/>
              <a:t>global</a:t>
            </a:r>
            <a:r>
              <a:rPr lang="hu-HU" dirty="0" smtClean="0"/>
              <a:t> deficit</a:t>
            </a:r>
          </a:p>
          <a:p>
            <a:pPr eaLnBrk="1" hangingPunct="1">
              <a:buFont typeface="Arial" charset="0"/>
              <a:buChar char="•"/>
              <a:defRPr/>
            </a:pPr>
            <a:r>
              <a:rPr lang="hu-HU" dirty="0" smtClean="0"/>
              <a:t>Paranoid </a:t>
            </a:r>
            <a:r>
              <a:rPr lang="hu-HU" dirty="0" err="1" smtClean="0"/>
              <a:t>schizophrenia</a:t>
            </a:r>
            <a:r>
              <a:rPr lang="hu-HU" dirty="0" smtClean="0"/>
              <a:t>: </a:t>
            </a:r>
            <a:r>
              <a:rPr lang="hu-HU" dirty="0" err="1" smtClean="0"/>
              <a:t>patients</a:t>
            </a:r>
            <a:r>
              <a:rPr lang="hu-HU" dirty="0" smtClean="0"/>
              <a:t> </a:t>
            </a:r>
            <a:r>
              <a:rPr lang="hu-HU" dirty="0" err="1" smtClean="0"/>
              <a:t>can</a:t>
            </a:r>
            <a:r>
              <a:rPr lang="hu-HU" dirty="0" smtClean="0"/>
              <a:t> </a:t>
            </a:r>
            <a:r>
              <a:rPr lang="hu-HU" dirty="0" err="1" smtClean="0"/>
              <a:t>represent</a:t>
            </a:r>
            <a:r>
              <a:rPr lang="hu-HU" dirty="0" smtClean="0"/>
              <a:t> </a:t>
            </a:r>
            <a:r>
              <a:rPr lang="hu-HU" dirty="0" err="1" smtClean="0"/>
              <a:t>other</a:t>
            </a:r>
            <a:r>
              <a:rPr lang="hu-HU" dirty="0" smtClean="0"/>
              <a:t> </a:t>
            </a:r>
            <a:r>
              <a:rPr lang="hu-HU" dirty="0" err="1" smtClean="0"/>
              <a:t>minds</a:t>
            </a:r>
            <a:r>
              <a:rPr lang="hu-HU" dirty="0" smtClean="0"/>
              <a:t>, </a:t>
            </a:r>
            <a:r>
              <a:rPr lang="hu-HU" dirty="0" err="1" smtClean="0"/>
              <a:t>in</a:t>
            </a:r>
            <a:r>
              <a:rPr lang="hu-HU" dirty="0" smtClean="0"/>
              <a:t> </a:t>
            </a:r>
            <a:r>
              <a:rPr lang="hu-HU" dirty="0" err="1" smtClean="0"/>
              <a:t>fact</a:t>
            </a:r>
            <a:r>
              <a:rPr lang="hu-HU" dirty="0" smtClean="0"/>
              <a:t> </a:t>
            </a:r>
            <a:r>
              <a:rPr lang="hu-HU" dirty="0" err="1" smtClean="0"/>
              <a:t>tend</a:t>
            </a:r>
            <a:r>
              <a:rPr lang="hu-HU" dirty="0" smtClean="0"/>
              <a:t> </a:t>
            </a:r>
            <a:r>
              <a:rPr lang="hu-HU" dirty="0" err="1" smtClean="0"/>
              <a:t>to</a:t>
            </a:r>
            <a:r>
              <a:rPr lang="hu-HU" dirty="0" smtClean="0"/>
              <a:t> </a:t>
            </a:r>
            <a:r>
              <a:rPr lang="hu-HU" dirty="0" err="1" smtClean="0"/>
              <a:t>over-attribute</a:t>
            </a:r>
            <a:r>
              <a:rPr lang="hu-HU" dirty="0" smtClean="0"/>
              <a:t> </a:t>
            </a:r>
            <a:r>
              <a:rPr lang="hu-HU" dirty="0" err="1" smtClean="0"/>
              <a:t>intentions</a:t>
            </a:r>
            <a:r>
              <a:rPr lang="hu-HU" dirty="0" smtClean="0"/>
              <a:t> </a:t>
            </a:r>
            <a:r>
              <a:rPr lang="hu-HU" dirty="0" err="1" smtClean="0"/>
              <a:t>to</a:t>
            </a:r>
            <a:r>
              <a:rPr lang="hu-HU" dirty="0" smtClean="0"/>
              <a:t> </a:t>
            </a:r>
            <a:r>
              <a:rPr lang="hu-HU" dirty="0" err="1" smtClean="0"/>
              <a:t>speakers</a:t>
            </a:r>
            <a:r>
              <a:rPr lang="hu-HU" dirty="0" smtClean="0"/>
              <a:t> –&gt; </a:t>
            </a:r>
            <a:r>
              <a:rPr lang="hu-HU" dirty="0" err="1" smtClean="0"/>
              <a:t>do</a:t>
            </a:r>
            <a:r>
              <a:rPr lang="hu-HU" dirty="0" smtClean="0"/>
              <a:t> </a:t>
            </a:r>
            <a:r>
              <a:rPr lang="hu-HU" dirty="0" err="1" smtClean="0"/>
              <a:t>not</a:t>
            </a:r>
            <a:r>
              <a:rPr lang="hu-HU" dirty="0" smtClean="0"/>
              <a:t> stop </a:t>
            </a:r>
            <a:r>
              <a:rPr lang="hu-HU" dirty="0" err="1" smtClean="0"/>
              <a:t>the</a:t>
            </a:r>
            <a:r>
              <a:rPr lang="hu-HU" dirty="0" smtClean="0"/>
              <a:t> </a:t>
            </a:r>
            <a:r>
              <a:rPr lang="hu-HU" dirty="0" err="1" smtClean="0"/>
              <a:t>inference</a:t>
            </a:r>
            <a:r>
              <a:rPr lang="hu-HU" dirty="0" smtClean="0"/>
              <a:t> </a:t>
            </a:r>
            <a:r>
              <a:rPr lang="hu-HU" dirty="0" err="1" smtClean="0"/>
              <a:t>process</a:t>
            </a:r>
            <a:r>
              <a:rPr lang="hu-HU" dirty="0" smtClean="0"/>
              <a:t> </a:t>
            </a:r>
            <a:r>
              <a:rPr lang="hu-HU" dirty="0" err="1" smtClean="0"/>
              <a:t>even</a:t>
            </a:r>
            <a:r>
              <a:rPr lang="hu-HU" dirty="0" smtClean="0"/>
              <a:t> </a:t>
            </a:r>
            <a:r>
              <a:rPr lang="hu-HU" dirty="0" err="1" smtClean="0"/>
              <a:t>when</a:t>
            </a:r>
            <a:r>
              <a:rPr lang="hu-HU" dirty="0" smtClean="0"/>
              <a:t> </a:t>
            </a:r>
            <a:r>
              <a:rPr lang="hu-HU" dirty="0" err="1" smtClean="0"/>
              <a:t>optimal</a:t>
            </a:r>
            <a:r>
              <a:rPr lang="hu-HU" dirty="0" smtClean="0"/>
              <a:t> </a:t>
            </a:r>
            <a:r>
              <a:rPr lang="hu-HU" dirty="0" err="1" smtClean="0"/>
              <a:t>relevance</a:t>
            </a:r>
            <a:r>
              <a:rPr lang="hu-HU" dirty="0" smtClean="0"/>
              <a:t> has </a:t>
            </a:r>
            <a:r>
              <a:rPr lang="hu-HU" dirty="0" err="1" smtClean="0"/>
              <a:t>been</a:t>
            </a:r>
            <a:r>
              <a:rPr lang="hu-HU" dirty="0" smtClean="0"/>
              <a:t> </a:t>
            </a:r>
            <a:r>
              <a:rPr lang="hu-HU" dirty="0" err="1" smtClean="0"/>
              <a:t>achieved</a:t>
            </a:r>
            <a:r>
              <a:rPr lang="hu-HU" dirty="0" smtClean="0"/>
              <a:t> (</a:t>
            </a:r>
            <a:r>
              <a:rPr lang="hu-HU" dirty="0" err="1" smtClean="0"/>
              <a:t>Cram</a:t>
            </a:r>
            <a:r>
              <a:rPr lang="hu-HU" dirty="0" smtClean="0"/>
              <a:t> &amp; </a:t>
            </a:r>
            <a:r>
              <a:rPr lang="hu-HU" dirty="0" err="1" smtClean="0"/>
              <a:t>Hedley</a:t>
            </a:r>
            <a:r>
              <a:rPr lang="hu-HU" dirty="0" smtClean="0"/>
              <a:t> 2005)</a:t>
            </a:r>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8"/>
            <a:ext cx="8229600" cy="733280"/>
          </a:xfrm>
        </p:spPr>
        <p:txBody>
          <a:bodyPr/>
          <a:lstStyle/>
          <a:p>
            <a:pPr eaLnBrk="1" hangingPunct="1"/>
            <a:r>
              <a:rPr lang="en-GB" altLang="hu-HU" sz="3600" dirty="0" smtClean="0">
                <a:ea typeface="ＭＳ Ｐゴシック" panose="020B0600070205080204" pitchFamily="34" charset="-128"/>
              </a:rPr>
              <a:t>Autism and executive function</a:t>
            </a:r>
            <a:r>
              <a:rPr lang="hu-HU" altLang="hu-HU" sz="3600" dirty="0" smtClean="0">
                <a:ea typeface="ＭＳ Ｐゴシック" panose="020B0600070205080204" pitchFamily="34" charset="-128"/>
              </a:rPr>
              <a:t> (</a:t>
            </a:r>
            <a:r>
              <a:rPr lang="hu-HU" altLang="hu-HU" sz="2800" dirty="0" smtClean="0">
                <a:ea typeface="ＭＳ Ｐゴシック" panose="020B0600070205080204" pitchFamily="34" charset="-128"/>
              </a:rPr>
              <a:t>Emerich et al, 2003</a:t>
            </a:r>
            <a:r>
              <a:rPr lang="hu-HU" altLang="hu-HU" sz="3600" dirty="0" smtClean="0">
                <a:ea typeface="ＭＳ Ｐゴシック" panose="020B0600070205080204" pitchFamily="34" charset="-128"/>
              </a:rPr>
              <a:t>)</a:t>
            </a:r>
            <a:endParaRPr lang="en-GB" altLang="hu-HU" sz="3600" dirty="0" smtClean="0">
              <a:ea typeface="ＭＳ Ｐゴシック" panose="020B0600070205080204" pitchFamily="34" charset="-128"/>
            </a:endParaRPr>
          </a:p>
        </p:txBody>
      </p:sp>
      <p:sp>
        <p:nvSpPr>
          <p:cNvPr id="3" name="Content Placeholder 2"/>
          <p:cNvSpPr>
            <a:spLocks noGrp="1"/>
          </p:cNvSpPr>
          <p:nvPr>
            <p:ph idx="1"/>
          </p:nvPr>
        </p:nvSpPr>
        <p:spPr>
          <a:xfrm>
            <a:off x="457200" y="1194955"/>
            <a:ext cx="8229600" cy="5301275"/>
          </a:xfrm>
        </p:spPr>
        <p:txBody>
          <a:bodyPr>
            <a:normAutofit/>
          </a:bodyPr>
          <a:lstStyle/>
          <a:p>
            <a:pPr eaLnBrk="1" hangingPunct="1">
              <a:lnSpc>
                <a:spcPct val="80000"/>
              </a:lnSpc>
              <a:buFont typeface="Arial" charset="0"/>
              <a:buChar char="•"/>
              <a:defRPr/>
            </a:pPr>
            <a:r>
              <a:rPr lang="hu-HU" sz="2200" dirty="0" err="1" smtClean="0"/>
              <a:t>Abilities</a:t>
            </a:r>
            <a:r>
              <a:rPr lang="hu-HU" sz="2200" dirty="0" smtClean="0"/>
              <a:t> </a:t>
            </a:r>
            <a:r>
              <a:rPr lang="hu-HU" sz="2200" dirty="0" err="1" smtClean="0"/>
              <a:t>mediated</a:t>
            </a:r>
            <a:r>
              <a:rPr lang="hu-HU" sz="2200" dirty="0" smtClean="0"/>
              <a:t> </a:t>
            </a:r>
            <a:r>
              <a:rPr lang="hu-HU" sz="2200" dirty="0" err="1" smtClean="0"/>
              <a:t>by</a:t>
            </a:r>
            <a:r>
              <a:rPr lang="hu-HU" sz="2200" dirty="0" smtClean="0"/>
              <a:t> </a:t>
            </a:r>
            <a:r>
              <a:rPr lang="hu-HU" sz="2200" dirty="0" err="1" smtClean="0"/>
              <a:t>the</a:t>
            </a:r>
            <a:r>
              <a:rPr lang="hu-HU" sz="2200" dirty="0" smtClean="0"/>
              <a:t> </a:t>
            </a:r>
            <a:r>
              <a:rPr lang="hu-HU" sz="2200" dirty="0" err="1" smtClean="0"/>
              <a:t>frontal</a:t>
            </a:r>
            <a:r>
              <a:rPr lang="hu-HU" sz="2200" dirty="0" smtClean="0"/>
              <a:t> </a:t>
            </a:r>
            <a:r>
              <a:rPr lang="hu-HU" sz="2200" dirty="0" err="1" smtClean="0"/>
              <a:t>cortex</a:t>
            </a:r>
            <a:r>
              <a:rPr lang="hu-HU" sz="2200" dirty="0" smtClean="0"/>
              <a:t>: </a:t>
            </a:r>
            <a:r>
              <a:rPr lang="hu-HU" sz="2200" dirty="0" err="1" smtClean="0"/>
              <a:t>planning</a:t>
            </a:r>
            <a:r>
              <a:rPr lang="hu-HU" sz="2200" dirty="0" smtClean="0"/>
              <a:t>, </a:t>
            </a:r>
            <a:r>
              <a:rPr lang="hu-HU" sz="2200" dirty="0" err="1" smtClean="0"/>
              <a:t>working</a:t>
            </a:r>
            <a:r>
              <a:rPr lang="hu-HU" sz="2200" dirty="0" smtClean="0"/>
              <a:t> </a:t>
            </a:r>
            <a:r>
              <a:rPr lang="hu-HU" sz="2200" dirty="0" err="1" smtClean="0"/>
              <a:t>memory</a:t>
            </a:r>
            <a:r>
              <a:rPr lang="hu-HU" sz="2200" dirty="0" smtClean="0"/>
              <a:t>, </a:t>
            </a:r>
            <a:r>
              <a:rPr lang="hu-HU" sz="2200" dirty="0" err="1" smtClean="0"/>
              <a:t>impulse</a:t>
            </a:r>
            <a:r>
              <a:rPr lang="hu-HU" sz="2200" dirty="0" smtClean="0"/>
              <a:t> </a:t>
            </a:r>
            <a:r>
              <a:rPr lang="hu-HU" sz="2200" dirty="0" err="1" smtClean="0"/>
              <a:t>control</a:t>
            </a:r>
            <a:r>
              <a:rPr lang="hu-HU" sz="2200" dirty="0" smtClean="0"/>
              <a:t>, </a:t>
            </a:r>
            <a:r>
              <a:rPr lang="hu-HU" sz="2200" dirty="0" err="1" smtClean="0"/>
              <a:t>mental</a:t>
            </a:r>
            <a:r>
              <a:rPr lang="hu-HU" sz="2200" dirty="0" smtClean="0"/>
              <a:t> </a:t>
            </a:r>
            <a:r>
              <a:rPr lang="hu-HU" sz="2200" dirty="0" err="1" smtClean="0"/>
              <a:t>flexibility</a:t>
            </a:r>
            <a:r>
              <a:rPr lang="hu-HU" sz="2200" dirty="0" smtClean="0"/>
              <a:t>, </a:t>
            </a:r>
            <a:r>
              <a:rPr lang="hu-HU" sz="2200" dirty="0" err="1" smtClean="0"/>
              <a:t>response</a:t>
            </a:r>
            <a:r>
              <a:rPr lang="hu-HU" sz="2200" dirty="0" smtClean="0"/>
              <a:t> </a:t>
            </a:r>
            <a:r>
              <a:rPr lang="hu-HU" sz="2200" dirty="0" err="1" smtClean="0"/>
              <a:t>inhibition</a:t>
            </a:r>
            <a:r>
              <a:rPr lang="hu-HU" sz="2200" dirty="0" smtClean="0"/>
              <a:t>)</a:t>
            </a:r>
          </a:p>
          <a:p>
            <a:pPr eaLnBrk="1" hangingPunct="1">
              <a:lnSpc>
                <a:spcPct val="80000"/>
              </a:lnSpc>
              <a:buFont typeface="Arial" charset="0"/>
              <a:buChar char="•"/>
              <a:defRPr/>
            </a:pPr>
            <a:r>
              <a:rPr lang="hu-HU" sz="2200" dirty="0" smtClean="0"/>
              <a:t>Most </a:t>
            </a:r>
            <a:r>
              <a:rPr lang="hu-HU" sz="2200" dirty="0" err="1" smtClean="0"/>
              <a:t>experimental</a:t>
            </a:r>
            <a:r>
              <a:rPr lang="hu-HU" sz="2200" dirty="0" smtClean="0"/>
              <a:t> </a:t>
            </a:r>
            <a:r>
              <a:rPr lang="hu-HU" sz="2200" dirty="0" err="1" smtClean="0"/>
              <a:t>results</a:t>
            </a:r>
            <a:r>
              <a:rPr lang="hu-HU" sz="2200" dirty="0" smtClean="0"/>
              <a:t> </a:t>
            </a:r>
            <a:r>
              <a:rPr lang="hu-HU" sz="2200" dirty="0" err="1" smtClean="0"/>
              <a:t>are</a:t>
            </a:r>
            <a:r>
              <a:rPr lang="hu-HU" sz="2200" dirty="0" smtClean="0"/>
              <a:t> </a:t>
            </a:r>
            <a:r>
              <a:rPr lang="hu-HU" sz="2200" dirty="0" err="1" smtClean="0"/>
              <a:t>inconclusive</a:t>
            </a:r>
            <a:r>
              <a:rPr lang="hu-HU" sz="2200" dirty="0" smtClean="0"/>
              <a:t> </a:t>
            </a:r>
            <a:r>
              <a:rPr lang="hu-HU" sz="2200" dirty="0" err="1" smtClean="0"/>
              <a:t>or</a:t>
            </a:r>
            <a:r>
              <a:rPr lang="hu-HU" sz="2200" dirty="0" smtClean="0"/>
              <a:t> </a:t>
            </a:r>
            <a:r>
              <a:rPr lang="hu-HU" sz="2200" dirty="0" err="1" smtClean="0"/>
              <a:t>contradictory</a:t>
            </a:r>
            <a:endParaRPr lang="hu-HU" sz="2200" dirty="0" smtClean="0"/>
          </a:p>
          <a:p>
            <a:pPr eaLnBrk="1" hangingPunct="1">
              <a:lnSpc>
                <a:spcPct val="80000"/>
              </a:lnSpc>
              <a:buFont typeface="Arial" charset="0"/>
              <a:buChar char="•"/>
              <a:defRPr/>
            </a:pPr>
            <a:r>
              <a:rPr lang="en-GB" sz="2200" dirty="0" smtClean="0"/>
              <a:t>Task: pick funny endings for cartoons and jokes (</a:t>
            </a:r>
            <a:r>
              <a:rPr lang="en-GB" sz="2200" dirty="0" err="1" smtClean="0"/>
              <a:t>Emerich</a:t>
            </a:r>
            <a:r>
              <a:rPr lang="en-GB" sz="2200" dirty="0" smtClean="0"/>
              <a:t> et al 2003)</a:t>
            </a:r>
          </a:p>
          <a:p>
            <a:pPr eaLnBrk="1" hangingPunct="1">
              <a:lnSpc>
                <a:spcPct val="80000"/>
              </a:lnSpc>
              <a:buFont typeface="Arial" charset="0"/>
              <a:buChar char="•"/>
              <a:defRPr/>
            </a:pPr>
            <a:r>
              <a:rPr lang="en-GB" sz="2200" dirty="0" smtClean="0"/>
              <a:t>choice of five endings: </a:t>
            </a:r>
          </a:p>
          <a:p>
            <a:pPr lvl="1" eaLnBrk="1" hangingPunct="1">
              <a:lnSpc>
                <a:spcPct val="80000"/>
              </a:lnSpc>
              <a:buFont typeface="Arial" charset="0"/>
              <a:buChar char="–"/>
              <a:defRPr/>
            </a:pPr>
            <a:r>
              <a:rPr lang="en-GB" sz="2000" dirty="0" smtClean="0"/>
              <a:t>correct funny ending (coherent and surprising)</a:t>
            </a:r>
          </a:p>
          <a:p>
            <a:pPr lvl="1" eaLnBrk="1" hangingPunct="1">
              <a:lnSpc>
                <a:spcPct val="80000"/>
              </a:lnSpc>
              <a:buFont typeface="Arial" charset="0"/>
              <a:buChar char="–"/>
              <a:defRPr/>
            </a:pPr>
            <a:r>
              <a:rPr lang="en-GB" sz="2000" dirty="0" smtClean="0"/>
              <a:t>straightforward ending (coherent but not surprising or funny)</a:t>
            </a:r>
          </a:p>
          <a:p>
            <a:pPr lvl="1" eaLnBrk="1" hangingPunct="1">
              <a:lnSpc>
                <a:spcPct val="80000"/>
              </a:lnSpc>
              <a:buFont typeface="Arial" charset="0"/>
              <a:buChar char="–"/>
              <a:defRPr/>
            </a:pPr>
            <a:r>
              <a:rPr lang="en-GB" sz="2000" dirty="0" smtClean="0"/>
              <a:t>non-sequitur ending (funny and surprising but not coherent)</a:t>
            </a:r>
          </a:p>
          <a:p>
            <a:pPr lvl="1" eaLnBrk="1" hangingPunct="1">
              <a:lnSpc>
                <a:spcPct val="80000"/>
              </a:lnSpc>
              <a:buFont typeface="Arial" charset="0"/>
              <a:buChar char="–"/>
              <a:defRPr/>
            </a:pPr>
            <a:r>
              <a:rPr lang="en-GB" sz="2000" dirty="0" smtClean="0"/>
              <a:t>and two neither coherent nor funny endings</a:t>
            </a:r>
          </a:p>
          <a:p>
            <a:pPr eaLnBrk="1" hangingPunct="1">
              <a:lnSpc>
                <a:spcPct val="80000"/>
              </a:lnSpc>
              <a:buFont typeface="Arial" charset="0"/>
              <a:buChar char="•"/>
              <a:defRPr/>
            </a:pPr>
            <a:r>
              <a:rPr lang="en-GB" sz="2200" dirty="0" smtClean="0"/>
              <a:t>results (not very clear!):</a:t>
            </a:r>
          </a:p>
          <a:p>
            <a:pPr lvl="1" eaLnBrk="1" hangingPunct="1">
              <a:lnSpc>
                <a:spcPct val="80000"/>
              </a:lnSpc>
              <a:buFont typeface="Arial" charset="0"/>
              <a:buChar char="–"/>
              <a:defRPr/>
            </a:pPr>
            <a:r>
              <a:rPr lang="en-GB" sz="2000" dirty="0" smtClean="0"/>
              <a:t>autistic people significantly less likely to choose the correct funny ending</a:t>
            </a:r>
          </a:p>
          <a:p>
            <a:pPr lvl="1" eaLnBrk="1" hangingPunct="1">
              <a:lnSpc>
                <a:spcPct val="80000"/>
              </a:lnSpc>
              <a:buFont typeface="Arial" charset="0"/>
              <a:buChar char="–"/>
              <a:defRPr/>
            </a:pPr>
            <a:r>
              <a:rPr lang="en-GB" sz="2000" dirty="0" smtClean="0"/>
              <a:t>their “wrong” answer is most likely to be the straightforward non-funny ending for cartoons and the funny non-sequitur ending for jokes</a:t>
            </a:r>
          </a:p>
          <a:p>
            <a:pPr eaLnBrk="1" hangingPunct="1">
              <a:lnSpc>
                <a:spcPct val="80000"/>
              </a:lnSpc>
              <a:buFont typeface="Arial" charset="0"/>
              <a:buChar char="•"/>
              <a:defRPr/>
            </a:pPr>
            <a:r>
              <a:rPr lang="en-GB" sz="2200" dirty="0" smtClean="0"/>
              <a:t>authors’ conclusion: problem is with handling both coherence and surprise at the same time (cognitive flexibility)</a:t>
            </a:r>
          </a:p>
          <a:p>
            <a:pPr lvl="1" eaLnBrk="1" hangingPunct="1">
              <a:lnSpc>
                <a:spcPct val="80000"/>
              </a:lnSpc>
              <a:buFont typeface="Arial" charset="0"/>
              <a:buChar char="–"/>
              <a:defRPr/>
            </a:pPr>
            <a:endParaRPr lang="en-GB" sz="2000" dirty="0" smtClean="0"/>
          </a:p>
          <a:p>
            <a:pPr eaLnBrk="1" hangingPunct="1">
              <a:lnSpc>
                <a:spcPct val="80000"/>
              </a:lnSpc>
              <a:buFont typeface="Arial" charset="0"/>
              <a:buChar char="•"/>
              <a:defRPr/>
            </a:pPr>
            <a:endParaRPr lang="en-GB" sz="22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ím 1"/>
          <p:cNvSpPr>
            <a:spLocks noGrp="1"/>
          </p:cNvSpPr>
          <p:nvPr>
            <p:ph type="title"/>
          </p:nvPr>
        </p:nvSpPr>
        <p:spPr/>
        <p:txBody>
          <a:bodyPr/>
          <a:lstStyle/>
          <a:p>
            <a:pPr eaLnBrk="1" hangingPunct="1"/>
            <a:r>
              <a:rPr lang="hu-HU" altLang="hu-HU" smtClean="0">
                <a:ea typeface="ＭＳ Ｐゴシック" panose="020B0600070205080204" pitchFamily="34" charset="-128"/>
              </a:rPr>
              <a:t>Other associations</a:t>
            </a:r>
            <a:endParaRPr lang="en-GB" altLang="hu-HU" smtClean="0">
              <a:ea typeface="ＭＳ Ｐゴシック" panose="020B0600070205080204" pitchFamily="34" charset="-128"/>
            </a:endParaRPr>
          </a:p>
        </p:txBody>
      </p:sp>
      <p:sp>
        <p:nvSpPr>
          <p:cNvPr id="3" name="Tartalom helye 2"/>
          <p:cNvSpPr>
            <a:spLocks noGrp="1"/>
          </p:cNvSpPr>
          <p:nvPr>
            <p:ph idx="1"/>
          </p:nvPr>
        </p:nvSpPr>
        <p:spPr/>
        <p:txBody>
          <a:bodyPr>
            <a:normAutofit fontScale="85000" lnSpcReduction="10000"/>
          </a:bodyPr>
          <a:lstStyle/>
          <a:p>
            <a:pPr eaLnBrk="1" hangingPunct="1">
              <a:buFont typeface="Arial" charset="0"/>
              <a:buChar char="•"/>
              <a:defRPr/>
            </a:pPr>
            <a:r>
              <a:rPr lang="hu-HU" dirty="0" err="1" smtClean="0"/>
              <a:t>Proverb</a:t>
            </a:r>
            <a:r>
              <a:rPr lang="hu-HU" dirty="0" smtClean="0"/>
              <a:t> </a:t>
            </a:r>
            <a:r>
              <a:rPr lang="hu-HU" dirty="0" err="1" smtClean="0"/>
              <a:t>interpretation</a:t>
            </a:r>
            <a:r>
              <a:rPr lang="hu-HU" dirty="0" smtClean="0"/>
              <a:t> </a:t>
            </a:r>
            <a:r>
              <a:rPr lang="hu-HU" dirty="0" err="1" smtClean="0"/>
              <a:t>or</a:t>
            </a:r>
            <a:r>
              <a:rPr lang="hu-HU" dirty="0" smtClean="0"/>
              <a:t> </a:t>
            </a:r>
            <a:r>
              <a:rPr lang="hu-HU" dirty="0" err="1" smtClean="0"/>
              <a:t>inferring</a:t>
            </a:r>
            <a:r>
              <a:rPr lang="hu-HU" dirty="0" smtClean="0"/>
              <a:t> </a:t>
            </a:r>
            <a:r>
              <a:rPr lang="hu-HU" dirty="0" err="1" smtClean="0"/>
              <a:t>speaker</a:t>
            </a:r>
            <a:r>
              <a:rPr lang="en-GB" dirty="0" smtClean="0"/>
              <a:t>’s intentions </a:t>
            </a:r>
            <a:r>
              <a:rPr lang="hu-HU" dirty="0" smtClean="0"/>
              <a:t>(</a:t>
            </a:r>
            <a:r>
              <a:rPr lang="hu-HU" dirty="0" err="1" smtClean="0"/>
              <a:t>Brüne</a:t>
            </a:r>
            <a:r>
              <a:rPr lang="hu-HU" dirty="0" smtClean="0"/>
              <a:t> &amp; </a:t>
            </a:r>
            <a:r>
              <a:rPr lang="hu-HU" dirty="0" err="1" smtClean="0"/>
              <a:t>Bodenstein</a:t>
            </a:r>
            <a:r>
              <a:rPr lang="hu-HU" dirty="0" smtClean="0"/>
              <a:t> 2005. </a:t>
            </a:r>
            <a:r>
              <a:rPr lang="hu-HU" dirty="0" err="1" smtClean="0"/>
              <a:t>Champagne-Lavau</a:t>
            </a:r>
            <a:r>
              <a:rPr lang="hu-HU" dirty="0" smtClean="0"/>
              <a:t> et </a:t>
            </a:r>
            <a:r>
              <a:rPr lang="hu-HU" dirty="0" err="1" smtClean="0"/>
              <a:t>al</a:t>
            </a:r>
            <a:r>
              <a:rPr lang="hu-HU" dirty="0" smtClean="0"/>
              <a:t> 2006, </a:t>
            </a:r>
            <a:r>
              <a:rPr lang="hu-HU" dirty="0" err="1" smtClean="0"/>
              <a:t>Kiang</a:t>
            </a:r>
            <a:r>
              <a:rPr lang="hu-HU" dirty="0" smtClean="0"/>
              <a:t> et </a:t>
            </a:r>
            <a:r>
              <a:rPr lang="hu-HU" dirty="0" err="1" smtClean="0"/>
              <a:t>al</a:t>
            </a:r>
            <a:r>
              <a:rPr lang="hu-HU" dirty="0" smtClean="0"/>
              <a:t> 2007, </a:t>
            </a:r>
            <a:r>
              <a:rPr lang="hu-HU" dirty="0" err="1" smtClean="0"/>
              <a:t>Corcoran</a:t>
            </a:r>
            <a:r>
              <a:rPr lang="hu-HU" dirty="0" smtClean="0"/>
              <a:t> 2003)</a:t>
            </a:r>
          </a:p>
          <a:p>
            <a:pPr lvl="1" eaLnBrk="1" hangingPunct="1">
              <a:buFont typeface="Arial" charset="0"/>
              <a:buChar char="–"/>
              <a:defRPr/>
            </a:pPr>
            <a:r>
              <a:rPr lang="hu-HU" dirty="0" err="1" smtClean="0"/>
              <a:t>Schizophrenic</a:t>
            </a:r>
            <a:r>
              <a:rPr lang="hu-HU" dirty="0" smtClean="0"/>
              <a:t> </a:t>
            </a:r>
            <a:r>
              <a:rPr lang="hu-HU" dirty="0" err="1" smtClean="0"/>
              <a:t>patients</a:t>
            </a:r>
            <a:r>
              <a:rPr lang="hu-HU" dirty="0" smtClean="0"/>
              <a:t>, RHD, ASD</a:t>
            </a:r>
          </a:p>
          <a:p>
            <a:pPr lvl="1" eaLnBrk="1" hangingPunct="1">
              <a:buFont typeface="Arial" charset="0"/>
              <a:buChar char="–"/>
              <a:defRPr/>
            </a:pPr>
            <a:r>
              <a:rPr lang="hu-HU" dirty="0" err="1" smtClean="0"/>
              <a:t>Ability</a:t>
            </a:r>
            <a:r>
              <a:rPr lang="hu-HU" dirty="0" smtClean="0"/>
              <a:t> </a:t>
            </a:r>
            <a:r>
              <a:rPr lang="hu-HU" dirty="0" err="1" smtClean="0"/>
              <a:t>to</a:t>
            </a:r>
            <a:r>
              <a:rPr lang="hu-HU" dirty="0" smtClean="0"/>
              <a:t> </a:t>
            </a:r>
            <a:r>
              <a:rPr lang="hu-HU" dirty="0" err="1" smtClean="0"/>
              <a:t>recover</a:t>
            </a:r>
            <a:r>
              <a:rPr lang="hu-HU" dirty="0" smtClean="0"/>
              <a:t> </a:t>
            </a:r>
            <a:r>
              <a:rPr lang="hu-HU" dirty="0" err="1" smtClean="0"/>
              <a:t>non-literal</a:t>
            </a:r>
            <a:r>
              <a:rPr lang="hu-HU" dirty="0" smtClean="0"/>
              <a:t> </a:t>
            </a:r>
            <a:r>
              <a:rPr lang="hu-HU" dirty="0" err="1" smtClean="0"/>
              <a:t>meaning</a:t>
            </a:r>
            <a:r>
              <a:rPr lang="hu-HU" dirty="0" smtClean="0"/>
              <a:t> </a:t>
            </a:r>
            <a:r>
              <a:rPr lang="hu-HU" dirty="0" err="1" smtClean="0"/>
              <a:t>correlated</a:t>
            </a:r>
            <a:r>
              <a:rPr lang="hu-HU" dirty="0" smtClean="0"/>
              <a:t> </a:t>
            </a:r>
            <a:r>
              <a:rPr lang="hu-HU" dirty="0" err="1" smtClean="0"/>
              <a:t>with</a:t>
            </a:r>
            <a:endParaRPr lang="hu-HU" dirty="0" smtClean="0"/>
          </a:p>
          <a:p>
            <a:pPr lvl="2" eaLnBrk="1" hangingPunct="1">
              <a:buFont typeface="Arial" charset="0"/>
              <a:buChar char="•"/>
              <a:defRPr/>
            </a:pPr>
            <a:r>
              <a:rPr lang="hu-HU" dirty="0" err="1" smtClean="0"/>
              <a:t>ToM</a:t>
            </a:r>
            <a:r>
              <a:rPr lang="hu-HU" dirty="0" smtClean="0"/>
              <a:t> performance</a:t>
            </a:r>
          </a:p>
          <a:p>
            <a:pPr lvl="2" eaLnBrk="1" hangingPunct="1">
              <a:buFont typeface="Arial" charset="0"/>
              <a:buChar char="•"/>
              <a:defRPr/>
            </a:pPr>
            <a:r>
              <a:rPr lang="hu-HU" dirty="0" err="1" smtClean="0"/>
              <a:t>Verbal</a:t>
            </a:r>
            <a:r>
              <a:rPr lang="hu-HU" dirty="0" smtClean="0"/>
              <a:t> </a:t>
            </a:r>
            <a:r>
              <a:rPr lang="hu-HU" dirty="0" err="1" smtClean="0"/>
              <a:t>intelligence</a:t>
            </a:r>
            <a:endParaRPr lang="hu-HU" dirty="0" smtClean="0"/>
          </a:p>
          <a:p>
            <a:pPr lvl="2" eaLnBrk="1" hangingPunct="1">
              <a:buFont typeface="Arial" charset="0"/>
              <a:buChar char="•"/>
              <a:defRPr/>
            </a:pPr>
            <a:r>
              <a:rPr lang="hu-HU" dirty="0" err="1" smtClean="0"/>
              <a:t>Executive</a:t>
            </a:r>
            <a:r>
              <a:rPr lang="hu-HU" dirty="0" smtClean="0"/>
              <a:t> </a:t>
            </a:r>
            <a:r>
              <a:rPr lang="hu-HU" dirty="0" err="1" smtClean="0"/>
              <a:t>functioning</a:t>
            </a:r>
            <a:r>
              <a:rPr lang="hu-HU" dirty="0" smtClean="0"/>
              <a:t> (</a:t>
            </a:r>
            <a:r>
              <a:rPr lang="hu-HU" dirty="0" err="1" smtClean="0"/>
              <a:t>context</a:t>
            </a:r>
            <a:r>
              <a:rPr lang="hu-HU" dirty="0" smtClean="0"/>
              <a:t> </a:t>
            </a:r>
            <a:r>
              <a:rPr lang="hu-HU" dirty="0" err="1" smtClean="0"/>
              <a:t>processing</a:t>
            </a:r>
            <a:r>
              <a:rPr lang="hu-HU" dirty="0" smtClean="0"/>
              <a:t>, </a:t>
            </a:r>
            <a:r>
              <a:rPr lang="hu-HU" dirty="0" err="1" smtClean="0"/>
              <a:t>cognitive</a:t>
            </a:r>
            <a:r>
              <a:rPr lang="hu-HU" dirty="0" smtClean="0"/>
              <a:t> </a:t>
            </a:r>
            <a:r>
              <a:rPr lang="hu-HU" dirty="0" err="1" smtClean="0"/>
              <a:t>flexibility</a:t>
            </a:r>
            <a:r>
              <a:rPr lang="hu-HU" dirty="0" smtClean="0"/>
              <a:t>)</a:t>
            </a:r>
          </a:p>
          <a:p>
            <a:pPr lvl="2" eaLnBrk="1" hangingPunct="1">
              <a:buFont typeface="Arial" charset="0"/>
              <a:buChar char="•"/>
              <a:defRPr/>
            </a:pPr>
            <a:r>
              <a:rPr lang="hu-HU" dirty="0" err="1" smtClean="0"/>
              <a:t>Inductive</a:t>
            </a:r>
            <a:r>
              <a:rPr lang="hu-HU" dirty="0" smtClean="0"/>
              <a:t> </a:t>
            </a:r>
            <a:r>
              <a:rPr lang="hu-HU" dirty="0" err="1" smtClean="0"/>
              <a:t>reasoning</a:t>
            </a:r>
            <a:r>
              <a:rPr lang="hu-HU" dirty="0" smtClean="0"/>
              <a:t> performance</a:t>
            </a:r>
          </a:p>
          <a:p>
            <a:pPr eaLnBrk="1" hangingPunct="1">
              <a:buFont typeface="Arial" charset="0"/>
              <a:buChar char="•"/>
              <a:defRPr/>
            </a:pPr>
            <a:r>
              <a:rPr lang="hu-HU" dirty="0" err="1" smtClean="0"/>
              <a:t>Similar</a:t>
            </a:r>
            <a:r>
              <a:rPr lang="hu-HU" dirty="0" smtClean="0"/>
              <a:t> </a:t>
            </a:r>
            <a:r>
              <a:rPr lang="hu-HU" dirty="0" err="1" smtClean="0"/>
              <a:t>findings</a:t>
            </a:r>
            <a:r>
              <a:rPr lang="hu-HU" dirty="0" smtClean="0"/>
              <a:t> </a:t>
            </a:r>
            <a:r>
              <a:rPr lang="hu-HU" dirty="0" err="1" smtClean="0"/>
              <a:t>for</a:t>
            </a:r>
            <a:r>
              <a:rPr lang="hu-HU" dirty="0" smtClean="0"/>
              <a:t> </a:t>
            </a:r>
            <a:r>
              <a:rPr lang="hu-HU" dirty="0" err="1" smtClean="0"/>
              <a:t>traumatic</a:t>
            </a:r>
            <a:r>
              <a:rPr lang="hu-HU" dirty="0" smtClean="0"/>
              <a:t> </a:t>
            </a:r>
            <a:r>
              <a:rPr lang="hu-HU" dirty="0" err="1" smtClean="0"/>
              <a:t>brain</a:t>
            </a:r>
            <a:r>
              <a:rPr lang="hu-HU" dirty="0" smtClean="0"/>
              <a:t> </a:t>
            </a:r>
            <a:r>
              <a:rPr lang="hu-HU" dirty="0" err="1" smtClean="0"/>
              <a:t>injury</a:t>
            </a:r>
            <a:r>
              <a:rPr lang="hu-HU" dirty="0" smtClean="0"/>
              <a:t> </a:t>
            </a:r>
            <a:r>
              <a:rPr lang="hu-HU" dirty="0" err="1" smtClean="0"/>
              <a:t>patients</a:t>
            </a:r>
            <a:r>
              <a:rPr lang="hu-HU" dirty="0" smtClean="0"/>
              <a:t>, and Alzheimer and Parkinson</a:t>
            </a:r>
            <a:r>
              <a:rPr lang="en-GB" dirty="0" smtClean="0"/>
              <a:t>’s</a:t>
            </a:r>
            <a:r>
              <a:rPr lang="hu-HU" dirty="0" smtClean="0"/>
              <a:t> </a:t>
            </a:r>
            <a:r>
              <a:rPr lang="hu-HU" dirty="0" err="1" smtClean="0"/>
              <a:t>patients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GB" altLang="en-US" dirty="0" smtClean="0">
                <a:ea typeface="ＭＳ Ｐゴシック" panose="020B0600070205080204" pitchFamily="34" charset="-128"/>
              </a:rPr>
              <a:t>Searle (1971): Felicity conditions</a:t>
            </a:r>
          </a:p>
        </p:txBody>
      </p:sp>
      <p:sp>
        <p:nvSpPr>
          <p:cNvPr id="3" name="Content Placeholder 2"/>
          <p:cNvSpPr>
            <a:spLocks noGrp="1"/>
          </p:cNvSpPr>
          <p:nvPr>
            <p:ph idx="1"/>
          </p:nvPr>
        </p:nvSpPr>
        <p:spPr/>
        <p:txBody>
          <a:bodyPr/>
          <a:lstStyle/>
          <a:p>
            <a:pPr eaLnBrk="1" hangingPunct="1">
              <a:lnSpc>
                <a:spcPct val="90000"/>
              </a:lnSpc>
            </a:pPr>
            <a:r>
              <a:rPr lang="en-GB" altLang="en-US" sz="2700" dirty="0" smtClean="0">
                <a:ea typeface="ＭＳ Ｐゴシック" panose="020B0600070205080204" pitchFamily="34" charset="-128"/>
              </a:rPr>
              <a:t>A speech act is not true or false but felicitous or non-felicitous.</a:t>
            </a:r>
          </a:p>
          <a:p>
            <a:pPr eaLnBrk="1" hangingPunct="1">
              <a:lnSpc>
                <a:spcPct val="90000"/>
              </a:lnSpc>
            </a:pPr>
            <a:r>
              <a:rPr lang="en-GB" altLang="en-US" sz="2700" dirty="0" smtClean="0">
                <a:ea typeface="ＭＳ Ｐゴシック" panose="020B0600070205080204" pitchFamily="34" charset="-128"/>
              </a:rPr>
              <a:t>For a speech act to be felicitous, certain conditions must be met</a:t>
            </a:r>
          </a:p>
          <a:p>
            <a:pPr lvl="1" eaLnBrk="1" hangingPunct="1">
              <a:lnSpc>
                <a:spcPct val="90000"/>
              </a:lnSpc>
            </a:pPr>
            <a:r>
              <a:rPr lang="en-GB" altLang="en-US" sz="2400" dirty="0" smtClean="0">
                <a:solidFill>
                  <a:srgbClr val="984807"/>
                </a:solidFill>
                <a:ea typeface="ＭＳ Ｐゴシック" panose="020B0600070205080204" pitchFamily="34" charset="-128"/>
              </a:rPr>
              <a:t>If you don’t stop that, I won’t eat my cake.</a:t>
            </a:r>
            <a:r>
              <a:rPr lang="en-GB" altLang="en-US" sz="2400" dirty="0" smtClean="0">
                <a:ea typeface="ＭＳ Ｐゴシック" panose="020B0600070205080204" pitchFamily="34" charset="-128"/>
              </a:rPr>
              <a:t/>
            </a:r>
            <a:br>
              <a:rPr lang="en-GB" altLang="en-US" sz="2400" dirty="0" smtClean="0">
                <a:ea typeface="ＭＳ Ｐゴシック" panose="020B0600070205080204" pitchFamily="34" charset="-128"/>
              </a:rPr>
            </a:br>
            <a:r>
              <a:rPr lang="en-GB" altLang="en-US" sz="2400" dirty="0" smtClean="0">
                <a:ea typeface="ＭＳ Ｐゴシック" panose="020B0600070205080204" pitchFamily="34" charset="-128"/>
              </a:rPr>
              <a:t>the act cannot have the desired effect</a:t>
            </a:r>
          </a:p>
          <a:p>
            <a:pPr lvl="1" eaLnBrk="1" hangingPunct="1">
              <a:lnSpc>
                <a:spcPct val="90000"/>
              </a:lnSpc>
            </a:pPr>
            <a:r>
              <a:rPr lang="en-GB" altLang="en-US" sz="2400" dirty="0" smtClean="0">
                <a:solidFill>
                  <a:srgbClr val="984807"/>
                </a:solidFill>
                <a:ea typeface="ＭＳ Ｐゴシック" panose="020B0600070205080204" pitchFamily="34" charset="-128"/>
              </a:rPr>
              <a:t>I’m ordering the sun to rise tomorrow.</a:t>
            </a:r>
            <a:r>
              <a:rPr lang="en-GB" altLang="en-US" sz="2400" dirty="0" smtClean="0">
                <a:ea typeface="ＭＳ Ｐゴシック" panose="020B0600070205080204" pitchFamily="34" charset="-128"/>
              </a:rPr>
              <a:t/>
            </a:r>
            <a:br>
              <a:rPr lang="en-GB" altLang="en-US" sz="2400" dirty="0" smtClean="0">
                <a:ea typeface="ＭＳ Ｐゴシック" panose="020B0600070205080204" pitchFamily="34" charset="-128"/>
              </a:rPr>
            </a:br>
            <a:r>
              <a:rPr lang="en-GB" altLang="en-US" sz="2400" dirty="0" smtClean="0">
                <a:ea typeface="ＭＳ Ｐゴシック" panose="020B0600070205080204" pitchFamily="34" charset="-128"/>
              </a:rPr>
              <a:t>ignores the current state of the world</a:t>
            </a:r>
          </a:p>
          <a:p>
            <a:pPr lvl="1" eaLnBrk="1" hangingPunct="1">
              <a:lnSpc>
                <a:spcPct val="90000"/>
              </a:lnSpc>
            </a:pPr>
            <a:r>
              <a:rPr lang="en-GB" altLang="en-US" sz="2400" dirty="0" smtClean="0">
                <a:solidFill>
                  <a:srgbClr val="984807"/>
                </a:solidFill>
                <a:ea typeface="ＭＳ Ｐゴシック" panose="020B0600070205080204" pitchFamily="34" charset="-128"/>
              </a:rPr>
              <a:t>I’ll/you should eradicate poverty in the world.</a:t>
            </a:r>
            <a:r>
              <a:rPr lang="en-GB" altLang="en-US" sz="2400" dirty="0" smtClean="0">
                <a:ea typeface="ＭＳ Ｐゴシック" panose="020B0600070205080204" pitchFamily="34" charset="-128"/>
              </a:rPr>
              <a:t/>
            </a:r>
            <a:br>
              <a:rPr lang="en-GB" altLang="en-US" sz="2400" dirty="0" smtClean="0">
                <a:ea typeface="ＭＳ Ｐゴシック" panose="020B0600070205080204" pitchFamily="34" charset="-128"/>
              </a:rPr>
            </a:br>
            <a:r>
              <a:rPr lang="en-GB" altLang="en-US" sz="2400" dirty="0" smtClean="0">
                <a:ea typeface="ＭＳ Ｐゴシック" panose="020B0600070205080204" pitchFamily="34" charset="-128"/>
              </a:rPr>
              <a:t>the act cannot be performed</a:t>
            </a:r>
          </a:p>
          <a:p>
            <a:pPr lvl="1" eaLnBrk="1" hangingPunct="1">
              <a:lnSpc>
                <a:spcPct val="90000"/>
              </a:lnSpc>
            </a:pPr>
            <a:r>
              <a:rPr lang="en-GB" altLang="en-US" sz="2400" dirty="0" smtClean="0">
                <a:solidFill>
                  <a:srgbClr val="984807"/>
                </a:solidFill>
                <a:ea typeface="ＭＳ Ｐゴシック" panose="020B0600070205080204" pitchFamily="34" charset="-128"/>
              </a:rPr>
              <a:t>I promise to punch you in the nose.</a:t>
            </a:r>
            <a:br>
              <a:rPr lang="en-GB" altLang="en-US" sz="2400" dirty="0" smtClean="0">
                <a:solidFill>
                  <a:srgbClr val="984807"/>
                </a:solidFill>
                <a:ea typeface="ＭＳ Ｐゴシック" panose="020B0600070205080204" pitchFamily="34" charset="-128"/>
              </a:rPr>
            </a:br>
            <a:r>
              <a:rPr lang="en-GB" altLang="en-US" sz="2400" dirty="0" smtClean="0">
                <a:ea typeface="ＭＳ Ｐゴシック" panose="020B0600070205080204" pitchFamily="34" charset="-128"/>
              </a:rPr>
              <a:t>mismatch between performative verb and intended act</a:t>
            </a:r>
          </a:p>
        </p:txBody>
      </p:sp>
    </p:spTree>
    <p:extLst>
      <p:ext uri="{BB962C8B-B14F-4D97-AF65-F5344CB8AC3E}">
        <p14:creationId xmlns:p14="http://schemas.microsoft.com/office/powerpoint/2010/main" val="299574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GB" altLang="en-US" sz="3600" smtClean="0">
                <a:ea typeface="ＭＳ Ｐゴシック" panose="020B0600070205080204" pitchFamily="34" charset="-128"/>
              </a:rPr>
              <a:t>The conditions are conventions similar to Grice’s maxims</a:t>
            </a:r>
          </a:p>
        </p:txBody>
      </p:sp>
      <p:sp>
        <p:nvSpPr>
          <p:cNvPr id="32771" name="Content Placeholder 2"/>
          <p:cNvSpPr>
            <a:spLocks noGrp="1"/>
          </p:cNvSpPr>
          <p:nvPr>
            <p:ph idx="1"/>
          </p:nvPr>
        </p:nvSpPr>
        <p:spPr/>
        <p:txBody>
          <a:bodyPr/>
          <a:lstStyle/>
          <a:p>
            <a:pPr eaLnBrk="1" hangingPunct="1">
              <a:lnSpc>
                <a:spcPct val="90000"/>
              </a:lnSpc>
            </a:pPr>
            <a:r>
              <a:rPr lang="en-GB" altLang="en-US" b="1" smtClean="0">
                <a:ea typeface="ＭＳ Ｐゴシック" panose="020B0600070205080204" pitchFamily="34" charset="-128"/>
              </a:rPr>
              <a:t>content conditions</a:t>
            </a:r>
            <a:r>
              <a:rPr lang="en-GB" altLang="en-US" smtClean="0">
                <a:ea typeface="ＭＳ Ｐゴシック" panose="020B0600070205080204" pitchFamily="34" charset="-128"/>
              </a:rPr>
              <a:t>: depends on speech act, e.g., requested or promised events must be future events</a:t>
            </a:r>
          </a:p>
          <a:p>
            <a:pPr eaLnBrk="1" hangingPunct="1">
              <a:lnSpc>
                <a:spcPct val="90000"/>
              </a:lnSpc>
            </a:pPr>
            <a:r>
              <a:rPr lang="en-GB" altLang="en-US" b="1" smtClean="0">
                <a:ea typeface="ＭＳ Ｐゴシック" panose="020B0600070205080204" pitchFamily="34" charset="-128"/>
              </a:rPr>
              <a:t>preparatory conditions</a:t>
            </a:r>
            <a:r>
              <a:rPr lang="en-GB" altLang="en-US" smtClean="0">
                <a:ea typeface="ＭＳ Ｐゴシック" panose="020B0600070205080204" pitchFamily="34" charset="-128"/>
              </a:rPr>
              <a:t>: the promised act can be performed </a:t>
            </a:r>
          </a:p>
          <a:p>
            <a:pPr eaLnBrk="1" hangingPunct="1">
              <a:lnSpc>
                <a:spcPct val="90000"/>
              </a:lnSpc>
            </a:pPr>
            <a:r>
              <a:rPr lang="en-GB" altLang="en-US" b="1" smtClean="0">
                <a:ea typeface="ＭＳ Ｐゴシック" panose="020B0600070205080204" pitchFamily="34" charset="-128"/>
              </a:rPr>
              <a:t>sincerity condition</a:t>
            </a:r>
            <a:r>
              <a:rPr lang="en-GB" altLang="en-US" smtClean="0">
                <a:ea typeface="ＭＳ Ｐゴシック" panose="020B0600070205080204" pitchFamily="34" charset="-128"/>
              </a:rPr>
              <a:t>: the illocutionary act is the speaker’s genuine intention</a:t>
            </a:r>
          </a:p>
          <a:p>
            <a:pPr eaLnBrk="1" hangingPunct="1">
              <a:lnSpc>
                <a:spcPct val="90000"/>
              </a:lnSpc>
            </a:pPr>
            <a:r>
              <a:rPr lang="en-GB" altLang="en-US" b="1" smtClean="0">
                <a:ea typeface="ＭＳ Ｐゴシック" panose="020B0600070205080204" pitchFamily="34" charset="-128"/>
              </a:rPr>
              <a:t>general conditions</a:t>
            </a:r>
            <a:r>
              <a:rPr lang="en-GB" altLang="en-US" smtClean="0">
                <a:ea typeface="ＭＳ Ｐゴシック" panose="020B0600070205080204" pitchFamily="34" charset="-128"/>
              </a:rPr>
              <a:t>: the utterance must make sense to the speaker and the hearer</a:t>
            </a:r>
          </a:p>
        </p:txBody>
      </p:sp>
    </p:spTree>
    <p:extLst>
      <p:ext uri="{BB962C8B-B14F-4D97-AF65-F5344CB8AC3E}">
        <p14:creationId xmlns:p14="http://schemas.microsoft.com/office/powerpoint/2010/main" val="201404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of pragmatic skills</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152496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sz="2800" dirty="0" smtClean="0"/>
              <a:t>Children’s </a:t>
            </a:r>
            <a:r>
              <a:rPr lang="en-US" altLang="en-US" sz="2800" dirty="0"/>
              <a:t>Conversational Checklist (Bishop,1998)</a:t>
            </a:r>
          </a:p>
        </p:txBody>
      </p:sp>
      <p:sp>
        <p:nvSpPr>
          <p:cNvPr id="90115" name="Rectangle 3"/>
          <p:cNvSpPr>
            <a:spLocks noGrp="1" noChangeArrowheads="1"/>
          </p:cNvSpPr>
          <p:nvPr>
            <p:ph type="body" idx="1"/>
          </p:nvPr>
        </p:nvSpPr>
        <p:spPr>
          <a:xfrm>
            <a:off x="457200" y="1417638"/>
            <a:ext cx="8229600" cy="4708525"/>
          </a:xfrm>
        </p:spPr>
        <p:txBody>
          <a:bodyPr/>
          <a:lstStyle/>
          <a:p>
            <a:pPr>
              <a:lnSpc>
                <a:spcPct val="90000"/>
              </a:lnSpc>
            </a:pPr>
            <a:r>
              <a:rPr lang="en-US" altLang="en-US" sz="2400" dirty="0"/>
              <a:t>70 items scored as “does not apply” (0), “applies somewhat” (1), and “definitely applies” (2).</a:t>
            </a:r>
          </a:p>
          <a:p>
            <a:pPr>
              <a:lnSpc>
                <a:spcPct val="90000"/>
              </a:lnSpc>
            </a:pPr>
            <a:r>
              <a:rPr lang="en-US" altLang="en-US" sz="2400" dirty="0" smtClean="0"/>
              <a:t>Items </a:t>
            </a:r>
            <a:r>
              <a:rPr lang="en-US" altLang="en-US" sz="2400" dirty="0"/>
              <a:t>fall into 9 categories:</a:t>
            </a:r>
          </a:p>
          <a:p>
            <a:pPr lvl="1">
              <a:lnSpc>
                <a:spcPct val="90000"/>
              </a:lnSpc>
            </a:pPr>
            <a:r>
              <a:rPr lang="en-US" altLang="en-US" sz="2400" dirty="0"/>
              <a:t>A. Speech intelligibility and fluency</a:t>
            </a:r>
          </a:p>
          <a:p>
            <a:pPr lvl="1">
              <a:lnSpc>
                <a:spcPct val="90000"/>
              </a:lnSpc>
            </a:pPr>
            <a:r>
              <a:rPr lang="en-US" altLang="en-US" sz="2400" dirty="0"/>
              <a:t>B. Syntax</a:t>
            </a:r>
          </a:p>
          <a:p>
            <a:pPr lvl="1">
              <a:lnSpc>
                <a:spcPct val="90000"/>
              </a:lnSpc>
            </a:pPr>
            <a:r>
              <a:rPr lang="en-US" altLang="en-US" sz="2400" dirty="0"/>
              <a:t>C. Inappropriate initiation</a:t>
            </a:r>
          </a:p>
          <a:p>
            <a:pPr lvl="1">
              <a:lnSpc>
                <a:spcPct val="90000"/>
              </a:lnSpc>
            </a:pPr>
            <a:r>
              <a:rPr lang="en-US" altLang="en-US" sz="2400" dirty="0"/>
              <a:t>D. Coherence</a:t>
            </a:r>
          </a:p>
          <a:p>
            <a:pPr lvl="1">
              <a:lnSpc>
                <a:spcPct val="90000"/>
              </a:lnSpc>
            </a:pPr>
            <a:r>
              <a:rPr lang="en-US" altLang="en-US" sz="2400" dirty="0"/>
              <a:t>E. Stereotyped conversation</a:t>
            </a:r>
          </a:p>
          <a:p>
            <a:pPr lvl="1">
              <a:lnSpc>
                <a:spcPct val="90000"/>
              </a:lnSpc>
            </a:pPr>
            <a:r>
              <a:rPr lang="en-US" altLang="en-US" sz="2400" dirty="0"/>
              <a:t>F. Use of conversational context</a:t>
            </a:r>
          </a:p>
          <a:p>
            <a:pPr lvl="1">
              <a:lnSpc>
                <a:spcPct val="90000"/>
              </a:lnSpc>
            </a:pPr>
            <a:r>
              <a:rPr lang="en-US" altLang="en-US" sz="2400" dirty="0"/>
              <a:t>G. Conversational rapport</a:t>
            </a:r>
          </a:p>
          <a:p>
            <a:pPr lvl="1">
              <a:lnSpc>
                <a:spcPct val="90000"/>
              </a:lnSpc>
            </a:pPr>
            <a:r>
              <a:rPr lang="en-US" altLang="en-US" sz="2400" dirty="0"/>
              <a:t>H. Social relationships</a:t>
            </a:r>
          </a:p>
          <a:p>
            <a:pPr lvl="1">
              <a:lnSpc>
                <a:spcPct val="90000"/>
              </a:lnSpc>
            </a:pPr>
            <a:r>
              <a:rPr lang="en-US" altLang="en-US" sz="2400" dirty="0"/>
              <a:t>I. </a:t>
            </a:r>
            <a:r>
              <a:rPr lang="en-US" altLang="en-US" sz="2400" dirty="0" smtClean="0"/>
              <a:t>Interests</a:t>
            </a:r>
            <a:endParaRPr lang="en-US" altLang="en-US" sz="2000" dirty="0"/>
          </a:p>
        </p:txBody>
      </p:sp>
    </p:spTree>
    <p:extLst>
      <p:ext uri="{BB962C8B-B14F-4D97-AF65-F5344CB8AC3E}">
        <p14:creationId xmlns:p14="http://schemas.microsoft.com/office/powerpoint/2010/main" val="2530383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3426</Words>
  <Application>Microsoft Office PowerPoint</Application>
  <PresentationFormat>On-screen Show (4:3)</PresentationFormat>
  <Paragraphs>325</Paragraphs>
  <Slides>52</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ＭＳ Ｐゴシック</vt:lpstr>
      <vt:lpstr>Arial</vt:lpstr>
      <vt:lpstr>Calibri</vt:lpstr>
      <vt:lpstr>Times</vt:lpstr>
      <vt:lpstr>Office Theme</vt:lpstr>
      <vt:lpstr>Clinical pragmatics</vt:lpstr>
      <vt:lpstr>Problem areas</vt:lpstr>
      <vt:lpstr>Speech as an act</vt:lpstr>
      <vt:lpstr>Direct versus indirect speech acts</vt:lpstr>
      <vt:lpstr>Austin 1955, How to act with words</vt:lpstr>
      <vt:lpstr>Searle (1971): Felicity conditions</vt:lpstr>
      <vt:lpstr>The conditions are conventions similar to Grice’s maxims</vt:lpstr>
      <vt:lpstr>Assessment of pragmatic skills</vt:lpstr>
      <vt:lpstr>Children’s Conversational Checklist (Bishop,1998)</vt:lpstr>
      <vt:lpstr>Children’s Conversational Checklist</vt:lpstr>
      <vt:lpstr>Children’s Conversational Checklist (cont)</vt:lpstr>
      <vt:lpstr>Children’s Conversational Checklist</vt:lpstr>
      <vt:lpstr>Clinical populations</vt:lpstr>
      <vt:lpstr>Likely sources of pragmatic impairment</vt:lpstr>
      <vt:lpstr>Developmental language disorder</vt:lpstr>
      <vt:lpstr>SLI pragmatics</vt:lpstr>
      <vt:lpstr>Reference Specification -- Testing Procedure,  de Villiers, 1988</vt:lpstr>
      <vt:lpstr>Here are two policemen.</vt:lpstr>
      <vt:lpstr>Tell me what is happening in the red box. I need to know which policeman it is.</vt:lpstr>
      <vt:lpstr>Here are two boys.</vt:lpstr>
      <vt:lpstr>Tell me what is happening in the red box. I need to know which boy it is.</vt:lpstr>
      <vt:lpstr>Development of reference specification in typically-developing and language-impaired children. Spontaneous production of form and function before any prompts.</vt:lpstr>
      <vt:lpstr>Development of reference specification in typically-developing and language-impaired children. Production of form and function following all prompts.</vt:lpstr>
      <vt:lpstr>Story comprehension: Ryder &amp; Leinonen</vt:lpstr>
      <vt:lpstr>Ryder &amp; Leinonen Questions</vt:lpstr>
      <vt:lpstr>Ryder &amp; Leinonen 2003</vt:lpstr>
      <vt:lpstr>Left hemisphere damage</vt:lpstr>
      <vt:lpstr>LHD and non-verbal implicatures (Cutica et al 2006)</vt:lpstr>
      <vt:lpstr>PowerPoint Presentation</vt:lpstr>
      <vt:lpstr>PowerPoint Presentation</vt:lpstr>
      <vt:lpstr>Right hemisphere damaged patients</vt:lpstr>
      <vt:lpstr>Right hemisphere damage</vt:lpstr>
      <vt:lpstr>ToM and non-literal language</vt:lpstr>
      <vt:lpstr>PowerPoint Presentation</vt:lpstr>
      <vt:lpstr>A Sally-Anne feladat</vt:lpstr>
      <vt:lpstr>Griffin et al 2006</vt:lpstr>
      <vt:lpstr>Is there anything that X doesn’t know, or is unaware of, that is important to the humour of this cartoon? If yes, what is it?  Is X trying to trick or fool Y?</vt:lpstr>
      <vt:lpstr>Faux pas task</vt:lpstr>
      <vt:lpstr>PowerPoint Presentation</vt:lpstr>
      <vt:lpstr>Not simply RHD</vt:lpstr>
      <vt:lpstr>Theories of RHD pragmatic deficits</vt:lpstr>
      <vt:lpstr>Autistic Spectrum Disorder</vt:lpstr>
      <vt:lpstr>Primary deficit in autism</vt:lpstr>
      <vt:lpstr>Autism and ToM</vt:lpstr>
      <vt:lpstr>Colle et al 2008</vt:lpstr>
      <vt:lpstr>Colle et al 2008</vt:lpstr>
      <vt:lpstr>ASD and local coherence</vt:lpstr>
      <vt:lpstr>Weak central coherence theory (Frith 1989)</vt:lpstr>
      <vt:lpstr>Wechsler block design, embedded figure test</vt:lpstr>
      <vt:lpstr>Relevance theoretic critique of coherence</vt:lpstr>
      <vt:lpstr>Autism and executive function (Emerich et al, 2003)</vt:lpstr>
      <vt:lpstr>Other associations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pragmatics</dc:title>
  <dc:creator>Anna Babarczy</dc:creator>
  <cp:lastModifiedBy>Babarczy Anna</cp:lastModifiedBy>
  <cp:revision>82</cp:revision>
  <dcterms:created xsi:type="dcterms:W3CDTF">2011-12-07T10:31:19Z</dcterms:created>
  <dcterms:modified xsi:type="dcterms:W3CDTF">2018-10-29T13:12:30Z</dcterms:modified>
</cp:coreProperties>
</file>