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2"/>
  </p:notesMasterIdLst>
  <p:sldIdLst>
    <p:sldId id="279" r:id="rId3"/>
    <p:sldId id="261" r:id="rId4"/>
    <p:sldId id="262" r:id="rId5"/>
    <p:sldId id="263" r:id="rId6"/>
    <p:sldId id="335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5" r:id="rId30"/>
    <p:sldId id="306" r:id="rId31"/>
    <p:sldId id="307" r:id="rId32"/>
    <p:sldId id="310" r:id="rId33"/>
    <p:sldId id="311" r:id="rId34"/>
    <p:sldId id="320" r:id="rId35"/>
    <p:sldId id="321" r:id="rId36"/>
    <p:sldId id="322" r:id="rId37"/>
    <p:sldId id="323" r:id="rId38"/>
    <p:sldId id="324" r:id="rId39"/>
    <p:sldId id="325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7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C0F7D-B40F-234F-BE10-A06A75BAA84B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2A058E05-B38E-6D40-8AE4-C0B05899E093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bodily, perceptual, motor experiences</a:t>
          </a:r>
          <a:endParaRPr lang="en-US" dirty="0">
            <a:solidFill>
              <a:schemeClr val="tx1"/>
            </a:solidFill>
          </a:endParaRPr>
        </a:p>
      </dgm:t>
    </dgm:pt>
    <dgm:pt modelId="{90F7ED4E-6877-C640-90E0-9B6870337FB8}" type="parTrans" cxnId="{CDD97AC8-CC89-B341-9D41-FFEFF242D343}">
      <dgm:prSet/>
      <dgm:spPr/>
      <dgm:t>
        <a:bodyPr/>
        <a:lstStyle/>
        <a:p>
          <a:endParaRPr lang="en-US"/>
        </a:p>
      </dgm:t>
    </dgm:pt>
    <dgm:pt modelId="{C78CC80D-8B3E-BF4B-99F4-D55555E387A2}" type="sibTrans" cxnId="{CDD97AC8-CC89-B341-9D41-FFEFF242D343}">
      <dgm:prSet/>
      <dgm:spPr>
        <a:solidFill>
          <a:schemeClr val="accent1"/>
        </a:solidFill>
        <a:effectLst/>
      </dgm:spPr>
      <dgm:t>
        <a:bodyPr/>
        <a:lstStyle/>
        <a:p>
          <a:endParaRPr lang="en-US"/>
        </a:p>
      </dgm:t>
    </dgm:pt>
    <dgm:pt modelId="{BD8438F0-9C0F-6341-A39A-74EA46C93AA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conceptual structure</a:t>
          </a:r>
          <a:endParaRPr lang="en-US" dirty="0">
            <a:solidFill>
              <a:srgbClr val="000000"/>
            </a:solidFill>
          </a:endParaRPr>
        </a:p>
      </dgm:t>
    </dgm:pt>
    <dgm:pt modelId="{874FE70A-D4B2-0D4F-BE3A-20794540A576}" type="parTrans" cxnId="{E0B1D590-B9F6-8C45-BEE3-62CBA0983394}">
      <dgm:prSet/>
      <dgm:spPr/>
      <dgm:t>
        <a:bodyPr/>
        <a:lstStyle/>
        <a:p>
          <a:endParaRPr lang="en-US"/>
        </a:p>
      </dgm:t>
    </dgm:pt>
    <dgm:pt modelId="{667125C9-C64A-554E-854E-0ABE71F0070A}" type="sibTrans" cxnId="{E0B1D590-B9F6-8C45-BEE3-62CBA098339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28C76193-FFE0-7447-86AB-66C1B968114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semantic structure</a:t>
          </a:r>
          <a:endParaRPr lang="en-US" dirty="0">
            <a:solidFill>
              <a:srgbClr val="000000"/>
            </a:solidFill>
          </a:endParaRPr>
        </a:p>
      </dgm:t>
    </dgm:pt>
    <dgm:pt modelId="{FE7F912E-01BA-EC49-A868-45697BB25DFA}" type="parTrans" cxnId="{45074389-867D-7A46-8400-EC93D46D06DE}">
      <dgm:prSet/>
      <dgm:spPr/>
      <dgm:t>
        <a:bodyPr/>
        <a:lstStyle/>
        <a:p>
          <a:endParaRPr lang="en-US"/>
        </a:p>
      </dgm:t>
    </dgm:pt>
    <dgm:pt modelId="{85CD7580-457D-8642-B668-C6832A6EB1F9}" type="sibTrans" cxnId="{45074389-867D-7A46-8400-EC93D46D06DE}">
      <dgm:prSet/>
      <dgm:spPr/>
      <dgm:t>
        <a:bodyPr/>
        <a:lstStyle/>
        <a:p>
          <a:endParaRPr lang="en-US"/>
        </a:p>
      </dgm:t>
    </dgm:pt>
    <dgm:pt modelId="{C5073880-57B7-6346-906D-10774EFBD463}" type="pres">
      <dgm:prSet presAssocID="{09DC0F7D-B40F-234F-BE10-A06A75BAA84B}" presName="linearFlow" presStyleCnt="0">
        <dgm:presLayoutVars>
          <dgm:resizeHandles val="exact"/>
        </dgm:presLayoutVars>
      </dgm:prSet>
      <dgm:spPr/>
    </dgm:pt>
    <dgm:pt modelId="{329355B3-27D6-474A-A1DE-123F18B4B46C}" type="pres">
      <dgm:prSet presAssocID="{2A058E05-B38E-6D40-8AE4-C0B05899E093}" presName="node" presStyleLbl="node1" presStyleIdx="0" presStyleCnt="3" custScaleX="322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6CE1D-594F-5C42-A1E2-07D17C249F26}" type="pres">
      <dgm:prSet presAssocID="{C78CC80D-8B3E-BF4B-99F4-D55555E387A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90B570E-A2BA-AD41-8BDA-4DEEC11049B4}" type="pres">
      <dgm:prSet presAssocID="{C78CC80D-8B3E-BF4B-99F4-D55555E387A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11EE0D1-AF78-FA4D-8FA6-1A8695B74631}" type="pres">
      <dgm:prSet presAssocID="{BD8438F0-9C0F-6341-A39A-74EA46C93AA8}" presName="node" presStyleLbl="node1" presStyleIdx="1" presStyleCnt="3" custScaleX="320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775B9-6D23-954C-98A5-075836A91F16}" type="pres">
      <dgm:prSet presAssocID="{667125C9-C64A-554E-854E-0ABE71F0070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47CCE3E-E0EB-8445-AE02-F08BB46D33FE}" type="pres">
      <dgm:prSet presAssocID="{667125C9-C64A-554E-854E-0ABE71F0070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F6D474C-C82A-9744-BCBE-E09DA8FB8F75}" type="pres">
      <dgm:prSet presAssocID="{28C76193-FFE0-7447-86AB-66C1B9681141}" presName="node" presStyleLbl="node1" presStyleIdx="2" presStyleCnt="3" custScaleX="329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373F2-82DD-4588-A772-69B574CBF392}" type="presOf" srcId="{C78CC80D-8B3E-BF4B-99F4-D55555E387A2}" destId="{EFB6CE1D-594F-5C42-A1E2-07D17C249F26}" srcOrd="0" destOrd="0" presId="urn:microsoft.com/office/officeart/2005/8/layout/process2"/>
    <dgm:cxn modelId="{CDD97AC8-CC89-B341-9D41-FFEFF242D343}" srcId="{09DC0F7D-B40F-234F-BE10-A06A75BAA84B}" destId="{2A058E05-B38E-6D40-8AE4-C0B05899E093}" srcOrd="0" destOrd="0" parTransId="{90F7ED4E-6877-C640-90E0-9B6870337FB8}" sibTransId="{C78CC80D-8B3E-BF4B-99F4-D55555E387A2}"/>
    <dgm:cxn modelId="{AB04892B-DABE-4760-BCE5-4ACC447EC8A8}" type="presOf" srcId="{BD8438F0-9C0F-6341-A39A-74EA46C93AA8}" destId="{611EE0D1-AF78-FA4D-8FA6-1A8695B74631}" srcOrd="0" destOrd="0" presId="urn:microsoft.com/office/officeart/2005/8/layout/process2"/>
    <dgm:cxn modelId="{8B47B2CB-CC9A-4D85-8615-509C47EB3892}" type="presOf" srcId="{28C76193-FFE0-7447-86AB-66C1B9681141}" destId="{AF6D474C-C82A-9744-BCBE-E09DA8FB8F75}" srcOrd="0" destOrd="0" presId="urn:microsoft.com/office/officeart/2005/8/layout/process2"/>
    <dgm:cxn modelId="{E0B1D590-B9F6-8C45-BEE3-62CBA0983394}" srcId="{09DC0F7D-B40F-234F-BE10-A06A75BAA84B}" destId="{BD8438F0-9C0F-6341-A39A-74EA46C93AA8}" srcOrd="1" destOrd="0" parTransId="{874FE70A-D4B2-0D4F-BE3A-20794540A576}" sibTransId="{667125C9-C64A-554E-854E-0ABE71F0070A}"/>
    <dgm:cxn modelId="{A08E2C55-DFAB-42C9-95FA-1086468B74D5}" type="presOf" srcId="{2A058E05-B38E-6D40-8AE4-C0B05899E093}" destId="{329355B3-27D6-474A-A1DE-123F18B4B46C}" srcOrd="0" destOrd="0" presId="urn:microsoft.com/office/officeart/2005/8/layout/process2"/>
    <dgm:cxn modelId="{1CFA27B6-A1C1-4033-B656-39941961BF1B}" type="presOf" srcId="{667125C9-C64A-554E-854E-0ABE71F0070A}" destId="{B47CCE3E-E0EB-8445-AE02-F08BB46D33FE}" srcOrd="1" destOrd="0" presId="urn:microsoft.com/office/officeart/2005/8/layout/process2"/>
    <dgm:cxn modelId="{B101AF9C-7C57-41F3-9C7E-7E0119BE4E11}" type="presOf" srcId="{C78CC80D-8B3E-BF4B-99F4-D55555E387A2}" destId="{D90B570E-A2BA-AD41-8BDA-4DEEC11049B4}" srcOrd="1" destOrd="0" presId="urn:microsoft.com/office/officeart/2005/8/layout/process2"/>
    <dgm:cxn modelId="{45074389-867D-7A46-8400-EC93D46D06DE}" srcId="{09DC0F7D-B40F-234F-BE10-A06A75BAA84B}" destId="{28C76193-FFE0-7447-86AB-66C1B9681141}" srcOrd="2" destOrd="0" parTransId="{FE7F912E-01BA-EC49-A868-45697BB25DFA}" sibTransId="{85CD7580-457D-8642-B668-C6832A6EB1F9}"/>
    <dgm:cxn modelId="{A48DB3F3-3CEE-484B-82C0-3694D320C41F}" type="presOf" srcId="{09DC0F7D-B40F-234F-BE10-A06A75BAA84B}" destId="{C5073880-57B7-6346-906D-10774EFBD463}" srcOrd="0" destOrd="0" presId="urn:microsoft.com/office/officeart/2005/8/layout/process2"/>
    <dgm:cxn modelId="{4D52C29F-B340-4BAA-A129-5CBEA054B2C7}" type="presOf" srcId="{667125C9-C64A-554E-854E-0ABE71F0070A}" destId="{316775B9-6D23-954C-98A5-075836A91F16}" srcOrd="0" destOrd="0" presId="urn:microsoft.com/office/officeart/2005/8/layout/process2"/>
    <dgm:cxn modelId="{3A314EEF-5010-4257-8479-D751C0EC94F6}" type="presParOf" srcId="{C5073880-57B7-6346-906D-10774EFBD463}" destId="{329355B3-27D6-474A-A1DE-123F18B4B46C}" srcOrd="0" destOrd="0" presId="urn:microsoft.com/office/officeart/2005/8/layout/process2"/>
    <dgm:cxn modelId="{12BF4BAF-AB6F-4919-BE6C-9A87C4316142}" type="presParOf" srcId="{C5073880-57B7-6346-906D-10774EFBD463}" destId="{EFB6CE1D-594F-5C42-A1E2-07D17C249F26}" srcOrd="1" destOrd="0" presId="urn:microsoft.com/office/officeart/2005/8/layout/process2"/>
    <dgm:cxn modelId="{29E6726B-013B-4281-85F0-EDE4F157A813}" type="presParOf" srcId="{EFB6CE1D-594F-5C42-A1E2-07D17C249F26}" destId="{D90B570E-A2BA-AD41-8BDA-4DEEC11049B4}" srcOrd="0" destOrd="0" presId="urn:microsoft.com/office/officeart/2005/8/layout/process2"/>
    <dgm:cxn modelId="{3DDF10E0-1029-4805-BB5F-03F6C66339BA}" type="presParOf" srcId="{C5073880-57B7-6346-906D-10774EFBD463}" destId="{611EE0D1-AF78-FA4D-8FA6-1A8695B74631}" srcOrd="2" destOrd="0" presId="urn:microsoft.com/office/officeart/2005/8/layout/process2"/>
    <dgm:cxn modelId="{EB8F3D4A-36A5-4F3D-AA73-3C3793980457}" type="presParOf" srcId="{C5073880-57B7-6346-906D-10774EFBD463}" destId="{316775B9-6D23-954C-98A5-075836A91F16}" srcOrd="3" destOrd="0" presId="urn:microsoft.com/office/officeart/2005/8/layout/process2"/>
    <dgm:cxn modelId="{AB770A20-0D7F-4B95-84DF-1092687B87C3}" type="presParOf" srcId="{316775B9-6D23-954C-98A5-075836A91F16}" destId="{B47CCE3E-E0EB-8445-AE02-F08BB46D33FE}" srcOrd="0" destOrd="0" presId="urn:microsoft.com/office/officeart/2005/8/layout/process2"/>
    <dgm:cxn modelId="{3D1A7128-DDE2-4BE2-A1F0-E4090CC0A2BC}" type="presParOf" srcId="{C5073880-57B7-6346-906D-10774EFBD463}" destId="{AF6D474C-C82A-9744-BCBE-E09DA8FB8F75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355B3-27D6-474A-A1DE-123F18B4B46C}">
      <dsp:nvSpPr>
        <dsp:cNvPr id="0" name=""/>
        <dsp:cNvSpPr/>
      </dsp:nvSpPr>
      <dsp:spPr>
        <a:xfrm>
          <a:off x="834151" y="0"/>
          <a:ext cx="6561297" cy="1131490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bodily, perceptual, motor experiences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7291" y="33140"/>
        <a:ext cx="6495017" cy="1065210"/>
      </dsp:txXfrm>
    </dsp:sp>
    <dsp:sp modelId="{EFB6CE1D-594F-5C42-A1E2-07D17C249F26}">
      <dsp:nvSpPr>
        <dsp:cNvPr id="0" name=""/>
        <dsp:cNvSpPr/>
      </dsp:nvSpPr>
      <dsp:spPr>
        <a:xfrm rot="5400000">
          <a:off x="39026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3962049" y="1202209"/>
        <a:ext cx="305502" cy="297016"/>
      </dsp:txXfrm>
    </dsp:sp>
    <dsp:sp modelId="{611EE0D1-AF78-FA4D-8FA6-1A8695B74631}">
      <dsp:nvSpPr>
        <dsp:cNvPr id="0" name=""/>
        <dsp:cNvSpPr/>
      </dsp:nvSpPr>
      <dsp:spPr>
        <a:xfrm>
          <a:off x="849640" y="1697236"/>
          <a:ext cx="6530319" cy="1131490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conceptual structure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882780" y="1730376"/>
        <a:ext cx="6464039" cy="1065210"/>
      </dsp:txXfrm>
    </dsp:sp>
    <dsp:sp modelId="{316775B9-6D23-954C-98A5-075836A91F16}">
      <dsp:nvSpPr>
        <dsp:cNvPr id="0" name=""/>
        <dsp:cNvSpPr/>
      </dsp:nvSpPr>
      <dsp:spPr>
        <a:xfrm rot="5400000">
          <a:off x="39026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3962049" y="2899445"/>
        <a:ext cx="305502" cy="297016"/>
      </dsp:txXfrm>
    </dsp:sp>
    <dsp:sp modelId="{AF6D474C-C82A-9744-BCBE-E09DA8FB8F75}">
      <dsp:nvSpPr>
        <dsp:cNvPr id="0" name=""/>
        <dsp:cNvSpPr/>
      </dsp:nvSpPr>
      <dsp:spPr>
        <a:xfrm>
          <a:off x="756706" y="3394472"/>
          <a:ext cx="6716187" cy="1131490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semantic structure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789846" y="3427612"/>
        <a:ext cx="6649907" cy="106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1033460-5D11-4D3E-BB72-924F4C7EFC63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5BF053-44CB-4364-8824-6A5374E615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7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F04B30-EB10-4DDB-BBA0-8E6D971D0A2C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592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501091-63A5-4EE7-ADFA-E39CCB3B5788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833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BD6466-EA1D-4D77-B4B3-6B7FE76422C5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8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F85A46-71F3-4E80-9BFB-1755C3E2ED68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9972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D923A7-82AA-4FD2-AD8A-08EE27D5BBAE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1250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072CEF-1A79-4A30-AC72-8A623B4565F1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3138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528972-1BA6-407B-9FF5-0D708C5E9582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295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C32B56-51F8-4821-8BDA-FBDE0FCE5A42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717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86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A4843A-3FA2-4A37-9F57-753A08702CC6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9148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0A8D74-C647-485A-BDEF-D41C79F14204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560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27F2DA-6216-4B52-A583-2A1EA0886347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36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D8B194-7FB3-489C-84FC-8A9086CA2A7A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4078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47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A4B96B-689F-46D7-9613-6B52D40D99B2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462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E919CD-AB6A-457F-B743-0DD8F7765F6F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27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88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F125FE-BFE4-450C-B6AE-83428740B189}" type="slidenum">
              <a:rPr lang="en-GB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3065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CBEBAC-2F8A-4DFA-835A-96DCF978767E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896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E194FA-9A7C-4231-9251-7A50C76CDFB4}" type="slidenum">
              <a:rPr lang="en-GB" altLang="en-US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0830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49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66A7DF-0552-4BE1-8C1D-D32A805EF1F9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778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364E9A-B8E7-4256-8817-823A28DA52EA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798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90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95F3FD-7411-485C-9C67-3461D4F6526E}" type="slidenum">
              <a:rPr lang="en-GB" altLang="en-US"/>
              <a:pPr>
                <a:spcBef>
                  <a:spcPct val="0"/>
                </a:spcBef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5942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31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3F2D12-EBAD-4ED7-8AEB-96A79F6AD49D}" type="slidenum">
              <a:rPr lang="en-GB" altLang="en-US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7043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52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945735-E373-4955-A79E-044339EA497D}" type="slidenum">
              <a:rPr lang="en-GB" altLang="en-US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530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12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9BB286-152F-4F39-A647-76BE04DA8CD6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6943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72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745CD4-F56D-4E5F-AD98-019A75741303}" type="slidenum">
              <a:rPr lang="en-GB" altLang="en-US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08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43BF86-B786-447C-BF8A-B6EB3AECE2BB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780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3C0305-E4D3-45AF-B448-B83029C46C2B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319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389E79-C4B0-4DC8-A65D-08644AD6470B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4407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DF5263-6B60-4152-BB3D-F53DF01685E5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348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3B99B2-7408-4301-8AE7-3613FA15D31F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948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86F48D-F5E2-4428-A34F-1F2C4B4F23D2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491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8C4430-95E2-4C74-87F3-3B90F25E2127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786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E94367-D4A2-4706-AC76-75F0874DAB5C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2754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C1B63D-F123-4A21-AD15-0273CB51E0C5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25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68E8A-44D4-4B65-B245-99ACE8E34132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475258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925484-1469-4FEA-BA33-DF940D8CD563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4802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07554D-85BC-427A-A517-231E7D68FCE3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4079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0D4148-F67D-44A4-BE5A-55F3869B19E9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8041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9A3E10-5FE2-4398-9052-75179FAF7106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0141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4F0303-AAB0-482D-8733-4071607D3C51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974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CA5BDB-4605-4C15-8F0E-B7322462EDA2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153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1B4AB2-E910-4371-A993-9AFEA8528165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90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31A5E7-0BFF-4568-A8F4-26D9AAE35852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514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46CBB8-5B8E-4A56-BB13-444C8F0BB592}" type="slidenum">
              <a:rPr lang="de-DE" altLang="en-US"/>
              <a:pPr>
                <a:spcBef>
                  <a:spcPct val="0"/>
                </a:spcBef>
              </a:pPr>
              <a:t>6</a:t>
            </a:fld>
            <a:endParaRPr lang="de-DE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27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BB0CE2-2877-4C06-80C6-85665D46112E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940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55217C-F0E2-46E1-BD5D-3825166FE1F3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2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1468D8-45F9-4208-A3F4-FE4F69175643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42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86-36C0-4D71-8787-64FF8C0F1DC9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384B-A067-4D39-ACEC-5F1178ABEF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98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A5D4-ACBF-49A9-86B2-F6EADE5B1A8E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6B40-25FC-49DB-954E-A82CACF61C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400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167A-2EE7-4862-93D2-9C0FBD9B5F04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C1DC-BB87-4727-B1B7-BFD2134A4B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927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5307-BBBE-4AB5-9EBA-787C88B66DFE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6D01-240D-44CD-A912-6CF9D11831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65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E11F-A897-4B1D-9272-1325DAC2D314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8D73-C4D3-453B-8E5F-37756D20DC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2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F0F3-57B9-4CCF-B283-0CB36AB11E42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3C13-70AB-4574-868E-7D2FD0944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587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CD4A-5F80-412E-A845-2B00C31D2F11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FC63-5361-47A1-B074-C5F1040A2F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474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4C51-9B73-49A5-99DF-491AE130EB7A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8EB4-87A4-4706-ABA2-3BA102FDD8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36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18FB-1E12-4108-9CEA-F7BC02126C21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CAB6-2C54-4491-8FF1-4655C79565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425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991E-9027-428A-801F-641F2931C66A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192F-1CB2-4F9B-819B-AA29A4407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529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F001-A8FE-4B3B-8A4F-0813033BA524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1255-7C7C-4F10-A101-C5DEC30A4B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85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CCA5-6BEE-4B27-A751-D6A242ADAB35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1D60-CA93-4ECB-B7D3-AB11850541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171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05FC-0E0A-4F39-B9E0-DFC61A6629D8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2CA9-72F0-454F-ACBC-4F222FBFA0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523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BD3D-A365-4C18-B365-A065CC0ABFB4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FA96-5376-4024-88EF-1E738B0401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9420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435C-3A33-4A02-AB17-34865F156AD6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3EE6-365C-42EB-91A1-FA32DA33A0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688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6959D7-63F8-4D19-AF3D-88062AD2F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96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D21925-05BF-4946-87FB-5B2913713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85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6631-24BE-4434-AE91-A5D65C6B71F5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EDE5-B2C3-4F38-8F8B-081A47A1AF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55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1191-5D9A-4EB7-A289-67E0728E9EB8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429E-5E1D-43F2-BFDA-E1196E13A1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90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54FC1-B4FA-486A-8AD8-C77851BF92A9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9B02-C49F-44C4-8614-762E9D85DA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241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3CEC-A73A-44B5-90B2-4AEF28168B58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366E-52DC-42AE-9A41-E6CF6DEF6D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904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0FEA-403A-4EB4-8870-446A2F02CFA7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DC63-50B2-4167-B302-D34E51844F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05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3ED9-99FA-43EE-AAF6-9E9941FBDD97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33C2-53BB-4CAB-BDF3-2777F7C32B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0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2B70-1491-4ED3-A78E-FD7A488AC1AF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0EDC-62EF-4926-8721-AE55403262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212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72B3F08-1599-42A4-8C91-F0B493844B8A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B439DF-5E5A-46FA-89EE-852BC15EFF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B3D3BAE-F755-40DB-B18A-3CED37F8C7B9}" type="datetime1">
              <a:rPr lang="en-GB"/>
              <a:pPr>
                <a:defRPr/>
              </a:pPr>
              <a:t>25/9/17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CD9485-12DF-4E77-811D-8B8495B4A5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Metaphor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Truth or Lie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3000" smtClean="0">
                <a:ea typeface="ＭＳ Ｐゴシック" panose="020B0600070205080204" pitchFamily="34" charset="-128"/>
              </a:rPr>
              <a:t>John and Mary recently got together. Valentino is Mary’s previous boyfriend. Valentino has been sick for two weeks but he met Mary last night.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GB" altLang="en-US" sz="2600" smtClean="0">
                <a:ea typeface="ＭＳ Ｐゴシック" panose="020B0600070205080204" pitchFamily="34" charset="-128"/>
              </a:rPr>
              <a:t>John: Have you met Valentino this week?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GB" altLang="en-US" sz="2600" smtClean="0">
                <a:ea typeface="ＭＳ Ｐゴシック" panose="020B0600070205080204" pitchFamily="34" charset="-128"/>
              </a:rPr>
              <a:t>Mary: Valentino’s been sick for two weeks.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altLang="en-US" sz="2600" smtClean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GB" altLang="en-US" sz="2600" smtClean="0">
                <a:ea typeface="ＭＳ Ｐゴシック" panose="020B0600070205080204" pitchFamily="34" charset="-128"/>
              </a:rPr>
              <a:t>Did Mary lie?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altLang="en-US" sz="2600" smtClean="0">
              <a:ea typeface="ＭＳ Ｐゴシック" panose="020B0600070205080204" pitchFamily="34" charset="-128"/>
            </a:endParaRPr>
          </a:p>
          <a:p>
            <a:pPr lvl="1" algn="r" eaLnBrk="1" hangingPunct="1">
              <a:buFont typeface="Arial" panose="020B0604020202020204" pitchFamily="34" charset="0"/>
              <a:buNone/>
            </a:pPr>
            <a:r>
              <a:rPr lang="en-GB" altLang="en-US" sz="2600" smtClean="0">
                <a:ea typeface="ＭＳ Ｐゴシック" panose="020B0600070205080204" pitchFamily="34" charset="-128"/>
              </a:rPr>
              <a:t>Coleman  &amp; Kay 1981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What does it mean to lie?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Coleman &amp; Kay (1981):</a:t>
            </a:r>
          </a:p>
          <a:p>
            <a:pPr lvl="2" eaLnBrk="1" hangingPunct="1"/>
            <a:r>
              <a:rPr lang="en-GB" altLang="en-US" smtClean="0">
                <a:ea typeface="ＭＳ Ｐゴシック" panose="020B0600070205080204" pitchFamily="34" charset="-128"/>
              </a:rPr>
              <a:t>the speaker doesn’t believe what he or she is saying</a:t>
            </a:r>
          </a:p>
          <a:p>
            <a:pPr lvl="2" eaLnBrk="1" hangingPunct="1"/>
            <a:r>
              <a:rPr lang="en-GB" altLang="en-US" smtClean="0">
                <a:ea typeface="ＭＳ Ｐゴシック" panose="020B0600070205080204" pitchFamily="34" charset="-128"/>
              </a:rPr>
              <a:t>the speaker intends to deceive the listener</a:t>
            </a:r>
          </a:p>
          <a:p>
            <a:pPr lvl="2" eaLnBrk="1" hangingPunct="1"/>
            <a:r>
              <a:rPr lang="en-GB" altLang="en-US" smtClean="0">
                <a:ea typeface="ＭＳ Ｐゴシック" panose="020B0600070205080204" pitchFamily="34" charset="-128"/>
              </a:rPr>
              <a:t>the statement </a:t>
            </a:r>
            <a:r>
              <a:rPr lang="en-GB" altLang="en-US" i="1" smtClean="0">
                <a:ea typeface="ＭＳ Ｐゴシック" panose="020B0600070205080204" pitchFamily="34" charset="-128"/>
              </a:rPr>
              <a:t>probably </a:t>
            </a:r>
            <a:r>
              <a:rPr lang="en-GB" altLang="en-US" smtClean="0">
                <a:ea typeface="ＭＳ Ｐゴシック" panose="020B0600070205080204" pitchFamily="34" charset="-128"/>
              </a:rPr>
              <a:t>doesn’t correspond to the state of affairs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Subjects’ spontaneous answer:</a:t>
            </a:r>
          </a:p>
          <a:p>
            <a:pPr lvl="2" eaLnBrk="1" hangingPunct="1"/>
            <a:r>
              <a:rPr lang="en-GB" altLang="en-US" smtClean="0">
                <a:ea typeface="ＭＳ Ｐゴシック" panose="020B0600070205080204" pitchFamily="34" charset="-128"/>
              </a:rPr>
              <a:t>a lie is a statement that does not correspond to the state of affairs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466725"/>
            <a:ext cx="8229600" cy="5659438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Lakoff’s explanation for the contradictory results of the “lie” experiments: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Coleman &amp; Kay’s truth: </a:t>
            </a:r>
          </a:p>
          <a:p>
            <a:pPr lvl="2" eaLnBrk="1" hangingPunct="1"/>
            <a:r>
              <a:rPr lang="en-GB" altLang="en-US" smtClean="0">
                <a:ea typeface="ＭＳ Ｐゴシック" panose="020B0600070205080204" pitchFamily="34" charset="-128"/>
              </a:rPr>
              <a:t>refers to states of affairs</a:t>
            </a:r>
          </a:p>
          <a:p>
            <a:pPr lvl="2" eaLnBrk="1" hangingPunct="1"/>
            <a:r>
              <a:rPr lang="en-GB" altLang="en-US" smtClean="0">
                <a:ea typeface="ＭＳ Ｐゴシック" panose="020B0600070205080204" pitchFamily="34" charset="-128"/>
              </a:rPr>
              <a:t>objective</a:t>
            </a:r>
          </a:p>
          <a:p>
            <a:pPr lvl="2" eaLnBrk="1" hangingPunct="1"/>
            <a:r>
              <a:rPr lang="en-GB" altLang="en-US" smtClean="0">
                <a:ea typeface="ＭＳ Ｐゴシック" panose="020B0600070205080204" pitchFamily="34" charset="-128"/>
              </a:rPr>
              <a:t>independent of people’s mental processes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Everyday truth concept: </a:t>
            </a:r>
          </a:p>
          <a:p>
            <a:pPr lvl="2" eaLnBrk="1" hangingPunct="1"/>
            <a:r>
              <a:rPr lang="en-GB" altLang="en-US" smtClean="0">
                <a:ea typeface="ＭＳ Ｐゴシック" panose="020B0600070205080204" pitchFamily="34" charset="-128"/>
              </a:rPr>
              <a:t>refers to sincerity of intentions (deception = lie)</a:t>
            </a:r>
          </a:p>
          <a:p>
            <a:pPr lvl="2" eaLnBrk="1" hangingPunct="1"/>
            <a:r>
              <a:rPr lang="en-GB" altLang="en-US" smtClean="0">
                <a:ea typeface="ＭＳ Ｐゴシック" panose="020B0600070205080204" pitchFamily="34" charset="-128"/>
              </a:rPr>
              <a:t>interpreted in terms of people’s mental representation of the world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281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3000" smtClean="0">
                <a:ea typeface="ＭＳ Ｐゴシック" panose="020B0600070205080204" pitchFamily="34" charset="-128"/>
              </a:rPr>
              <a:t>Lakoff: Idealised Cognitive Model (ICM) resolution of the contradition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3000" smtClean="0">
                <a:ea typeface="ＭＳ Ｐゴシック" panose="020B0600070205080204" pitchFamily="34" charset="-128"/>
              </a:rPr>
              <a:t>ICM: a mental model of schemas observed in the world – theory of the organisation of human knowledge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3000" smtClean="0">
                <a:ea typeface="ＭＳ Ｐゴシック" panose="020B0600070205080204" pitchFamily="34" charset="-128"/>
              </a:rPr>
              <a:t>Categories used in everyday communication are defined by ICMs; they do not necessarily correspond to scientific categories:</a:t>
            </a:r>
          </a:p>
          <a:p>
            <a:pPr eaLnBrk="1" hangingPunct="1">
              <a:lnSpc>
                <a:spcPct val="80000"/>
              </a:lnSpc>
            </a:pPr>
            <a:endParaRPr lang="en-GB" altLang="en-US" sz="3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890963"/>
          <a:ext cx="8229600" cy="22860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biological category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common category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cucumber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fruit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vegetable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carrot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root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vegetable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nut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fruit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nut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oregano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leaf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herb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scientific categories describe reality</a:t>
            </a:r>
          </a:p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mental models describe an “idealised” image</a:t>
            </a:r>
            <a:r>
              <a:rPr lang="hu-HU" altLang="en-US" smtClean="0">
                <a:ea typeface="ＭＳ Ｐゴシック" panose="020B0600070205080204" pitchFamily="34" charset="-128"/>
              </a:rPr>
              <a:t> </a:t>
            </a:r>
            <a:r>
              <a:rPr lang="en-GB" altLang="en-US" smtClean="0">
                <a:ea typeface="ＭＳ Ｐゴシック" panose="020B0600070205080204" pitchFamily="34" charset="-128"/>
              </a:rPr>
              <a:t>(corresponding to people’s ideas)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Basic ICMs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basic level: </a:t>
            </a:r>
            <a:r>
              <a:rPr lang="en-GB" altLang="en-US" i="1" smtClean="0">
                <a:ea typeface="ＭＳ Ｐゴシック" panose="020B0600070205080204" pitchFamily="34" charset="-128"/>
              </a:rPr>
              <a:t>preconceptual, </a:t>
            </a:r>
            <a:r>
              <a:rPr lang="en-GB" altLang="en-US" smtClean="0">
                <a:ea typeface="ＭＳ Ｐゴシック" panose="020B0600070205080204" pitchFamily="34" charset="-128"/>
              </a:rPr>
              <a:t>image schemas of concepts having directly perceptible meaning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bodily experiences: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hunger, pain, water, wood, stone, life forms, everyday objects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spatial schemas: 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source-path-goal, centre-periphery, container, whole-part, up-down, linearity, etc.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On image schemas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Memory traces of perceptual states</a:t>
            </a:r>
          </a:p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They follow from natural physical properties: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people walk upright, their body is vertically asymmetrical: up-down schema.</a:t>
            </a:r>
          </a:p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They develop through experience (not innate)</a:t>
            </a:r>
          </a:p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They are schematic, not detailed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they allow people to structure the world: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container schema: categorisation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up-down and part-whole schemas: hierarchical organisation of categories</a:t>
            </a:r>
          </a:p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abstract knowledge is interpreted based on these schemas</a:t>
            </a:r>
          </a:p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conceptual structure, theory of </a:t>
            </a:r>
            <a:r>
              <a:rPr lang="en-GB" altLang="en-US" b="1" smtClean="0">
                <a:ea typeface="ＭＳ Ｐゴシック" panose="020B0600070205080204" pitchFamily="34" charset="-128"/>
              </a:rPr>
              <a:t>embodiment</a:t>
            </a:r>
            <a:endParaRPr lang="en-GB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endParaRPr lang="en-GB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Propositional ICMs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Second level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based on Fillmore’s mental models and frames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complex knowledge composed of basic schemas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mental models of situations in life</a:t>
            </a:r>
          </a:p>
          <a:p>
            <a:pPr lvl="2" eaLnBrk="1" hangingPunct="1"/>
            <a:r>
              <a:rPr lang="en-GB" altLang="en-US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restaurant, shopping, travelling</a:t>
            </a:r>
            <a:r>
              <a:rPr lang="en-GB" altLang="en-US" smtClean="0">
                <a:ea typeface="ＭＳ Ｐゴシック" panose="020B0600070205080204" pitchFamily="34" charset="-128"/>
              </a:rPr>
              <a:t>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Truth-conditional semantics and the correspondence theory of truth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The world consists of a set of state of affairs.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Alfred Tarski (Polish-American mathematician, 20th c.): an utterance is true if it corresponds to a state of affairs.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GB" altLang="en-US" dirty="0" smtClean="0">
                <a:solidFill>
                  <a:srgbClr val="984807"/>
                </a:solidFill>
                <a:ea typeface="ＭＳ Ｐゴシック" panose="020B0600070205080204" pitchFamily="34" charset="-128"/>
              </a:rPr>
              <a:t>The snow is white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” is true if and only if snow is white.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The meaning of a sentence: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the set of all states of affairs for which the proposition conveyed by the sentence is true.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 smtClean="0">
                <a:ea typeface="ＭＳ Ｐゴシック" panose="020B0600070205080204" pitchFamily="34" charset="-128"/>
              </a:rPr>
              <a:t>McDonald’s restaurant:</a:t>
            </a:r>
            <a:br>
              <a:rPr lang="en-GB" altLang="en-US" sz="3000" smtClean="0">
                <a:ea typeface="ＭＳ Ｐゴシック" panose="020B0600070205080204" pitchFamily="34" charset="-128"/>
              </a:rPr>
            </a:br>
            <a:endParaRPr lang="en-GB" altLang="en-US" sz="300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I’ll have a hamburger with mustard and ketchup but no onions please. The meat should be a bit on the rare side.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60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I’ll have a hamburger, warmed, packed in a paper box, with a napkin. It should be about 15 cm across and please either hand it to me over the counter or put it on the tray. </a:t>
            </a:r>
          </a:p>
          <a:p>
            <a:pPr lvl="1" algn="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600" smtClean="0">
                <a:ea typeface="ＭＳ Ｐゴシック" panose="020B0600070205080204" pitchFamily="34" charset="-128"/>
              </a:rPr>
              <a:t>Searle (1979)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en-US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en-US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During World War I Ronald Reagan’s birth mother dropped his analog watch into the sound hole of his acoustic guitar.</a:t>
            </a:r>
          </a:p>
          <a:p>
            <a:pPr eaLnBrk="1" hangingPunct="1">
              <a:lnSpc>
                <a:spcPct val="90000"/>
              </a:lnSpc>
            </a:pPr>
            <a:endParaRPr lang="hu-HU" altLang="en-US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en-US" smtClean="0">
                <a:ea typeface="ＭＳ Ｐゴシック" panose="020B0600070205080204" pitchFamily="34" charset="-128"/>
              </a:rPr>
              <a:t>uttered in 1919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en-US" smtClean="0">
                <a:ea typeface="ＭＳ Ｐゴシック" panose="020B0600070205080204" pitchFamily="34" charset="-128"/>
              </a:rPr>
              <a:t>uttered in 1984</a:t>
            </a:r>
          </a:p>
          <a:p>
            <a:pPr lvl="1" eaLnBrk="1" hangingPunct="1">
              <a:lnSpc>
                <a:spcPct val="90000"/>
              </a:lnSpc>
            </a:pPr>
            <a:endParaRPr lang="hu-HU" altLang="en-US" smtClean="0">
              <a:ea typeface="ＭＳ Ｐゴシック" panose="020B0600070205080204" pitchFamily="34" charset="-128"/>
            </a:endParaRPr>
          </a:p>
          <a:p>
            <a:pPr lvl="1" algn="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u-HU" altLang="en-US" smtClean="0">
                <a:ea typeface="ＭＳ Ｐゴシック" panose="020B0600070205080204" pitchFamily="34" charset="-128"/>
              </a:rPr>
              <a:t>Fillmore (1985)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Metaphor ICMs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more abstract level: representation of concepts that cannot be directly experienced – in terms of basic ICMs</a:t>
            </a:r>
          </a:p>
          <a:p>
            <a:pPr lvl="1" eaLnBrk="1" hangingPunct="1"/>
            <a:r>
              <a:rPr lang="en-GB" altLang="en-US" i="1" smtClean="0">
                <a:ea typeface="ＭＳ Ｐゴシック" panose="020B0600070205080204" pitchFamily="34" charset="-128"/>
              </a:rPr>
              <a:t>the source domain </a:t>
            </a:r>
            <a:r>
              <a:rPr lang="en-GB" altLang="en-US" smtClean="0">
                <a:ea typeface="ＭＳ Ｐゴシック" panose="020B0600070205080204" pitchFamily="34" charset="-128"/>
              </a:rPr>
              <a:t>structures the </a:t>
            </a:r>
            <a:r>
              <a:rPr lang="en-GB" altLang="en-US" i="1" smtClean="0">
                <a:ea typeface="ＭＳ Ｐゴシック" panose="020B0600070205080204" pitchFamily="34" charset="-128"/>
              </a:rPr>
              <a:t>target domain</a:t>
            </a:r>
            <a:endParaRPr lang="en-GB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source domain: concrete experiential schema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target domain: abstract concept</a:t>
            </a:r>
          </a:p>
          <a:p>
            <a:pPr lvl="1" eaLnBrk="1" hangingPunct="1"/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419600" cy="1219200"/>
          </a:xfrm>
        </p:spPr>
        <p:txBody>
          <a:bodyPr/>
          <a:lstStyle/>
          <a:p>
            <a:pPr eaLnBrk="1" hangingPunct="1"/>
            <a:r>
              <a:rPr lang="hu-HU" altLang="en-US" sz="3600" smtClean="0">
                <a:ea typeface="ＭＳ Ｐゴシック" panose="020B0600070205080204" pitchFamily="34" charset="-128"/>
              </a:rPr>
              <a:t>Metaphors based on spatial schema</a:t>
            </a:r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914400" y="2667000"/>
            <a:ext cx="2133600" cy="2819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5867400" y="2667000"/>
            <a:ext cx="2133600" cy="2819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3200400" y="3276600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3200400" y="4267200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200400" y="4648200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200400" y="5029200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3200400" y="3581400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3200400" y="3886200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178550" y="5715000"/>
            <a:ext cx="171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/>
              <a:t>Target domain</a:t>
            </a:r>
            <a:endParaRPr lang="hu-HU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/>
              <a:t>(abstract)</a:t>
            </a:r>
            <a:endParaRPr lang="en-US" altLang="en-US" sz="2000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1128713" y="5791200"/>
            <a:ext cx="1773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/>
              <a:t>Source domain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/>
              <a:t>(concrete)</a:t>
            </a:r>
            <a:endParaRPr lang="en-US" altLang="en-US" sz="2000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3733800" y="5181600"/>
            <a:ext cx="119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000"/>
              <a:t>mappings</a:t>
            </a:r>
            <a:endParaRPr lang="en-US" altLang="en-US" sz="2000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1600200" y="1981200"/>
            <a:ext cx="109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b="1"/>
              <a:t>Space</a:t>
            </a:r>
            <a:endParaRPr lang="en-US" altLang="en-US" sz="2400" b="1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5715000" y="358775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/>
              <a:t>Time,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/>
              <a:t>Relatedness,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/>
              <a:t>Status,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/>
              <a:t>Mathematics,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/>
              <a:t>Emotions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/>
              <a:t>Quantity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711200"/>
          </a:xfrm>
        </p:spPr>
        <p:txBody>
          <a:bodyPr/>
          <a:lstStyle/>
          <a:p>
            <a:pPr eaLnBrk="1" hangingPunct="1"/>
            <a:r>
              <a:rPr lang="hu-HU" altLang="en-US" sz="4000" smtClean="0">
                <a:ea typeface="ＭＳ Ｐゴシック" panose="020B0600070205080204" pitchFamily="34" charset="-128"/>
              </a:rPr>
              <a:t> Space as a source domain</a:t>
            </a:r>
            <a:endParaRPr lang="en-US" altLang="en-US" sz="4000" smtClean="0">
              <a:ea typeface="ＭＳ Ｐゴシック" panose="020B0600070205080204" pitchFamily="34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-4953000" y="-609600"/>
            <a:ext cx="5791200" cy="152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sz="800">
              <a:ea typeface="+mn-ea"/>
              <a:cs typeface="+mn-cs"/>
            </a:endParaRPr>
          </a:p>
        </p:txBody>
      </p:sp>
      <p:graphicFrame>
        <p:nvGraphicFramePr>
          <p:cNvPr id="140292" name="Group 4"/>
          <p:cNvGraphicFramePr>
            <a:graphicFrameLocks noGrp="1"/>
          </p:cNvGraphicFramePr>
          <p:nvPr>
            <p:ph sz="half" idx="2"/>
          </p:nvPr>
        </p:nvGraphicFramePr>
        <p:xfrm>
          <a:off x="228600" y="1258888"/>
          <a:ext cx="8780463" cy="5464183"/>
        </p:xfrm>
        <a:graphic>
          <a:graphicData uri="http://schemas.openxmlformats.org/drawingml/2006/table">
            <a:tbl>
              <a:tblPr/>
              <a:tblGrid>
                <a:gridCol w="3173413"/>
                <a:gridCol w="5607050"/>
              </a:tblGrid>
              <a:tr h="1068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Abstract concept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Example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31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Tuesday, </a:t>
                      </a: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between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6 and 7</a:t>
                      </a:r>
                      <a:endParaRPr kumimoji="0" lang="en-US" sz="28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Relatedness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distant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relative, </a:t>
                      </a: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close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friend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Social status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position, </a:t>
                      </a: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status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Mathematics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bounded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function, </a:t>
                      </a: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closed</a:t>
                      </a: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set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Emotions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you look </a:t>
                      </a: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downhearted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in </a:t>
                      </a:r>
                      <a:r>
                        <a:rPr kumimoji="0" lang="hu-H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  <a:r>
                        <a:rPr kumimoji="0" lang="hu-H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spirits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Quantity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income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Event structure metaphor: relationship – journey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2290763"/>
            <a:ext cx="8229600" cy="38354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This relationship is a dead end.</a:t>
            </a:r>
          </a:p>
          <a:p>
            <a:pPr eaLnBrk="1" hangingPunct="1"/>
            <a:r>
              <a:rPr lang="en-GB" altLang="en-US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Their marriage is on the rocks.</a:t>
            </a:r>
          </a:p>
          <a:p>
            <a:pPr eaLnBrk="1" hangingPunct="1"/>
            <a:r>
              <a:rPr lang="en-GB" altLang="en-US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They have come a long way since the first kiss.</a:t>
            </a:r>
          </a:p>
          <a:p>
            <a:pPr eaLnBrk="1" hangingPunct="1"/>
            <a:r>
              <a:rPr lang="en-GB" altLang="en-US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They went their separate paths</a:t>
            </a:r>
            <a:r>
              <a:rPr lang="en-GB" altLang="en-US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GB" altLang="en-US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Their relationship is on track.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hu-HU" altLang="en-US" smtClean="0">
                <a:ea typeface="ＭＳ Ｐゴシック" panose="020B0600070205080204" pitchFamily="34" charset="-128"/>
              </a:rPr>
              <a:t>Linking the participants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idx="1"/>
          </p:nvPr>
        </p:nvGraphicFramePr>
        <p:xfrm>
          <a:off x="457200" y="1555750"/>
          <a:ext cx="8229600" cy="412909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Source domain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JOURNEY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Target domain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RELATIONSHIP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journey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events in the relationship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traveller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lovers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obstacles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difficulties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path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progress in time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means of transport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nature of progress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Conceptual metaphors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700" dirty="0" smtClean="0">
                <a:ea typeface="ＭＳ Ｐゴシック" panose="020B0600070205080204" pitchFamily="34" charset="-128"/>
              </a:rPr>
              <a:t>everyday language use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en-US" sz="2700" dirty="0" smtClean="0">
                <a:ea typeface="ＭＳ Ｐゴシック" panose="020B0600070205080204" pitchFamily="34" charset="-128"/>
              </a:rPr>
              <a:t>The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use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of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concrete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experiential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concepts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to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describe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more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abstract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phenomena</a:t>
            </a:r>
            <a:endParaRPr lang="en-GB" altLang="en-US" sz="27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en-US" sz="2700" b="1" dirty="0" err="1" smtClean="0">
                <a:ea typeface="ＭＳ Ｐゴシック" panose="020B0600070205080204" pitchFamily="34" charset="-128"/>
              </a:rPr>
              <a:t>Conceptual</a:t>
            </a:r>
            <a:r>
              <a:rPr lang="hu-HU" altLang="en-US" sz="2700" b="1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b="1" dirty="0" err="1" smtClean="0">
                <a:ea typeface="ＭＳ Ｐゴシック" panose="020B0600070205080204" pitchFamily="34" charset="-128"/>
              </a:rPr>
              <a:t>mapping</a:t>
            </a:r>
            <a:r>
              <a:rPr lang="hu-HU" altLang="en-US" sz="2700" b="1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between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the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actors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of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the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source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and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the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target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domains</a:t>
            </a:r>
            <a:endParaRPr lang="en-GB" altLang="en-US" sz="27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en-US" sz="2700" dirty="0" err="1" smtClean="0">
                <a:ea typeface="ＭＳ Ｐゴシック" panose="020B0600070205080204" pitchFamily="34" charset="-128"/>
              </a:rPr>
              <a:t>Mapping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is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unidirectional</a:t>
            </a:r>
            <a:endParaRPr lang="en-GB" altLang="en-US" sz="27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en-US" sz="2700" dirty="0" smtClean="0">
                <a:ea typeface="ＭＳ Ｐゴシック" panose="020B0600070205080204" pitchFamily="34" charset="-128"/>
              </a:rPr>
              <a:t>A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metaphorical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statement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may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be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false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in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its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literal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sense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en-GB" altLang="en-US" sz="2700" dirty="0" smtClean="0">
                <a:ea typeface="ＭＳ Ｐゴシック" panose="020B0600070205080204" pitchFamily="34" charset="-128"/>
              </a:rPr>
              <a:t>(</a:t>
            </a:r>
            <a:r>
              <a:rPr lang="hu-HU" altLang="en-US" sz="2700" dirty="0" err="1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you</a:t>
            </a:r>
            <a:r>
              <a:rPr lang="hu-HU" altLang="en-US" sz="2700" dirty="0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are</a:t>
            </a:r>
            <a:r>
              <a:rPr lang="hu-HU" altLang="en-US" sz="2700" dirty="0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 a </a:t>
            </a:r>
            <a:r>
              <a:rPr lang="hu-HU" altLang="en-US" sz="2700" dirty="0" err="1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pig</a:t>
            </a:r>
            <a:r>
              <a:rPr lang="en-GB" altLang="en-US" sz="2700" dirty="0" smtClean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en-US" sz="2700" dirty="0" err="1" smtClean="0">
                <a:ea typeface="ＭＳ Ｐゴシック" panose="020B0600070205080204" pitchFamily="34" charset="-128"/>
              </a:rPr>
              <a:t>According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to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the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theory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,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not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only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language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but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all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human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cognition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relies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on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metaphors</a:t>
            </a:r>
            <a:r>
              <a:rPr lang="en-GB" altLang="en-US" sz="2700" dirty="0" smtClean="0">
                <a:ea typeface="ＭＳ Ｐゴシック" panose="020B0600070205080204" pitchFamily="34" charset="-128"/>
              </a:rPr>
              <a:t> –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conceptual</a:t>
            </a:r>
            <a:endParaRPr lang="en-GB" altLang="en-US" sz="27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en-US" sz="2700" dirty="0" err="1" smtClean="0">
                <a:ea typeface="ＭＳ Ｐゴシック" panose="020B0600070205080204" pitchFamily="34" charset="-128"/>
              </a:rPr>
              <a:t>We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cannot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think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in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other</a:t>
            </a:r>
            <a:r>
              <a:rPr lang="hu-HU" altLang="en-US" sz="27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2700" dirty="0" err="1" smtClean="0">
                <a:ea typeface="ＭＳ Ｐゴシック" panose="020B0600070205080204" pitchFamily="34" charset="-128"/>
              </a:rPr>
              <a:t>terms</a:t>
            </a:r>
            <a:r>
              <a:rPr lang="en-GB" altLang="en-US" sz="2700" dirty="0" smtClean="0">
                <a:ea typeface="ＭＳ Ｐゴシック" panose="020B0600070205080204" pitchFamily="34" charset="-128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1350"/>
            <a:ext cx="8229600" cy="5484813"/>
          </a:xfrm>
        </p:spPr>
        <p:txBody>
          <a:bodyPr/>
          <a:lstStyle/>
          <a:p>
            <a:pPr eaLnBrk="1" hangingPunct="1"/>
            <a:r>
              <a:rPr lang="hu-HU" altLang="en-US" sz="3000" smtClean="0">
                <a:ea typeface="ＭＳ Ｐゴシック" panose="020B0600070205080204" pitchFamily="34" charset="-128"/>
              </a:rPr>
              <a:t>Categories of metaphor</a:t>
            </a:r>
          </a:p>
          <a:p>
            <a:pPr lvl="1" eaLnBrk="1" hangingPunct="1"/>
            <a:r>
              <a:rPr lang="hu-HU" altLang="en-US" sz="2600" smtClean="0">
                <a:ea typeface="ＭＳ Ｐゴシック" panose="020B0600070205080204" pitchFamily="34" charset="-128"/>
              </a:rPr>
              <a:t>Conventional</a:t>
            </a:r>
          </a:p>
          <a:p>
            <a:pPr lvl="2" eaLnBrk="1" hangingPunct="1"/>
            <a:r>
              <a:rPr lang="hu-HU" altLang="en-US" sz="2200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His head wanted to explode.</a:t>
            </a:r>
          </a:p>
          <a:p>
            <a:pPr lvl="2" eaLnBrk="1" hangingPunct="1"/>
            <a:r>
              <a:rPr lang="hu-HU" altLang="en-US" sz="2200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Everything is in good hands.</a:t>
            </a:r>
          </a:p>
          <a:p>
            <a:pPr lvl="2" eaLnBrk="1" hangingPunct="1"/>
            <a:r>
              <a:rPr lang="hu-HU" altLang="en-US" sz="2200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You have to conquer your feelings.</a:t>
            </a:r>
          </a:p>
          <a:p>
            <a:pPr lvl="1" eaLnBrk="1" hangingPunct="1"/>
            <a:r>
              <a:rPr lang="hu-HU" altLang="en-US" sz="2600" smtClean="0">
                <a:ea typeface="ＭＳ Ｐゴシック" panose="020B0600070205080204" pitchFamily="34" charset="-128"/>
              </a:rPr>
              <a:t>Novel</a:t>
            </a:r>
          </a:p>
          <a:p>
            <a:pPr lvl="2" eaLnBrk="1" hangingPunct="1"/>
            <a:r>
              <a:rPr lang="hu-HU" altLang="en-US" sz="2200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My car is thirsty.</a:t>
            </a:r>
          </a:p>
          <a:p>
            <a:pPr lvl="2" eaLnBrk="1" hangingPunct="1"/>
            <a:r>
              <a:rPr lang="hu-HU" altLang="en-US" sz="2200" smtClean="0">
                <a:solidFill>
                  <a:srgbClr val="254061"/>
                </a:solidFill>
                <a:ea typeface="ＭＳ Ｐゴシック" panose="020B0600070205080204" pitchFamily="34" charset="-128"/>
              </a:rPr>
              <a:t>My mother-in-law is a lion.</a:t>
            </a:r>
          </a:p>
          <a:p>
            <a:pPr eaLnBrk="1" hangingPunct="1"/>
            <a:endParaRPr lang="hu-HU" altLang="en-US" sz="3000" smtClean="0">
              <a:solidFill>
                <a:srgbClr val="254061"/>
              </a:solidFill>
              <a:ea typeface="ＭＳ Ｐゴシック" panose="020B0600070205080204" pitchFamily="34" charset="-128"/>
            </a:endParaRPr>
          </a:p>
          <a:p>
            <a:pPr lvl="2" eaLnBrk="1" hangingPunct="1"/>
            <a:endParaRPr lang="en-GB" altLang="en-US" sz="22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3000" smtClean="0">
                <a:ea typeface="ＭＳ Ｐゴシック" panose="020B0600070205080204" pitchFamily="34" charset="-128"/>
              </a:rPr>
              <a:t>Similar metaphors tend to be conventionalised in different languages</a:t>
            </a:r>
            <a:endParaRPr lang="en-GB" altLang="en-US" sz="300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hu-HU" altLang="en-US" sz="2600" smtClean="0">
                <a:ea typeface="ＭＳ Ｐゴシック" panose="020B0600070205080204" pitchFamily="34" charset="-128"/>
              </a:rPr>
              <a:t>Cognitively salient source and target domain pairs</a:t>
            </a:r>
            <a:endParaRPr lang="en-GB" altLang="en-US" sz="260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hu-HU" altLang="en-US" sz="2600" smtClean="0">
                <a:ea typeface="ＭＳ Ｐゴシック" panose="020B0600070205080204" pitchFamily="34" charset="-128"/>
              </a:rPr>
              <a:t>Based on experiences</a:t>
            </a:r>
            <a:endParaRPr lang="en-GB" altLang="en-US" sz="2600" smtClean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hu-HU" altLang="en-US" sz="2200" smtClean="0">
                <a:ea typeface="ＭＳ Ｐゴシック" panose="020B0600070205080204" pitchFamily="34" charset="-128"/>
              </a:rPr>
              <a:t>MORE IS UP, LOVE IS A JOURNEY, THEORIES ARE BUILDINGS, etc.</a:t>
            </a:r>
            <a:endParaRPr lang="en-GB" altLang="en-US" sz="2200" smtClean="0">
              <a:ea typeface="ＭＳ Ｐゴシック" panose="020B0600070205080204" pitchFamily="34" charset="-128"/>
            </a:endParaRPr>
          </a:p>
          <a:p>
            <a:pPr lvl="2" eaLnBrk="1" hangingPunct="1"/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We know the meaning of a sentence if we can tell under what conditions the proposition conveyed by it is true (i.e. if we know its truth conditions)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>
                <a:ea typeface="ＭＳ Ｐゴシック" panose="020B0600070205080204" pitchFamily="34" charset="-128"/>
              </a:rPr>
              <a:t>Questions</a:t>
            </a:r>
            <a:r>
              <a:rPr lang="en-GB" altLang="en-US" smtClean="0">
                <a:ea typeface="ＭＳ Ｐゴシック" panose="020B0600070205080204" pitchFamily="34" charset="-128"/>
              </a:rPr>
              <a:t>: </a:t>
            </a:r>
            <a:r>
              <a:rPr lang="hu-HU" altLang="en-US" smtClean="0">
                <a:ea typeface="ＭＳ Ｐゴシック" panose="020B0600070205080204" pitchFamily="34" charset="-128"/>
              </a:rPr>
              <a:t>what differentiates metaphors from non-metaphors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457200" y="2034073"/>
            <a:ext cx="8229600" cy="4092090"/>
          </a:xfrm>
        </p:spPr>
        <p:txBody>
          <a:bodyPr/>
          <a:lstStyle/>
          <a:p>
            <a:r>
              <a:rPr lang="hu-HU" altLang="en-US" dirty="0" err="1" smtClean="0">
                <a:ea typeface="ＭＳ Ｐゴシック" panose="020B0600070205080204" pitchFamily="34" charset="-128"/>
              </a:rPr>
              <a:t>Literal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versus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non-literal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meaning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?</a:t>
            </a:r>
            <a:endParaRPr lang="en-GB" altLang="en-US" dirty="0">
              <a:ea typeface="ＭＳ Ｐゴシック" panose="020B0600070205080204" pitchFamily="34" charset="-128"/>
            </a:endParaRPr>
          </a:p>
          <a:p>
            <a:r>
              <a:rPr lang="hu-HU" altLang="en-US" dirty="0" err="1" smtClean="0">
                <a:ea typeface="ＭＳ Ｐゴシック" panose="020B0600070205080204" pitchFamily="34" charset="-128"/>
              </a:rPr>
              <a:t>Truth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conditional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versus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non-truth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conditional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?</a:t>
            </a:r>
            <a:endParaRPr lang="en-GB" altLang="en-US" dirty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C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ontext-independent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vs.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context-dependent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?</a:t>
            </a:r>
            <a:br>
              <a:rPr lang="en-GB" altLang="en-US" dirty="0" smtClean="0">
                <a:ea typeface="ＭＳ Ｐゴシック" panose="020B0600070205080204" pitchFamily="34" charset="-128"/>
              </a:rPr>
            </a:b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800" dirty="0" smtClean="0">
                <a:ea typeface="ＭＳ Ｐゴシック" panose="020B0600070205080204" pitchFamily="34" charset="-128"/>
              </a:rPr>
              <a:t>T</a:t>
            </a:r>
            <a:r>
              <a:rPr lang="hu-HU" altLang="en-US" sz="3800" dirty="0" err="1" smtClean="0">
                <a:ea typeface="ＭＳ Ｐゴシック" panose="020B0600070205080204" pitchFamily="34" charset="-128"/>
              </a:rPr>
              <a:t>wo</a:t>
            </a:r>
            <a:r>
              <a:rPr lang="hu-HU" altLang="en-US" sz="3800" dirty="0" smtClean="0">
                <a:ea typeface="ＭＳ Ｐゴシック" panose="020B0600070205080204" pitchFamily="34" charset="-128"/>
              </a:rPr>
              <a:t> </a:t>
            </a:r>
            <a:r>
              <a:rPr lang="en-GB" altLang="en-US" sz="3800" dirty="0" smtClean="0">
                <a:ea typeface="ＭＳ Ｐゴシック" panose="020B0600070205080204" pitchFamily="34" charset="-128"/>
              </a:rPr>
              <a:t>approaches </a:t>
            </a:r>
            <a:r>
              <a:rPr lang="en-GB" altLang="en-US" sz="3800" dirty="0" smtClean="0">
                <a:ea typeface="ＭＳ Ｐゴシック" panose="020B0600070205080204" pitchFamily="34" charset="-128"/>
              </a:rPr>
              <a:t>to metaphor identification</a:t>
            </a:r>
            <a:endParaRPr lang="en-US" altLang="en-US" sz="3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025900"/>
          </a:xfrm>
        </p:spPr>
        <p:txBody>
          <a:bodyPr/>
          <a:lstStyle/>
          <a:p>
            <a:endParaRPr lang="hu-HU" altLang="en-US" dirty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Statistical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analysis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(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Latent Semantic Analysis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)</a:t>
            </a:r>
            <a:r>
              <a:rPr lang="hu-HU" altLang="en-US" dirty="0" smtClean="0">
                <a:ea typeface="ＭＳ Ｐゴシック" panose="020B0600070205080204" pitchFamily="34" charset="-128"/>
              </a:rPr>
              <a:t/>
            </a:r>
            <a:br>
              <a:rPr lang="hu-HU" altLang="en-US" dirty="0" smtClean="0">
                <a:ea typeface="ＭＳ Ｐゴシック" panose="020B0600070205080204" pitchFamily="34" charset="-128"/>
              </a:rPr>
            </a:br>
            <a:r>
              <a:rPr lang="hu-HU" altLang="en-US" dirty="0" err="1" smtClean="0">
                <a:ea typeface="ＭＳ Ｐゴシック" panose="020B0600070205080204" pitchFamily="34" charset="-128"/>
              </a:rPr>
              <a:t>Statistical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patterns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in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linguistic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context</a:t>
            </a:r>
            <a:r>
              <a:rPr lang="en-GB" altLang="en-US" dirty="0" smtClean="0">
                <a:ea typeface="ＭＳ Ｐゴシック" panose="020B0600070205080204" pitchFamily="34" charset="-128"/>
              </a:rPr>
              <a:t/>
            </a:r>
            <a:br>
              <a:rPr lang="en-GB" altLang="en-US" dirty="0" smtClean="0">
                <a:ea typeface="ＭＳ Ｐゴシック" panose="020B0600070205080204" pitchFamily="34" charset="-128"/>
              </a:rPr>
            </a:br>
            <a:endParaRPr lang="en-GB" altLang="en-US" dirty="0" smtClean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Psycholinguistic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approach</a:t>
            </a:r>
            <a:r>
              <a:rPr lang="hu-HU" altLang="en-US" dirty="0" smtClean="0">
                <a:ea typeface="ＭＳ Ｐゴシック" panose="020B0600070205080204" pitchFamily="34" charset="-128"/>
              </a:rPr>
              <a:t/>
            </a:r>
            <a:br>
              <a:rPr lang="hu-HU" altLang="en-US" dirty="0" smtClean="0">
                <a:ea typeface="ＭＳ Ｐゴシック" panose="020B0600070205080204" pitchFamily="34" charset="-128"/>
              </a:rPr>
            </a:br>
            <a:r>
              <a:rPr lang="hu-HU" altLang="en-US" dirty="0" err="1" smtClean="0">
                <a:ea typeface="ＭＳ Ｐゴシック" panose="020B0600070205080204" pitchFamily="34" charset="-128"/>
              </a:rPr>
              <a:t>Metaphor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vs. </a:t>
            </a:r>
            <a:r>
              <a:rPr lang="hu-HU" altLang="en-US" dirty="0" err="1">
                <a:ea typeface="ＭＳ Ｐゴシック" panose="020B0600070205080204" pitchFamily="34" charset="-128"/>
              </a:rPr>
              <a:t>a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mbiguity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or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vagueness</a:t>
            </a:r>
            <a:endParaRPr lang="en-GB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3800" dirty="0" err="1" smtClean="0">
                <a:ea typeface="ＭＳ Ｐゴシック" panose="020B0600070205080204" pitchFamily="34" charset="-128"/>
              </a:rPr>
              <a:t>Statistical</a:t>
            </a:r>
            <a:r>
              <a:rPr lang="hu-HU" altLang="en-US" sz="3800" dirty="0" smtClean="0">
                <a:ea typeface="ＭＳ Ｐゴシック" panose="020B0600070205080204" pitchFamily="34" charset="-128"/>
              </a:rPr>
              <a:t> </a:t>
            </a:r>
            <a:r>
              <a:rPr lang="hu-HU" altLang="en-US" sz="3800" dirty="0" err="1" smtClean="0">
                <a:ea typeface="ＭＳ Ｐゴシック" panose="020B0600070205080204" pitchFamily="34" charset="-128"/>
              </a:rPr>
              <a:t>approach</a:t>
            </a:r>
            <a:endParaRPr lang="en-US" altLang="en-US" sz="3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 marL="0" indent="0">
              <a:buNone/>
            </a:pPr>
            <a:r>
              <a:rPr lang="hu-HU" altLang="en-US" dirty="0" smtClean="0">
                <a:ea typeface="ＭＳ Ｐゴシック" panose="020B0600070205080204" pitchFamily="34" charset="-128"/>
              </a:rPr>
              <a:t>Basic </a:t>
            </a:r>
            <a:r>
              <a:rPr lang="hu-HU" altLang="en-US" dirty="0" err="1" smtClean="0">
                <a:ea typeface="ＭＳ Ｐゴシック" panose="020B0600070205080204" pitchFamily="34" charset="-128"/>
              </a:rPr>
              <a:t>assumption</a:t>
            </a:r>
            <a:r>
              <a:rPr lang="hu-HU" altLang="en-US" dirty="0" smtClean="0">
                <a:ea typeface="ＭＳ Ｐゴシック" panose="020B0600070205080204" pitchFamily="34" charset="-128"/>
              </a:rPr>
              <a:t>: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Metaphorical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processing is defined as</a:t>
            </a:r>
          </a:p>
          <a:p>
            <a:pPr lvl="1"/>
            <a:r>
              <a:rPr lang="en-GB" altLang="en-US" dirty="0" smtClean="0">
                <a:ea typeface="ＭＳ Ｐゴシック" panose="020B0600070205080204" pitchFamily="34" charset="-128"/>
              </a:rPr>
              <a:t>Conceptual mapping from a source domain to a target domain</a:t>
            </a:r>
          </a:p>
          <a:p>
            <a:pPr lvl="1"/>
            <a:r>
              <a:rPr lang="en-GB" altLang="en-US" dirty="0" smtClean="0">
                <a:ea typeface="ＭＳ Ｐゴシック" panose="020B0600070205080204" pitchFamily="34" charset="-128"/>
              </a:rPr>
              <a:t>An expression is metaphorical if the two domains can be shown to be distinct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800" smtClean="0">
                <a:ea typeface="ＭＳ Ｐゴシック" panose="020B0600070205080204" pitchFamily="34" charset="-128"/>
              </a:rPr>
              <a:t>The statistical approach </a:t>
            </a:r>
            <a:br>
              <a:rPr lang="en-GB" altLang="en-US" sz="3800" smtClean="0">
                <a:ea typeface="ＭＳ Ｐゴシック" panose="020B0600070205080204" pitchFamily="34" charset="-128"/>
              </a:rPr>
            </a:br>
            <a:r>
              <a:rPr lang="en-GB" altLang="en-US" sz="3800" smtClean="0">
                <a:ea typeface="ＭＳ Ｐゴシック" panose="020B0600070205080204" pitchFamily="34" charset="-128"/>
              </a:rPr>
              <a:t>(Kintsch 1999, 2000, Goatly 2002)</a:t>
            </a:r>
            <a:endParaRPr lang="en-US" altLang="en-US" sz="3800" smtClean="0">
              <a:ea typeface="ＭＳ Ｐゴシック" panose="020B0600070205080204" pitchFamily="34" charset="-12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6250"/>
          </a:xfrm>
        </p:spPr>
        <p:txBody>
          <a:bodyPr/>
          <a:lstStyle/>
          <a:p>
            <a:r>
              <a:rPr lang="hu-HU" altLang="en-US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S</a:t>
            </a:r>
            <a:r>
              <a:rPr lang="en-GB" altLang="en-US" dirty="0" err="1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emantic</a:t>
            </a:r>
            <a:r>
              <a:rPr lang="en-GB" altLang="en-US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distance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between domains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There are degrees of </a:t>
            </a:r>
            <a:r>
              <a:rPr lang="en-GB" altLang="en-US" dirty="0" err="1" smtClean="0">
                <a:ea typeface="ＭＳ Ｐゴシック" panose="020B0600070205080204" pitchFamily="34" charset="-128"/>
              </a:rPr>
              <a:t>metaphoricity</a:t>
            </a: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GB" altLang="en-US" dirty="0" smtClean="0">
                <a:ea typeface="ＭＳ Ｐゴシック" panose="020B0600070205080204" pitchFamily="34" charset="-128"/>
              </a:rPr>
              <a:t>Strong metaphors are those where the distance between the domains is relatively great </a:t>
            </a:r>
            <a:br>
              <a:rPr lang="en-GB" altLang="en-US" dirty="0" smtClean="0">
                <a:ea typeface="ＭＳ Ｐゴシック" panose="020B0600070205080204" pitchFamily="34" charset="-128"/>
              </a:rPr>
            </a:br>
            <a:r>
              <a:rPr lang="en-GB" altLang="en-US" dirty="0" smtClean="0">
                <a:ea typeface="ＭＳ Ｐゴシック" panose="020B0600070205080204" pitchFamily="34" charset="-128"/>
              </a:rPr>
              <a:t>(</a:t>
            </a:r>
            <a:r>
              <a:rPr lang="en-GB" alt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My lawyer is a shark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800" smtClean="0">
                <a:ea typeface="ＭＳ Ｐゴシック" panose="020B0600070205080204" pitchFamily="34" charset="-128"/>
              </a:rPr>
              <a:t>The statistical approach</a:t>
            </a:r>
            <a:endParaRPr lang="en-US" altLang="en-US" sz="3800" smtClean="0">
              <a:ea typeface="ＭＳ Ｐゴシック" panose="020B0600070205080204" pitchFamily="34" charset="-12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625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The distance between domains is measured through the distributional distance between the words representing the domains 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ea typeface="ＭＳ Ｐゴシック" panose="020B0600070205080204" pitchFamily="34" charset="-128"/>
              </a:rPr>
              <a:t>(eg. 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lawyer</a:t>
            </a:r>
            <a:r>
              <a:rPr lang="en-GB" altLang="en-US" i="1" smtClean="0">
                <a:ea typeface="ＭＳ Ｐゴシック" panose="020B0600070205080204" pitchFamily="34" charset="-128"/>
              </a:rPr>
              <a:t> </a:t>
            </a:r>
            <a:r>
              <a:rPr lang="en-GB" altLang="en-US" smtClean="0">
                <a:ea typeface="ＭＳ Ｐゴシック" panose="020B0600070205080204" pitchFamily="34" charset="-128"/>
              </a:rPr>
              <a:t>and 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shark</a:t>
            </a:r>
            <a:r>
              <a:rPr lang="en-GB" altLang="en-US" smtClean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</a:rPr>
              <a:t>Distributional distance: informally, the likelihood and size of the overlap between the sets of words occurring in the two domains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Oval 4"/>
          <p:cNvSpPr>
            <a:spLocks noChangeArrowheads="1"/>
          </p:cNvSpPr>
          <p:nvPr/>
        </p:nvSpPr>
        <p:spPr bwMode="auto">
          <a:xfrm>
            <a:off x="-231775" y="1427163"/>
            <a:ext cx="4679950" cy="3240087"/>
          </a:xfrm>
          <a:prstGeom prst="ellipse">
            <a:avLst/>
          </a:prstGeom>
          <a:solidFill>
            <a:srgbClr val="CC99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884" name="Oval 5"/>
          <p:cNvSpPr>
            <a:spLocks noChangeArrowheads="1"/>
          </p:cNvSpPr>
          <p:nvPr/>
        </p:nvSpPr>
        <p:spPr bwMode="auto">
          <a:xfrm>
            <a:off x="2617788" y="1998663"/>
            <a:ext cx="5472112" cy="3600450"/>
          </a:xfrm>
          <a:prstGeom prst="ellipse">
            <a:avLst/>
          </a:prstGeom>
          <a:solidFill>
            <a:srgbClr val="969696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158163" cy="57546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LAWYER					SHARK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office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law courts					fish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solicitor	fee	vicious		predator	sea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justice	rich	greedy			huge		fins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	clever					boat		teeth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	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Oval 6"/>
          <p:cNvSpPr>
            <a:spLocks noChangeArrowheads="1"/>
          </p:cNvSpPr>
          <p:nvPr/>
        </p:nvSpPr>
        <p:spPr bwMode="auto">
          <a:xfrm>
            <a:off x="1938338" y="1810544"/>
            <a:ext cx="4248150" cy="3240087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4931" name="Oval 5"/>
          <p:cNvSpPr>
            <a:spLocks noChangeArrowheads="1"/>
          </p:cNvSpPr>
          <p:nvPr/>
        </p:nvSpPr>
        <p:spPr bwMode="auto">
          <a:xfrm>
            <a:off x="639763" y="2354263"/>
            <a:ext cx="4464050" cy="3024187"/>
          </a:xfrm>
          <a:prstGeom prst="ellipse">
            <a:avLst/>
          </a:prstGeom>
          <a:solidFill>
            <a:schemeClr val="hlink">
              <a:alpha val="2313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9763"/>
            <a:ext cx="8229600" cy="55816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		COFFEE   TEA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				drink	   			leaves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	beans	stimulant			lemon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ea typeface="ＭＳ Ｐゴシック" panose="020B0600070205080204" pitchFamily="34" charset="-128"/>
              </a:rPr>
              <a:t>		cream   milk	hot	cup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						breakfast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Details of Latent Semantic Analysis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600" smtClean="0">
                <a:ea typeface="ＭＳ Ｐゴシック" panose="020B0600070205080204" pitchFamily="34" charset="-128"/>
              </a:rPr>
              <a:t>the meaning of a word is represented as a vector in a high-dimensional semantic space</a:t>
            </a:r>
          </a:p>
          <a:p>
            <a:r>
              <a:rPr lang="en-GB" altLang="en-US" sz="2600" smtClean="0">
                <a:ea typeface="ＭＳ Ｐゴシック" panose="020B0600070205080204" pitchFamily="34" charset="-128"/>
              </a:rPr>
              <a:t>co-occurrence matrix constructed from corpus</a:t>
            </a:r>
          </a:p>
          <a:p>
            <a:r>
              <a:rPr lang="en-GB" altLang="en-US" sz="2600" smtClean="0">
                <a:ea typeface="ＭＳ Ｐゴシック" panose="020B0600070205080204" pitchFamily="34" charset="-128"/>
              </a:rPr>
              <a:t>the 300 most important dimensions are selected: these define the semantic space of the word, give its vector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GB" altLang="en-US" sz="2600" smtClean="0">
                <a:ea typeface="ＭＳ Ｐゴシック" panose="020B0600070205080204" pitchFamily="34" charset="-128"/>
              </a:rPr>
              <a:t>vector similarities are computed (cosine between vectors)</a:t>
            </a:r>
          </a:p>
          <a:p>
            <a:r>
              <a:rPr lang="en-GB" altLang="en-US" sz="2600" smtClean="0">
                <a:ea typeface="ＭＳ Ｐゴシック" panose="020B0600070205080204" pitchFamily="34" charset="-128"/>
              </a:rPr>
              <a:t>closest semantic neighbour of unit: the unit with the most similar vector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800" smtClean="0">
                <a:ea typeface="ＭＳ Ｐゴシック" panose="020B0600070205080204" pitchFamily="34" charset="-128"/>
              </a:rPr>
              <a:t>Comparing metaphors to literal paraphrases</a:t>
            </a:r>
            <a:endParaRPr lang="en-US" altLang="en-US" sz="3800" smtClean="0">
              <a:ea typeface="ＭＳ Ｐゴシック" panose="020B0600070205080204" pitchFamily="34" charset="-128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Kintsch’s Construction integration model calculates meaning vectors for propositions</a:t>
            </a: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</a:rPr>
              <a:t>Differentiates predicates from arguments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Her heart is a closet</a:t>
            </a:r>
            <a:r>
              <a:rPr lang="en-GB" altLang="en-US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.</a:t>
            </a:r>
            <a:r>
              <a:rPr lang="en-GB" altLang="en-US" i="1" smtClean="0">
                <a:ea typeface="ＭＳ Ｐゴシック" panose="020B0600070205080204" pitchFamily="34" charset="-128"/>
              </a:rPr>
              <a:t> </a:t>
            </a:r>
            <a:r>
              <a:rPr lang="en-GB" altLang="en-US" i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≠ 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Her closet is a heart</a:t>
            </a:r>
            <a:r>
              <a:rPr lang="en-GB" altLang="en-US" smtClean="0">
                <a:solidFill>
                  <a:schemeClr val="hlin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endParaRPr lang="en-GB" altLang="en-US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Allows the vector comparison of sentences with landmarks:</a:t>
            </a:r>
            <a:br>
              <a:rPr lang="en-GB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This job is a jail</a:t>
            </a:r>
            <a:r>
              <a:rPr lang="hu-HU" altLang="en-US" smtClean="0">
                <a:solidFill>
                  <a:schemeClr val="hlin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mtClean="0">
                <a:solidFill>
                  <a:schemeClr val="hlin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vs </a:t>
            </a:r>
            <a:r>
              <a:rPr lang="en-GB" altLang="en-US" smtClean="0">
                <a:solidFill>
                  <a:schemeClr val="hlin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restrictive</a:t>
            </a:r>
            <a:r>
              <a:rPr lang="hu-HU" altLang="en-US" smtClean="0">
                <a:solidFill>
                  <a:schemeClr val="hlin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hu-HU" altLang="en-US" smtClean="0">
                <a:solidFill>
                  <a:schemeClr val="hlin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hu-HU" altLang="en-US" smtClean="0">
                <a:solidFill>
                  <a:schemeClr val="hlin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			</a:t>
            </a:r>
            <a:r>
              <a:rPr lang="en-GB" altLang="en-US" smtClean="0">
                <a:solidFill>
                  <a:schemeClr val="hlin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   </a:t>
            </a:r>
            <a:r>
              <a:rPr lang="en-GB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vs </a:t>
            </a:r>
            <a:r>
              <a:rPr lang="en-GB" altLang="en-US" smtClean="0">
                <a:solidFill>
                  <a:schemeClr val="hlin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small windows</a:t>
            </a:r>
            <a:endParaRPr lang="en-GB" altLang="en-US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Consequences of the statistical model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There are degrees of metaph</a:t>
            </a:r>
            <a:r>
              <a:rPr lang="hu-HU" altLang="en-US" smtClean="0">
                <a:ea typeface="ＭＳ Ｐゴシック" panose="020B0600070205080204" pitchFamily="34" charset="-128"/>
              </a:rPr>
              <a:t>o</a:t>
            </a:r>
            <a:r>
              <a:rPr lang="en-GB" altLang="en-US" smtClean="0">
                <a:ea typeface="ＭＳ Ｐゴシック" panose="020B0600070205080204" pitchFamily="34" charset="-128"/>
              </a:rPr>
              <a:t>ricity</a:t>
            </a:r>
          </a:p>
          <a:p>
            <a:r>
              <a:rPr lang="en-GB" altLang="en-US" smtClean="0">
                <a:ea typeface="ＭＳ Ｐゴシック" panose="020B0600070205080204" pitchFamily="34" charset="-128"/>
              </a:rPr>
              <a:t>Metaphor is </a:t>
            </a:r>
            <a:r>
              <a:rPr lang="hu-HU" altLang="en-US" smtClean="0">
                <a:ea typeface="ＭＳ Ｐゴシック" panose="020B0600070205080204" pitchFamily="34" charset="-128"/>
              </a:rPr>
              <a:t>an </a:t>
            </a:r>
            <a:r>
              <a:rPr lang="en-GB" altLang="en-US" smtClean="0">
                <a:ea typeface="ＭＳ Ｐゴシック" panose="020B0600070205080204" pitchFamily="34" charset="-128"/>
              </a:rPr>
              <a:t>instance of polysemy</a:t>
            </a: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</a:rPr>
              <a:t>The two meanings of a polysemous word like </a:t>
            </a:r>
            <a:r>
              <a:rPr lang="en-GB" altLang="en-US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bank </a:t>
            </a:r>
            <a:r>
              <a:rPr lang="en-GB" altLang="en-US" smtClean="0">
                <a:ea typeface="ＭＳ Ｐゴシック" panose="020B0600070205080204" pitchFamily="34" charset="-128"/>
              </a:rPr>
              <a:t>are differentiated in exactly the same way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The cat is on the mat.</a:t>
            </a:r>
          </a:p>
        </p:txBody>
      </p:sp>
      <p:pic>
        <p:nvPicPr>
          <p:cNvPr id="12291" name="Content Placeholder 3" descr="cat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5" r="-278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800" smtClean="0">
                <a:ea typeface="ＭＳ Ｐゴシック" panose="020B0600070205080204" pitchFamily="34" charset="-128"/>
              </a:rPr>
              <a:t>Psycholinguistic studies</a:t>
            </a:r>
            <a:r>
              <a:rPr lang="hu-HU" altLang="en-US" sz="3800" smtClean="0">
                <a:ea typeface="ＭＳ Ｐゴシック" panose="020B0600070205080204" pitchFamily="34" charset="-128"/>
              </a:rPr>
              <a:t> </a:t>
            </a:r>
            <a:r>
              <a:rPr lang="en-GB" altLang="en-US" sz="3800" smtClean="0">
                <a:ea typeface="ＭＳ Ｐゴシック" panose="020B0600070205080204" pitchFamily="34" charset="-128"/>
              </a:rPr>
              <a:t/>
            </a:r>
            <a:br>
              <a:rPr lang="en-GB" altLang="en-US" sz="3800" smtClean="0">
                <a:ea typeface="ＭＳ Ｐゴシック" panose="020B0600070205080204" pitchFamily="34" charset="-128"/>
              </a:rPr>
            </a:br>
            <a:r>
              <a:rPr lang="hu-HU" altLang="en-US" sz="2400" smtClean="0">
                <a:ea typeface="ＭＳ Ｐゴシック" panose="020B0600070205080204" pitchFamily="34" charset="-128"/>
              </a:rPr>
              <a:t>(</a:t>
            </a:r>
            <a:r>
              <a:rPr lang="en-GB" altLang="en-US" sz="2400" smtClean="0">
                <a:ea typeface="ＭＳ Ｐゴシック" panose="020B0600070205080204" pitchFamily="34" charset="-128"/>
              </a:rPr>
              <a:t>Inhoff 1984, Kemper 1989; Blasko &amp; Connine 1993; Keysar 1989; Wolf &amp; Gentner 2000; Glucksberg et al 1984; </a:t>
            </a:r>
            <a:r>
              <a:rPr lang="hu-HU" altLang="en-US" sz="2400" smtClean="0">
                <a:ea typeface="ＭＳ Ｐゴシック" panose="020B0600070205080204" pitchFamily="34" charset="-128"/>
              </a:rPr>
              <a:t>Glucksberg 2003</a:t>
            </a:r>
            <a:r>
              <a:rPr lang="en-GB" altLang="en-US" sz="2400" smtClean="0">
                <a:ea typeface="ＭＳ Ｐゴシック" panose="020B0600070205080204" pitchFamily="34" charset="-128"/>
              </a:rPr>
              <a:t>)</a:t>
            </a: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A number of studies show that metaphorical processing is not qualitatively different from literal processing</a:t>
            </a:r>
          </a:p>
          <a:p>
            <a:r>
              <a:rPr lang="en-GB" altLang="en-US" smtClean="0">
                <a:ea typeface="ＭＳ Ｐゴシック" panose="020B0600070205080204" pitchFamily="34" charset="-128"/>
              </a:rPr>
              <a:t>Metaphors could indeed be instances of polysemy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Literal meaning does not have priority over metaphorical meaning in processing</a:t>
            </a: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</a:rPr>
              <a:t>Figurative interpretations do not take longer to process</a:t>
            </a:r>
          </a:p>
          <a:p>
            <a:r>
              <a:rPr lang="en-GB" altLang="en-US" smtClean="0">
                <a:ea typeface="ＭＳ Ｐゴシック" panose="020B0600070205080204" pitchFamily="34" charset="-128"/>
              </a:rPr>
              <a:t>Metaphor comprehension is not optional</a:t>
            </a: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</a:rPr>
              <a:t>Metaphors (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Some jobs are jails</a:t>
            </a:r>
            <a:r>
              <a:rPr lang="en-GB" altLang="en-US" smtClean="0">
                <a:ea typeface="ＭＳ Ｐゴシック" panose="020B0600070205080204" pitchFamily="34" charset="-128"/>
              </a:rPr>
              <a:t>) 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ea typeface="ＭＳ Ｐゴシック" panose="020B0600070205080204" pitchFamily="34" charset="-128"/>
              </a:rPr>
              <a:t>take longer to reject than 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ea typeface="ＭＳ Ｐゴシック" panose="020B0600070205080204" pitchFamily="34" charset="-128"/>
              </a:rPr>
              <a:t>literally false statements (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Some apples are tables</a:t>
            </a:r>
            <a:r>
              <a:rPr lang="en-GB" altLang="en-US" smtClean="0">
                <a:ea typeface="ＭＳ Ｐゴシック" panose="020B0600070205080204" pitchFamily="34" charset="-128"/>
              </a:rPr>
              <a:t>) when subjects are instructed to judge literal truth.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Metaphors are generally understood directly as categorical assertions</a:t>
            </a: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</a:rPr>
              <a:t>Similes (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Some ideas are like diamonds</a:t>
            </a:r>
            <a:r>
              <a:rPr lang="en-GB" altLang="en-US" smtClean="0">
                <a:ea typeface="ＭＳ Ｐゴシック" panose="020B0600070205080204" pitchFamily="34" charset="-128"/>
              </a:rPr>
              <a:t>) 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ea typeface="ＭＳ Ｐゴシック" panose="020B0600070205080204" pitchFamily="34" charset="-128"/>
              </a:rPr>
              <a:t>are interpreted slightly differently from 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ea typeface="ＭＳ Ｐゴシック" panose="020B0600070205080204" pitchFamily="34" charset="-128"/>
              </a:rPr>
              <a:t>metaphors (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Some ideas are diamonds</a:t>
            </a:r>
            <a:r>
              <a:rPr lang="en-GB" altLang="en-US" smtClean="0">
                <a:ea typeface="ＭＳ Ｐゴシック" panose="020B0600070205080204" pitchFamily="34" charset="-128"/>
              </a:rPr>
              <a:t>) </a:t>
            </a:r>
          </a:p>
          <a:p>
            <a:pPr lvl="2"/>
            <a:r>
              <a:rPr lang="en-GB" altLang="en-US" sz="2600" smtClean="0">
                <a:ea typeface="ＭＳ Ｐゴシック" panose="020B0600070205080204" pitchFamily="34" charset="-128"/>
              </a:rPr>
              <a:t>similes evoke vehicle-biased properties (rare, valuable),</a:t>
            </a:r>
          </a:p>
          <a:p>
            <a:pPr lvl="2"/>
            <a:r>
              <a:rPr lang="en-GB" altLang="en-US" sz="2600" smtClean="0">
                <a:ea typeface="ＭＳ Ｐゴシック" panose="020B0600070205080204" pitchFamily="34" charset="-128"/>
              </a:rPr>
              <a:t>metaphors evoke topic-biased properties (insightful, creative)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Literal meaning interferes with metaphorical processing just as one sense of a polysemous word interferes with the processing of its other sense</a:t>
            </a: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</a:rPr>
              <a:t>A literal vehicle prime like 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Sharks can swim </a:t>
            </a:r>
            <a:r>
              <a:rPr lang="en-GB" altLang="en-US" smtClean="0">
                <a:ea typeface="ＭＳ Ｐゴシック" panose="020B0600070205080204" pitchFamily="34" charset="-128"/>
              </a:rPr>
              <a:t>increases the processing time of the metaphor 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My lawyer is a shark </a:t>
            </a:r>
            <a:r>
              <a:rPr lang="en-GB" altLang="en-US" smtClean="0">
                <a:ea typeface="ＭＳ Ｐゴシック" panose="020B0600070205080204" pitchFamily="34" charset="-128"/>
              </a:rPr>
              <a:t>relative to </a:t>
            </a:r>
          </a:p>
          <a:p>
            <a:pPr lvl="2"/>
            <a:r>
              <a:rPr lang="en-GB" altLang="en-US" smtClean="0">
                <a:ea typeface="ＭＳ Ｐゴシック" panose="020B0600070205080204" pitchFamily="34" charset="-128"/>
              </a:rPr>
              <a:t>Neutral controls 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ea typeface="ＭＳ Ｐゴシック" panose="020B0600070205080204" pitchFamily="34" charset="-128"/>
              </a:rPr>
              <a:t>(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Some tables are made of wood</a:t>
            </a:r>
            <a:r>
              <a:rPr lang="en-GB" altLang="en-US" smtClean="0">
                <a:ea typeface="ＭＳ Ｐゴシック" panose="020B0600070205080204" pitchFamily="34" charset="-128"/>
              </a:rPr>
              <a:t>)</a:t>
            </a:r>
          </a:p>
          <a:p>
            <a:pPr lvl="2"/>
            <a:r>
              <a:rPr lang="en-GB" altLang="en-US" smtClean="0">
                <a:ea typeface="ＭＳ Ｐゴシック" panose="020B0600070205080204" pitchFamily="34" charset="-128"/>
              </a:rPr>
              <a:t>Topic-property sentences </a:t>
            </a:r>
            <a:br>
              <a:rPr lang="en-GB" altLang="en-US" smtClean="0">
                <a:ea typeface="ＭＳ Ｐゴシック" panose="020B0600070205080204" pitchFamily="34" charset="-128"/>
              </a:rPr>
            </a:br>
            <a:r>
              <a:rPr lang="en-GB" altLang="en-US" smtClean="0">
                <a:ea typeface="ＭＳ Ｐゴシック" panose="020B0600070205080204" pitchFamily="34" charset="-128"/>
              </a:rPr>
              <a:t>(</a:t>
            </a:r>
            <a:r>
              <a:rPr lang="en-GB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Some lawyers are married</a:t>
            </a:r>
            <a:r>
              <a:rPr lang="en-GB" altLang="en-US" smtClean="0">
                <a:ea typeface="ＭＳ Ｐゴシック" panose="020B0600070205080204" pitchFamily="34" charset="-128"/>
              </a:rPr>
              <a:t>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800" smtClean="0">
                <a:ea typeface="ＭＳ Ｐゴシック" panose="020B0600070205080204" pitchFamily="34" charset="-128"/>
              </a:rPr>
              <a:t>Corpus study of the context effects of metaphors (Martin 2006)</a:t>
            </a:r>
            <a:endParaRPr lang="en-US" altLang="en-US" sz="3800" smtClean="0">
              <a:ea typeface="ＭＳ Ｐゴシック" panose="020B0600070205080204" pitchFamily="34" charset="-128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600" smtClean="0">
                <a:ea typeface="ＭＳ Ｐゴシック" panose="020B0600070205080204" pitchFamily="34" charset="-128"/>
              </a:rPr>
              <a:t>To what extent does the context predict the occurrence of a metaphor?</a:t>
            </a:r>
          </a:p>
          <a:p>
            <a:pPr>
              <a:lnSpc>
                <a:spcPct val="90000"/>
              </a:lnSpc>
            </a:pPr>
            <a:r>
              <a:rPr lang="en-GB" altLang="en-US" sz="2600" smtClean="0">
                <a:ea typeface="ＭＳ Ｐゴシック" panose="020B0600070205080204" pitchFamily="34" charset="-128"/>
              </a:rPr>
              <a:t>Identified financial metaphors in a corpus</a:t>
            </a:r>
            <a:br>
              <a:rPr lang="en-GB" altLang="en-US" sz="2600" smtClean="0">
                <a:ea typeface="ＭＳ Ｐゴシック" panose="020B0600070205080204" pitchFamily="34" charset="-128"/>
              </a:rPr>
            </a:br>
            <a:r>
              <a:rPr lang="en-GB" altLang="en-US" sz="2600" smtClean="0">
                <a:ea typeface="ＭＳ Ｐゴシック" panose="020B0600070205080204" pitchFamily="34" charset="-128"/>
              </a:rPr>
              <a:t>(</a:t>
            </a:r>
            <a:r>
              <a:rPr lang="en-GB" altLang="en-US" sz="260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The inflation rate fell</a:t>
            </a:r>
            <a:r>
              <a:rPr lang="en-GB" altLang="en-US" sz="2600" smtClean="0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altLang="en-US" sz="2600" smtClean="0">
                <a:ea typeface="ＭＳ Ｐゴシック" panose="020B0600070205080204" pitchFamily="34" charset="-128"/>
              </a:rPr>
              <a:t>Annotated four context sentences for each metaphorical test sentence for</a:t>
            </a:r>
          </a:p>
          <a:p>
            <a:pPr lvl="1">
              <a:lnSpc>
                <a:spcPct val="90000"/>
              </a:lnSpc>
            </a:pPr>
            <a:r>
              <a:rPr lang="en-GB" altLang="en-US" sz="2200" smtClean="0">
                <a:ea typeface="ＭＳ Ｐゴシック" panose="020B0600070205080204" pitchFamily="34" charset="-128"/>
              </a:rPr>
              <a:t>Literal occurrence of vehicle or its neighbours </a:t>
            </a:r>
            <a:br>
              <a:rPr lang="en-GB" altLang="en-US" sz="2200" smtClean="0">
                <a:ea typeface="ＭＳ Ｐゴシック" panose="020B0600070205080204" pitchFamily="34" charset="-128"/>
              </a:rPr>
            </a:br>
            <a:r>
              <a:rPr lang="en-GB" altLang="en-US" sz="2200" smtClean="0">
                <a:ea typeface="ＭＳ Ｐゴシック" panose="020B0600070205080204" pitchFamily="34" charset="-128"/>
              </a:rPr>
              <a:t>(</a:t>
            </a:r>
            <a:r>
              <a:rPr lang="en-GB" altLang="en-US" sz="220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fall</a:t>
            </a:r>
            <a:r>
              <a:rPr lang="en-GB" altLang="en-US" sz="2200" smtClean="0">
                <a:ea typeface="ＭＳ Ｐゴシック" panose="020B0600070205080204" pitchFamily="34" charset="-128"/>
              </a:rPr>
              <a:t>,</a:t>
            </a:r>
            <a:r>
              <a:rPr lang="en-GB" altLang="en-US" sz="220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 sink</a:t>
            </a:r>
            <a:r>
              <a:rPr lang="en-GB" altLang="en-US" sz="2200" smtClean="0">
                <a:ea typeface="ＭＳ Ｐゴシック" panose="020B0600070205080204" pitchFamily="34" charset="-128"/>
              </a:rPr>
              <a:t>,</a:t>
            </a:r>
            <a:r>
              <a:rPr lang="en-GB" altLang="en-US" sz="220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200" smtClean="0">
                <a:ea typeface="ＭＳ Ｐゴシック" panose="020B0600070205080204" pitchFamily="34" charset="-128"/>
              </a:rPr>
              <a:t>etc)</a:t>
            </a:r>
          </a:p>
          <a:p>
            <a:pPr lvl="1">
              <a:lnSpc>
                <a:spcPct val="90000"/>
              </a:lnSpc>
            </a:pPr>
            <a:r>
              <a:rPr lang="en-GB" altLang="en-US" sz="2200" smtClean="0">
                <a:ea typeface="ＭＳ Ｐゴシック" panose="020B0600070205080204" pitchFamily="34" charset="-128"/>
              </a:rPr>
              <a:t>Literal occurrence of topic or its neighbours (</a:t>
            </a:r>
            <a:r>
              <a:rPr lang="en-GB" altLang="en-US" sz="220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inflation rate</a:t>
            </a:r>
            <a:r>
              <a:rPr lang="en-GB" altLang="en-US" sz="2200" smtClean="0">
                <a:ea typeface="ＭＳ Ｐゴシック" panose="020B0600070205080204" pitchFamily="34" charset="-128"/>
              </a:rPr>
              <a:t>,</a:t>
            </a:r>
            <a:r>
              <a:rPr lang="en-GB" altLang="en-US" sz="220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 price</a:t>
            </a:r>
            <a:r>
              <a:rPr lang="en-GB" altLang="en-US" sz="2200" smtClean="0">
                <a:ea typeface="ＭＳ Ｐゴシック" panose="020B0600070205080204" pitchFamily="34" charset="-128"/>
              </a:rPr>
              <a:t>,</a:t>
            </a:r>
            <a:r>
              <a:rPr lang="en-GB" altLang="en-US" sz="220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200" smtClean="0">
                <a:ea typeface="ＭＳ Ｐゴシック" panose="020B0600070205080204" pitchFamily="34" charset="-128"/>
              </a:rPr>
              <a:t>etc)</a:t>
            </a:r>
          </a:p>
          <a:p>
            <a:pPr lvl="1">
              <a:lnSpc>
                <a:spcPct val="90000"/>
              </a:lnSpc>
            </a:pPr>
            <a:r>
              <a:rPr lang="en-GB" altLang="en-US" sz="2200" smtClean="0">
                <a:ea typeface="ＭＳ Ｐゴシック" panose="020B0600070205080204" pitchFamily="34" charset="-128"/>
              </a:rPr>
              <a:t>Occurrence of metaphor with the same basic structure as the test metaphor (</a:t>
            </a:r>
            <a:r>
              <a:rPr lang="en-GB" altLang="en-US" sz="220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Prices dropped</a:t>
            </a:r>
            <a:r>
              <a:rPr lang="en-GB" altLang="en-US" sz="2200" smtClean="0">
                <a:ea typeface="ＭＳ Ｐゴシック" panose="020B0600070205080204" pitchFamily="34" charset="-128"/>
              </a:rPr>
              <a:t>).</a:t>
            </a:r>
            <a:endParaRPr lang="en-US" altLang="en-US" sz="22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Results of corpus analysis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Relative to the baseline of metaphor likelihood in the text</a:t>
            </a: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</a:rPr>
              <a:t>Metaphor is </a:t>
            </a:r>
            <a:r>
              <a:rPr lang="en-GB" altLang="en-US" b="1" smtClean="0">
                <a:ea typeface="ＭＳ Ｐゴシック" panose="020B0600070205080204" pitchFamily="34" charset="-128"/>
              </a:rPr>
              <a:t>less likely</a:t>
            </a:r>
            <a:r>
              <a:rPr lang="en-GB" altLang="en-US" smtClean="0">
                <a:ea typeface="ＭＳ Ｐゴシック" panose="020B0600070205080204" pitchFamily="34" charset="-128"/>
              </a:rPr>
              <a:t> to occur if preceding context contains literal use of vehicle</a:t>
            </a:r>
          </a:p>
          <a:p>
            <a:pPr lvl="1"/>
            <a:r>
              <a:rPr lang="en-GB" altLang="en-US" smtClean="0">
                <a:ea typeface="ＭＳ Ｐゴシック" panose="020B0600070205080204" pitchFamily="34" charset="-128"/>
              </a:rPr>
              <a:t>Metaphor is </a:t>
            </a:r>
            <a:r>
              <a:rPr lang="en-GB" altLang="en-US" b="1" smtClean="0">
                <a:ea typeface="ＭＳ Ｐゴシック" panose="020B0600070205080204" pitchFamily="34" charset="-128"/>
              </a:rPr>
              <a:t>more likely</a:t>
            </a:r>
            <a:r>
              <a:rPr lang="en-GB" altLang="en-US" smtClean="0">
                <a:ea typeface="ＭＳ Ｐゴシック" panose="020B0600070205080204" pitchFamily="34" charset="-128"/>
              </a:rPr>
              <a:t> to occur if preceding context contains</a:t>
            </a:r>
          </a:p>
          <a:p>
            <a:pPr lvl="2"/>
            <a:r>
              <a:rPr lang="en-GB" altLang="en-US" smtClean="0">
                <a:ea typeface="ＭＳ Ｐゴシック" panose="020B0600070205080204" pitchFamily="34" charset="-128"/>
              </a:rPr>
              <a:t>Literal use of topic</a:t>
            </a:r>
          </a:p>
          <a:p>
            <a:pPr lvl="2"/>
            <a:r>
              <a:rPr lang="en-GB" altLang="en-US" smtClean="0">
                <a:ea typeface="ＭＳ Ｐゴシック" panose="020B0600070205080204" pitchFamily="34" charset="-128"/>
              </a:rPr>
              <a:t>And especially metaphors with the same basic structure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Consequences of corpus study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Confirms statistical approach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Confirms psycholinguistic findings of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inhibition/priming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919758"/>
            <a:ext cx="7858125" cy="2714625"/>
          </a:xfrm>
          <a:ln/>
        </p:spPr>
        <p:txBody>
          <a:bodyPr/>
          <a:lstStyle/>
          <a:p>
            <a:r>
              <a:rPr lang="en-US" altLang="en-US" sz="4078"/>
              <a:t>Can the comprehension of abstract language be rooted in sensory </a:t>
            </a:r>
            <a:r>
              <a:rPr lang="en-US" altLang="en-US" sz="3867"/>
              <a:t>experience</a:t>
            </a:r>
            <a:r>
              <a:rPr lang="en-US" altLang="en-US" sz="4078"/>
              <a:t>?</a:t>
            </a:r>
            <a:br>
              <a:rPr lang="en-US" altLang="en-US" sz="4078"/>
            </a:br>
            <a:endParaRPr lang="en-US" altLang="en-US" sz="4078"/>
          </a:p>
        </p:txBody>
      </p:sp>
    </p:spTree>
    <p:extLst>
      <p:ext uri="{BB962C8B-B14F-4D97-AF65-F5344CB8AC3E}">
        <p14:creationId xmlns:p14="http://schemas.microsoft.com/office/powerpoint/2010/main" val="20754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3937"/>
              <a:t>Abstract - Concrete - Metaphorical</a:t>
            </a:r>
            <a:br>
              <a:rPr lang="en-US" altLang="en-US" sz="3937"/>
            </a:br>
            <a:endParaRPr lang="en-US" altLang="en-US" sz="3937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Her friends persuaded the girl to come to the party.</a:t>
            </a:r>
          </a:p>
          <a:p>
            <a:r>
              <a:rPr lang="en-US" altLang="en-US"/>
              <a:t>The bulldozer pushed the pile of dirt across the lot.</a:t>
            </a:r>
          </a:p>
          <a:p>
            <a:r>
              <a:rPr lang="en-US" altLang="en-US"/>
              <a:t>Her friends pushed the girl to agree to an interview.</a:t>
            </a:r>
          </a:p>
        </p:txBody>
      </p:sp>
    </p:spTree>
    <p:extLst>
      <p:ext uri="{BB962C8B-B14F-4D97-AF65-F5344CB8AC3E}">
        <p14:creationId xmlns:p14="http://schemas.microsoft.com/office/powerpoint/2010/main" val="5438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Explanations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Situation semantics (simulation)</a:t>
            </a:r>
          </a:p>
          <a:p>
            <a:r>
              <a:rPr lang="en-US" altLang="en-US"/>
              <a:t>Conceptual metaphor theory (image schemas)</a:t>
            </a:r>
          </a:p>
          <a:p>
            <a:r>
              <a:rPr lang="en-US" altLang="en-US"/>
              <a:t>Statistical learning theory (linguistic analogy)</a:t>
            </a:r>
          </a:p>
        </p:txBody>
      </p:sp>
    </p:spTree>
    <p:extLst>
      <p:ext uri="{BB962C8B-B14F-4D97-AF65-F5344CB8AC3E}">
        <p14:creationId xmlns:p14="http://schemas.microsoft.com/office/powerpoint/2010/main" val="42521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err="1" smtClean="0">
                <a:ea typeface="ＭＳ Ｐゴシック" panose="020B0600070205080204" pitchFamily="34" charset="-128"/>
              </a:rPr>
              <a:t>Non-literal</a:t>
            </a:r>
            <a:r>
              <a:rPr lang="hu-HU" altLang="en-US" smtClean="0">
                <a:ea typeface="ＭＳ Ｐゴシック" panose="020B0600070205080204" pitchFamily="34" charset="-128"/>
              </a:rPr>
              <a:t> meaning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>
                <a:ea typeface="ＭＳ Ｐゴシック" panose="020B0600070205080204" pitchFamily="34" charset="-128"/>
              </a:rPr>
              <a:t>Indirect speech (speech acts)</a:t>
            </a:r>
          </a:p>
          <a:p>
            <a:r>
              <a:rPr lang="hu-HU" altLang="en-US" smtClean="0">
                <a:ea typeface="ＭＳ Ｐゴシック" panose="020B0600070205080204" pitchFamily="34" charset="-128"/>
              </a:rPr>
              <a:t>Irony, sarcasm</a:t>
            </a:r>
          </a:p>
          <a:p>
            <a:r>
              <a:rPr lang="hu-HU" altLang="en-US" smtClean="0">
                <a:ea typeface="ＭＳ Ｐゴシック" panose="020B0600070205080204" pitchFamily="34" charset="-128"/>
              </a:rPr>
              <a:t>Metaphor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223242"/>
            <a:ext cx="7715250" cy="1000125"/>
          </a:xfrm>
          <a:ln/>
        </p:spPr>
        <p:txBody>
          <a:bodyPr/>
          <a:lstStyle/>
          <a:p>
            <a:r>
              <a:rPr lang="en-US" altLang="en-US" sz="4570"/>
              <a:t>Perceptual vs. amodal symbols</a:t>
            </a:r>
          </a:p>
        </p:txBody>
      </p:sp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634008" y="1484561"/>
          <a:ext cx="8054578" cy="5264231"/>
        </p:xfrm>
        <a:graphic>
          <a:graphicData uri="http://schemas.openxmlformats.org/drawingml/2006/table">
            <a:tbl>
              <a:tblPr/>
              <a:tblGrid>
                <a:gridCol w="4027289"/>
                <a:gridCol w="4027289"/>
              </a:tblGrid>
              <a:tr h="935385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Perceptual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(Barsalou 1999)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Amodal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(Fodor &amp; Pylyshyn 1988)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146349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Representational system directly related to perceptual states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Representational system abstracted away from perceptual states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501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Perceptual symbols reside in sensory-motor systems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Symbolic thought analogous to language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The cognitive system constructs simulations of absent events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The cognitive system extracts statistical patterns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Embodiment: a symbol’s meaning reflects the physical system where it’s represented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70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714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590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6035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607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517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75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432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Disembodied symbols: can be implemented in other physical systems such as computers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7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241101"/>
            <a:ext cx="7715250" cy="812602"/>
          </a:xfrm>
          <a:ln/>
        </p:spPr>
        <p:txBody>
          <a:bodyPr/>
          <a:lstStyle/>
          <a:p>
            <a:r>
              <a:rPr lang="en-US" altLang="en-US" sz="5625"/>
              <a:t>Situation models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37" y="1339453"/>
            <a:ext cx="5009555" cy="2286000"/>
          </a:xfrm>
          <a:ln/>
        </p:spPr>
        <p:txBody>
          <a:bodyPr/>
          <a:lstStyle/>
          <a:p>
            <a:r>
              <a:rPr lang="en-US" altLang="en-US" sz="2800" dirty="0"/>
              <a:t>Is the picture related to the sentence (sequential screen presentation)?</a:t>
            </a:r>
          </a:p>
          <a:p>
            <a:r>
              <a:rPr lang="en-US" altLang="en-US" sz="2800" dirty="0">
                <a:solidFill>
                  <a:srgbClr val="670203"/>
                </a:solidFill>
              </a:rPr>
              <a:t>There’s an egg in the fridge.</a:t>
            </a:r>
          </a:p>
          <a:p>
            <a:r>
              <a:rPr lang="en-US" altLang="en-US" sz="2800" dirty="0">
                <a:solidFill>
                  <a:srgbClr val="670203"/>
                </a:solidFill>
              </a:rPr>
              <a:t>There’s an egg in the pan.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42" y="1598414"/>
            <a:ext cx="2002482" cy="19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92" y="4140027"/>
            <a:ext cx="1955602" cy="168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Object 5"/>
          <p:cNvGraphicFramePr>
            <a:graphicFrameLocks/>
          </p:cNvGraphicFramePr>
          <p:nvPr/>
        </p:nvGraphicFramePr>
        <p:xfrm>
          <a:off x="1071563" y="3393282"/>
          <a:ext cx="4112121" cy="349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5" imgW="8216978" imgH="6989429" progId="MSGraph.Chart.8">
                  <p:embed/>
                </p:oleObj>
              </mc:Choice>
              <mc:Fallback>
                <p:oleObj name="Chart" r:id="rId5" imgW="8216978" imgH="6989429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393282"/>
                        <a:ext cx="4112121" cy="3498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/>
          </p:cNvSpPr>
          <p:nvPr/>
        </p:nvSpPr>
        <p:spPr bwMode="auto">
          <a:xfrm>
            <a:off x="5587413" y="6256664"/>
            <a:ext cx="2832507" cy="44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2883">
                <a:ea typeface="Cochin" charset="0"/>
                <a:cs typeface="Cochin" charset="0"/>
              </a:rPr>
              <a:t>Zwaan et al 2002</a:t>
            </a:r>
          </a:p>
        </p:txBody>
      </p:sp>
    </p:spTree>
    <p:extLst>
      <p:ext uri="{BB962C8B-B14F-4D97-AF65-F5344CB8AC3E}">
        <p14:creationId xmlns:p14="http://schemas.microsoft.com/office/powerpoint/2010/main" val="27664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Fictive motion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Story:</a:t>
            </a:r>
            <a:br>
              <a:rPr lang="en-US" altLang="en-US"/>
            </a:br>
            <a:r>
              <a:rPr lang="en-US" altLang="en-US"/>
              <a:t>Imagine a desert, 400 miles in diameter. There is a road in the desert. It is called Road 49. Today Maria is </a:t>
            </a:r>
            <a:r>
              <a:rPr lang="en-US" altLang="en-US" b="1"/>
              <a:t>driving</a:t>
            </a:r>
            <a:r>
              <a:rPr lang="en-US" altLang="en-US"/>
              <a:t> to her aunt’s house. She’s driving on Road 49. It takes her over </a:t>
            </a:r>
            <a:r>
              <a:rPr lang="en-US" altLang="en-US" b="1"/>
              <a:t>7 hours</a:t>
            </a:r>
            <a:r>
              <a:rPr lang="en-US" altLang="en-US"/>
              <a:t>.</a:t>
            </a:r>
          </a:p>
          <a:p>
            <a:r>
              <a:rPr lang="en-US" altLang="en-US"/>
              <a:t>Target sentence (Does it relate to the story?):</a:t>
            </a:r>
            <a:br>
              <a:rPr lang="en-US" altLang="en-US"/>
            </a:br>
            <a:r>
              <a:rPr lang="en-US" altLang="en-US">
                <a:solidFill>
                  <a:srgbClr val="670101"/>
                </a:solidFill>
              </a:rPr>
              <a:t>Road 49 crosses the desert.</a:t>
            </a:r>
          </a:p>
        </p:txBody>
      </p:sp>
    </p:spTree>
    <p:extLst>
      <p:ext uri="{BB962C8B-B14F-4D97-AF65-F5344CB8AC3E}">
        <p14:creationId xmlns:p14="http://schemas.microsoft.com/office/powerpoint/2010/main" val="13173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1"/>
          <p:cNvGraphicFramePr>
            <a:graphicFrameLocks/>
          </p:cNvGraphicFramePr>
          <p:nvPr/>
        </p:nvGraphicFramePr>
        <p:xfrm>
          <a:off x="4563070" y="437554"/>
          <a:ext cx="4112121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hart" r:id="rId3" imgW="8216978" imgH="7852008" progId="MSGraph.Chart.8">
                  <p:embed/>
                </p:oleObj>
              </mc:Choice>
              <mc:Fallback>
                <p:oleObj name="Chart" r:id="rId3" imgW="8216978" imgH="7852008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070" y="437554"/>
                        <a:ext cx="4112121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2"/>
          <p:cNvGraphicFramePr>
            <a:graphicFrameLocks/>
          </p:cNvGraphicFramePr>
          <p:nvPr/>
        </p:nvGraphicFramePr>
        <p:xfrm>
          <a:off x="321469" y="437555"/>
          <a:ext cx="4112121" cy="393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hart" r:id="rId5" imgW="8216978" imgH="7870240" progId="MSGraph.Chart.8">
                  <p:embed/>
                </p:oleObj>
              </mc:Choice>
              <mc:Fallback>
                <p:oleObj name="Chart" r:id="rId5" imgW="8216978" imgH="7870240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9" y="437555"/>
                        <a:ext cx="4112121" cy="3937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/>
          </p:cNvSpPr>
          <p:nvPr/>
        </p:nvSpPr>
        <p:spPr bwMode="auto">
          <a:xfrm>
            <a:off x="552525" y="5357813"/>
            <a:ext cx="8045648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1969">
                <a:ea typeface="Cochin" charset="0"/>
                <a:cs typeface="Cochin" charset="0"/>
              </a:rPr>
              <a:t>Matlock, Fictive Motion as Cognitive Simulation. </a:t>
            </a:r>
            <a:r>
              <a:rPr lang="en-US" altLang="en-US" sz="1969" i="1">
                <a:ea typeface="Cochin" charset="0"/>
                <a:cs typeface="Cochin" charset="0"/>
              </a:rPr>
              <a:t>Memory and Cognition </a:t>
            </a:r>
            <a:r>
              <a:rPr lang="en-US" altLang="en-US" sz="1969">
                <a:ea typeface="Cochin" charset="0"/>
                <a:cs typeface="Cochin" charset="0"/>
              </a:rPr>
              <a:t>2004.</a:t>
            </a:r>
          </a:p>
        </p:txBody>
      </p:sp>
    </p:spTree>
    <p:extLst>
      <p:ext uri="{BB962C8B-B14F-4D97-AF65-F5344CB8AC3E}">
        <p14:creationId xmlns:p14="http://schemas.microsoft.com/office/powerpoint/2010/main" val="12724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4500"/>
              <a:t>Perceptual symbols and abstract concepts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946672"/>
            <a:ext cx="7715250" cy="4580930"/>
          </a:xfrm>
          <a:ln/>
        </p:spPr>
        <p:txBody>
          <a:bodyPr/>
          <a:lstStyle/>
          <a:p>
            <a:r>
              <a:rPr lang="en-US" altLang="en-US" sz="2812"/>
              <a:t>Conceptual metaphor theory (Lakoff &amp; Johnson 1980)</a:t>
            </a:r>
          </a:p>
          <a:p>
            <a:pPr marL="892937" lvl="1"/>
            <a:r>
              <a:rPr lang="en-US" altLang="en-US" sz="2812"/>
              <a:t>metaphors mediate (</a:t>
            </a:r>
            <a:r>
              <a:rPr lang="en-US" altLang="en-US" sz="2812">
                <a:solidFill>
                  <a:srgbClr val="6D1C19"/>
                </a:solidFill>
              </a:rPr>
              <a:t>LOVE is WAR</a:t>
            </a:r>
            <a:r>
              <a:rPr lang="en-US" altLang="en-US" sz="2812"/>
              <a:t>)</a:t>
            </a:r>
          </a:p>
          <a:p>
            <a:r>
              <a:rPr lang="en-US" altLang="en-US" sz="2812"/>
              <a:t>Direct perceptual representation (Barsalou 1999)</a:t>
            </a:r>
          </a:p>
          <a:p>
            <a:pPr marL="892937" lvl="1"/>
            <a:r>
              <a:rPr lang="en-US" altLang="en-US" sz="2812"/>
              <a:t>identify an event sequence that frames the concept</a:t>
            </a:r>
          </a:p>
          <a:p>
            <a:pPr marL="892937" lvl="1"/>
            <a:r>
              <a:rPr lang="en-US" altLang="en-US" sz="2812"/>
              <a:t>simulate the mental (introspective) states shared by that sequence </a:t>
            </a:r>
          </a:p>
        </p:txBody>
      </p:sp>
    </p:spTree>
    <p:extLst>
      <p:ext uri="{BB962C8B-B14F-4D97-AF65-F5344CB8AC3E}">
        <p14:creationId xmlns:p14="http://schemas.microsoft.com/office/powerpoint/2010/main" val="5136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383976"/>
            <a:ext cx="7715250" cy="892969"/>
          </a:xfrm>
          <a:ln/>
        </p:spPr>
        <p:txBody>
          <a:bodyPr/>
          <a:lstStyle/>
          <a:p>
            <a:r>
              <a:rPr lang="en-US" altLang="en-US" sz="5414"/>
              <a:t>Action compatibility effect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643062"/>
            <a:ext cx="7715250" cy="4688086"/>
          </a:xfrm>
          <a:ln/>
        </p:spPr>
        <p:txBody>
          <a:bodyPr/>
          <a:lstStyle/>
          <a:p>
            <a:r>
              <a:rPr lang="en-US" altLang="en-US" sz="2672"/>
              <a:t>Sensibility judgements of statements implying motion</a:t>
            </a:r>
          </a:p>
          <a:p>
            <a:pPr marL="892937" lvl="1"/>
            <a:r>
              <a:rPr lang="en-US" altLang="en-US" sz="2672">
                <a:solidFill>
                  <a:srgbClr val="670103"/>
                </a:solidFill>
              </a:rPr>
              <a:t>Courtney handed you the notebook.</a:t>
            </a:r>
            <a:br>
              <a:rPr lang="en-US" altLang="en-US" sz="2672">
                <a:solidFill>
                  <a:srgbClr val="670103"/>
                </a:solidFill>
              </a:rPr>
            </a:br>
            <a:r>
              <a:rPr lang="en-US" altLang="en-US" sz="2672">
                <a:solidFill>
                  <a:srgbClr val="670103"/>
                </a:solidFill>
              </a:rPr>
              <a:t>Liz told you the story.</a:t>
            </a:r>
          </a:p>
          <a:p>
            <a:pPr marL="892937" lvl="1"/>
            <a:r>
              <a:rPr lang="en-US" altLang="en-US" sz="2672">
                <a:solidFill>
                  <a:srgbClr val="670103"/>
                </a:solidFill>
              </a:rPr>
              <a:t>You handed courtney the notebook.</a:t>
            </a:r>
            <a:br>
              <a:rPr lang="en-US" altLang="en-US" sz="2672">
                <a:solidFill>
                  <a:srgbClr val="670103"/>
                </a:solidFill>
              </a:rPr>
            </a:br>
            <a:r>
              <a:rPr lang="en-US" altLang="en-US" sz="2672">
                <a:solidFill>
                  <a:srgbClr val="670103"/>
                </a:solidFill>
              </a:rPr>
              <a:t>You told Liz the story.</a:t>
            </a:r>
          </a:p>
          <a:p>
            <a:r>
              <a:rPr lang="en-US" altLang="en-US" sz="2672"/>
              <a:t>Simultaneous action (position of response button)</a:t>
            </a:r>
          </a:p>
          <a:p>
            <a:pPr marL="892937" lvl="1"/>
            <a:r>
              <a:rPr lang="en-US" altLang="en-US" sz="2742"/>
              <a:t>Toward the body </a:t>
            </a:r>
          </a:p>
          <a:p>
            <a:pPr marL="892937" lvl="1"/>
            <a:r>
              <a:rPr lang="en-US" altLang="en-US" sz="2742"/>
              <a:t>Away from the body</a:t>
            </a:r>
          </a:p>
        </p:txBody>
      </p:sp>
    </p:spTree>
    <p:extLst>
      <p:ext uri="{BB962C8B-B14F-4D97-AF65-F5344CB8AC3E}">
        <p14:creationId xmlns:p14="http://schemas.microsoft.com/office/powerpoint/2010/main" val="14226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58" y="784697"/>
            <a:ext cx="7206258" cy="410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945431" y="5674816"/>
            <a:ext cx="7241977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1898">
                <a:ea typeface="Cochin" charset="0"/>
                <a:cs typeface="Cochin" charset="0"/>
              </a:rPr>
              <a:t>Glenberg &amp; Kaschak, Grounding Language in Action. </a:t>
            </a:r>
            <a:r>
              <a:rPr lang="en-US" altLang="en-US" sz="1898" i="1">
                <a:ea typeface="Cochin" charset="0"/>
                <a:cs typeface="Cochin" charset="0"/>
              </a:rPr>
              <a:t>Psychonomic Bulleting &amp; Review.</a:t>
            </a:r>
            <a:r>
              <a:rPr lang="en-US" altLang="en-US" sz="1898">
                <a:ea typeface="Cochin" charset="0"/>
                <a:cs typeface="Cochin" charset="0"/>
              </a:rPr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27553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Motion in time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4E4E4D"/>
                </a:solidFill>
              </a:rPr>
              <a:t>Answer the question:</a:t>
            </a:r>
            <a:br>
              <a:rPr lang="en-US" altLang="en-US">
                <a:solidFill>
                  <a:srgbClr val="4E4E4D"/>
                </a:solidFill>
              </a:rPr>
            </a:br>
            <a:r>
              <a:rPr lang="en-US" altLang="en-US">
                <a:solidFill>
                  <a:srgbClr val="670B0F"/>
                </a:solidFill>
              </a:rPr>
              <a:t>Next Wednesday’s meeting has been moved forward two days. What day is the meeting now that it has been rescheduled?</a:t>
            </a:r>
          </a:p>
          <a:p>
            <a:r>
              <a:rPr lang="en-US" altLang="en-US">
                <a:solidFill>
                  <a:srgbClr val="555354"/>
                </a:solidFill>
              </a:rPr>
              <a:t>People who have just got off a plane are more likely to say “Friday” than people waiting around at an airport. </a:t>
            </a:r>
            <a:br>
              <a:rPr lang="en-US" altLang="en-US">
                <a:solidFill>
                  <a:srgbClr val="555354"/>
                </a:solidFill>
              </a:rPr>
            </a:br>
            <a:r>
              <a:rPr lang="en-US" altLang="en-US">
                <a:solidFill>
                  <a:srgbClr val="555354"/>
                </a:solidFill>
              </a:rPr>
              <a:t>(Boroditsky &amp; Ramscar 2002)</a:t>
            </a:r>
          </a:p>
        </p:txBody>
      </p:sp>
    </p:spTree>
    <p:extLst>
      <p:ext uri="{BB962C8B-B14F-4D97-AF65-F5344CB8AC3E}">
        <p14:creationId xmlns:p14="http://schemas.microsoft.com/office/powerpoint/2010/main" val="7365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169664"/>
            <a:ext cx="7715250" cy="928688"/>
          </a:xfrm>
          <a:ln/>
        </p:spPr>
        <p:txBody>
          <a:bodyPr/>
          <a:lstStyle/>
          <a:p>
            <a:r>
              <a:rPr lang="en-US" altLang="en-US"/>
              <a:t>Fictive motion in time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250156"/>
            <a:ext cx="7715250" cy="4714875"/>
          </a:xfrm>
          <a:ln/>
        </p:spPr>
        <p:txBody>
          <a:bodyPr/>
          <a:lstStyle/>
          <a:p>
            <a:r>
              <a:rPr lang="en-US" altLang="en-US"/>
              <a:t>Read and draw</a:t>
            </a:r>
          </a:p>
          <a:p>
            <a:pPr marL="892937" lvl="1"/>
            <a:r>
              <a:rPr lang="en-US" altLang="en-US"/>
              <a:t>FM sentence</a:t>
            </a:r>
            <a:br>
              <a:rPr lang="en-US" altLang="en-US"/>
            </a:br>
            <a:r>
              <a:rPr lang="en-US" altLang="en-US">
                <a:solidFill>
                  <a:srgbClr val="670601"/>
                </a:solidFill>
              </a:rPr>
              <a:t>The bike path runs alongside the creek.</a:t>
            </a:r>
          </a:p>
          <a:p>
            <a:pPr marL="892937" lvl="1"/>
            <a:r>
              <a:rPr lang="en-US" altLang="en-US"/>
              <a:t>Non-FM sentence:</a:t>
            </a:r>
            <a:br>
              <a:rPr lang="en-US" altLang="en-US"/>
            </a:br>
            <a:r>
              <a:rPr lang="en-US" altLang="en-US">
                <a:solidFill>
                  <a:srgbClr val="670803"/>
                </a:solidFill>
              </a:rPr>
              <a:t>The bike path is next to the creek.</a:t>
            </a:r>
            <a:endParaRPr lang="en-US" altLang="en-US"/>
          </a:p>
          <a:p>
            <a:r>
              <a:rPr lang="en-US" altLang="en-US"/>
              <a:t>Answer the question:</a:t>
            </a:r>
            <a:br>
              <a:rPr lang="en-US" altLang="en-US"/>
            </a:br>
            <a:r>
              <a:rPr lang="en-US" altLang="en-US">
                <a:solidFill>
                  <a:srgbClr val="670B0F"/>
                </a:solidFill>
              </a:rPr>
              <a:t>Next Wednesday’s meeting has been moved forward two days. What day is the meeting now that it has been rescheduled?</a:t>
            </a:r>
          </a:p>
        </p:txBody>
      </p:sp>
    </p:spTree>
    <p:extLst>
      <p:ext uri="{BB962C8B-B14F-4D97-AF65-F5344CB8AC3E}">
        <p14:creationId xmlns:p14="http://schemas.microsoft.com/office/powerpoint/2010/main" val="2778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77" y="455414"/>
            <a:ext cx="6081117" cy="50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900782" y="5862340"/>
            <a:ext cx="7072313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1547">
                <a:ea typeface="Cochin" charset="0"/>
                <a:cs typeface="Cochin" charset="0"/>
              </a:rPr>
              <a:t>Matlock, Ramscar, Boroditsky,On the experiential link between spatial and temporal language. </a:t>
            </a:r>
            <a:r>
              <a:rPr lang="en-US" altLang="en-US" sz="1547" i="1">
                <a:ea typeface="Cochin" charset="0"/>
                <a:cs typeface="Cochin" charset="0"/>
              </a:rPr>
              <a:t>Cognitive Science </a:t>
            </a:r>
            <a:r>
              <a:rPr lang="en-US" altLang="en-US" sz="1547">
                <a:ea typeface="Cochin" charset="0"/>
                <a:cs typeface="Cochin" charset="0"/>
              </a:rPr>
              <a:t>2005  </a:t>
            </a:r>
          </a:p>
        </p:txBody>
      </p:sp>
    </p:spTree>
    <p:extLst>
      <p:ext uri="{BB962C8B-B14F-4D97-AF65-F5344CB8AC3E}">
        <p14:creationId xmlns:p14="http://schemas.microsoft.com/office/powerpoint/2010/main" val="7787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fill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286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tal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3375"/>
            <a:ext cx="20526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langa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4813"/>
            <a:ext cx="20986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lako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323850" y="306863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/>
              <a:t>Charles Fillmore</a:t>
            </a:r>
            <a:endParaRPr lang="en-US" altLang="en-US" sz="2400"/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3059113" y="3573463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/>
              <a:t>Leonard Talmy</a:t>
            </a:r>
            <a:endParaRPr lang="en-US" altLang="en-US" sz="2400"/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5795963" y="2924175"/>
            <a:ext cx="2665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/>
              <a:t>Ronald Langacker</a:t>
            </a:r>
            <a:endParaRPr lang="en-US" altLang="en-US" sz="2400"/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>
            <a:off x="2484438" y="4868863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/>
              <a:t>George Lakoff</a:t>
            </a:r>
            <a:endParaRPr lang="en-US" altLang="en-US" sz="2400"/>
          </a:p>
        </p:txBody>
      </p:sp>
      <p:sp>
        <p:nvSpPr>
          <p:cNvPr id="45066" name="TextBox 11"/>
          <p:cNvSpPr txBox="1">
            <a:spLocks noChangeArrowheads="1"/>
          </p:cNvSpPr>
          <p:nvPr/>
        </p:nvSpPr>
        <p:spPr bwMode="auto">
          <a:xfrm>
            <a:off x="5940425" y="6159500"/>
            <a:ext cx="1939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Mark Johnson</a:t>
            </a:r>
          </a:p>
        </p:txBody>
      </p:sp>
      <p:pic>
        <p:nvPicPr>
          <p:cNvPr id="45067" name="Picture 8" descr="MarkJohnsonN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573463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1"/>
          <p:cNvGraphicFramePr>
            <a:graphicFrameLocks/>
          </p:cNvGraphicFramePr>
          <p:nvPr/>
        </p:nvGraphicFramePr>
        <p:xfrm>
          <a:off x="482203" y="169664"/>
          <a:ext cx="3996035" cy="3911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hart" r:id="rId3" imgW="7984485" imgH="7816708" progId="MSGraph.Chart.8">
                  <p:embed/>
                </p:oleObj>
              </mc:Choice>
              <mc:Fallback>
                <p:oleObj name="Chart" r:id="rId3" imgW="7984485" imgH="7816708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03" y="169664"/>
                        <a:ext cx="3996035" cy="3911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" name="Object 2"/>
          <p:cNvGraphicFramePr>
            <a:graphicFrameLocks/>
          </p:cNvGraphicFramePr>
          <p:nvPr/>
        </p:nvGraphicFramePr>
        <p:xfrm>
          <a:off x="4732734" y="2044899"/>
          <a:ext cx="3996035" cy="3911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hart" r:id="rId5" imgW="7984485" imgH="7816708" progId="MSGraph.Chart.8">
                  <p:embed/>
                </p:oleObj>
              </mc:Choice>
              <mc:Fallback>
                <p:oleObj name="Chart" r:id="rId5" imgW="7984485" imgH="7816708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734" y="2044899"/>
                        <a:ext cx="3996035" cy="3911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/>
          </p:cNvSpPr>
          <p:nvPr/>
        </p:nvSpPr>
        <p:spPr bwMode="auto">
          <a:xfrm>
            <a:off x="506451" y="4599286"/>
            <a:ext cx="3975447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2953">
                <a:ea typeface="Cochin" charset="0"/>
                <a:cs typeface="Cochin" charset="0"/>
              </a:rPr>
              <a:t>runs along vs. is next to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4708755" y="826991"/>
            <a:ext cx="4287329" cy="90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2953">
                <a:ea typeface="Cochin" charset="0"/>
                <a:cs typeface="Cochin" charset="0"/>
              </a:rPr>
              <a:t>The road comes from NY.</a:t>
            </a:r>
          </a:p>
          <a:p>
            <a:pPr algn="ctr"/>
            <a:r>
              <a:rPr lang="en-US" altLang="en-US" sz="2953">
                <a:ea typeface="Cochin" charset="0"/>
                <a:cs typeface="Cochin" charset="0"/>
              </a:rPr>
              <a:t>The road goes to NY.</a:t>
            </a:r>
          </a:p>
        </p:txBody>
      </p:sp>
    </p:spTree>
    <p:extLst>
      <p:ext uri="{BB962C8B-B14F-4D97-AF65-F5344CB8AC3E}">
        <p14:creationId xmlns:p14="http://schemas.microsoft.com/office/powerpoint/2010/main" val="194263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4711"/>
              <a:t>Compatibility vs. Interference effects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946672"/>
            <a:ext cx="7715250" cy="4411266"/>
          </a:xfrm>
          <a:ln/>
        </p:spPr>
        <p:txBody>
          <a:bodyPr/>
          <a:lstStyle/>
          <a:p>
            <a:r>
              <a:rPr lang="en-US" altLang="en-US"/>
              <a:t>Understanding an utterance involves the activation of perceptual and motor representations.</a:t>
            </a:r>
          </a:p>
          <a:p>
            <a:pPr marL="892937" lvl="1"/>
            <a:r>
              <a:rPr lang="en-US" altLang="en-US"/>
              <a:t>it should prime these representations</a:t>
            </a:r>
          </a:p>
          <a:p>
            <a:r>
              <a:rPr lang="en-US" altLang="en-US"/>
              <a:t>Mental simulation engages certain neural structures</a:t>
            </a:r>
          </a:p>
          <a:p>
            <a:pPr marL="892937" lvl="1"/>
            <a:r>
              <a:rPr lang="en-US" altLang="en-US"/>
              <a:t>If the same neural structures are engaged by the task, there’ll be interference</a:t>
            </a:r>
          </a:p>
        </p:txBody>
      </p:sp>
    </p:spTree>
    <p:extLst>
      <p:ext uri="{BB962C8B-B14F-4D97-AF65-F5344CB8AC3E}">
        <p14:creationId xmlns:p14="http://schemas.microsoft.com/office/powerpoint/2010/main" val="98314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Bergen et al 2007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670009"/>
                </a:solidFill>
              </a:rPr>
              <a:t>The mule climbed.</a:t>
            </a:r>
            <a:endParaRPr lang="en-US" altLang="en-US"/>
          </a:p>
          <a:p>
            <a:r>
              <a:rPr lang="en-US" altLang="en-US">
                <a:solidFill>
                  <a:srgbClr val="670609"/>
                </a:solidFill>
              </a:rPr>
              <a:t>The rates climbed</a:t>
            </a:r>
            <a:r>
              <a:rPr lang="en-US" altLang="en-US">
                <a:solidFill>
                  <a:srgbClr val="670506"/>
                </a:solidFill>
              </a:rPr>
              <a:t>.</a:t>
            </a:r>
            <a:endParaRPr lang="en-US" altLang="en-US"/>
          </a:p>
          <a:p>
            <a:r>
              <a:rPr lang="en-US" altLang="en-US">
                <a:solidFill>
                  <a:srgbClr val="670507"/>
                </a:solidFill>
              </a:rPr>
              <a:t>The rates increased.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(auditory)</a:t>
            </a:r>
          </a:p>
          <a:p>
            <a:endParaRPr lang="en-US" altLang="en-US"/>
          </a:p>
          <a:p>
            <a:r>
              <a:rPr lang="en-US" altLang="en-US"/>
              <a:t>Circle or square?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6206133" y="2018109"/>
            <a:ext cx="892969" cy="892969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2E2F3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5844" name="Oval 4"/>
          <p:cNvSpPr>
            <a:spLocks/>
          </p:cNvSpPr>
          <p:nvPr/>
        </p:nvSpPr>
        <p:spPr bwMode="auto">
          <a:xfrm>
            <a:off x="6206133" y="4813101"/>
            <a:ext cx="892969" cy="892969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2E2F3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1"/>
          <p:cNvGraphicFramePr>
            <a:graphicFrameLocks/>
          </p:cNvGraphicFramePr>
          <p:nvPr/>
        </p:nvGraphicFramePr>
        <p:xfrm>
          <a:off x="1919883" y="785812"/>
          <a:ext cx="5050855" cy="4573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hart" r:id="rId3" imgW="10095238" imgH="9139633" progId="MSGraph.Chart.8">
                  <p:embed/>
                </p:oleObj>
              </mc:Choice>
              <mc:Fallback>
                <p:oleObj name="Chart" r:id="rId3" imgW="10095238" imgH="9139633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883" y="785812"/>
                        <a:ext cx="5050855" cy="4573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2"/>
          <p:cNvSpPr>
            <a:spLocks/>
          </p:cNvSpPr>
          <p:nvPr/>
        </p:nvSpPr>
        <p:spPr bwMode="auto">
          <a:xfrm>
            <a:off x="793626" y="5697141"/>
            <a:ext cx="7545586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2953">
                <a:ea typeface="Cochin" charset="0"/>
                <a:cs typeface="Cochin" charset="0"/>
              </a:rPr>
              <a:t>Metaphorical and abstract 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34923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383976"/>
            <a:ext cx="7715250" cy="489327"/>
          </a:xfrm>
          <a:ln/>
        </p:spPr>
        <p:txBody>
          <a:bodyPr/>
          <a:lstStyle/>
          <a:p>
            <a:r>
              <a:rPr lang="en-US" altLang="en-US" sz="4219" dirty="0"/>
              <a:t>Does the verb match the image?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32" y="1196578"/>
            <a:ext cx="3384352" cy="256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97795"/>
              </p:ext>
            </p:extLst>
          </p:nvPr>
        </p:nvGraphicFramePr>
        <p:xfrm>
          <a:off x="383976" y="3791972"/>
          <a:ext cx="8045649" cy="1966914"/>
        </p:xfrm>
        <a:graphic>
          <a:graphicData uri="http://schemas.openxmlformats.org/drawingml/2006/table">
            <a:tbl>
              <a:tblPr/>
              <a:tblGrid>
                <a:gridCol w="3723680"/>
                <a:gridCol w="1455539"/>
                <a:gridCol w="2866430"/>
              </a:tblGrid>
              <a:tr h="414338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19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663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08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552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09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467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24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3815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Matching verb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19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663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08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552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09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467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24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3815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0107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run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19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663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08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552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09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467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24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3815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0107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scratch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19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663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08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552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09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467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24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3815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Non-matching same effector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19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663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08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552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09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467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24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3815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0107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kick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19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663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08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552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09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467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24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3815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0107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hold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19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663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08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552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09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467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24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3815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Non-matching different effector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19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663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08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552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09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467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24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3815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0107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drink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1pPr>
                      <a:lvl2pPr marL="1219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2pPr>
                      <a:lvl3pPr marL="1663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3pPr>
                      <a:lvl4pPr marL="21082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4pPr>
                      <a:lvl5pPr marL="2552700" indent="-508000" algn="l">
                        <a:spcBef>
                          <a:spcPts val="2400"/>
                        </a:spcBef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5pPr>
                      <a:lvl6pPr marL="30099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6pPr>
                      <a:lvl7pPr marL="34671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7pPr>
                      <a:lvl8pPr marL="39243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8pPr>
                      <a:lvl9pPr marL="4381500" indent="-5080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BA79F"/>
                        </a:buClr>
                        <a:buSzPct val="50000"/>
                        <a:buFont typeface="Zapf Dingbat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0107"/>
                          </a:solidFill>
                          <a:effectLst/>
                          <a:latin typeface="Cochin" charset="0"/>
                          <a:ea typeface="ヒラギノ明朝 ProN W3" charset="0"/>
                          <a:cs typeface="ヒラギノ明朝 ProN W3" charset="0"/>
                          <a:sym typeface="Cochin" charset="0"/>
                        </a:rPr>
                        <a:t>stumble</a:t>
                      </a:r>
                    </a:p>
                  </a:txBody>
                  <a:tcPr marL="35719" marR="35719" marT="35719" marB="35719" anchor="ctr" horzOverflow="overflow">
                    <a:lnL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E2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2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55" y="1196578"/>
            <a:ext cx="2822898" cy="2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6" name="Rectangle 38"/>
          <p:cNvSpPr>
            <a:spLocks/>
          </p:cNvSpPr>
          <p:nvPr/>
        </p:nvSpPr>
        <p:spPr bwMode="auto">
          <a:xfrm>
            <a:off x="204267" y="5969496"/>
            <a:ext cx="8626078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1617" dirty="0">
                <a:ea typeface="Cochin" charset="0"/>
                <a:cs typeface="Cochin" charset="0"/>
              </a:rPr>
              <a:t>Bergen, Narayan, Feldman, Embodied Verbal Semantics: Evidence from an Image-Verb matching task.  </a:t>
            </a:r>
            <a:r>
              <a:rPr lang="en-US" altLang="en-US" sz="1617" i="1" dirty="0">
                <a:ea typeface="Cochin" charset="0"/>
                <a:cs typeface="Cochin" charset="0"/>
              </a:rPr>
              <a:t>Proceedings of Cognitive Science. </a:t>
            </a:r>
            <a:r>
              <a:rPr lang="en-US" altLang="en-US" sz="1617" dirty="0">
                <a:ea typeface="Cochin" charset="0"/>
                <a:cs typeface="Cochin" charset="0"/>
              </a:rPr>
              <a:t>2003.</a:t>
            </a:r>
          </a:p>
        </p:txBody>
      </p:sp>
    </p:spTree>
    <p:extLst>
      <p:ext uri="{BB962C8B-B14F-4D97-AF65-F5344CB8AC3E}">
        <p14:creationId xmlns:p14="http://schemas.microsoft.com/office/powerpoint/2010/main" val="2706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1"/>
          <p:cNvGraphicFramePr>
            <a:graphicFrameLocks/>
          </p:cNvGraphicFramePr>
          <p:nvPr/>
        </p:nvGraphicFramePr>
        <p:xfrm>
          <a:off x="1250156" y="267891"/>
          <a:ext cx="5567660" cy="302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art" r:id="rId3" imgW="11124736" imgH="6044444" progId="MSGraph.Chart.8">
                  <p:embed/>
                </p:oleObj>
              </mc:Choice>
              <mc:Fallback>
                <p:oleObj name="Chart" r:id="rId3" imgW="11124736" imgH="6044444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156" y="267891"/>
                        <a:ext cx="5567660" cy="3024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/>
          </p:cNvSpPr>
          <p:nvPr/>
        </p:nvSpPr>
        <p:spPr bwMode="auto">
          <a:xfrm>
            <a:off x="641822" y="3442394"/>
            <a:ext cx="3429000" cy="26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2400" dirty="0">
                <a:ea typeface="Cochin" charset="0"/>
                <a:cs typeface="Cochin" charset="0"/>
              </a:rPr>
              <a:t>Interference caused by semantic similarity?</a:t>
            </a:r>
          </a:p>
          <a:p>
            <a:pPr algn="ctr"/>
            <a:endParaRPr lang="en-US" altLang="en-US" sz="2400" dirty="0">
              <a:ea typeface="Cochin" charset="0"/>
              <a:cs typeface="Cochin" charset="0"/>
            </a:endParaRPr>
          </a:p>
          <a:p>
            <a:pPr algn="ctr"/>
            <a:r>
              <a:rPr lang="en-US" altLang="en-US" sz="2400" dirty="0">
                <a:ea typeface="Cochin" charset="0"/>
                <a:cs typeface="Cochin" charset="0"/>
              </a:rPr>
              <a:t>LSA: significant but weak correlation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48" y="3589734"/>
            <a:ext cx="3644429" cy="293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5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383977"/>
            <a:ext cx="7715250" cy="678656"/>
          </a:xfrm>
          <a:ln/>
        </p:spPr>
        <p:txBody>
          <a:bodyPr/>
          <a:lstStyle/>
          <a:p>
            <a:r>
              <a:rPr lang="en-US" altLang="en-US" sz="4289"/>
              <a:t>Simulation vs. Semantic closeness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696515" y="2339578"/>
            <a:ext cx="2214563" cy="305395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2E2F3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3536156" y="2339578"/>
            <a:ext cx="2214563" cy="305395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2E2F3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6393656" y="2339578"/>
            <a:ext cx="2214563" cy="305395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2E2F3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1400915" y="2905888"/>
            <a:ext cx="793487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F3F8FF"/>
                </a:solidFill>
                <a:ea typeface="Cochin" charset="0"/>
                <a:cs typeface="Cochin" charset="0"/>
              </a:rPr>
              <a:t>attic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3688635" y="2905888"/>
            <a:ext cx="1899559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F3F8FF"/>
                </a:solidFill>
                <a:ea typeface="Cochin" charset="0"/>
                <a:cs typeface="Cochin" charset="0"/>
              </a:rPr>
              <a:t>basement</a:t>
            </a:r>
          </a:p>
        </p:txBody>
      </p:sp>
      <p:sp>
        <p:nvSpPr>
          <p:cNvPr id="39943" name="Rectangle 7"/>
          <p:cNvSpPr>
            <a:spLocks/>
          </p:cNvSpPr>
          <p:nvPr/>
        </p:nvSpPr>
        <p:spPr bwMode="auto">
          <a:xfrm>
            <a:off x="4240556" y="4191763"/>
            <a:ext cx="793487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F3F8FF"/>
                </a:solidFill>
                <a:ea typeface="Cochin" charset="0"/>
                <a:cs typeface="Cochin" charset="0"/>
              </a:rPr>
              <a:t>attic</a:t>
            </a:r>
          </a:p>
        </p:txBody>
      </p:sp>
      <p:sp>
        <p:nvSpPr>
          <p:cNvPr id="39944" name="Rectangle 8"/>
          <p:cNvSpPr>
            <a:spLocks/>
          </p:cNvSpPr>
          <p:nvPr/>
        </p:nvSpPr>
        <p:spPr bwMode="auto">
          <a:xfrm>
            <a:off x="848994" y="4191763"/>
            <a:ext cx="1899559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F3F8FF"/>
                </a:solidFill>
                <a:ea typeface="Cochin" charset="0"/>
                <a:cs typeface="Cochin" charset="0"/>
              </a:rPr>
              <a:t>basement</a:t>
            </a:r>
          </a:p>
        </p:txBody>
      </p:sp>
      <p:sp>
        <p:nvSpPr>
          <p:cNvPr id="39945" name="Rectangle 9"/>
          <p:cNvSpPr>
            <a:spLocks/>
          </p:cNvSpPr>
          <p:nvPr/>
        </p:nvSpPr>
        <p:spPr bwMode="auto">
          <a:xfrm>
            <a:off x="7026618" y="2905888"/>
            <a:ext cx="793487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F3F8FF"/>
                </a:solidFill>
                <a:ea typeface="Cochin" charset="0"/>
                <a:cs typeface="Cochin" charset="0"/>
              </a:rPr>
              <a:t>web</a:t>
            </a:r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9082679" y="1620013"/>
            <a:ext cx="793487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F3F8FF"/>
                </a:solidFill>
                <a:ea typeface="Cochin" charset="0"/>
                <a:cs typeface="Cochin" charset="0"/>
              </a:rPr>
              <a:t>attic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6834258" y="4191763"/>
            <a:ext cx="1178208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F3F8FF"/>
                </a:solidFill>
                <a:ea typeface="Cochin" charset="0"/>
                <a:cs typeface="Cochin" charset="0"/>
              </a:rPr>
              <a:t>spider</a:t>
            </a:r>
          </a:p>
        </p:txBody>
      </p:sp>
      <p:sp>
        <p:nvSpPr>
          <p:cNvPr id="39948" name="Rectangle 12"/>
          <p:cNvSpPr>
            <a:spLocks/>
          </p:cNvSpPr>
          <p:nvPr/>
        </p:nvSpPr>
        <p:spPr bwMode="auto">
          <a:xfrm>
            <a:off x="794742" y="5920383"/>
            <a:ext cx="7849195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21469" bIns="0" anchor="ctr"/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just"/>
            <a:r>
              <a:rPr lang="en-US" altLang="en-US" sz="161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Louwerse &amp; Jeuniaux 2008, How fundamental is embodiment to language comprehension? Constraints on embodied cognition.</a:t>
            </a:r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609031" y="1121670"/>
            <a:ext cx="2377254" cy="90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2953">
                <a:ea typeface="Cochin" charset="0"/>
                <a:cs typeface="Cochin" charset="0"/>
              </a:rPr>
              <a:t>Iconic</a:t>
            </a:r>
          </a:p>
          <a:p>
            <a:pPr algn="ctr"/>
            <a:r>
              <a:rPr lang="en-US" altLang="en-US" sz="2953">
                <a:ea typeface="Cochin" charset="0"/>
                <a:cs typeface="Cochin" charset="0"/>
              </a:rPr>
              <a:t>Close -Distant</a:t>
            </a:r>
          </a:p>
        </p:txBody>
      </p:sp>
      <p:sp>
        <p:nvSpPr>
          <p:cNvPr id="39950" name="Rectangle 14"/>
          <p:cNvSpPr>
            <a:spLocks/>
          </p:cNvSpPr>
          <p:nvPr/>
        </p:nvSpPr>
        <p:spPr bwMode="auto">
          <a:xfrm>
            <a:off x="3315519" y="1121670"/>
            <a:ext cx="2500685" cy="90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2953">
                <a:ea typeface="Cochin" charset="0"/>
                <a:cs typeface="Cochin" charset="0"/>
              </a:rPr>
              <a:t>Reverse-iconic</a:t>
            </a:r>
          </a:p>
          <a:p>
            <a:pPr algn="ctr"/>
            <a:r>
              <a:rPr lang="en-US" altLang="en-US" sz="2953">
                <a:ea typeface="Cochin" charset="0"/>
                <a:cs typeface="Cochin" charset="0"/>
              </a:rPr>
              <a:t>Close - Distant</a:t>
            </a:r>
          </a:p>
        </p:txBody>
      </p:sp>
      <p:sp>
        <p:nvSpPr>
          <p:cNvPr id="39951" name="Rectangle 15"/>
          <p:cNvSpPr>
            <a:spLocks/>
          </p:cNvSpPr>
          <p:nvPr/>
        </p:nvSpPr>
        <p:spPr bwMode="auto">
          <a:xfrm>
            <a:off x="6253273" y="1121670"/>
            <a:ext cx="2483052" cy="90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2953">
                <a:ea typeface="Cochin" charset="0"/>
                <a:cs typeface="Cochin" charset="0"/>
              </a:rPr>
              <a:t>Control</a:t>
            </a:r>
          </a:p>
          <a:p>
            <a:pPr algn="ctr"/>
            <a:r>
              <a:rPr lang="en-US" altLang="en-US" sz="2953">
                <a:ea typeface="Cochin" charset="0"/>
                <a:cs typeface="Cochin" charset="0"/>
              </a:rPr>
              <a:t>Close - Distant</a:t>
            </a:r>
          </a:p>
        </p:txBody>
      </p:sp>
    </p:spTree>
    <p:extLst>
      <p:ext uri="{BB962C8B-B14F-4D97-AF65-F5344CB8AC3E}">
        <p14:creationId xmlns:p14="http://schemas.microsoft.com/office/powerpoint/2010/main" val="30596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714375" y="491133"/>
            <a:ext cx="7715250" cy="5473898"/>
          </a:xfrm>
          <a:ln/>
        </p:spPr>
        <p:txBody>
          <a:bodyPr/>
          <a:lstStyle/>
          <a:p>
            <a:r>
              <a:rPr lang="en-US" altLang="en-US"/>
              <a:t>Semantic similarity judgement task</a:t>
            </a:r>
          </a:p>
          <a:p>
            <a:pPr marL="892937" lvl="1"/>
            <a:r>
              <a:rPr lang="en-US" altLang="en-US"/>
              <a:t>reverse-iconic pairs had marginally longer RTs than iconic pairs</a:t>
            </a:r>
          </a:p>
          <a:p>
            <a:pPr marL="892937" lvl="1"/>
            <a:r>
              <a:rPr lang="en-US" altLang="en-US"/>
              <a:t>semantically close pairs had shorter RTs than semantically distant pairs</a:t>
            </a:r>
          </a:p>
          <a:p>
            <a:r>
              <a:rPr lang="en-US" altLang="en-US"/>
              <a:t>Lexical decision task</a:t>
            </a:r>
          </a:p>
          <a:p>
            <a:pPr marL="892937" lvl="1"/>
            <a:r>
              <a:rPr lang="en-US" altLang="en-US"/>
              <a:t>no difference between iconic and reverse-iconic order</a:t>
            </a:r>
          </a:p>
          <a:p>
            <a:pPr marL="892937" lvl="1"/>
            <a:r>
              <a:rPr lang="en-US" altLang="en-US"/>
              <a:t>shorter RTs for semantically close pairs than for semantically distant pairs</a:t>
            </a:r>
          </a:p>
        </p:txBody>
      </p:sp>
    </p:spTree>
    <p:extLst>
      <p:ext uri="{BB962C8B-B14F-4D97-AF65-F5344CB8AC3E}">
        <p14:creationId xmlns:p14="http://schemas.microsoft.com/office/powerpoint/2010/main" val="9224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Modality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dirty="0"/>
              <a:t>Rapid Serial Visual Presentation or auditory presentation, sensibility judgement</a:t>
            </a:r>
          </a:p>
          <a:p>
            <a:pPr marL="0" indent="0">
              <a:buNone/>
            </a:pPr>
            <a:endParaRPr lang="hu-HU" altLang="en-US" dirty="0" smtClean="0">
              <a:solidFill>
                <a:srgbClr val="670301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accent2"/>
                </a:solidFill>
              </a:rPr>
              <a:t>The </a:t>
            </a:r>
            <a:r>
              <a:rPr lang="en-US" altLang="en-US" dirty="0">
                <a:solidFill>
                  <a:schemeClr val="accent2"/>
                </a:solidFill>
              </a:rPr>
              <a:t>commuter had just arrived on the platform when the train </a:t>
            </a:r>
            <a:r>
              <a:rPr lang="en-US" altLang="en-US" dirty="0">
                <a:solidFill>
                  <a:srgbClr val="053F10"/>
                </a:solidFill>
              </a:rPr>
              <a:t>roared</a:t>
            </a:r>
            <a:r>
              <a:rPr lang="en-US" altLang="en-US" dirty="0">
                <a:solidFill>
                  <a:srgbClr val="670301"/>
                </a:solidFill>
              </a:rPr>
              <a:t> </a:t>
            </a:r>
            <a:r>
              <a:rPr lang="en-US" altLang="en-US" dirty="0">
                <a:solidFill>
                  <a:srgbClr val="053009"/>
                </a:solidFill>
              </a:rPr>
              <a:t>into</a:t>
            </a:r>
            <a:r>
              <a:rPr lang="en-US" altLang="en-US" dirty="0">
                <a:solidFill>
                  <a:srgbClr val="670301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the station</a:t>
            </a:r>
            <a:r>
              <a:rPr lang="en-US" altLang="en-US" dirty="0" smtClean="0">
                <a:solidFill>
                  <a:srgbClr val="670301"/>
                </a:solidFill>
              </a:rPr>
              <a:t>.</a:t>
            </a:r>
            <a:endParaRPr lang="hu-HU" altLang="en-US" dirty="0" smtClean="0">
              <a:solidFill>
                <a:srgbClr val="67030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670301"/>
              </a:solidFill>
            </a:endParaRPr>
          </a:p>
          <a:p>
            <a:r>
              <a:rPr lang="en-US" altLang="en-US" dirty="0"/>
              <a:t>Auditory stimuli conveying motion toward, away, upward or downward relative to listener</a:t>
            </a:r>
          </a:p>
        </p:txBody>
      </p:sp>
    </p:spTree>
    <p:extLst>
      <p:ext uri="{BB962C8B-B14F-4D97-AF65-F5344CB8AC3E}">
        <p14:creationId xmlns:p14="http://schemas.microsoft.com/office/powerpoint/2010/main" val="28433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Object 1"/>
          <p:cNvGraphicFramePr>
            <a:graphicFrameLocks/>
          </p:cNvGraphicFramePr>
          <p:nvPr/>
        </p:nvGraphicFramePr>
        <p:xfrm>
          <a:off x="4527352" y="1401961"/>
          <a:ext cx="4026173" cy="424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hart" r:id="rId3" imgW="8047955" imgH="8483269" progId="MSGraph.Chart.8">
                  <p:embed/>
                </p:oleObj>
              </mc:Choice>
              <mc:Fallback>
                <p:oleObj name="Chart" r:id="rId3" imgW="8047955" imgH="8483269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352" y="1401961"/>
                        <a:ext cx="4026173" cy="4246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" name="Rectangle 2"/>
          <p:cNvSpPr>
            <a:spLocks/>
          </p:cNvSpPr>
          <p:nvPr/>
        </p:nvSpPr>
        <p:spPr bwMode="auto">
          <a:xfrm>
            <a:off x="598289" y="718840"/>
            <a:ext cx="3143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2800" dirty="0">
                <a:ea typeface="Cochin" charset="0"/>
                <a:cs typeface="Cochin" charset="0"/>
              </a:rPr>
              <a:t>Different modalities: competition for resources</a:t>
            </a:r>
          </a:p>
          <a:p>
            <a:pPr algn="ctr"/>
            <a:r>
              <a:rPr lang="en-US" altLang="en-US" sz="2800" dirty="0">
                <a:ea typeface="Cochin" charset="0"/>
                <a:cs typeface="Cochin" charset="0"/>
              </a:rPr>
              <a:t>Same modalities: attentional system filters out secondary stimulus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382861" y="6107906"/>
            <a:ext cx="841176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Cochin" charset="0"/>
              </a:defRPr>
            </a:lvl1pPr>
            <a:lvl2pPr algn="l">
              <a:defRPr sz="1200">
                <a:solidFill>
                  <a:schemeClr val="tx1"/>
                </a:solidFill>
                <a:latin typeface="Cochin" charset="0"/>
              </a:defRPr>
            </a:lvl2pPr>
            <a:lvl3pPr algn="l">
              <a:defRPr sz="1200">
                <a:solidFill>
                  <a:schemeClr val="tx1"/>
                </a:solidFill>
                <a:latin typeface="Cochin" charset="0"/>
              </a:defRPr>
            </a:lvl3pPr>
            <a:lvl4pPr algn="l">
              <a:defRPr sz="1200">
                <a:solidFill>
                  <a:schemeClr val="tx1"/>
                </a:solidFill>
                <a:latin typeface="Cochin" charset="0"/>
              </a:defRPr>
            </a:lvl4pPr>
            <a:lvl5pPr algn="l">
              <a:defRPr sz="1200">
                <a:solidFill>
                  <a:schemeClr val="tx1"/>
                </a:solidFill>
                <a:latin typeface="Cochi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" charset="0"/>
              </a:defRPr>
            </a:lvl9pPr>
          </a:lstStyle>
          <a:p>
            <a:pPr algn="ctr"/>
            <a:r>
              <a:rPr lang="en-US" altLang="en-US" sz="1406">
                <a:ea typeface="Cochin" charset="0"/>
                <a:cs typeface="Cochin" charset="0"/>
              </a:rPr>
              <a:t>Kaschak, Zwaan, Aveyard, Yaxley, Perception of Auditory Motion Affects Language Processing. </a:t>
            </a:r>
            <a:r>
              <a:rPr lang="en-US" altLang="en-US" sz="1406" i="1">
                <a:ea typeface="Cochin" charset="0"/>
                <a:cs typeface="Cochin" charset="0"/>
              </a:rPr>
              <a:t>Cognitive Science. </a:t>
            </a:r>
            <a:r>
              <a:rPr lang="en-US" altLang="en-US" sz="1406">
                <a:ea typeface="Cochin" charset="0"/>
                <a:cs typeface="Cochin" charset="0"/>
              </a:rPr>
              <a:t>2006.</a:t>
            </a:r>
          </a:p>
        </p:txBody>
      </p:sp>
    </p:spTree>
    <p:extLst>
      <p:ext uri="{BB962C8B-B14F-4D97-AF65-F5344CB8AC3E}">
        <p14:creationId xmlns:p14="http://schemas.microsoft.com/office/powerpoint/2010/main" val="14123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Metaphor versus Relevance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 smtClean="0">
                <a:ea typeface="ＭＳ Ｐゴシック" panose="020B0600070205080204" pitchFamily="34" charset="-128"/>
              </a:rPr>
              <a:t>Relevance: a pragmatic theory complementing semantics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>
                <a:ea typeface="ＭＳ Ｐゴシック" panose="020B0600070205080204" pitchFamily="34" charset="-128"/>
              </a:rPr>
              <a:t>traditional formal linguistic 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>
                <a:ea typeface="ＭＳ Ｐゴシック" panose="020B0600070205080204" pitchFamily="34" charset="-128"/>
              </a:rPr>
              <a:t>syntax– semantics- pragmatics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smtClean="0">
                <a:ea typeface="ＭＳ Ｐゴシック" panose="020B0600070205080204" pitchFamily="34" charset="-128"/>
              </a:rPr>
              <a:t>Metaphor theory: a completely new approach to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>
                <a:ea typeface="ＭＳ Ｐゴシック" panose="020B0600070205080204" pitchFamily="34" charset="-128"/>
              </a:rPr>
              <a:t>cognitive linguistics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>
                <a:ea typeface="ＭＳ Ｐゴシック" panose="020B0600070205080204" pitchFamily="34" charset="-128"/>
              </a:rPr>
              <a:t>semantics and pragmatics are not separated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>
                <a:ea typeface="ＭＳ Ｐゴシック" panose="020B0600070205080204" pitchFamily="34" charset="-128"/>
              </a:rPr>
              <a:t>syntactic phenomena are also explained by semantic-pragmatic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Classic literature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3000" smtClean="0">
                <a:ea typeface="ＭＳ Ｐゴシック" panose="020B0600070205080204" pitchFamily="34" charset="-128"/>
              </a:rPr>
              <a:t>George Lakoff &amp; Mark Johnson, </a:t>
            </a:r>
            <a:r>
              <a:rPr lang="en-GB" altLang="en-US" sz="3000" i="1" smtClean="0">
                <a:ea typeface="ＭＳ Ｐゴシック" panose="020B0600070205080204" pitchFamily="34" charset="-128"/>
              </a:rPr>
              <a:t>Metaphors we live by</a:t>
            </a:r>
            <a:r>
              <a:rPr lang="en-GB" altLang="en-US" sz="3000" smtClean="0">
                <a:ea typeface="ＭＳ Ｐゴシック" panose="020B0600070205080204" pitchFamily="34" charset="-128"/>
              </a:rPr>
              <a:t>. Chicago: University of Chicago Press. 1980.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3000" smtClean="0">
                <a:ea typeface="ＭＳ Ｐゴシック" panose="020B0600070205080204" pitchFamily="34" charset="-128"/>
              </a:rPr>
              <a:t>George Lakoff, </a:t>
            </a:r>
            <a:r>
              <a:rPr lang="en-GB" altLang="en-US" sz="3000" i="1" smtClean="0">
                <a:ea typeface="ＭＳ Ｐゴシック" panose="020B0600070205080204" pitchFamily="34" charset="-128"/>
              </a:rPr>
              <a:t>Women, Fire and Dangerous Things</a:t>
            </a:r>
            <a:r>
              <a:rPr lang="en-GB" altLang="en-US" sz="3000" smtClean="0">
                <a:ea typeface="ＭＳ Ｐゴシック" panose="020B0600070205080204" pitchFamily="34" charset="-128"/>
              </a:rPr>
              <a:t>. Chicago: University of Chicago Press. 1987.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3000" smtClean="0">
                <a:ea typeface="ＭＳ Ｐゴシック" panose="020B0600070205080204" pitchFamily="34" charset="-128"/>
              </a:rPr>
              <a:t>Textbook: Vyvyan Evans &amp; Melanie Green, </a:t>
            </a:r>
            <a:r>
              <a:rPr lang="en-GB" altLang="en-US" sz="3000" i="1" smtClean="0">
                <a:ea typeface="ＭＳ Ｐゴシック" panose="020B0600070205080204" pitchFamily="34" charset="-128"/>
              </a:rPr>
              <a:t>Cognitive Linguistics: An Introduction. </a:t>
            </a:r>
            <a:r>
              <a:rPr lang="en-GB" altLang="en-US" sz="3000" smtClean="0">
                <a:ea typeface="ＭＳ Ｐゴシック" panose="020B0600070205080204" pitchFamily="34" charset="-128"/>
              </a:rPr>
              <a:t>Edinburgh: Edinburgh University Press. 2006. </a:t>
            </a:r>
            <a:br>
              <a:rPr lang="en-GB" altLang="en-US" sz="3000" smtClean="0">
                <a:ea typeface="ＭＳ Ｐゴシック" panose="020B0600070205080204" pitchFamily="34" charset="-128"/>
              </a:rPr>
            </a:br>
            <a:r>
              <a:rPr lang="en-GB" altLang="en-US" sz="3000" smtClean="0">
                <a:ea typeface="ＭＳ Ｐゴシック" panose="020B0600070205080204" pitchFamily="34" charset="-128"/>
              </a:rPr>
              <a:t>(Google Books, Embodiment and Conceptual Structure, Metaphor and Metonymy)</a:t>
            </a:r>
          </a:p>
          <a:p>
            <a:pPr eaLnBrk="1" hangingPunct="1">
              <a:lnSpc>
                <a:spcPct val="80000"/>
              </a:lnSpc>
            </a:pPr>
            <a:endParaRPr lang="en-GB" altLang="en-US" sz="30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The motivation for Metaphor Theory: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problems with Tarski’s correspondence theory of truth</a:t>
            </a:r>
          </a:p>
          <a:p>
            <a:pPr lvl="1" eaLnBrk="1" hangingPunct="1"/>
            <a:r>
              <a:rPr lang="en-GB" altLang="en-US" smtClean="0">
                <a:ea typeface="ＭＳ Ｐゴシック" panose="020B0600070205080204" pitchFamily="34" charset="-128"/>
              </a:rPr>
              <a:t>contraditions between formal logic and human 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2120</Words>
  <Application>Microsoft Office PowerPoint</Application>
  <PresentationFormat>Diavetítés a képernyőre (4:3 oldalarány)</PresentationFormat>
  <Paragraphs>424</Paragraphs>
  <Slides>69</Slides>
  <Notes>46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80" baseType="lpstr">
      <vt:lpstr>ＭＳ Ｐゴシック</vt:lpstr>
      <vt:lpstr>Arial</vt:lpstr>
      <vt:lpstr>Calibri</vt:lpstr>
      <vt:lpstr>Cochin</vt:lpstr>
      <vt:lpstr>Times New Roman</vt:lpstr>
      <vt:lpstr>Wingdings</vt:lpstr>
      <vt:lpstr>Zapf Dingbats</vt:lpstr>
      <vt:lpstr>ヒラギノ明朝 ProN W3</vt:lpstr>
      <vt:lpstr>Office Theme</vt:lpstr>
      <vt:lpstr>1_Office Theme</vt:lpstr>
      <vt:lpstr>Chart</vt:lpstr>
      <vt:lpstr>Metaphor theory</vt:lpstr>
      <vt:lpstr>Truth-conditional semantics and the correspondence theory of truth</vt:lpstr>
      <vt:lpstr>PowerPoint bemutató</vt:lpstr>
      <vt:lpstr>The cat is on the mat.</vt:lpstr>
      <vt:lpstr>Non-literal meaning</vt:lpstr>
      <vt:lpstr>PowerPoint bemutató</vt:lpstr>
      <vt:lpstr>Metaphor versus Relevance</vt:lpstr>
      <vt:lpstr>Classic literature</vt:lpstr>
      <vt:lpstr>PowerPoint bemutató</vt:lpstr>
      <vt:lpstr>Truth or Lie</vt:lpstr>
      <vt:lpstr>PowerPoint bemutató</vt:lpstr>
      <vt:lpstr>PowerPoint bemutató</vt:lpstr>
      <vt:lpstr>PowerPoint bemutató</vt:lpstr>
      <vt:lpstr>PowerPoint bemutató</vt:lpstr>
      <vt:lpstr>Basic ICMs</vt:lpstr>
      <vt:lpstr>On image schemas</vt:lpstr>
      <vt:lpstr>PowerPoint bemutató</vt:lpstr>
      <vt:lpstr>PowerPoint bemutató</vt:lpstr>
      <vt:lpstr>Propositional ICMs</vt:lpstr>
      <vt:lpstr>PowerPoint bemutató</vt:lpstr>
      <vt:lpstr>PowerPoint bemutató</vt:lpstr>
      <vt:lpstr>Metaphor ICMs</vt:lpstr>
      <vt:lpstr>Metaphors based on spatial schema</vt:lpstr>
      <vt:lpstr> Space as a source domain</vt:lpstr>
      <vt:lpstr>Event structure metaphor: relationship – journey</vt:lpstr>
      <vt:lpstr>Linking the participants</vt:lpstr>
      <vt:lpstr>Conceptual metaphors</vt:lpstr>
      <vt:lpstr>PowerPoint bemutató</vt:lpstr>
      <vt:lpstr>PowerPoint bemutató</vt:lpstr>
      <vt:lpstr>Questions: what differentiates metaphors from non-metaphors</vt:lpstr>
      <vt:lpstr>Two approaches to metaphor identification</vt:lpstr>
      <vt:lpstr>Statistical approach</vt:lpstr>
      <vt:lpstr>The statistical approach  (Kintsch 1999, 2000, Goatly 2002)</vt:lpstr>
      <vt:lpstr>The statistical approach</vt:lpstr>
      <vt:lpstr>PowerPoint bemutató</vt:lpstr>
      <vt:lpstr>PowerPoint bemutató</vt:lpstr>
      <vt:lpstr>Details of Latent Semantic Analysis</vt:lpstr>
      <vt:lpstr>Comparing metaphors to literal paraphrases</vt:lpstr>
      <vt:lpstr>Consequences of the statistical model</vt:lpstr>
      <vt:lpstr>Psycholinguistic studies  (Inhoff 1984, Kemper 1989; Blasko &amp; Connine 1993; Keysar 1989; Wolf &amp; Gentner 2000; Glucksberg et al 1984; Glucksberg 2003)</vt:lpstr>
      <vt:lpstr>PowerPoint bemutató</vt:lpstr>
      <vt:lpstr>PowerPoint bemutató</vt:lpstr>
      <vt:lpstr>PowerPoint bemutató</vt:lpstr>
      <vt:lpstr>Corpus study of the context effects of metaphors (Martin 2006)</vt:lpstr>
      <vt:lpstr>Results of corpus analysis</vt:lpstr>
      <vt:lpstr>Consequences of corpus study</vt:lpstr>
      <vt:lpstr>Can the comprehension of abstract language be rooted in sensory experience? </vt:lpstr>
      <vt:lpstr>Abstract - Concrete - Metaphorical </vt:lpstr>
      <vt:lpstr>Explanations</vt:lpstr>
      <vt:lpstr>Perceptual vs. amodal symbols</vt:lpstr>
      <vt:lpstr>Situation models</vt:lpstr>
      <vt:lpstr>Fictive motion</vt:lpstr>
      <vt:lpstr>PowerPoint bemutató</vt:lpstr>
      <vt:lpstr>Perceptual symbols and abstract concepts</vt:lpstr>
      <vt:lpstr>Action compatibility effect</vt:lpstr>
      <vt:lpstr>PowerPoint bemutató</vt:lpstr>
      <vt:lpstr>Motion in time</vt:lpstr>
      <vt:lpstr>Fictive motion in time</vt:lpstr>
      <vt:lpstr>PowerPoint bemutató</vt:lpstr>
      <vt:lpstr>PowerPoint bemutató</vt:lpstr>
      <vt:lpstr>Compatibility vs. Interference effects</vt:lpstr>
      <vt:lpstr>Bergen et al 2007</vt:lpstr>
      <vt:lpstr>PowerPoint bemutató</vt:lpstr>
      <vt:lpstr>Does the verb match the image?</vt:lpstr>
      <vt:lpstr>PowerPoint bemutató</vt:lpstr>
      <vt:lpstr>Simulation vs. Semantic closeness</vt:lpstr>
      <vt:lpstr>PowerPoint bemutató</vt:lpstr>
      <vt:lpstr>Modality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Beszédaktusok</dc:title>
  <dc:creator>Anna Babarczy</dc:creator>
  <cp:lastModifiedBy>Babarczy Anna</cp:lastModifiedBy>
  <cp:revision>99</cp:revision>
  <dcterms:created xsi:type="dcterms:W3CDTF">2011-11-17T07:09:13Z</dcterms:created>
  <dcterms:modified xsi:type="dcterms:W3CDTF">2017-09-25T10:13:57Z</dcterms:modified>
</cp:coreProperties>
</file>