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63" r:id="rId13"/>
    <p:sldId id="264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4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7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401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348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7969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8F9CF5B-3A56-434F-9A27-0EA5D4A0C79D}" type="slidenum">
              <a:rPr lang="en-GB" altLang="hu-HU"/>
              <a:pPr/>
              <a:t>‹#›</a:t>
            </a:fld>
            <a:endParaRPr lang="en-GB" altLang="hu-HU"/>
          </a:p>
        </p:txBody>
      </p:sp>
    </p:spTree>
    <p:extLst>
      <p:ext uri="{BB962C8B-B14F-4D97-AF65-F5344CB8AC3E}">
        <p14:creationId xmlns:p14="http://schemas.microsoft.com/office/powerpoint/2010/main" val="203090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74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822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5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634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17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786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669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073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27AFD-58BB-4549-AEF2-6537D06C7BE2}" type="datetimeFigureOut">
              <a:rPr lang="hu-HU" smtClean="0"/>
              <a:t>2017. 04. 04.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B1509-00F1-4757-A937-7D64F5FD06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628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39988" y="428626"/>
            <a:ext cx="7772400" cy="43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altLang="hu-HU" sz="2800" dirty="0" smtClean="0">
                <a:latin typeface="Rockwell" pitchFamily="18" charset="0"/>
              </a:rPr>
              <a:t>Érzelmi működés evolúciós kontextusban, élettörténet elmélet</a:t>
            </a:r>
            <a:endParaRPr lang="en-GB" altLang="hu-HU" sz="2800" dirty="0">
              <a:latin typeface="Rockwell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78427" y="5676673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sz="2000" dirty="0" smtClean="0">
                <a:latin typeface="Rockwell" pitchFamily="18" charset="0"/>
              </a:rPr>
              <a:t>2016/2017</a:t>
            </a:r>
          </a:p>
          <a:p>
            <a:r>
              <a:rPr lang="hu-HU" altLang="hu-HU" sz="2000" dirty="0" err="1" smtClean="0">
                <a:latin typeface="Rockwell" pitchFamily="18" charset="0"/>
              </a:rPr>
              <a:t>Simor</a:t>
            </a:r>
            <a:r>
              <a:rPr lang="hu-HU" altLang="hu-HU" sz="2000" dirty="0" smtClean="0">
                <a:latin typeface="Rockwell" pitchFamily="18" charset="0"/>
              </a:rPr>
              <a:t> Péter</a:t>
            </a:r>
            <a:endParaRPr lang="en-GB" altLang="hu-HU" sz="2000" dirty="0">
              <a:latin typeface="Rockwell" pitchFamily="18" charset="0"/>
            </a:endParaRPr>
          </a:p>
        </p:txBody>
      </p:sp>
      <p:pic>
        <p:nvPicPr>
          <p:cNvPr id="6" name="Picture 4" descr="the-wonders-of-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932" y="888937"/>
            <a:ext cx="5710238" cy="457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39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200" dirty="0" smtClean="0"/>
              <a:t>Fajok közti különbségek, fajokon belüli (egyéni) eltérések és egyénen belüli (fejlődés során jelentkező) </a:t>
            </a:r>
            <a:r>
              <a:rPr lang="hu-HU" sz="3200" dirty="0" err="1" smtClean="0"/>
              <a:t>átkapcsolsok</a:t>
            </a:r>
            <a:endParaRPr lang="hu-HU" sz="32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3216299" y="2392178"/>
            <a:ext cx="602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Környezeti erőforrások, mortalitás, morbiditás</a:t>
            </a:r>
            <a:endParaRPr lang="hu-HU" sz="2400" dirty="0"/>
          </a:p>
        </p:txBody>
      </p:sp>
      <p:cxnSp>
        <p:nvCxnSpPr>
          <p:cNvPr id="6" name="Egyenes összekötő nyíllal 5"/>
          <p:cNvCxnSpPr/>
          <p:nvPr/>
        </p:nvCxnSpPr>
        <p:spPr>
          <a:xfrm>
            <a:off x="6226629" y="2917371"/>
            <a:ext cx="0" cy="3744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Szövegdoboz 6"/>
          <p:cNvSpPr txBox="1"/>
          <p:nvPr/>
        </p:nvSpPr>
        <p:spPr>
          <a:xfrm>
            <a:off x="3125972" y="3532645"/>
            <a:ext cx="6889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Kognitív mechanizmusok: stratégia optimalizálás</a:t>
            </a:r>
            <a:endParaRPr lang="hu-HU" sz="2400" dirty="0"/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6226629" y="4241074"/>
            <a:ext cx="0" cy="47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5458351" y="5824627"/>
            <a:ext cx="3344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Viselkedés</a:t>
            </a:r>
            <a:endParaRPr lang="hu-HU" sz="24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3605349" y="4789714"/>
            <a:ext cx="6144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 smtClean="0"/>
              <a:t>Proximatív</a:t>
            </a:r>
            <a:r>
              <a:rPr lang="hu-HU" sz="2000" dirty="0" smtClean="0"/>
              <a:t> folyamatok: pl. hormonális változások</a:t>
            </a:r>
            <a:endParaRPr lang="hu-HU" sz="2000" dirty="0"/>
          </a:p>
        </p:txBody>
      </p:sp>
      <p:cxnSp>
        <p:nvCxnSpPr>
          <p:cNvPr id="15" name="Egyenes összekötő nyíllal 14"/>
          <p:cNvCxnSpPr/>
          <p:nvPr/>
        </p:nvCxnSpPr>
        <p:spPr>
          <a:xfrm>
            <a:off x="6226629" y="5210901"/>
            <a:ext cx="0" cy="4061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92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/>
              <a:t>Élettörténet-elmélet és szocializáció (</a:t>
            </a:r>
            <a:r>
              <a:rPr lang="hu-HU" sz="3200" dirty="0" err="1" smtClean="0"/>
              <a:t>Belsky</a:t>
            </a:r>
            <a:r>
              <a:rPr lang="hu-HU" sz="3200" dirty="0" smtClean="0"/>
              <a:t> és </a:t>
            </a:r>
            <a:r>
              <a:rPr lang="hu-HU" sz="3200" dirty="0" err="1" smtClean="0"/>
              <a:t>mtsai</a:t>
            </a:r>
            <a:r>
              <a:rPr lang="hu-HU" sz="3200" dirty="0" smtClean="0"/>
              <a:t>, 1991)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Korai tapasztalatok: reprezentációk kialakulása a környezeti erőforrásokról (kontrollálhatóság, bejósolhatóság, kapcsolatok tartóssága, stb.)</a:t>
            </a:r>
          </a:p>
          <a:p>
            <a:endParaRPr lang="hu-HU" dirty="0"/>
          </a:p>
          <a:p>
            <a:r>
              <a:rPr lang="hu-HU" dirty="0" smtClean="0"/>
              <a:t>Gyors vs. Lassú élettörténeti stratégia kialakulása (kontinuum)</a:t>
            </a:r>
          </a:p>
          <a:p>
            <a:pPr lvl="1"/>
            <a:r>
              <a:rPr lang="hu-HU" dirty="0" smtClean="0"/>
              <a:t>A stratégia meghatározza a Testi fejlődést, Pszichológiai folyamatokat, személyiséget, párkapcsolatok minőségét, kötődést, </a:t>
            </a:r>
            <a:r>
              <a:rPr lang="hu-HU" dirty="0" err="1" smtClean="0"/>
              <a:t>proszocialitást</a:t>
            </a:r>
            <a:r>
              <a:rPr lang="hu-HU" dirty="0" smtClean="0"/>
              <a:t>, stb.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3218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hu-HU" altLang="hu-HU" sz="2400">
                <a:latin typeface="Rockwell" pitchFamily="18" charset="0"/>
              </a:rPr>
              <a:t>Stressz és idegrendszeri változások: Stressz és hippokampusz CA3 piramissejtjeinek atrófiája </a:t>
            </a:r>
            <a:endParaRPr lang="en-GB" altLang="hu-HU" sz="2400">
              <a:latin typeface="Rockwell" pitchFamily="18" charset="0"/>
            </a:endParaRPr>
          </a:p>
        </p:txBody>
      </p:sp>
      <p:pic>
        <p:nvPicPr>
          <p:cNvPr id="8196" name="Picture 4" descr="mouse_restra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1557338"/>
            <a:ext cx="18669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700213"/>
            <a:ext cx="3122613" cy="495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1176" y="3284539"/>
            <a:ext cx="2582863" cy="3195637"/>
          </a:xfrm>
          <a:noFill/>
          <a:ln/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448301" y="1412876"/>
            <a:ext cx="25193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Rockwell" pitchFamily="18" charset="0"/>
              </a:rPr>
              <a:t>Kevesebb és rövidebb dendrit fa elágazás</a:t>
            </a:r>
            <a:endParaRPr lang="en-GB" altLang="hu-HU">
              <a:latin typeface="Rockwell" pitchFamily="18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8616950" y="6237288"/>
            <a:ext cx="205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Vyas et al 2002</a:t>
            </a:r>
            <a:endParaRPr lang="en-GB" altLang="hu-HU"/>
          </a:p>
        </p:txBody>
      </p:sp>
    </p:spTree>
    <p:extLst>
      <p:ext uri="{BB962C8B-B14F-4D97-AF65-F5344CB8AC3E}">
        <p14:creationId xmlns:p14="http://schemas.microsoft.com/office/powerpoint/2010/main" val="246837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/>
          <a:lstStyle/>
          <a:p>
            <a:r>
              <a:rPr lang="hu-HU" altLang="hu-HU" sz="3200">
                <a:latin typeface="Rockwell" pitchFamily="18" charset="0"/>
              </a:rPr>
              <a:t>Stressz és amygdalaris neuronok változásai</a:t>
            </a:r>
            <a:endParaRPr lang="en-GB" altLang="hu-HU" sz="3200">
              <a:latin typeface="Rockwell" pitchFamily="18" charset="0"/>
            </a:endParaRP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5" y="1052513"/>
            <a:ext cx="4533900" cy="5516562"/>
          </a:xfrm>
          <a:noFill/>
          <a:ln/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672264" y="1557339"/>
            <a:ext cx="30956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Rockwell" pitchFamily="18" charset="0"/>
              </a:rPr>
              <a:t>Stressz hatására fokozott arborizáció a basolaterális amygdala neuronjaiban</a:t>
            </a:r>
            <a:endParaRPr lang="en-GB" altLang="hu-HU">
              <a:latin typeface="Rockwell" pitchFamily="18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8688389" y="6308725"/>
            <a:ext cx="15946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/>
              <a:t>Vyas et al 2002</a:t>
            </a:r>
            <a:endParaRPr lang="en-GB" altLang="hu-HU"/>
          </a:p>
        </p:txBody>
      </p:sp>
    </p:spTree>
    <p:extLst>
      <p:ext uri="{BB962C8B-B14F-4D97-AF65-F5344CB8AC3E}">
        <p14:creationId xmlns:p14="http://schemas.microsoft.com/office/powerpoint/2010/main" val="299995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/>
          <a:lstStyle/>
          <a:p>
            <a:r>
              <a:rPr lang="hu-HU" altLang="hu-HU" sz="2800">
                <a:latin typeface="Rockwell" pitchFamily="18" charset="0"/>
              </a:rPr>
              <a:t>Történeti áttekintés: Érzelem mint Zaj vs. iránytű</a:t>
            </a:r>
            <a:endParaRPr lang="en-GB" altLang="hu-HU" sz="2800">
              <a:latin typeface="Rockwell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9"/>
            <a:ext cx="8229600" cy="5000625"/>
          </a:xfrm>
        </p:spPr>
        <p:txBody>
          <a:bodyPr/>
          <a:lstStyle/>
          <a:p>
            <a:r>
              <a:rPr lang="hu-HU" altLang="hu-HU" sz="2200">
                <a:latin typeface="Rockwell" pitchFamily="18" charset="0"/>
              </a:rPr>
              <a:t>Értelem („a civilizáció terméke”) és érzelem („az ösztönvilág maradványa”) dichotómiája</a:t>
            </a:r>
          </a:p>
          <a:p>
            <a:r>
              <a:rPr lang="hu-HU" altLang="hu-HU" sz="2200">
                <a:latin typeface="Rockwell" pitchFamily="18" charset="0"/>
              </a:rPr>
              <a:t>Társadalmi sztereotípia hatása: Racionális, reflektáló férfiak és civilizált népek vs. érzelemvezérelt nők, gyermekek és természeti népek</a:t>
            </a:r>
          </a:p>
          <a:p>
            <a:r>
              <a:rPr lang="hu-HU" altLang="hu-HU" sz="2200">
                <a:latin typeface="Rockwell" pitchFamily="18" charset="0"/>
              </a:rPr>
              <a:t>Freud: az érzelmek kontrollja és ennek zavarai</a:t>
            </a:r>
          </a:p>
          <a:p>
            <a:endParaRPr lang="hu-HU" altLang="hu-HU" sz="2200">
              <a:latin typeface="Rockwell" pitchFamily="18" charset="0"/>
            </a:endParaRPr>
          </a:p>
          <a:p>
            <a:r>
              <a:rPr lang="hu-HU" altLang="hu-HU" sz="2200">
                <a:latin typeface="Rockwell" pitchFamily="18" charset="0"/>
              </a:rPr>
              <a:t>Kognitív pszichológiai hagyomány: a kogníciót befolyásoló (torzító) érzelmi állapotok (pl. Bower)</a:t>
            </a:r>
          </a:p>
          <a:p>
            <a:r>
              <a:rPr lang="hu-HU" altLang="hu-HU" sz="2200">
                <a:latin typeface="Rockwell" pitchFamily="18" charset="0"/>
              </a:rPr>
              <a:t>Az érzelmek rehabilitációja: Érzelem és információfeldolgozás, érzelmek szerepe a döntési folyamatokban (Damasio, Panksepp, LeDoux)</a:t>
            </a:r>
          </a:p>
          <a:p>
            <a:endParaRPr lang="hu-HU" altLang="hu-HU" sz="2200">
              <a:latin typeface="Rockwell" pitchFamily="18" charset="0"/>
            </a:endParaRPr>
          </a:p>
          <a:p>
            <a:endParaRPr lang="hu-HU" altLang="hu-HU" sz="2000">
              <a:latin typeface="Rockwell" pitchFamily="18" charset="0"/>
            </a:endParaRPr>
          </a:p>
          <a:p>
            <a:endParaRPr lang="hu-HU" altLang="hu-HU" sz="2000">
              <a:latin typeface="Rockwell" pitchFamily="18" charset="0"/>
            </a:endParaRPr>
          </a:p>
          <a:p>
            <a:endParaRPr lang="hu-HU" altLang="hu-HU" sz="2000">
              <a:latin typeface="Rockwell" pitchFamily="18" charset="0"/>
            </a:endParaRPr>
          </a:p>
          <a:p>
            <a:endParaRPr lang="en-GB" altLang="hu-HU" sz="200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37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8" y="138907"/>
            <a:ext cx="8229600" cy="777876"/>
          </a:xfrm>
        </p:spPr>
        <p:txBody>
          <a:bodyPr>
            <a:normAutofit/>
          </a:bodyPr>
          <a:lstStyle/>
          <a:p>
            <a:r>
              <a:rPr lang="hu-HU" altLang="hu-HU" sz="2000" dirty="0">
                <a:latin typeface="Rockwell" pitchFamily="18" charset="0"/>
              </a:rPr>
              <a:t>Evolúciós pszichológiai megközelítés: az érzelmek társas-funkcionális elemzési </a:t>
            </a:r>
            <a:r>
              <a:rPr lang="hu-HU" altLang="hu-HU" sz="2000" dirty="0" smtClean="0">
                <a:latin typeface="Rockwell" pitchFamily="18" charset="0"/>
              </a:rPr>
              <a:t>modellje (</a:t>
            </a:r>
            <a:r>
              <a:rPr lang="hu-HU" altLang="hu-HU" sz="2000" dirty="0" err="1" smtClean="0">
                <a:latin typeface="Rockwell" pitchFamily="18" charset="0"/>
              </a:rPr>
              <a:t>Keltner</a:t>
            </a:r>
            <a:r>
              <a:rPr lang="hu-HU" altLang="hu-HU" sz="2000" dirty="0">
                <a:latin typeface="Rockwell" pitchFamily="18" charset="0"/>
              </a:rPr>
              <a:t>, </a:t>
            </a:r>
            <a:r>
              <a:rPr lang="hu-HU" altLang="hu-HU" sz="2000" dirty="0" err="1">
                <a:latin typeface="Rockwell" pitchFamily="18" charset="0"/>
              </a:rPr>
              <a:t>Haidt</a:t>
            </a:r>
            <a:r>
              <a:rPr lang="hu-HU" altLang="hu-HU" sz="2000" dirty="0">
                <a:latin typeface="Rockwell" pitchFamily="18" charset="0"/>
              </a:rPr>
              <a:t> &amp; </a:t>
            </a:r>
            <a:r>
              <a:rPr lang="hu-HU" altLang="hu-HU" sz="2000" dirty="0" err="1">
                <a:latin typeface="Rockwell" pitchFamily="18" charset="0"/>
              </a:rPr>
              <a:t>Shiota</a:t>
            </a:r>
            <a:r>
              <a:rPr lang="hu-HU" altLang="hu-HU" sz="2000" dirty="0">
                <a:latin typeface="Rockwell" pitchFamily="18" charset="0"/>
              </a:rPr>
              <a:t>, 2006)</a:t>
            </a:r>
            <a:endParaRPr lang="en-GB" altLang="hu-HU" sz="2000" dirty="0">
              <a:latin typeface="Rockwell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u-HU" altLang="hu-HU" sz="1800" dirty="0">
                <a:latin typeface="Rockwell" pitchFamily="18" charset="0"/>
              </a:rPr>
              <a:t>Az érzelmek evolúciós előnyökkel járó pszichológiai adaptációk</a:t>
            </a:r>
          </a:p>
          <a:p>
            <a:r>
              <a:rPr lang="hu-HU" altLang="hu-HU" sz="1800" dirty="0" err="1">
                <a:latin typeface="Rockwell" pitchFamily="18" charset="0"/>
              </a:rPr>
              <a:t>Primér</a:t>
            </a:r>
            <a:r>
              <a:rPr lang="hu-HU" altLang="hu-HU" sz="1800" dirty="0">
                <a:latin typeface="Rockwell" pitchFamily="18" charset="0"/>
              </a:rPr>
              <a:t> érzelmek és másodlagos (komplex) </a:t>
            </a:r>
            <a:r>
              <a:rPr lang="hu-HU" altLang="hu-HU" sz="1800" dirty="0" err="1">
                <a:latin typeface="Rockwell" pitchFamily="18" charset="0"/>
              </a:rPr>
              <a:t>szelf</a:t>
            </a:r>
            <a:r>
              <a:rPr lang="hu-HU" altLang="hu-HU" sz="1800" dirty="0">
                <a:latin typeface="Rockwell" pitchFamily="18" charset="0"/>
              </a:rPr>
              <a:t>-tudatos érzelmek</a:t>
            </a:r>
          </a:p>
          <a:p>
            <a:r>
              <a:rPr lang="hu-HU" altLang="hu-HU" sz="1800" dirty="0">
                <a:latin typeface="Rockwell" pitchFamily="18" charset="0"/>
              </a:rPr>
              <a:t>Az érzelmek, mint a társas együttélés folyamatainak szabályozói</a:t>
            </a:r>
          </a:p>
          <a:p>
            <a:r>
              <a:rPr lang="hu-HU" altLang="hu-HU" sz="1800" dirty="0">
                <a:latin typeface="Rockwell" pitchFamily="18" charset="0"/>
              </a:rPr>
              <a:t>Egyszerűen és nehezen értelmezhető érzelmi reakciók: pl. Félelem vs. Szégyen</a:t>
            </a:r>
          </a:p>
          <a:p>
            <a:r>
              <a:rPr lang="hu-HU" altLang="hu-HU" sz="1800" dirty="0">
                <a:latin typeface="Rockwell" pitchFamily="18" charset="0"/>
              </a:rPr>
              <a:t>Érzelmi intelligencia fogalma (Mayer 2001)</a:t>
            </a:r>
          </a:p>
          <a:p>
            <a:endParaRPr lang="hu-HU" altLang="hu-HU" sz="1800" dirty="0">
              <a:latin typeface="Rockwell" pitchFamily="18" charset="0"/>
            </a:endParaRPr>
          </a:p>
          <a:p>
            <a:endParaRPr lang="hu-HU" altLang="hu-HU" sz="1800" dirty="0">
              <a:latin typeface="Rockwell" pitchFamily="18" charset="0"/>
            </a:endParaRPr>
          </a:p>
          <a:p>
            <a:endParaRPr lang="hu-HU" altLang="hu-HU" sz="1800" dirty="0">
              <a:latin typeface="Rockwell" pitchFamily="18" charset="0"/>
            </a:endParaRPr>
          </a:p>
          <a:p>
            <a:endParaRPr lang="en-GB" altLang="hu-HU" sz="1800" dirty="0">
              <a:latin typeface="Rockwell" pitchFamily="18" charset="0"/>
            </a:endParaRPr>
          </a:p>
        </p:txBody>
      </p:sp>
      <p:graphicFrame>
        <p:nvGraphicFramePr>
          <p:cNvPr id="27703" name="Group 5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55290173"/>
              </p:ext>
            </p:extLst>
          </p:nvPr>
        </p:nvGraphicFramePr>
        <p:xfrm>
          <a:off x="6172200" y="1052514"/>
          <a:ext cx="4038600" cy="4972051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348033460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1899121362"/>
                    </a:ext>
                  </a:extLst>
                </a:gridCol>
              </a:tblGrid>
              <a:tr h="355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Elemzési Szint</a:t>
                      </a:r>
                      <a:endParaRPr kumimoji="0" lang="en-GB" altLang="hu-H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Az érzelmek funkciója</a:t>
                      </a:r>
                      <a:endParaRPr kumimoji="0" lang="en-GB" altLang="hu-H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6892322"/>
                  </a:ext>
                </a:extLst>
              </a:tr>
              <a:tr h="101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Egyéni szint</a:t>
                      </a:r>
                      <a:endParaRPr kumimoji="0" lang="en-GB" alt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Információ a problémákról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Cselekvésre történő felkészítés</a:t>
                      </a:r>
                      <a:endParaRPr kumimoji="0" lang="en-GB" alt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236963"/>
                  </a:ext>
                </a:extLst>
              </a:tr>
              <a:tr h="1414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Diádikus szint</a:t>
                      </a:r>
                      <a:endParaRPr kumimoji="0" lang="en-GB" alt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 Kommunikáció (mentális állapot kifejezése)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 A másik fél jutalmazása, büntetése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 reciprocitás, kapcsolat szabályozása</a:t>
                      </a:r>
                      <a:endParaRPr kumimoji="0" lang="en-GB" alt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161565"/>
                  </a:ext>
                </a:extLst>
              </a:tr>
              <a:tr h="1017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A csoport szintje</a:t>
                      </a:r>
                      <a:endParaRPr kumimoji="0" lang="en-GB" alt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hu-HU" alt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Csoportszerep, státusz, együttműködések szabályozása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GB" alt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482259"/>
                  </a:ext>
                </a:extLst>
              </a:tr>
              <a:tr h="1168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Kulturális szint</a:t>
                      </a:r>
                      <a:endParaRPr kumimoji="0" lang="en-GB" altLang="hu-H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hu-HU" alt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 normák és értékek meghatározása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hu-HU" alt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 kulturális identitás, ideológiák, hatalmi struktúrák megtestesítése</a:t>
                      </a:r>
                      <a:endParaRPr kumimoji="0" lang="en-GB" altLang="hu-H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Rockwell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047201"/>
                  </a:ext>
                </a:extLst>
              </a:tr>
            </a:tbl>
          </a:graphicData>
        </a:graphic>
      </p:graphicFrame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8472488" y="6613526"/>
            <a:ext cx="3276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1000">
                <a:latin typeface="Rockwell" pitchFamily="18" charset="0"/>
              </a:rPr>
              <a:t>Szabó Zsolt Péter 2015 nyomán</a:t>
            </a:r>
            <a:endParaRPr lang="en-GB" altLang="hu-HU" sz="100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400">
                <a:latin typeface="Rockwell" pitchFamily="18" charset="0"/>
              </a:rPr>
              <a:t>Komplex érzelmek, mint az erényes (morális) viselkedés építőkockái</a:t>
            </a:r>
            <a:endParaRPr lang="en-GB" altLang="hu-HU" sz="2400">
              <a:latin typeface="Rockwell" pitchFamily="18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000" dirty="0">
                <a:latin typeface="Rockwell" pitchFamily="18" charset="0"/>
              </a:rPr>
              <a:t>A szabályok (morális sztenderdek) ismerete, morális </a:t>
            </a:r>
            <a:r>
              <a:rPr lang="hu-HU" altLang="hu-HU" sz="2000" dirty="0" err="1" smtClean="0">
                <a:latin typeface="Rockwell" pitchFamily="18" charset="0"/>
              </a:rPr>
              <a:t>kogníció</a:t>
            </a:r>
            <a:r>
              <a:rPr lang="hu-HU" altLang="hu-HU" sz="2000" dirty="0" smtClean="0">
                <a:latin typeface="Rockwell" pitchFamily="18" charset="0"/>
              </a:rPr>
              <a:t> </a:t>
            </a:r>
            <a:r>
              <a:rPr lang="hu-HU" altLang="hu-HU" sz="2000" dirty="0">
                <a:latin typeface="Rockwell" pitchFamily="18" charset="0"/>
              </a:rPr>
              <a:t>műveletei helyett az: </a:t>
            </a:r>
          </a:p>
          <a:p>
            <a:endParaRPr lang="hu-HU" altLang="hu-HU" sz="2000" dirty="0" smtClean="0">
              <a:latin typeface="Rockwell" pitchFamily="18" charset="0"/>
            </a:endParaRPr>
          </a:p>
          <a:p>
            <a:endParaRPr lang="hu-HU" altLang="hu-HU" sz="2000" dirty="0">
              <a:latin typeface="Rockwell" pitchFamily="18" charset="0"/>
            </a:endParaRPr>
          </a:p>
          <a:p>
            <a:r>
              <a:rPr lang="hu-HU" altLang="hu-HU" sz="2000" i="1" dirty="0">
                <a:latin typeface="Rockwell" pitchFamily="18" charset="0"/>
              </a:rPr>
              <a:t>Elsődleges és másodlagos érzelmek automatikus megjelenése biztosítja a morális viselkedés kivitelezését (altruizmus, önzetlenség, szabályok betartása, stb.)</a:t>
            </a:r>
          </a:p>
          <a:p>
            <a:r>
              <a:rPr lang="hu-HU" altLang="hu-HU" sz="2000" dirty="0" err="1">
                <a:latin typeface="Rockwell" pitchFamily="18" charset="0"/>
              </a:rPr>
              <a:t>Tangney</a:t>
            </a:r>
            <a:r>
              <a:rPr lang="hu-HU" altLang="hu-HU" sz="2000" dirty="0">
                <a:latin typeface="Rockwell" pitchFamily="18" charset="0"/>
              </a:rPr>
              <a:t>: Bűntudat („rossz dolgot tettem”) és szégyen („ rossz dolgot tettem, mert rossz ember vagyok”) funkciói</a:t>
            </a:r>
          </a:p>
          <a:p>
            <a:r>
              <a:rPr lang="hu-HU" altLang="hu-HU" sz="2000" dirty="0">
                <a:latin typeface="Rockwell" pitchFamily="18" charset="0"/>
              </a:rPr>
              <a:t>Kárpótló, jóvátételi cselekedetek beindítása, alávetettség kifejezése, konfliktus de-eszkalálása, stb.</a:t>
            </a:r>
          </a:p>
          <a:p>
            <a:r>
              <a:rPr lang="hu-HU" altLang="hu-HU" sz="2000" dirty="0">
                <a:latin typeface="Rockwell" pitchFamily="18" charset="0"/>
              </a:rPr>
              <a:t>Egyéb, csoportszabályozó funkcióval rendelkező érzelmek: hálaérzet, lenézés, büszkeség, stb.</a:t>
            </a:r>
          </a:p>
          <a:p>
            <a:r>
              <a:rPr lang="hu-HU" altLang="hu-HU" sz="2000" dirty="0">
                <a:latin typeface="Rockwell" pitchFamily="18" charset="0"/>
              </a:rPr>
              <a:t>Gyakorlati alkalmazási terület: szervezetpszichológia </a:t>
            </a:r>
          </a:p>
          <a:p>
            <a:endParaRPr lang="en-GB" altLang="hu-HU" sz="2000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8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sz="2800" dirty="0">
                <a:latin typeface="Rockwell" pitchFamily="18" charset="0"/>
              </a:rPr>
              <a:t>Bűntudat és szégyen vonásszinten (</a:t>
            </a:r>
            <a:r>
              <a:rPr lang="hu-HU" altLang="hu-HU" sz="2800" dirty="0" err="1">
                <a:latin typeface="Rockwell" pitchFamily="18" charset="0"/>
              </a:rPr>
              <a:t>Tangney</a:t>
            </a:r>
            <a:r>
              <a:rPr lang="hu-HU" altLang="hu-HU" sz="2800" dirty="0">
                <a:latin typeface="Rockwell" pitchFamily="18" charset="0"/>
              </a:rPr>
              <a:t> és </a:t>
            </a:r>
            <a:r>
              <a:rPr lang="hu-HU" altLang="hu-HU" sz="2800" dirty="0" err="1">
                <a:latin typeface="Rockwell" pitchFamily="18" charset="0"/>
              </a:rPr>
              <a:t>mtsai</a:t>
            </a:r>
            <a:r>
              <a:rPr lang="hu-HU" altLang="hu-HU" sz="4000" dirty="0"/>
              <a:t>)</a:t>
            </a:r>
            <a:endParaRPr lang="en-GB" altLang="hu-HU" sz="4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000" dirty="0">
                <a:latin typeface="Rockwell" pitchFamily="18" charset="0"/>
              </a:rPr>
              <a:t>Szégyen és bűntudat milyen későbbi viselkedést jósol előre?</a:t>
            </a:r>
          </a:p>
          <a:p>
            <a:pPr lvl="1"/>
            <a:r>
              <a:rPr lang="hu-HU" altLang="hu-HU" sz="1800" dirty="0">
                <a:latin typeface="Rockwell" pitchFamily="18" charset="0"/>
              </a:rPr>
              <a:t>8 éves longitudinális vizsgálat (5-ik osztályos </a:t>
            </a:r>
            <a:r>
              <a:rPr lang="hu-HU" altLang="hu-HU" sz="1800" dirty="0" smtClean="0">
                <a:latin typeface="Rockwell" pitchFamily="18" charset="0"/>
              </a:rPr>
              <a:t>kortól)</a:t>
            </a:r>
            <a:endParaRPr lang="hu-HU" altLang="hu-HU" sz="1800" dirty="0">
              <a:latin typeface="Rockwell" pitchFamily="18" charset="0"/>
            </a:endParaRPr>
          </a:p>
          <a:p>
            <a:pPr lvl="1"/>
            <a:r>
              <a:rPr lang="hu-HU" altLang="hu-HU" sz="1800" dirty="0">
                <a:latin typeface="Rockwell" pitchFamily="18" charset="0"/>
              </a:rPr>
              <a:t>Bűntudatra hajlamos személyek kedvező kimenetele (</a:t>
            </a:r>
            <a:r>
              <a:rPr lang="hu-HU" altLang="hu-HU" sz="1800" dirty="0" smtClean="0">
                <a:latin typeface="Rockwell" pitchFamily="18" charset="0"/>
              </a:rPr>
              <a:t>képzettség</a:t>
            </a:r>
            <a:r>
              <a:rPr lang="hu-HU" altLang="hu-HU" sz="1800" dirty="0">
                <a:latin typeface="Rockwell" pitchFamily="18" charset="0"/>
              </a:rPr>
              <a:t>, egészségkárosító viselkedések</a:t>
            </a:r>
            <a:r>
              <a:rPr lang="hu-HU" altLang="hu-HU" sz="1800" dirty="0" smtClean="0">
                <a:latin typeface="Rockwell" pitchFamily="18" charset="0"/>
              </a:rPr>
              <a:t>)</a:t>
            </a:r>
          </a:p>
          <a:p>
            <a:pPr lvl="1"/>
            <a:endParaRPr lang="hu-HU" altLang="hu-HU" sz="1800" dirty="0">
              <a:latin typeface="Rockwell" pitchFamily="18" charset="0"/>
            </a:endParaRPr>
          </a:p>
          <a:p>
            <a:pPr marL="457200" lvl="1" indent="0">
              <a:buNone/>
            </a:pPr>
            <a:endParaRPr lang="hu-HU" altLang="hu-HU" sz="1800" dirty="0">
              <a:latin typeface="Rockwell" pitchFamily="18" charset="0"/>
            </a:endParaRPr>
          </a:p>
          <a:p>
            <a:r>
              <a:rPr lang="hu-HU" altLang="hu-HU" sz="2000" dirty="0">
                <a:latin typeface="Rockwell" pitchFamily="18" charset="0"/>
              </a:rPr>
              <a:t>Fogvatartottak szabadulása után újabb bűnelkövetés </a:t>
            </a:r>
          </a:p>
          <a:p>
            <a:pPr lvl="1"/>
            <a:r>
              <a:rPr lang="hu-HU" altLang="hu-HU" sz="1800" dirty="0">
                <a:latin typeface="Rockwell" pitchFamily="18" charset="0"/>
              </a:rPr>
              <a:t>bűntudatra hajlamos személyek kevésbé követtek el újabb törvénytelenséget</a:t>
            </a:r>
          </a:p>
          <a:p>
            <a:pPr lvl="1"/>
            <a:r>
              <a:rPr lang="hu-HU" altLang="hu-HU" sz="1800" dirty="0">
                <a:latin typeface="Rockwell" pitchFamily="18" charset="0"/>
              </a:rPr>
              <a:t>A szégyenre való hajlammal is negatív összefüggés jelentkezett, de a szégyen pozitívan korrelált az </a:t>
            </a:r>
            <a:r>
              <a:rPr lang="hu-HU" altLang="hu-HU" sz="1800" dirty="0" err="1">
                <a:latin typeface="Rockwell" pitchFamily="18" charset="0"/>
              </a:rPr>
              <a:t>externalizációval</a:t>
            </a:r>
            <a:r>
              <a:rPr lang="hu-HU" altLang="hu-HU" sz="1800" dirty="0">
                <a:latin typeface="Rockwell" pitchFamily="18" charset="0"/>
              </a:rPr>
              <a:t>, ami viszont előre jelezte az újabb bűnelkövetést</a:t>
            </a:r>
          </a:p>
          <a:p>
            <a:pPr lvl="1"/>
            <a:r>
              <a:rPr lang="hu-HU" altLang="hu-HU" sz="1800" dirty="0">
                <a:latin typeface="Rockwell" pitchFamily="18" charset="0"/>
              </a:rPr>
              <a:t>Nem a szégyen a problematikus, hanem az arra adott kognitív és viselkedéses reakció?  </a:t>
            </a:r>
            <a:endParaRPr lang="en-GB" altLang="hu-HU" sz="1800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02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9650" y="188913"/>
            <a:ext cx="7772400" cy="431800"/>
          </a:xfrm>
        </p:spPr>
        <p:txBody>
          <a:bodyPr anchor="ctr">
            <a:normAutofit fontScale="90000"/>
          </a:bodyPr>
          <a:lstStyle/>
          <a:p>
            <a:r>
              <a:rPr lang="hu-HU" altLang="hu-HU" sz="2800">
                <a:latin typeface="Rockwell" pitchFamily="18" charset="0"/>
              </a:rPr>
              <a:t>A normalitás relatív definíciói</a:t>
            </a:r>
            <a:endParaRPr lang="en-GB" altLang="hu-HU" sz="2800">
              <a:latin typeface="Rockwell" pitchFamily="18" charset="0"/>
            </a:endParaRPr>
          </a:p>
        </p:txBody>
      </p:sp>
      <p:pic>
        <p:nvPicPr>
          <p:cNvPr id="3077" name="Picture 5" descr="efc658d000814b0126bf9ff3d6a76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908050"/>
            <a:ext cx="2255838" cy="338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o-EXORCISM-IN-WYOMING-facebo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981076"/>
            <a:ext cx="3359150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shaman_0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4" y="3573464"/>
            <a:ext cx="2249487" cy="299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32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Psych-Cou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908051"/>
            <a:ext cx="370840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919289" y="1268413"/>
            <a:ext cx="4105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Rockwell" pitchFamily="18" charset="0"/>
              </a:rPr>
              <a:t>A betegség, mint meghibásodás vs. nem megfelelő alkalmazkodás</a:t>
            </a:r>
            <a:endParaRPr lang="en-GB" altLang="hu-HU">
              <a:latin typeface="Rockwell" pitchFamily="18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2063750" y="0"/>
            <a:ext cx="8229600" cy="1143000"/>
          </a:xfrm>
        </p:spPr>
        <p:txBody>
          <a:bodyPr/>
          <a:lstStyle/>
          <a:p>
            <a:r>
              <a:rPr lang="hu-HU" altLang="hu-HU" sz="2800">
                <a:latin typeface="Rockwell" pitchFamily="18" charset="0"/>
              </a:rPr>
              <a:t>Pszichoanalízis, terápiás megközelítések</a:t>
            </a:r>
            <a:endParaRPr lang="en-GB" altLang="hu-HU" sz="2800">
              <a:latin typeface="Rockwell" pitchFamily="18" charset="0"/>
            </a:endParaRPr>
          </a:p>
        </p:txBody>
      </p:sp>
      <p:pic>
        <p:nvPicPr>
          <p:cNvPr id="6155" name="Picture 11" descr="_68464996_neglect_bb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4005264"/>
            <a:ext cx="3627438" cy="203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919288" y="4149725"/>
            <a:ext cx="2881312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>
                <a:latin typeface="Rockwell" pitchFamily="18" charset="0"/>
              </a:rPr>
              <a:t>Korai élmények, alkalmazkodás, mentális megbetegedések</a:t>
            </a:r>
            <a:endParaRPr lang="en-GB" altLang="hu-HU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576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/>
              <a:t>Élettörténet-elmélet (Del </a:t>
            </a:r>
            <a:r>
              <a:rPr lang="hu-HU" sz="3200" dirty="0" err="1" smtClean="0"/>
              <a:t>Giudice</a:t>
            </a:r>
            <a:r>
              <a:rPr lang="hu-HU" sz="3200" dirty="0" smtClean="0"/>
              <a:t>, </a:t>
            </a:r>
            <a:r>
              <a:rPr lang="hu-HU" sz="3200" dirty="0" err="1" smtClean="0"/>
              <a:t>Gangestad</a:t>
            </a:r>
            <a:r>
              <a:rPr lang="hu-HU" sz="3200" dirty="0" smtClean="0"/>
              <a:t> &amp; Kaplan, 2015)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158240" y="1924594"/>
            <a:ext cx="100409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Az energia optimális felhasználása az ökológiai fülke körülményeinek megfelelően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Átkapcsolási (trade-</a:t>
            </a:r>
            <a:r>
              <a:rPr lang="hu-HU" sz="2400" dirty="0" err="1" smtClean="0"/>
              <a:t>off</a:t>
            </a:r>
            <a:r>
              <a:rPr lang="hu-HU" sz="2400" dirty="0" smtClean="0"/>
              <a:t>) mechanizmusok kialakulása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Környezet erőforrásainak és a stratégia kimenetelének felmérése: viselkedésszervezés (mögöttes közvetítő tényezők: kognitív algoritmusok)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4046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/>
              <a:t>Átkapcsolások (trade-</a:t>
            </a:r>
            <a:r>
              <a:rPr lang="hu-HU" sz="3200" dirty="0" err="1" smtClean="0"/>
              <a:t>off</a:t>
            </a:r>
            <a:r>
              <a:rPr lang="hu-HU" sz="3200" dirty="0" smtClean="0"/>
              <a:t> mechanizmusok) (</a:t>
            </a:r>
            <a:r>
              <a:rPr lang="hu-HU" sz="3200" dirty="0" err="1" smtClean="0"/>
              <a:t>Gadgil</a:t>
            </a:r>
            <a:r>
              <a:rPr lang="hu-HU" sz="3200" dirty="0" smtClean="0"/>
              <a:t> &amp; </a:t>
            </a:r>
            <a:r>
              <a:rPr lang="hu-HU" sz="3200" dirty="0" err="1" smtClean="0"/>
              <a:t>Bossert</a:t>
            </a:r>
            <a:r>
              <a:rPr lang="hu-HU" sz="3200" dirty="0" smtClean="0"/>
              <a:t>, 1970)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02377"/>
            <a:ext cx="10515600" cy="4911634"/>
          </a:xfrm>
        </p:spPr>
        <p:txBody>
          <a:bodyPr/>
          <a:lstStyle/>
          <a:p>
            <a:r>
              <a:rPr lang="hu-HU" dirty="0" smtClean="0"/>
              <a:t>Átkapcsolás a jelenleg és jövőbeni szaporodás közt </a:t>
            </a:r>
          </a:p>
          <a:p>
            <a:pPr lvl="1"/>
            <a:r>
              <a:rPr lang="hu-HU" dirty="0" smtClean="0"/>
              <a:t>Növekedés (pl. gyermekkor)</a:t>
            </a:r>
          </a:p>
          <a:p>
            <a:pPr lvl="1"/>
            <a:r>
              <a:rPr lang="hu-HU" dirty="0" smtClean="0"/>
              <a:t>Fenntartás (immunrendszer, szövetek helyreállítása)</a:t>
            </a:r>
          </a:p>
          <a:p>
            <a:pPr lvl="1"/>
            <a:r>
              <a:rPr lang="hu-HU" dirty="0" smtClean="0"/>
              <a:t>Szaporodás („az ára az öregedés: öregedés, mint az optimálisan </a:t>
            </a:r>
            <a:r>
              <a:rPr lang="hu-HU" dirty="0" err="1" smtClean="0"/>
              <a:t>tevezett</a:t>
            </a:r>
            <a:r>
              <a:rPr lang="hu-HU" dirty="0" smtClean="0"/>
              <a:t> energia-áthelyezés mellékterméke” (Meskó, 2015)</a:t>
            </a:r>
          </a:p>
          <a:p>
            <a:r>
              <a:rPr lang="hu-HU" dirty="0" smtClean="0"/>
              <a:t>Átkapcsolás az utód minősége és mennyisége közt</a:t>
            </a:r>
          </a:p>
          <a:p>
            <a:pPr lvl="1"/>
            <a:r>
              <a:rPr lang="hu-HU" dirty="0" smtClean="0"/>
              <a:t>Erőforrások figyelembevétele </a:t>
            </a:r>
          </a:p>
          <a:p>
            <a:r>
              <a:rPr lang="hu-HU" dirty="0" smtClean="0"/>
              <a:t>Átkapcsolás a párzási és szülői befektetés közt</a:t>
            </a:r>
          </a:p>
          <a:p>
            <a:pPr lvl="1"/>
            <a:r>
              <a:rPr lang="hu-HU" dirty="0" smtClean="0"/>
              <a:t>Különböző szinteken is megnyilvánulhat: fajok közt, nemek közt, pl. emberek esetében nemeken belül</a:t>
            </a:r>
          </a:p>
          <a:p>
            <a:pPr lvl="1"/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898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705</Words>
  <Application>Microsoft Office PowerPoint</Application>
  <PresentationFormat>Szélesvásznú</PresentationFormat>
  <Paragraphs>90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Rockwell</vt:lpstr>
      <vt:lpstr>Office-téma</vt:lpstr>
      <vt:lpstr>PowerPoint-bemutató</vt:lpstr>
      <vt:lpstr>Történeti áttekintés: Érzelem mint Zaj vs. iránytű</vt:lpstr>
      <vt:lpstr>Evolúciós pszichológiai megközelítés: az érzelmek társas-funkcionális elemzési modellje (Keltner, Haidt &amp; Shiota, 2006)</vt:lpstr>
      <vt:lpstr>Komplex érzelmek, mint az erényes (morális) viselkedés építőkockái</vt:lpstr>
      <vt:lpstr>Bűntudat és szégyen vonásszinten (Tangney és mtsai)</vt:lpstr>
      <vt:lpstr>A normalitás relatív definíciói</vt:lpstr>
      <vt:lpstr>Pszichoanalízis, terápiás megközelítések</vt:lpstr>
      <vt:lpstr>Élettörténet-elmélet (Del Giudice, Gangestad &amp; Kaplan, 2015)</vt:lpstr>
      <vt:lpstr>Átkapcsolások (trade-off mechanizmusok) (Gadgil &amp; Bossert, 1970)</vt:lpstr>
      <vt:lpstr>Fajok közti különbségek, fajokon belüli (egyéni) eltérések és egyénen belüli (fejlődés során jelentkező) átkapcsolsok</vt:lpstr>
      <vt:lpstr>Élettörténet-elmélet és szocializáció (Belsky és mtsai, 1991)</vt:lpstr>
      <vt:lpstr>Stressz és idegrendszeri változások: Stressz és hippokampusz CA3 piramissejtjeinek atrófiája </vt:lpstr>
      <vt:lpstr>Stressz és amygdalaris neuronok változásai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psimor</dc:creator>
  <cp:lastModifiedBy>psimor</cp:lastModifiedBy>
  <cp:revision>11</cp:revision>
  <dcterms:created xsi:type="dcterms:W3CDTF">2017-04-03T20:18:22Z</dcterms:created>
  <dcterms:modified xsi:type="dcterms:W3CDTF">2017-04-04T08:02:49Z</dcterms:modified>
</cp:coreProperties>
</file>