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30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19" r:id="rId30"/>
    <p:sldId id="309" r:id="rId31"/>
    <p:sldId id="310" r:id="rId32"/>
    <p:sldId id="311" r:id="rId33"/>
    <p:sldId id="312" r:id="rId34"/>
    <p:sldId id="313" r:id="rId35"/>
    <p:sldId id="314" r:id="rId36"/>
    <p:sldId id="320" r:id="rId37"/>
    <p:sldId id="315" r:id="rId38"/>
    <p:sldId id="322" r:id="rId39"/>
    <p:sldId id="323" r:id="rId40"/>
    <p:sldId id="316" r:id="rId41"/>
    <p:sldId id="318" r:id="rId42"/>
    <p:sldId id="331" r:id="rId43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0865C-E7D3-4F10-95BC-277914125168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EFD17-75FA-498B-987C-8EC35D5932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8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9EDFF-9284-4F10-9246-C18BE5160F6B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BD137-71B8-4472-91AB-8085CDD2C6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03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9BAEAD-36E0-49E3-8E5E-0FEBB473C3D7}" type="slidenum">
              <a:rPr lang="hu-HU" altLang="hu-HU"/>
              <a:pPr/>
              <a:t>38</a:t>
            </a:fld>
            <a:endParaRPr lang="hu-HU" altLang="hu-HU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559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39DF9-AAB3-4794-BF95-051F483DEF35}" type="slidenum">
              <a:rPr lang="hu-HU" altLang="hu-HU"/>
              <a:pPr/>
              <a:t>39</a:t>
            </a:fld>
            <a:endParaRPr lang="hu-HU" altLang="hu-HU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32525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44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83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0447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E306C-2042-4265-AA14-1E3FD961306B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4390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399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36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795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145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32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238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377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37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80309-D7F6-4A7B-8DAD-7B739A3732DF}" type="datetimeFigureOut">
              <a:rPr lang="hu-HU" smtClean="0"/>
              <a:t>2020. 02. 18.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18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sci.bme.hu/~ktkuser/KURZUSOK/BMETE47A014/2016_2017_2/" TargetMode="External"/><Relationship Id="rId2" Type="http://schemas.openxmlformats.org/officeDocument/2006/relationships/hyperlink" Target="mailto:mzimmer@cogsci.bm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jpe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4036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emberi arcok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altLang="hu-HU" sz="3100" dirty="0"/>
              <a:t>Az arcok speciálisak (?), korai modellek, arcok reprezentációja</a:t>
            </a:r>
            <a: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3861048"/>
            <a:ext cx="8352928" cy="1752600"/>
          </a:xfrm>
        </p:spPr>
        <p:txBody>
          <a:bodyPr>
            <a:normAutofit/>
          </a:bodyPr>
          <a:lstStyle/>
          <a:p>
            <a:r>
              <a:rPr lang="hu-HU" dirty="0" smtClean="0"/>
              <a:t>Zimmer Márta</a:t>
            </a:r>
          </a:p>
          <a:p>
            <a:r>
              <a:rPr lang="hu-HU" sz="1900" dirty="0" err="1" smtClean="0">
                <a:hlinkClick r:id="rId2"/>
              </a:rPr>
              <a:t>mzimmer</a:t>
            </a:r>
            <a:r>
              <a:rPr lang="hu-HU" sz="1900" dirty="0" smtClean="0">
                <a:hlinkClick r:id="rId2"/>
              </a:rPr>
              <a:t>@</a:t>
            </a:r>
            <a:r>
              <a:rPr lang="hu-HU" sz="1900" dirty="0" err="1" smtClean="0">
                <a:hlinkClick r:id="rId2"/>
              </a:rPr>
              <a:t>cogsci.bme.hu</a:t>
            </a:r>
            <a:endParaRPr lang="hu-HU" sz="1900" dirty="0" smtClean="0"/>
          </a:p>
          <a:p>
            <a:endParaRPr lang="hu-HU" sz="1900" dirty="0"/>
          </a:p>
          <a:p>
            <a:r>
              <a:rPr lang="hu-HU" sz="1900" dirty="0">
                <a:hlinkClick r:id="rId3"/>
              </a:rPr>
              <a:t>http://www.cogsci.bme.hu/~</a:t>
            </a:r>
            <a:r>
              <a:rPr lang="hu-HU" sz="1900" dirty="0" smtClean="0">
                <a:hlinkClick r:id="rId3"/>
              </a:rPr>
              <a:t>ktkuser/KURZUSOK/BMETE47A014/2019_2020_2/</a:t>
            </a:r>
            <a:endParaRPr lang="hu-HU" sz="1900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01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Specialitása: felfordítás esetén nehezebb a másodlagos relációk helyes megítélése!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82813"/>
            <a:ext cx="4864860" cy="32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87497" y="2781400"/>
            <a:ext cx="486715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4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"/>
          <p:cNvGrpSpPr>
            <a:grpSpLocks/>
          </p:cNvGrpSpPr>
          <p:nvPr/>
        </p:nvGrpSpPr>
        <p:grpSpPr bwMode="auto">
          <a:xfrm>
            <a:off x="1547813" y="1700213"/>
            <a:ext cx="6191250" cy="3097212"/>
            <a:chOff x="975" y="1071"/>
            <a:chExt cx="3900" cy="1951"/>
          </a:xfrm>
        </p:grpSpPr>
        <p:pic>
          <p:nvPicPr>
            <p:cNvPr id="20488" name="Picture 8" descr="thatcher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072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9" descr="thatcher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547813" y="1700213"/>
            <a:ext cx="6191250" cy="3095625"/>
            <a:chOff x="975" y="1071"/>
            <a:chExt cx="3900" cy="1950"/>
          </a:xfrm>
        </p:grpSpPr>
        <p:pic>
          <p:nvPicPr>
            <p:cNvPr id="20486" name="Picture 12" descr="thatcher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7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13" descr="thatcher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92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4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sz="3600" dirty="0" smtClean="0"/>
              <a:t>Érvek a </a:t>
            </a:r>
            <a:r>
              <a:rPr lang="hu-HU" sz="3600" dirty="0" err="1" smtClean="0"/>
              <a:t>konfigurális</a:t>
            </a:r>
            <a:r>
              <a:rPr lang="hu-HU" sz="3600" dirty="0" smtClean="0"/>
              <a:t> feldolgozásra (2)</a:t>
            </a:r>
            <a:br>
              <a:rPr lang="hu-HU" sz="3600" dirty="0" smtClean="0"/>
            </a:br>
            <a:r>
              <a:rPr lang="hu-HU" sz="3600" dirty="0" smtClean="0"/>
              <a:t>Thatcher – illúzió (Thompson, 1980)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5486400"/>
            <a:ext cx="836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hu-HU"/>
              <a:t>Fordított állású arcban nehéz észrevenni az egyenes állású</a:t>
            </a:r>
          </a:p>
          <a:p>
            <a:pPr eaLnBrk="1" hangingPunct="1"/>
            <a:r>
              <a:rPr lang="hu-HU"/>
              <a:t>szemeket és szájat – visszafordítva azonnal feltűnik a gond. </a:t>
            </a:r>
          </a:p>
        </p:txBody>
      </p:sp>
    </p:spTree>
    <p:extLst>
      <p:ext uri="{BB962C8B-B14F-4D97-AF65-F5344CB8AC3E}">
        <p14:creationId xmlns:p14="http://schemas.microsoft.com/office/powerpoint/2010/main" val="101745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Joggal adódik a kérdés …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Ez a biztos érv a </a:t>
            </a:r>
            <a:r>
              <a:rPr lang="hu-HU" dirty="0" err="1" smtClean="0"/>
              <a:t>konfigurális</a:t>
            </a:r>
            <a:r>
              <a:rPr lang="hu-HU" dirty="0" smtClean="0"/>
              <a:t> feldolgozás mellett?</a:t>
            </a:r>
          </a:p>
          <a:p>
            <a:endParaRPr lang="hu-HU" dirty="0"/>
          </a:p>
          <a:p>
            <a:r>
              <a:rPr lang="hu-HU" dirty="0" smtClean="0"/>
              <a:t>Netán ez a felfordítás valamely specifikus jellegzetessége?</a:t>
            </a:r>
          </a:p>
          <a:p>
            <a:endParaRPr lang="hu-HU" dirty="0"/>
          </a:p>
          <a:p>
            <a:r>
              <a:rPr lang="hu-HU" dirty="0" smtClean="0"/>
              <a:t>Terv: keressünk olyan jelenséget, amely egyenes állású arcok esetén is az egészleges feldolgozás mellett érvel!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00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Content Placeholder 8"/>
          <p:cNvSpPr>
            <a:spLocks noGrp="1"/>
          </p:cNvSpPr>
          <p:nvPr>
            <p:ph idx="1"/>
          </p:nvPr>
        </p:nvSpPr>
        <p:spPr>
          <a:xfrm>
            <a:off x="421035" y="2943169"/>
            <a:ext cx="8229600" cy="3006111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 smtClean="0"/>
          </a:p>
          <a:p>
            <a:r>
              <a:rPr lang="hu-HU" dirty="0" smtClean="0"/>
              <a:t>Egészleges/holisztikus feldolgozást támogatja: „összetettarc-hatás” (Young és </a:t>
            </a:r>
            <a:r>
              <a:rPr lang="hu-HU" dirty="0" err="1" smtClean="0"/>
              <a:t>mtsai</a:t>
            </a:r>
            <a:r>
              <a:rPr lang="hu-HU" dirty="0" smtClean="0"/>
              <a:t>, 1987) – a részek nagyon erősen integrálódnak egésszé!</a:t>
            </a:r>
          </a:p>
          <a:p>
            <a:pPr eaLnBrk="1" hangingPunct="1">
              <a:buFontTx/>
              <a:buNone/>
            </a:pPr>
            <a:endParaRPr lang="hu-HU" dirty="0" smtClean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52177" t="43810" r="34061" b="36087"/>
          <a:stretch/>
        </p:blipFill>
        <p:spPr>
          <a:xfrm>
            <a:off x="3635896" y="692696"/>
            <a:ext cx="2124337" cy="24827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67090" t="46428" r="18435" b="33198"/>
          <a:stretch/>
        </p:blipFill>
        <p:spPr>
          <a:xfrm>
            <a:off x="6660232" y="908720"/>
            <a:ext cx="2234479" cy="251598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606330" y="6381328"/>
            <a:ext cx="553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/>
              <a:t>Barack </a:t>
            </a:r>
            <a:r>
              <a:rPr lang="hu-HU" i="1" dirty="0" err="1" smtClean="0"/>
              <a:t>Obama</a:t>
            </a:r>
            <a:r>
              <a:rPr lang="hu-HU" i="1" dirty="0" smtClean="0"/>
              <a:t> és </a:t>
            </a:r>
            <a:r>
              <a:rPr lang="hu-HU" i="1" dirty="0" err="1" smtClean="0"/>
              <a:t>Will</a:t>
            </a:r>
            <a:r>
              <a:rPr lang="hu-HU" i="1" dirty="0" smtClean="0"/>
              <a:t> Smith		</a:t>
            </a:r>
            <a:r>
              <a:rPr lang="hu-HU" sz="1400" dirty="0" smtClean="0"/>
              <a:t>(</a:t>
            </a:r>
            <a:r>
              <a:rPr lang="hu-HU" sz="1400" dirty="0" err="1" smtClean="0"/>
              <a:t>McKone</a:t>
            </a:r>
            <a:r>
              <a:rPr lang="hu-HU" sz="1400" dirty="0" smtClean="0"/>
              <a:t> et </a:t>
            </a:r>
            <a:r>
              <a:rPr lang="hu-HU" sz="1400" dirty="0" err="1" smtClean="0"/>
              <a:t>al</a:t>
            </a:r>
            <a:r>
              <a:rPr lang="hu-HU" sz="1400" dirty="0" smtClean="0"/>
              <a:t>., 2013)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837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79512" y="19776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u-HU" sz="4000" dirty="0" err="1" smtClean="0"/>
              <a:t>Tanaka</a:t>
            </a:r>
            <a:r>
              <a:rPr lang="hu-HU" sz="4000" dirty="0" smtClean="0"/>
              <a:t> és munkatársai</a:t>
            </a:r>
            <a:br>
              <a:rPr lang="hu-HU" sz="4000" dirty="0" smtClean="0"/>
            </a:br>
            <a:r>
              <a:rPr lang="hu-HU" sz="4000" dirty="0" smtClean="0"/>
              <a:t>(1993, 1997)</a:t>
            </a:r>
            <a:endParaRPr lang="hu-HU" sz="4000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39552" y="1700808"/>
            <a:ext cx="3682752" cy="3085803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Egészleges győz a részek felett!</a:t>
            </a:r>
          </a:p>
          <a:p>
            <a:r>
              <a:rPr lang="hu-HU" dirty="0" smtClean="0"/>
              <a:t>Kontextusban könnyebb felismerni, mint elkülönítve</a:t>
            </a:r>
          </a:p>
          <a:p>
            <a:r>
              <a:rPr lang="hu-HU" dirty="0" smtClean="0"/>
              <a:t>Arcok vs. tárgyak!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9" t="17038" r="40577" b="17493"/>
          <a:stretch/>
        </p:blipFill>
        <p:spPr bwMode="auto">
          <a:xfrm>
            <a:off x="5618516" y="404664"/>
            <a:ext cx="3525483" cy="615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57184" t="23945" r="12449" b="57960"/>
          <a:stretch/>
        </p:blipFill>
        <p:spPr>
          <a:xfrm>
            <a:off x="467544" y="4581128"/>
            <a:ext cx="3672408" cy="1750645"/>
          </a:xfrm>
          <a:prstGeom prst="rect">
            <a:avLst/>
          </a:prstGeom>
        </p:spPr>
      </p:pic>
      <p:pic>
        <p:nvPicPr>
          <p:cNvPr id="6" name="Picture 4" descr="faces part wh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r="4968" b="18860"/>
          <a:stretch>
            <a:fillRect/>
          </a:stretch>
        </p:blipFill>
        <p:spPr bwMode="auto">
          <a:xfrm>
            <a:off x="5796136" y="28036"/>
            <a:ext cx="3347864" cy="68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Vonás </a:t>
            </a:r>
            <a:r>
              <a:rPr lang="hu-HU" dirty="0" err="1" smtClean="0"/>
              <a:t>vs</a:t>
            </a:r>
            <a:r>
              <a:rPr lang="hu-HU" dirty="0" smtClean="0"/>
              <a:t> </a:t>
            </a:r>
            <a:r>
              <a:rPr lang="hu-HU" dirty="0" err="1" smtClean="0"/>
              <a:t>konfigurális</a:t>
            </a:r>
            <a:r>
              <a:rPr lang="hu-HU" dirty="0" smtClean="0"/>
              <a:t> feldolgozás – két külön út!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781127"/>
          </a:xfrm>
        </p:spPr>
        <p:txBody>
          <a:bodyPr>
            <a:normAutofit fontScale="77500" lnSpcReduction="20000"/>
          </a:bodyPr>
          <a:lstStyle/>
          <a:p>
            <a:r>
              <a:rPr lang="hu-HU" dirty="0" err="1" smtClean="0"/>
              <a:t>Collishaw</a:t>
            </a:r>
            <a:r>
              <a:rPr lang="hu-HU" dirty="0" smtClean="0"/>
              <a:t> és </a:t>
            </a:r>
            <a:r>
              <a:rPr lang="hu-HU" dirty="0" err="1" smtClean="0"/>
              <a:t>Hole</a:t>
            </a:r>
            <a:r>
              <a:rPr lang="hu-HU" dirty="0" smtClean="0"/>
              <a:t> (2000): arcok manipulálása különféleképpen, hol a vonásokat, hol a konfigurális információt manipulálták, illetve mindkettőt.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Kapták: amelyik infóra lehetett támaszkodni, az alapján ismerték fel az arcokat. Ha mindkét típusú információ sérült, akkor az alanyok találgattak.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996952"/>
            <a:ext cx="4392488" cy="31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2. Korai klasszikus arcfeldolgozási modellek</a:t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561728"/>
          </a:xfrm>
        </p:spPr>
        <p:txBody>
          <a:bodyPr/>
          <a:lstStyle/>
          <a:p>
            <a:r>
              <a:rPr lang="hu-HU" dirty="0" smtClean="0"/>
              <a:t>Bruce és Young 1986-os modellje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35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legfontosabb kérdés: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hu-HU" dirty="0" smtClean="0"/>
              <a:t>Milyen állomásokon keresztül, milyen információk feldolgozásával és integrálásával jutunk el a felismerésig?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515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Kezdeti modellek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Elvük: az arcészlelés egy speciális vizuális feladat, így a feldolgozási állomásokat és lépéseket a vizuális feldolgozás egyes állomásaival/lépéseivel kell azonosítani!</a:t>
            </a:r>
          </a:p>
          <a:p>
            <a:r>
              <a:rPr lang="hu-HU" dirty="0" smtClean="0"/>
              <a:t>A legsematikusabb elképzelés mindezek alapján:</a:t>
            </a:r>
          </a:p>
          <a:p>
            <a:pPr lvl="1"/>
            <a:r>
              <a:rPr lang="hu-HU" dirty="0" smtClean="0"/>
              <a:t>3 lépéses feldolgozás</a:t>
            </a:r>
          </a:p>
          <a:p>
            <a:pPr lvl="2"/>
            <a:r>
              <a:rPr lang="hu-HU" dirty="0" smtClean="0"/>
              <a:t>Vonásdetektálás (~V1/elsődleges látókéreg)</a:t>
            </a:r>
          </a:p>
          <a:p>
            <a:pPr lvl="2"/>
            <a:r>
              <a:rPr lang="hu-HU" dirty="0" err="1" smtClean="0"/>
              <a:t>Identikumtól</a:t>
            </a:r>
            <a:r>
              <a:rPr lang="hu-HU" dirty="0" smtClean="0"/>
              <a:t> független információ feldolgozása (kor, nem, rassz, érzelmek) (~</a:t>
            </a:r>
            <a:r>
              <a:rPr lang="hu-HU" dirty="0" err="1" smtClean="0"/>
              <a:t>magasabbrendű</a:t>
            </a:r>
            <a:r>
              <a:rPr lang="hu-HU" dirty="0" smtClean="0"/>
              <a:t> vizuális területek)</a:t>
            </a:r>
          </a:p>
          <a:p>
            <a:pPr lvl="2"/>
            <a:r>
              <a:rPr lang="hu-HU" dirty="0" smtClean="0"/>
              <a:t>Beazonosítás (~</a:t>
            </a:r>
            <a:r>
              <a:rPr lang="hu-HU" dirty="0" err="1" smtClean="0"/>
              <a:t>multiszenzoros</a:t>
            </a:r>
            <a:r>
              <a:rPr lang="hu-HU" dirty="0" smtClean="0"/>
              <a:t> feldolgozás, asszociációs területek)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2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Bruce és Young modellje</a:t>
            </a:r>
            <a:endParaRPr lang="hu-HU" dirty="0"/>
          </a:p>
        </p:txBody>
      </p:sp>
      <p:sp>
        <p:nvSpPr>
          <p:cNvPr id="7" name="Alcím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1986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77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/>
          </p:nvPr>
        </p:nvGraphicFramePr>
        <p:xfrm>
          <a:off x="683568" y="476672"/>
          <a:ext cx="7975848" cy="5805525"/>
        </p:xfrm>
        <a:graphic>
          <a:graphicData uri="http://schemas.openxmlformats.org/drawingml/2006/table">
            <a:tbl>
              <a:tblPr/>
              <a:tblGrid>
                <a:gridCol w="6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1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18.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17.</a:t>
                      </a:r>
                      <a:endParaRPr kumimoji="0" lang="hu-HU" altLang="hu-H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</a:t>
                      </a:r>
                      <a:r>
                        <a:rPr kumimoji="0" lang="hu-HU" alt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31.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14.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Tavaszi szünet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arcok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28.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5.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19.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 – igény szerint …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512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392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Két alapfeltevés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 arcfelismerés nagyrészt egymástól elkülönülő információk feldolgozásának halmaza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A felismerés számos diszkrét, egymást követő állomáson jelenhet meg</a:t>
            </a:r>
          </a:p>
          <a:p>
            <a:pPr lvl="1"/>
            <a:r>
              <a:rPr lang="hu-HU" dirty="0" smtClean="0"/>
              <a:t>Ez életből vett példa, elég, ha csak arra gondolunk, hányféleképpen ismerhetjük meg ismerőseinket!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44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Arcokat 7 különböző kód alapján azonosíthatunk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 smtClean="0"/>
              <a:t>Képi (vonás) alapon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Strukturális alapon (a tényleges felismeréshez eddig el kell jutni)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Vizuális úton nyert szemantikus kód (kor, nem pl.)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err="1" smtClean="0"/>
              <a:t>Identikum-specifikus</a:t>
            </a:r>
            <a:r>
              <a:rPr lang="hu-HU" dirty="0" smtClean="0"/>
              <a:t> szemantikus kód (csak akkor érjük el, ha valóban ismerjük az illetőt)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Név kód</a:t>
            </a:r>
          </a:p>
          <a:p>
            <a:pPr marL="514350" indent="-514350">
              <a:buFont typeface="+mj-lt"/>
              <a:buAutoNum type="arabicPeriod"/>
            </a:pPr>
            <a:r>
              <a:rPr lang="hu-HU" i="1" dirty="0" smtClean="0"/>
              <a:t>Érzelmi kód</a:t>
            </a:r>
          </a:p>
          <a:p>
            <a:pPr marL="514350" indent="-514350">
              <a:buFont typeface="+mj-lt"/>
              <a:buAutoNum type="arabicPeriod"/>
            </a:pPr>
            <a:r>
              <a:rPr lang="hu-HU" i="1" dirty="0" smtClean="0"/>
              <a:t>Beszéd kód</a:t>
            </a:r>
          </a:p>
          <a:p>
            <a:pPr marL="0" indent="0">
              <a:buNone/>
            </a:pPr>
            <a:r>
              <a:rPr lang="hu-HU" i="1" dirty="0" smtClean="0"/>
              <a:t>(a két utóbbiról feltételezték, hogy ezek független folyamatok)</a:t>
            </a:r>
            <a:endParaRPr lang="hu-HU" i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351238" y="4279241"/>
            <a:ext cx="83529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7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működése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Látunk egy arcot</a:t>
            </a:r>
          </a:p>
          <a:p>
            <a:r>
              <a:rPr lang="hu-HU" dirty="0" smtClean="0"/>
              <a:t>Belső képi reprezentáció kialakítása (strukturális alapon, nézőpont-függő, de érzelemtől független)</a:t>
            </a:r>
          </a:p>
          <a:p>
            <a:r>
              <a:rPr lang="hu-HU" dirty="0" smtClean="0"/>
              <a:t>Ha ismerős – FRU (arcfelismerő egység, nézőponttól független) (gyorsabb lesz a feldolgozás!)</a:t>
            </a:r>
          </a:p>
          <a:p>
            <a:r>
              <a:rPr lang="hu-HU" dirty="0" smtClean="0"/>
              <a:t>Aktív FRU – aktiválja a </a:t>
            </a:r>
            <a:r>
              <a:rPr lang="hu-HU" dirty="0" err="1" smtClean="0"/>
              <a:t>PIN-t</a:t>
            </a:r>
            <a:r>
              <a:rPr lang="hu-HU" dirty="0" smtClean="0"/>
              <a:t> (személyazonosítási csomópont, </a:t>
            </a:r>
            <a:r>
              <a:rPr lang="hu-HU" dirty="0" err="1" smtClean="0"/>
              <a:t>multimodális</a:t>
            </a:r>
            <a:r>
              <a:rPr lang="hu-HU" dirty="0" smtClean="0"/>
              <a:t>, kapu a szemantikus infók felé)</a:t>
            </a:r>
          </a:p>
          <a:p>
            <a:r>
              <a:rPr lang="hu-HU" dirty="0" smtClean="0"/>
              <a:t>Név hozzátársítása</a:t>
            </a:r>
          </a:p>
          <a:p>
            <a:r>
              <a:rPr lang="hu-HU" dirty="0" smtClean="0"/>
              <a:t>Kognitív rendszer (minden egyéb információ, mely nem szükséges a tényleges felismeréshez, de melyeknek birtokában vagyunk)</a:t>
            </a:r>
          </a:p>
          <a:p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768476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0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t="16734" r="36914" b="19687"/>
          <a:stretch>
            <a:fillRect/>
          </a:stretch>
        </p:blipFill>
        <p:spPr bwMode="auto">
          <a:xfrm>
            <a:off x="4071938" y="981075"/>
            <a:ext cx="5072062" cy="46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Young et 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538538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9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értékelése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Máig számos arc-kutató ebben az elméleti keretben interpretálja eredményeit, tehát „valamiért” fennmaradt!</a:t>
            </a:r>
          </a:p>
          <a:p>
            <a:r>
              <a:rPr lang="hu-HU" dirty="0" smtClean="0"/>
              <a:t>„Mai” szemmel legnagyobb hiányossága: nincs idegrendszeri vonatkozása, lokalizáció!</a:t>
            </a:r>
          </a:p>
          <a:p>
            <a:r>
              <a:rPr lang="hu-HU" dirty="0" smtClean="0"/>
              <a:t>Máig vitatott: felismerés és érzelem-feldolgozás elkülönülése, illetve ennek mértéke.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5148064" y="63093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Későbbi órákon ezekre visszatérünk …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89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3. Az arcok idegrendszeri reprezentációja </a:t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561728"/>
          </a:xfrm>
        </p:spPr>
        <p:txBody>
          <a:bodyPr/>
          <a:lstStyle/>
          <a:p>
            <a:r>
              <a:rPr lang="hu-HU" dirty="0" err="1" smtClean="0"/>
              <a:t>Valentine</a:t>
            </a:r>
            <a:r>
              <a:rPr lang="hu-HU" dirty="0" smtClean="0"/>
              <a:t> (1991, 1992) arctér elképzelése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57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újabb kérdés(</a:t>
            </a:r>
            <a:r>
              <a:rPr lang="hu-HU" dirty="0" err="1" smtClean="0"/>
              <a:t>ek</a:t>
            </a:r>
            <a:r>
              <a:rPr lang="hu-HU" dirty="0" smtClean="0"/>
              <a:t>)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hu-HU" dirty="0" smtClean="0"/>
              <a:t>Ha ennyi ember relatíve gyors és pontos felismerésére vagyunk képesek, akkor vajon hogy „tároljuk”/kódoljuk be/reprezentáljuk őket?</a:t>
            </a:r>
          </a:p>
          <a:p>
            <a:r>
              <a:rPr lang="hu-HU" dirty="0" smtClean="0"/>
              <a:t>Hogyan kerül be új elem?</a:t>
            </a:r>
          </a:p>
          <a:p>
            <a:r>
              <a:rPr lang="hu-HU" dirty="0" smtClean="0"/>
              <a:t>Vannak-e a rendszernek specialitásai?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36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hu-HU" dirty="0" smtClean="0"/>
              <a:t>Ezekre a kérdésekre ad választ </a:t>
            </a:r>
            <a:r>
              <a:rPr lang="hu-HU" dirty="0" err="1" smtClean="0"/>
              <a:t>Valentine</a:t>
            </a:r>
            <a:r>
              <a:rPr lang="hu-HU" dirty="0" smtClean="0"/>
              <a:t> </a:t>
            </a:r>
            <a:r>
              <a:rPr lang="hu-HU" b="1" i="1" dirty="0" err="1" smtClean="0"/>
              <a:t>multidimenzionális</a:t>
            </a:r>
            <a:r>
              <a:rPr lang="hu-HU" b="1" i="1" dirty="0" smtClean="0"/>
              <a:t> arctér elmélete </a:t>
            </a:r>
            <a:r>
              <a:rPr lang="hu-HU" dirty="0" smtClean="0"/>
              <a:t>(1991)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Elve: az arc egyes vonásai (dimenziói) 1-1 tengelyt képeznek egy N-dimenziós koordinátarendszerben, ahol minden egyes egyedi arc tehát egy pont lesz az N-dimenziós térben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88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2 dimenzió esetében</a:t>
            </a:r>
            <a:endParaRPr lang="hu-HU" dirty="0"/>
          </a:p>
        </p:txBody>
      </p:sp>
      <p:pic>
        <p:nvPicPr>
          <p:cNvPr id="1026" name="Picture 2" descr="http://www.lsu.edu/psychology/EMMA/images/Face%20Space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 r="1988"/>
          <a:stretch/>
        </p:blipFill>
        <p:spPr bwMode="auto">
          <a:xfrm>
            <a:off x="683568" y="1330036"/>
            <a:ext cx="7551681" cy="535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7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7" y="2276872"/>
            <a:ext cx="3456385" cy="3158421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3 dimenzió esetében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04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/>
              <a:t>1. Az arcok speciálisak! (?)</a:t>
            </a: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Viselkedéses jelenségek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79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két verziója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Normaalapú modell</a:t>
            </a:r>
          </a:p>
          <a:p>
            <a:pPr lvl="1"/>
            <a:r>
              <a:rPr lang="hu-HU" dirty="0" smtClean="0"/>
              <a:t>Feltételezi, hogy van a koordinátarendszernek egy origója, az átlagarc</a:t>
            </a:r>
          </a:p>
          <a:p>
            <a:r>
              <a:rPr lang="hu-HU" dirty="0" smtClean="0"/>
              <a:t>Példányalapú modell</a:t>
            </a:r>
          </a:p>
          <a:p>
            <a:pPr lvl="1"/>
            <a:r>
              <a:rPr lang="hu-HU" dirty="0" smtClean="0"/>
              <a:t>Nincs origó, az egyedek nem vektorok, hanem pontok</a:t>
            </a:r>
          </a:p>
          <a:p>
            <a:pPr lvl="1"/>
            <a:r>
              <a:rPr lang="hu-HU" dirty="0" smtClean="0"/>
              <a:t>Újabb verziója: az arcok nem pontok, hanem sejtek (ún. </a:t>
            </a:r>
            <a:r>
              <a:rPr lang="hu-HU" b="1" i="1" dirty="0" err="1" smtClean="0"/>
              <a:t>Voronoi-sejtek</a:t>
            </a:r>
            <a:r>
              <a:rPr lang="hu-HU" dirty="0" smtClean="0"/>
              <a:t>), melyek mérete egyediségüktől (nem tipikus vonásainak mértékétől) függ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204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16071" r="25371" b="6250"/>
          <a:stretch/>
        </p:blipFill>
        <p:spPr bwMode="auto">
          <a:xfrm>
            <a:off x="1547664" y="482960"/>
            <a:ext cx="5747657" cy="56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0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Melyiknek lehet igaza?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Nem tudni, hiszen gyakorlatilag mindkét modellel megmagyarázhatók jelenségek.</a:t>
            </a:r>
          </a:p>
          <a:p>
            <a:r>
              <a:rPr lang="hu-HU" dirty="0" smtClean="0"/>
              <a:t>Példa #1: az átlagos kinézetű embereket hajlamosak vagyunk összekeverni</a:t>
            </a:r>
          </a:p>
          <a:p>
            <a:pPr lvl="1"/>
            <a:r>
              <a:rPr lang="hu-HU" dirty="0" smtClean="0"/>
              <a:t>Normaalapú magyarázat: nagy átfedés sok dimenzióban</a:t>
            </a:r>
          </a:p>
          <a:p>
            <a:pPr lvl="1"/>
            <a:r>
              <a:rPr lang="hu-HU" dirty="0" smtClean="0"/>
              <a:t>Példányalapú: a sok sejt „felhőcskévé” sűrűsödik</a:t>
            </a:r>
          </a:p>
          <a:p>
            <a:r>
              <a:rPr lang="hu-HU" dirty="0" smtClean="0"/>
              <a:t>Példa #2: nagyon egyedi arcokat gyorsan fel tudunk ismerni</a:t>
            </a:r>
            <a:endParaRPr lang="hu-HU" dirty="0"/>
          </a:p>
          <a:p>
            <a:r>
              <a:rPr lang="hu-HU" dirty="0" smtClean="0"/>
              <a:t>És ….</a:t>
            </a:r>
          </a:p>
        </p:txBody>
      </p:sp>
    </p:spTree>
    <p:extLst>
      <p:ext uri="{BB962C8B-B14F-4D97-AF65-F5344CB8AC3E}">
        <p14:creationId xmlns:p14="http://schemas.microsoft.com/office/powerpoint/2010/main" val="22063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UUEhQWFhUXGRgYFxgXGBoYGBgYGhgYGhoYHxodHiggGBwlHBwcITEhJSkrLi4uGR8zODMsNygtLisBCgoKDg0OGxAQGywkHyUvLDQsLCwsLCwsLCwsLCwsLCwsLCwsLCwsLCwsLCwsLCwsLCwsLCwsLCwsLCwsLCwsLP/AABEIAOIA3wMBIgACEQEDEQH/xAAcAAABBQEBAQAAAAAAAAAAAAAAAQQFBgcDAgj/xABBEAABAgMFBgMGBAQFBAMAAAABAhEAAyEEBRIxQQYiUWFxgRMykQdCobHB8CNS0eEUYoLxFTNykqIkNFOyCHPC/8QAGQEAAgMBAAAAAAAAAAAAAAAAAwQAAQIF/8QAKBEAAgICAgEEAgMBAQEAAAAAAAECEQMhEjEEEzJBUSLwYXGBM5Ej/9oADAMBAAIRAxEAPwC8e1S34JMuW/mUFHojeHxA9Y+fLdaMU4h8iH66/GNn9rVq/HQjRMp20dSj9BGGyi8zoVKPr/eF5bkx/Cqgix7O2BVstkuzy6V9PzE8hn2j6au2wIkS0y5YZKQw58zzMYt/8fbC8+fNIcploAPArP7H7MbnG8aoB5E23QQQQhgguCg9DGObbTJdkKpaZaElSjUH/LRUDEclEhyEGg7Rr1rn4EKUxLB2GZPAR8we0O12mda5hnMhiyUpL8P9yia0etAwEYkFx3sb2y+/BR+HrliLqJNSpVXNf3OkVW2W2ZOVimrKjz05ACgiTTdpY4jXIAanIkmpLdfRobWOxnxQAHw9vTpx4iJGkXJyk6PVjkLYMWKgSP5QCztxJy7R3Gz7DEtVOLpHYYiMR6Rcbg2XK1OSHLM4owy69OB7Rot27DSZeEskFIFQkBTnMv8AeQzgXqO9DSwJL8jILusJDeDKKB+YgKmqHBy4QGZ6DOLJdt2mSCoS/DBZzVRBHvEqBpxzYudWGqWa4ZCCWQCCQcnY0flo+UPlWFLMwbtFPkzcVCKqjFZsiYEmWJaEBaXJSlLljViAXdw+XGmZipF3qRWVIXj98MU/8mJFOHF42637NSlpbCARkwZi2YIitWy41JLYVcMQIblWjN0EVb+SLHF9Gb2izzJZdYUqYtgSsMae6gKO6jVyz86iIm9LItSwZqgkJACQlikcqZniz9Y0y03GryzEJI4Bqnko505iI6bssJigE2aYQ+WJISTzLkAa0i+bK9FNGUzqLUzqS7VDPrxoYmLdYgtAWGUcx/MCAWLZNq1A/SL7O2IS6MQ1dRqySXAA1YAZ8alnjxeOyeALSAW3sObOSaFg5DNTrFvIYj46+TOLPeM1JLKIUl2bNOVU03TQVFaRKrUtNl8VK2mOkmocvmQ1cSVpfpNXzf1IuNSVEqFVEjjwd68X9IfXNakeCUrwk4igFQoklSQOgqTG+S+APptdjOwWZRmeNKSlSVeeWzqQfMUpBrxI4gQ7m2eTaJgmWVY8T35S90kjPCS2BQ4ZHQg7kTl2XUizMHZSVoC9DkkhXLNYrmB2hhe+zYUPHKwleL/OQoIIUG8yWCXD+YKBJ4nOKmyNUtGr7A3uuXgkTcSkzP8ALUqikqAJwKOoYMDmCGLuCdCjM/ZxjmSEy7Qca0LQpK83wqBKgrjuhxzfppYMbj0CydiwCCARoGZP7WrKTaUKGSpaUnid5cY/ZbArEphoezuPpH09tRs6i2oSFEoWguhQALHgRqPSKjdvs1KCcS0EE5gEluQOvN4DODvQ5iyxUUmcPYRdipVmnKUGxKSBxISD9VGNQhhc91os0sS5eTk9zD6CRVIWyS5SsWEghY0YKT7R73tUmXhsyEnEKqJLj+kJMfNFtmTlziVnEtSmLamjji1Wj6a9pl4qRI8OS6p8xwhApmGxKIySKlqOaOzxgt33QSFTlk4U4gTliKVKxN1UyAaAEj8sYemFim1o92j/ALbFhIIU7jJKE7oIbVSjhT/p5w92JuVWLxFjMhhmwH20SBQiZIlYksEjxAkDznyyyrLCgOSORYVKiJ25JYThJJcJflU/ZgUnoaxrdlkkyEoKRLFadYs8o+sQFhmYlBZFKdqjnE/Jrn1jCDt6PXE8KmO0oEjL7zjsLOzkEDrr2j1LlHPPiRl+8EUQEpoJVnCk/t+8c1WHmO/94dgu1aNpSFwHh3aNcUB9SSYy/wANpo3SF/w9tA/QfSH6Un7/ALQoWG5/KL4or1ZEebsBzAiJv2wBSGSPth9IsiZo/MPlDO1No0ZklQTHOXLZmVpuEISpQFedTUkvzqfhGYTrvUhBpQTFluSD9Wb0j6EvGzhiwjMdpLtACglve0qHI/tAU6GnUkZ/aLfOUVqQ6ycKZjeY4HCFDX04DjE1s5fPiI/hpqVYlF0qA3kqLCoyKSSRy4EPFbu0qxUqty3A0BboQD3aJ29LxtMtIwMUkAslav8AdhSoA9a84O+6EldWaT7GrZgmzLOTUFQKXbAU5skny5EDNL0LRr7R88ezOcq12jxhuT5akuUhgUCgJA4AEHiHyLGPodJjcQWT7ACFggiwYsIYWEMWyCQseSYAqKLPULCAwsWiipe0dBFkmKlpZeFW82W7x4uwH7RgdhxKm+AhWKWkJCnyKlKxqTz31AdjH0B7RUk2OYzuxA6kED5xiFw2QSlJKyN9SlhnrvDOg4t/T0gU2M4laPV/2sqnos6XCUqJWQPdCQkF+jAdaZ1sNlngDdDBwGFenyEUW97a7MfMtl6qfGpTPwZMthlSLrZLOpPhpPI/fGByQfE7tk9Y5xVhQNXcdchF3lBgM/v7EVjZiz4pjsSBrwHCLf4RevaKaNuR3kzHzYw5MhBqAx4poYZ0GbjqA3qIdywTV+kEhfyKz+0dcqPAPSOeJqFqfXWOiVOM2PTKCAmj3rHOZL4UbhHBU6YnNII4pNfQ/R47S7QDqQeYaJaJTWziUkH79Ibzx9tDpR4u3KGs5LHN4HLoPDsZTeBih38EAr4AEt2NPSLdfs/w5ZW/lfu4ZvlGb3nP3FFR8yefAln6fIwD5HaqNlDu5LkrSMlBTZMDRKgOqT0iQved4RQoJSpBNAXoogFi1agnLgM493LLwFRNBhCHORYpI6bym7tEfeFuxqKVPhKpQalBgKHrqFhJg62xK6VGuey265M//qEy1SZ1QVJOYBB16ihBf5atLSwAz++UUj2TyMNmUCkpKSEkEF8gaE+ZBdwXpiKaYYvUEitAMj2JBCwkaBiwhhY8mKZDwTWFMIowgMUaPUsx0jwgR7jSKZUPaBPThRJVMEsTEzFOTrLCSNK1Yd4wuXbcExiDhlKJAUasFpLjq6WHF4v/ALbra1ssaM8MuYog5b6gkf8AqfSM122tB/iUrO6FpB5MDRx1gT3KhiP4wTG932cTrSiUTulUuYDkwCvxB6FR7RqcwKVMSlAckmmtdOgp6RTfZxdP4a7UtOJSz4UkEOToTyAqCeUazs9dvhjxDVZyJow6cYxPug+BVG2P7tu/wkAOQc1cz9BD6YQ3A8fvOOaEHjWOMxWj+o+MYs3Vnfx25tny/aO6J5DFIDcMq8RwMRy1EVMdpZoGy+R/SLUipQRLy5uNNBXKub8I9IWcteEN5SFE4k0OvBXI8Dzjp/EioU6eR16HKDJijXwjtLLxzXMZgaUrwhUqY61++NI5zlcQ8S9ES2eVzOrci0cFTRxfqP0jmFl2ENLRMz++EClIZhAh9tZgMhgPeHyP1aM1vxzhSMiWI1LP9vo3KNI2mRjkEa09RwjONqbQZVnWoeYoIBIqMRAU3ChPpGFthp6gRN7WtK7POCQxWFEkDRKnbliUEnpFXJE+alP/AJG9VNiHTGCImZNod5as1mWKhgB+KVdK4awy2JsHjWuVLUAVJXRJ96hJT03f+UMR0hGW2j6j2SsipdllJXVQTUu+Kr4n55xNRwsfkT0HyjvBEAl2EEEEWUIY8qMejHlUZZaPBEKkQNHsCIWxRCmCEJizJ87+161Y73XqJSJSB3dRHquI+3XOLZ/CyxRTrBOiZaQFLJ6Zd4bbcTsdutM3PFPWH/lSSgfARM7LrGNaFllpRKSH08X8VYHVkDomAXux/j+Ciy1SJyUTJaUAIlICUIFAyRQaZks/aLTbb1RLAAIKm7fvGW2y8pxnhUvypBDOCBxJByyqRwiOtG1K5KzjmJChTC2LTLMl+vHQQOm+grlGjWf8czxqSnkSB0q5A7w4l2+WsgY97RyB6cYw+9LxtCfDKZYecThSpiS5q4BOqgHKhkaCG1om2yQkLTaJUzRUlE3GtFWwqlkuzn3XAjaxOgPrxs+hUIVkQ4hxKRmNNYxW5/aZPRLQqZLUBiIxNuHkF1wq5EEdI0q5tsbNaEYkzEBWRSSEqBb8prFcaNqakW6WkpbUZODXk4+sOELChUeuUQFjvcKISlXTI/3iRRaHJ0ah6tG1IHPGx6LKkZOOhI+EeinQKNeLGOJtQAr90hROGTE86GvSN2gPGXycjZGq47hviIZz5XL0Lw5nTm1Yc6VhnaVHtAZtDGO/kZ3jZ8SFchl2+MZFthJxS1pFKEAa1LgfD4xr9qSoj1jN9prCVY2FUqChzSTX0UX6lIjCew0lcTOJxEwAjIlDV0zNP6u0WP2cXMZ15JfdZThQPvIIOIUr5Sf2JispuVafEIUMIJwnQ1LEcD5aZjEAc42H2F3RikzJs1JC0rRgVqzBTg8CGB6nnDC/gRb+zXkZR7jyI9QQAEEEEWQQwkKY8gxlliNHsQkKIhBYa3paPDkzF/lSo+gh1EDtvaMFjmkagJ9SBEbpFwVySMEvSxBVkVMNFGZ14E/GsPdnbOZykzkFT+EpMwBmK5YQlLijO6ajieMdb6T+BZEDNayvsSfoR91iWuG7sFnnKS4T4ktPQEKp6keohZHSa0Q+0VzL/wAxLlJTiUMQTvPXNQf7pWsDc2zCrRawGwrQ03ASDjAU7ON1yAafKra7Y5QmpUHYnMUNSHyIIr2is3mTIKZqAzKBURmwp6ih9YibRJY1LsvN7bPS7SiQuUhAmyMWELDUUBiD6KdIIJ4HJ3ETI2QlJmGaiyr/AIhTAqYBIydRUSNe9AYmbjvZa0BS0Y3bfQWLUqU5auDw7xNTryJoJauRKkpSe9TB1PQlPC+WiGm7LSJdl8BSUkMSqnmUrOmg07Rktq2HMrFuzCCThCEEmWHoEqD4nDkpUwdgDrGt2y2rWrAhQCs90Cn9RLvDa6brIJMxlEksCXAHHX59hnA27ehmEajsyS5rXarHbUSV4t9ilVSkj8wfLnweNZu+90pBTNWBMJcswq5hneNxJCzMBxM7P9Bp+wiZsl3Sp6U+NKQth7yRTvpGPnQVvW9jO9b7kycC5q8KCo7zHDkAH4ULw3n7b2JAc2iWze6rF8ANf0iJ2+2ckKkKkykrDhS0pSujpG6N4FqnMaPFeubYOSlEoqxBSUnERg/EOIhyFJJTmzA6DWLM3/Bdkbe2Eu1oAbN0qA+IjrI2usk1WFM2WtTAgApJI0LPzjlsvsrZ0qxMFhTBYmAVwjCliAHLUL1Lu/GEV7OpUuasFO6qZMKh4AmmdLWDupmlKjJI/lKTXoY3GPIDkycHRcZd7oJZh0pWj8fhFMv+cBPVhD1oHzSXcU0z+ERN+ez+02KxibKnkqdRMhYSoBLkpSlXmcJbVn9Yq133uucoSrRIWFuQDLUpDsBmFKLGoLxmUGbhlX12ddoLuKFhaC484B1yILaEYW9eEbl7M0J/w6zqRqhieJSpSX5ilOUY/tdNRKlJQQpLhXhqfGFLIACMQ8tauc68GjaPZ5YzJu6zIVQhD5N5lFQppQxrHYLyEktfZYoIIIOKBBBBEIIY8JEezCRksBCwCFiFBFL9qc4iygA1UputCR8QIukVfa26/wCJVKT7qFhSugUlw3MYvvOp9BcPvTMzvqyf9ZZ5bFpSEu2m6zHqaxe9i7qE2wTUmnirUUnMjCQEF9WKQYqF71tlpmMSEghtGSFMR3pnrGo7KWTwrLKRqE16wLGtjWeVQ/8AChTAqWorAZLkTEay1hTFJ5ZsdRD4WBM5D0IL4gQ+r/WJbbO6Fh7TIbFQTZZ8sxPMccq8hFYuq1gOpCtxWaV+eWsZhveGrjOMSjTN45842PJVzTZacMuYkS9EqJoHy6frV4krHdkz35pYZJQACe53j3hZNsQWqCo5BxQ6v+sPbKsKyVln8vsxE0akc5kxElOFKQNWpnxPEw4lKaXiVmrLkGd4EWFDhRdWteGn3yjjeLkE/eTRLK09IbTpuMMNDEtcBCkg8sjFOk3gQsCpch/0i63LLCQAHo/38YuPZnLqDIa81fjuWyI6g/vCzLKMJKRkHHMEVEN9rFiWpK1Fgad848XZbkqSN5sm11P33in2aW0h3JtQQAZYLcmCuoOp+MSVh2jSfNvcSnzDqn6iIm1WcjeT1I05xF2iQFFwpSSakj7+MUpNMkscZLZar0vmThyUo5h0lIBGVVM5fg8Uf/CAuYVrAAUMRbQuSMwa6Py9Xtku1cyaFTJpWlD0LgDh1jrelqYhCGflxiTk2THBR0hldFzS7TakypiMUtDLAzAKaj6j+oxqiQ2UQGyF0+ChS1eeYXPIDIRYIYxxpCfkT5T0EEEEEABBBCGIQI8mPRjyBGSz0IIIIhRztE0ISVHQPFeTMJ3ianP4/t6RLX2/gqbkPUiIaU4Tl19BAcr2OePFcWyoW6zY5qmzmLlI/wBy3Pdkn1jVZKGAA0igy7GpdrkBt0TCs5f+NTehA9Y0GNYurK8t7SPE1AUCDkQR6xnd4bKzlS5ilJCVS8OAAg48OLEaVHu/GNHhCI242AhkcdIxWTOclOSgCA+ZbM8f7c4kbvvSoCnD1qcsqeoj37Qbr8C0eIgUmBTNofePoYqqLSUzgFGhAIrkWapNKhj2haSpnSg+UbNRu6a4zrk3EafOHk6W4POK7cVp8qTwDetItUkZ0aLWwclxK9d1jlgklicZNTq5YfCLRYEBLkcBGF7YX5PsdsmJDGW+MpWFihrurTSinYkZ8Y0DY7bNM5AViFcq58uRGo09IuOtmci5JxXZZ78sqFD8Sqc+gyf94p8+yoRPlmUaFVQ5NPXP4+seNu9tESkKCVgqSDiwsQAzAdXYARTNhL5tFstaApJEsOtRLsABQCgd1N0iS3tGofjSb2a4jg320MJ86WgmgHXlnDy2zwkPz+sZvtPf7KWXqkOGrlpzcsIwwkV8lot+0SEJOEgEaP8AHpHD2dyl2qf40wOgFRD6gFgT1OQ4A8Ybez7ZtNrWudPLhIwrSHYrIDAFg4AD9eUadctzS7KjBLHUlnLZZAUHCCQxvti+XMknFEjBBBDIiEEEEQgQQQRCBBBBEIEEEEQhwtsvEhQGZFOunxiAklVQzNx7Zx327tXhWGcpyDuJBGYKlpA+JiOmzMaUKW7LSlRSTQK155wDLVjvjL8SQsEhBnIWKkYhTLeTUHjQO0WCK3dc556UhgAFEAdDFkjWJpx0C8lNT39BBBBBRcrG39ix2YrSBjRQKaoCnSfm/aMVvpJxkNvFiHI3RiwofsAGzMfQG0Q/6Wd/9aj6B4xqXZ/HnDdGhJOdEhAPoBn+YtrC+Vbsd8eX4NEncFtYpABUoMDwB++EaDZ5+CXiWQ5r+0Vm5rHLSHUAGNP1Meb7vtBKgFUQgqBamE7uLnm/RJgUf4GMm9MqntCUieqhBJCnfgG1b4ci2sZraEzLOUmzrWAtt3QkkgUOpA1yBEXiaCs43Kt5IDswTiSCeRqmnN3MNLwswxSkzEFkFq1IKHwE0oC2v5eDuSLoFkV7Iebc6pgQqbNJZaQoKGFIxBwssAB1rGtbDyJUmzs7TCog4iAaM44DJu0VqVdgmpWEqAUoVSogYgyWD6mgZuXOHNltSZKQjeD1OLMGjueedMnimy4Epf14EqUkghXA9SxBqCDxEUGZYiqdMxAsnA3NRUP0IblFps94Im7qqoBLE1Ugs4J4pIatM44WGWiZOEve35ksgprXGAB0JNT/ACkwNLYxKX4msbH3Smz2dkscalTHAZ8RJFOjROQiEgAAUAyHKFh1Kjjt27CCCCLKCCCCIQIIIIhAgggiEEeFiJXMxTCSWANPvWO8214GJy1H1Hf58oxzCvE9UVv2rLexplCqp06TLTxBxYnHA0+MFoWlKFS8QKpRyeuGgJ9WiF9r9tIXY0ofEDMmgg8EhI7uqKV7OZi12qeVqV/2yiXdqLlkawHI7k0N4IVBP+TS7utYTPlq0JY9936iLvGdSJyMSHqXyZ8z9c+xi/WJeKWg8UjnpGsHTRjzI7TO8EEeJ00ISVKICQHJOgg4kNL5taJUlaljEGIwjNRI8o6xmkpMuVvIq1D6qArlm46JyiZ2svTFvO1CEAvQD3vqegik3PeJZSFpopVCWDs4yI40bl2gGR2N+OqJ2fb0YcBSAFpriLEAtpq4cf1DPOIY2LxpmNwrA6aFqMGNMzidxoOpidN2JnISrEAVMSH4BnJ+vOOFj2Ms6QRaJi5hWd4BRQgmpYBNSP8AUTxgUaWhhptlfUUSFqVNnyZeMsUlQIybEz+9qNCMzHq033d0wAJtMtKgMOJaVsqhBcsAwdw/CLhKu667AMQlyUKdskldetdYcq2wsDDEEFJcvgBSMJSCC1AQSkEQSgbkuimWO8TaSlNhXLCZZwmbMBOJbAqKEkjd5l65A1ievLZq1GWVKVKtAZwuWnCtL1UlUsDfSdFJYvVo43hd9htGKbZZws012JSNxZBwkKQ+FWWYq2RqY82faOdd5T/EsEKYpnSyZkhQLM/vSSzUUCP5onFMw5yXRVbZYlyS5O+rgoOQBv0AoAKjoDkCzn2fWBa7VJqR4c11aYSle8kPmDy/NGlzE2S8AkrZExnRMDb3MHJQ586ERTtqNkrZZ1+JIeaguolFFFRzeurJNaOIr062illtUzZAYWK7s3fhmJSidRbBjkC4y5GLFDCdirVBBBBFlBBBBEIEEEEQgQhhYDEIUoXrjUpgoEklgCTwctEVfdvUmUZiT5HL1qRmk9fvOJpDptU5GGmLEOhzH3oRFX2znBFnthQSQUKII8uIAgNxJFD21hJp2diLVaXwR9qt6bXaElVcFmB/lwuVdciB2iN2RkYbZLCarmpnJUNMOHED2KQO0crkABtamohEuSOZYAgcv3jtspbxKvJJUQyZKZSeOKYpKi3y7xfyU1S0T5WtGJBdKkliNR+zVi/bHW/xbMl/MjdPaIm3XaLSpRIIUzomDgfdVpT4VhxsvdsyzzJjkFCgMj7w1bPKkbx6kC8hqePfZaVKADmkU/aC8vFmplu0tJD/AMytOwh7eFu8RTJUG5GI21WLGmgchjzzrBmxFRor98y1GYDnmA+QfL7+xShYlzHlLcLExQDsEYQpwHzUEufUco0S/ZKkVJDOav5SQGZniIvC4PFTvboopIQojEQXS6s8LuTn5snIYbVhlKtjiz2nw/wxokKKjWmIMkd2H+7hELfKbUtYAIIWCUfiBzkCQl/lwhLWEpWlJM5eJDskhIJyZ6mmWX5eCWn1IRKMkKS0tMsBK2GJTpqQrEG3jlz0BiPE0rNwz26KCu6JhdRQVlNaqJxHERhbkFKVXLLI1j712fnpSgSwUpLsgUL7uLmXIGfARsFyqQC7brDCVf8ALTMEkxJzbLLWRiSCUsRRtKH5juYwgsox+jBrNYrUijkYl4zmwJB/VWXCLLd1vWEKs6gopUkAyyCoHQ5VIZOnxyjTbRd8pYKMKWNTSopSrchFXve7RLKVS2VUghqulqF6By7HpE2RcUijSbotdjTMnWNZ8MKcyiQpCg+gBq7M4Y84vOwPtDmT1eDMllMzIJqUKYEliapoMj6w9sKysrStP4aAiXLBoSySVqJBdypdeYMM1hUhWJKApD72EATAOf56AekGknHTEk4y2i/mVJtGmCZqKA/orrEhY0rQMKiFAZKGfeKjImpmYVS1YkKDpPPUdREvY7dNR/OnIv5k5+vWLszXwWOCGdlt6Znlz/KaHtxh0lYMaszR6gggiyggggiEEELAIIhCJvm6pczfUSkpBchqhquCOXwigbVmVNlBKSQErQVOzKSFPXVuWXwi47e24SrIpTgbyH5jGHjNNoLX+CVjykCulS+cKZnUtHU8NNw/J/0MrkCv4Na1UM6epRLNRL/MxS74t6kK8VJZRtGJP+mUG9KiL5MHg2OzpPuyitT/AJlB694z6fYjNXLljNKXP+pbH5N6RS72EnfF0bhc9/JnSErB8wB4t9n6xLItSUg7wSGNdWyf1+YjGLnsk6SoJlKwg6EAjrm4i93bcdoxeLMnFSRkKAZZhwXoczxo0YvdhHFVvR1lW0rxK8u84rUYmAPOvHnEvd14FRIUah8hm3z5xDybPRaDlT4nD+kV2fMmykllFJScQVwVkoZuRr3g0ZaEc0Kk0WO/rWqaQNAokOND+lYmpKQd3gCBFDua+RaCSsBJyWngajEORPwMWexW/wANZSs0JYHnQM/1jaYFrRxvKyYVAt5TiSW0NCMqcY87Q2U4BOQkrBRhUkORh8wIT+ZO9z3zE5OKVpyHpxpHq5JeAGWvI4lI7ZitYZxtSg4MVzXCSyL/AErF22hKsCETkqCvK6sJOEnGwIoQOOr8CImDaZiqAMdSXDsNQNGLxWNstkUJWLRKBCFnCvDukKNQsM2eprVidSIS1fxISpQmTWoAVLwqbIkgk0b6VyhTJHhKjo4cnqQ5GgrvIpcHlmweuXw1ycCOFkmBaipQoQFLFSFEk7gaj5V6d4LYS4584pmTDMADsVFmfNgGYn1Z4sS0IQpSZYYAkPxzr6vBY4Xx5ti2Xyk5+lFf2xzITqKAM3OtT6w1vW3rkrQEAOQ4JD8mrTIjOJCRQD7+MRVpHjzN1vDlPvD3lHCGHEffGMyKgMLpu6d4qp8tSQoPQ0QpwRkA2WZppyiyXFbJk2WVlgScJAyxAsacGrDi7btEtLzCEBstTnwhuqWJE3xpdJU1QSUqUaFWJ5oSaAElopKjbdlzn2FEwVFdFAsfURFXlapsgpSZqMKj/mLBxJAIcMkMS2pYconpRoIYX5ZwpALkFKgXFCASxr3ftBGtAUx1Y7SJicQy58ND3DHvHeGV2sMSQSWYuokkuMyTzBh7Fp6KfYQQQRZQgjhbp+BBLtoDzjsmPFpkBaSlWRivg1Gr2Z/elo8UqRMqk7pScmP1pGf3nd6pUsyQrEkzAlGVARQGlGJAi4X9M8CeqUcwMSeCpfEcW1HeIZCfFtMgHIzArkyQmrdoSa2dmNKNroY7aTWExIemCUBqGCQW5u/pDLZu6fEXMOuMSxnTCAn1YE8o7X1PxzJeoK1zTTRKia/esWvYaxhMhJI3sZUeJ3SP1iP6IvskLpuMLmTCWCR+GO37v6RNKs6pcgBfmB0yNQxGuUebE4SRqDXm6QfmY5XlbcSW4OT6frFaSKqUpr6KnbbS2IBJJWVM3BIq56s3No72axzjKCU2RUxJ8xYV3akGtfjFl2e2ZdZXOG6lggcS28ro5i5S5YSAEgADICGYY9CGfNc3Rg1q2UnyJonS0KwvUKBqk1YkOHrEhaXmIA1Aw8CDmj1BbrG1LS4Yxle2koSrYUMAmZKxAgapOnMFotxoHGXIaXHeRUDLWWWl8/eYfP71iWmWhZDt5S7jiCHHpQnnFZvCSZkoT5RZQNSKbwd4kLmv1M5GQxjzpJFKsFB8gRz0ioyadkcU9Mpu1dvtM2+ThUpSUFKZSD5SkpSojCaHETXjlF1td1yhZ/4iYl/DqJRJCgoMcL6JJ1c+sNrTcCp9s8VJAUUSlBswBuknphzif2rsipiJclCStT4iAKUbM8H71hx41kVsSWWeF8Y/0Z7sptDaZt4qUtZI8KbgTklO8gBKUigDkc+JMXhBGXQnn9594h7q2cTZVmauqxLV20FetfSOdqvooIwHeILcixGLtp0geaekjeHHvkiRvC3Fa/BRoN85s9G6t9YlLvATRJG7VjyoBzzJPUxCXPZSEhCXMxYc6kPR+esS1/7CqRI8aTNmJnpqohRqNXhfvY1SWidsk6W+8DNWS5ZzX0rDS+LSMKsbg8aOD7qWGTUPpEdsffU1aMC1IxAHEoJZZYaNupelaQ2tkzx5oQnypOJZHJjh55tEsujS7pU8mX/pSPQNHq8UvKWHZ0kd2pDe4ZryUchlw4D0jP8AbbaG0Wm0fwliSVJRVakkhyG94ZAP3jU5JR2ZxY3OdIs903olMx5igkKQASTqFfuYssm0JXVKgociD8oyS8LqVOkIss1eBeIIKs2NFA0NXb4xV7fs/eF0TfEs81UyWnzLluwBrvIL6NXLKAY81af7f6w78eMuns+iIIq+wW1Yt8jEQEzE0UBkeY/SLRDSdq0KTg4PizyI9QghYiMlb212aFslgpOGdLOKUsZg6p6GM+8EyS5DKlyVqIr5lFRYNq5B7RshjKL9mv8AxCmotSUOeAZR6BkwHJFXY942STi4vpFKVVa9MCEIB5neUOhAi33VafDs6AMwQe5en/KGuy+zyp0pUwgt4hUpgVGiaDCASrM0EMNp7znyyEWWzqQrWZNSAU6bqDQdS/aA8W2ORywhF32XmzWhTOtpaFMMSyEuXYNiIfQekTlkuRyCWIoc3fh2jGNiti7VbrWidaTMUgKKlrmKKiQ3WhU/oI+h0IAAADAUA4AaQaGNCWXypdLQoELBBBxIIyf2yziibZpiXdCiDyBGf17Rq5jEfbBPx2gJBDpFQ+VR6BxGJ9BMfZyui2stUpQZKwC50Jzf71iHvGUqyWlKxkSQenD6iOZmkplLTRmfWhLN6tFhv6QJ9lE4HyivqkU9TTgDAgzJC6p7qTOlqZRHleikfsrF8YkLWtYJmLm4UkFk0BAYOzVJMUK6LQtksSFSyoKHJTKB6FjSLFeq/EQkhWQ3kkakioOfaH8WWoLXRzM2L/6PfYltvtM2XNUCyElKADT+Yl+LgDuO8JcyMcxU1bBKan+VI6f3zhb6liXKkynG8VTiBUmuED/iIZz3TZVgUxM9cwS/HhXOFs0rmOYY1BGm+yuYm0CdaCKlZSkH3UBgkele8aEpLhjkYyr2EWglFoQWoUHq6RX4/CNXiQ6JPsze2XeiyT5iFumXNUFJUKA0qgnTWI69r1TJSRKCQhHmJHmJelRXpGibR3Z/ESsIbEkhSX4iMn2pkTFqEsBlJYBDMx/OeQDntA5KgkZWiz7JbRulQL4ihajUVUBpzcdofbOSpdnlIBI8SaoLmGjpxJxB+DJDRmt02wybRKCMkEAORq4PrX1jSriu6XakS5qC8opO8MzupQB6JD8CFCAZm+P2MYuPF8tIjLwSThmAmqgoE5nBMIJ9GiRnESpUzEcagQA5eqklyewDQ52ikIKESpRZUujZUoDXjkY6W2zyfBMxRGNkhQ4mgFNTzhCTdvXtW96/UGhVL6b19/tFe2PsAkWvGgFMtQdtAokgger+vCNOjLrzvoS56LOhsSCFTCMk5YUHgWz4OI0a67YJ0pKxrn1FDHR8OT9NJ9i/mK3zHQhYIIbEjxNyPQ/KMjvb/I/rX8oIIDlHPF6f+F09mo/6Mf6j8hFpXLCgygCOYeCCCQ9ovl97ElywkMkADgAwj3BBGgYQQQRCCGPnn2kFretv5vmIWCMTCY+zxdg3P6j80RZrpD3dNetVf/mEggSDyG93IAlpIABJluWqan9T6x3kH8ZI0ZVOyT84IIcw+w5uf/oU6+C9pL13FCvAFTCO16/5K+q//RMEEK5Pcx7H7UWb2AH8S09ExtUEEEj0Dn2EZ57VAyUkUNKih8yRn0hIIqfRMfZl0rzJOtK90Re/YbMLWpLnCCggPQE4nLcSw9IIIB8jS/5T/wALzb/OTqzPq3CGl9pAs61sMSZTpV7yTxBzB6QQRxsO/Iaf7sKvbEzHYQOrEaqK3JNSSVVJOrxs+zqQJNKbyvnCQR2sXZnyv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4" descr="data:image/jpeg;base64,/9j/4AAQSkZJRgABAQAAAQABAAD/2wCEAAkGBxQSEhUUEhQWFhUXGRgYFxgXGBoYGBgYGhgYGhoYHxodHiggGBwlHBwcITEhJSkrLi4uGR8zODMsNygtLisBCgoKDg0OGxAQGywkHyUvLDQsLCwsLCwsLCwsLCwsLCwsLCwsLCwsLCwsLCwsLCwsLCwsLCwsLCwsLCwsLCwsLP/AABEIAOIA3wMBIgACEQEDEQH/xAAcAAABBQEBAQAAAAAAAAAAAAAAAQQFBgcDAgj/xABBEAABAgMFBgMGBAQFBAMAAAABAhEAAyEEBRIxQQYiUWFxgRMykQdCobHB8CNS0eEUYoLxFTNykqIkNFOyCHPC/8QAGQEAAgMBAAAAAAAAAAAAAAAAAwQAAQIF/8QAKBEAAgICAgEEAgMBAQEAAAAAAAECEQMhEjEEEzJBUSLwYXGBM5Ej/9oADAMBAAIRAxEAPwC8e1S34JMuW/mUFHojeHxA9Y+fLdaMU4h8iH66/GNn9rVq/HQjRMp20dSj9BGGyi8zoVKPr/eF5bkx/Cqgix7O2BVstkuzy6V9PzE8hn2j6au2wIkS0y5YZKQw58zzMYt/8fbC8+fNIcploAPArP7H7MbnG8aoB5E23QQQQhgguCg9DGObbTJdkKpaZaElSjUH/LRUDEclEhyEGg7Rr1rn4EKUxLB2GZPAR8we0O12mda5hnMhiyUpL8P9yia0etAwEYkFx3sb2y+/BR+HrliLqJNSpVXNf3OkVW2W2ZOVimrKjz05ACgiTTdpY4jXIAanIkmpLdfRobWOxnxQAHw9vTpx4iJGkXJyk6PVjkLYMWKgSP5QCztxJy7R3Gz7DEtVOLpHYYiMR6Rcbg2XK1OSHLM4owy69OB7Rot27DSZeEskFIFQkBTnMv8AeQzgXqO9DSwJL8jILusJDeDKKB+YgKmqHBy4QGZ6DOLJdt2mSCoS/DBZzVRBHvEqBpxzYudWGqWa4ZCCWQCCQcnY0flo+UPlWFLMwbtFPkzcVCKqjFZsiYEmWJaEBaXJSlLljViAXdw+XGmZipF3qRWVIXj98MU/8mJFOHF42637NSlpbCARkwZi2YIitWy41JLYVcMQIblWjN0EVb+SLHF9Gb2izzJZdYUqYtgSsMae6gKO6jVyz86iIm9LItSwZqgkJACQlikcqZniz9Y0y03GryzEJI4Bqnko505iI6bssJigE2aYQ+WJISTzLkAa0i+bK9FNGUzqLUzqS7VDPrxoYmLdYgtAWGUcx/MCAWLZNq1A/SL7O2IS6MQ1dRqySXAA1YAZ8alnjxeOyeALSAW3sObOSaFg5DNTrFvIYj46+TOLPeM1JLKIUl2bNOVU03TQVFaRKrUtNl8VK2mOkmocvmQ1cSVpfpNXzf1IuNSVEqFVEjjwd68X9IfXNakeCUrwk4igFQoklSQOgqTG+S+APptdjOwWZRmeNKSlSVeeWzqQfMUpBrxI4gQ7m2eTaJgmWVY8T35S90kjPCS2BQ4ZHQg7kTl2XUizMHZSVoC9DkkhXLNYrmB2hhe+zYUPHKwleL/OQoIIUG8yWCXD+YKBJ4nOKmyNUtGr7A3uuXgkTcSkzP8ALUqikqAJwKOoYMDmCGLuCdCjM/ZxjmSEy7Qca0LQpK83wqBKgrjuhxzfppYMbj0CydiwCCARoGZP7WrKTaUKGSpaUnid5cY/ZbArEphoezuPpH09tRs6i2oSFEoWguhQALHgRqPSKjdvs1KCcS0EE5gEluQOvN4DODvQ5iyxUUmcPYRdipVmnKUGxKSBxISD9VGNQhhc91os0sS5eTk9zD6CRVIWyS5SsWEghY0YKT7R73tUmXhsyEnEKqJLj+kJMfNFtmTlziVnEtSmLamjji1Wj6a9pl4qRI8OS6p8xwhApmGxKIySKlqOaOzxgt33QSFTlk4U4gTliKVKxN1UyAaAEj8sYemFim1o92j/ALbFhIIU7jJKE7oIbVSjhT/p5w92JuVWLxFjMhhmwH20SBQiZIlYksEjxAkDznyyyrLCgOSORYVKiJ25JYThJJcJflU/ZgUnoaxrdlkkyEoKRLFadYs8o+sQFhmYlBZFKdqjnE/Jrn1jCDt6PXE8KmO0oEjL7zjsLOzkEDrr2j1LlHPPiRl+8EUQEpoJVnCk/t+8c1WHmO/94dgu1aNpSFwHh3aNcUB9SSYy/wANpo3SF/w9tA/QfSH6Un7/ALQoWG5/KL4or1ZEebsBzAiJv2wBSGSPth9IsiZo/MPlDO1No0ZklQTHOXLZmVpuEISpQFedTUkvzqfhGYTrvUhBpQTFluSD9Wb0j6EvGzhiwjMdpLtACglve0qHI/tAU6GnUkZ/aLfOUVqQ6ycKZjeY4HCFDX04DjE1s5fPiI/hpqVYlF0qA3kqLCoyKSSRy4EPFbu0qxUqty3A0BboQD3aJ29LxtMtIwMUkAslav8AdhSoA9a84O+6EldWaT7GrZgmzLOTUFQKXbAU5skny5EDNL0LRr7R88ezOcq12jxhuT5akuUhgUCgJA4AEHiHyLGPodJjcQWT7ACFggiwYsIYWEMWyCQseSYAqKLPULCAwsWiipe0dBFkmKlpZeFW82W7x4uwH7RgdhxKm+AhWKWkJCnyKlKxqTz31AdjH0B7RUk2OYzuxA6kED5xiFw2QSlJKyN9SlhnrvDOg4t/T0gU2M4laPV/2sqnos6XCUqJWQPdCQkF+jAdaZ1sNlngDdDBwGFenyEUW97a7MfMtl6qfGpTPwZMthlSLrZLOpPhpPI/fGByQfE7tk9Y5xVhQNXcdchF3lBgM/v7EVjZiz4pjsSBrwHCLf4RevaKaNuR3kzHzYw5MhBqAx4poYZ0GbjqA3qIdywTV+kEhfyKz+0dcqPAPSOeJqFqfXWOiVOM2PTKCAmj3rHOZL4UbhHBU6YnNII4pNfQ/R47S7QDqQeYaJaJTWziUkH79Ibzx9tDpR4u3KGs5LHN4HLoPDsZTeBih38EAr4AEt2NPSLdfs/w5ZW/lfu4ZvlGb3nP3FFR8yefAln6fIwD5HaqNlDu5LkrSMlBTZMDRKgOqT0iQved4RQoJSpBNAXoogFi1agnLgM493LLwFRNBhCHORYpI6bym7tEfeFuxqKVPhKpQalBgKHrqFhJg62xK6VGuey265M//qEy1SZ1QVJOYBB16ihBf5atLSwAz++UUj2TyMNmUCkpKSEkEF8gaE+ZBdwXpiKaYYvUEitAMj2JBCwkaBiwhhY8mKZDwTWFMIowgMUaPUsx0jwgR7jSKZUPaBPThRJVMEsTEzFOTrLCSNK1Yd4wuXbcExiDhlKJAUasFpLjq6WHF4v/ALbra1ssaM8MuYog5b6gkf8AqfSM122tB/iUrO6FpB5MDRx1gT3KhiP4wTG932cTrSiUTulUuYDkwCvxB6FR7RqcwKVMSlAckmmtdOgp6RTfZxdP4a7UtOJSz4UkEOToTyAqCeUazs9dvhjxDVZyJow6cYxPug+BVG2P7tu/wkAOQc1cz9BD6YQ3A8fvOOaEHjWOMxWj+o+MYs3Vnfx25tny/aO6J5DFIDcMq8RwMRy1EVMdpZoGy+R/SLUipQRLy5uNNBXKub8I9IWcteEN5SFE4k0OvBXI8Dzjp/EioU6eR16HKDJijXwjtLLxzXMZgaUrwhUqY61++NI5zlcQ8S9ES2eVzOrci0cFTRxfqP0jmFl2ENLRMz++EClIZhAh9tZgMhgPeHyP1aM1vxzhSMiWI1LP9vo3KNI2mRjkEa09RwjONqbQZVnWoeYoIBIqMRAU3ChPpGFthp6gRN7WtK7POCQxWFEkDRKnbliUEnpFXJE+alP/AJG9VNiHTGCImZNod5as1mWKhgB+KVdK4awy2JsHjWuVLUAVJXRJ96hJT03f+UMR0hGW2j6j2SsipdllJXVQTUu+Kr4n55xNRwsfkT0HyjvBEAl2EEEEWUIY8qMejHlUZZaPBEKkQNHsCIWxRCmCEJizJ87+161Y73XqJSJSB3dRHquI+3XOLZ/CyxRTrBOiZaQFLJ6Zd4bbcTsdutM3PFPWH/lSSgfARM7LrGNaFllpRKSH08X8VYHVkDomAXux/j+Ciy1SJyUTJaUAIlICUIFAyRQaZks/aLTbb1RLAAIKm7fvGW2y8pxnhUvypBDOCBxJByyqRwiOtG1K5KzjmJChTC2LTLMl+vHQQOm+grlGjWf8czxqSnkSB0q5A7w4l2+WsgY97RyB6cYw+9LxtCfDKZYecThSpiS5q4BOqgHKhkaCG1om2yQkLTaJUzRUlE3GtFWwqlkuzn3XAjaxOgPrxs+hUIVkQ4hxKRmNNYxW5/aZPRLQqZLUBiIxNuHkF1wq5EEdI0q5tsbNaEYkzEBWRSSEqBb8prFcaNqakW6WkpbUZODXk4+sOELChUeuUQFjvcKISlXTI/3iRRaHJ0ah6tG1IHPGx6LKkZOOhI+EeinQKNeLGOJtQAr90hROGTE86GvSN2gPGXycjZGq47hviIZz5XL0Lw5nTm1Yc6VhnaVHtAZtDGO/kZ3jZ8SFchl2+MZFthJxS1pFKEAa1LgfD4xr9qSoj1jN9prCVY2FUqChzSTX0UX6lIjCew0lcTOJxEwAjIlDV0zNP6u0WP2cXMZ15JfdZThQPvIIOIUr5Sf2JispuVafEIUMIJwnQ1LEcD5aZjEAc42H2F3RikzJs1JC0rRgVqzBTg8CGB6nnDC/gRb+zXkZR7jyI9QQAEEEEWQQwkKY8gxlliNHsQkKIhBYa3paPDkzF/lSo+gh1EDtvaMFjmkagJ9SBEbpFwVySMEvSxBVkVMNFGZ14E/GsPdnbOZykzkFT+EpMwBmK5YQlLijO6ajieMdb6T+BZEDNayvsSfoR91iWuG7sFnnKS4T4ktPQEKp6keohZHSa0Q+0VzL/wAxLlJTiUMQTvPXNQf7pWsDc2zCrRawGwrQ03ASDjAU7ON1yAafKra7Y5QmpUHYnMUNSHyIIr2is3mTIKZqAzKBURmwp6ih9YibRJY1LsvN7bPS7SiQuUhAmyMWELDUUBiD6KdIIJ4HJ3ETI2QlJmGaiyr/AIhTAqYBIydRUSNe9AYmbjvZa0BS0Y3bfQWLUqU5auDw7xNTryJoJauRKkpSe9TB1PQlPC+WiGm7LSJdl8BSUkMSqnmUrOmg07Rktq2HMrFuzCCThCEEmWHoEqD4nDkpUwdgDrGt2y2rWrAhQCs90Cn9RLvDa6brIJMxlEksCXAHHX59hnA27ehmEajsyS5rXarHbUSV4t9ilVSkj8wfLnweNZu+90pBTNWBMJcswq5hneNxJCzMBxM7P9Bp+wiZsl3Sp6U+NKQth7yRTvpGPnQVvW9jO9b7kycC5q8KCo7zHDkAH4ULw3n7b2JAc2iWze6rF8ANf0iJ2+2ckKkKkykrDhS0pSujpG6N4FqnMaPFeubYOSlEoqxBSUnERg/EOIhyFJJTmzA6DWLM3/Bdkbe2Eu1oAbN0qA+IjrI2usk1WFM2WtTAgApJI0LPzjlsvsrZ0qxMFhTBYmAVwjCliAHLUL1Lu/GEV7OpUuasFO6qZMKh4AmmdLWDupmlKjJI/lKTXoY3GPIDkycHRcZd7oJZh0pWj8fhFMv+cBPVhD1oHzSXcU0z+ERN+ez+02KxibKnkqdRMhYSoBLkpSlXmcJbVn9Yq133uucoSrRIWFuQDLUpDsBmFKLGoLxmUGbhlX12ddoLuKFhaC484B1yILaEYW9eEbl7M0J/w6zqRqhieJSpSX5ilOUY/tdNRKlJQQpLhXhqfGFLIACMQ8tauc68GjaPZ5YzJu6zIVQhD5N5lFQppQxrHYLyEktfZYoIIIOKBBBBEIIY8JEezCRksBCwCFiFBFL9qc4iygA1UputCR8QIukVfa26/wCJVKT7qFhSugUlw3MYvvOp9BcPvTMzvqyf9ZZ5bFpSEu2m6zHqaxe9i7qE2wTUmnirUUnMjCQEF9WKQYqF71tlpmMSEghtGSFMR3pnrGo7KWTwrLKRqE16wLGtjWeVQ/8AChTAqWorAZLkTEay1hTFJ5ZsdRD4WBM5D0IL4gQ+r/WJbbO6Fh7TIbFQTZZ8sxPMccq8hFYuq1gOpCtxWaV+eWsZhveGrjOMSjTN45842PJVzTZacMuYkS9EqJoHy6frV4krHdkz35pYZJQACe53j3hZNsQWqCo5BxQ6v+sPbKsKyVln8vsxE0akc5kxElOFKQNWpnxPEw4lKaXiVmrLkGd4EWFDhRdWteGn3yjjeLkE/eTRLK09IbTpuMMNDEtcBCkg8sjFOk3gQsCpch/0i63LLCQAHo/38YuPZnLqDIa81fjuWyI6g/vCzLKMJKRkHHMEVEN9rFiWpK1Fgad848XZbkqSN5sm11P33in2aW0h3JtQQAZYLcmCuoOp+MSVh2jSfNvcSnzDqn6iIm1WcjeT1I05xF2iQFFwpSSakj7+MUpNMkscZLZar0vmThyUo5h0lIBGVVM5fg8Uf/CAuYVrAAUMRbQuSMwa6Py9Xtku1cyaFTJpWlD0LgDh1jrelqYhCGflxiTk2THBR0hldFzS7TakypiMUtDLAzAKaj6j+oxqiQ2UQGyF0+ChS1eeYXPIDIRYIYxxpCfkT5T0EEEEEABBBCGIQI8mPRjyBGSz0IIIIhRztE0ISVHQPFeTMJ3ianP4/t6RLX2/gqbkPUiIaU4Tl19BAcr2OePFcWyoW6zY5qmzmLlI/wBy3Pdkn1jVZKGAA0igy7GpdrkBt0TCs5f+NTehA9Y0GNYurK8t7SPE1AUCDkQR6xnd4bKzlS5ilJCVS8OAAg48OLEaVHu/GNHhCI242AhkcdIxWTOclOSgCA+ZbM8f7c4kbvvSoCnD1qcsqeoj37Qbr8C0eIgUmBTNofePoYqqLSUzgFGhAIrkWapNKhj2haSpnSg+UbNRu6a4zrk3EafOHk6W4POK7cVp8qTwDetItUkZ0aLWwclxK9d1jlgklicZNTq5YfCLRYEBLkcBGF7YX5PsdsmJDGW+MpWFihrurTSinYkZ8Y0DY7bNM5AViFcq58uRGo09IuOtmci5JxXZZ78sqFD8Sqc+gyf94p8+yoRPlmUaFVQ5NPXP4+seNu9tESkKCVgqSDiwsQAzAdXYARTNhL5tFstaApJEsOtRLsABQCgd1N0iS3tGofjSb2a4jg320MJ86WgmgHXlnDy2zwkPz+sZvtPf7KWXqkOGrlpzcsIwwkV8lot+0SEJOEgEaP8AHpHD2dyl2qf40wOgFRD6gFgT1OQ4A8Ybez7ZtNrWudPLhIwrSHYrIDAFg4AD9eUadctzS7KjBLHUlnLZZAUHCCQxvti+XMknFEjBBBDIiEEEEQgQQQRCBBBBEIEEEEQhwtsvEhQGZFOunxiAklVQzNx7Zx327tXhWGcpyDuJBGYKlpA+JiOmzMaUKW7LSlRSTQK155wDLVjvjL8SQsEhBnIWKkYhTLeTUHjQO0WCK3dc556UhgAFEAdDFkjWJpx0C8lNT39BBBBBRcrG39ix2YrSBjRQKaoCnSfm/aMVvpJxkNvFiHI3RiwofsAGzMfQG0Q/6Wd/9aj6B4xqXZ/HnDdGhJOdEhAPoBn+YtrC+Vbsd8eX4NEncFtYpABUoMDwB++EaDZ5+CXiWQ5r+0Vm5rHLSHUAGNP1Meb7vtBKgFUQgqBamE7uLnm/RJgUf4GMm9MqntCUieqhBJCnfgG1b4ci2sZraEzLOUmzrWAtt3QkkgUOpA1yBEXiaCs43Kt5IDswTiSCeRqmnN3MNLwswxSkzEFkFq1IKHwE0oC2v5eDuSLoFkV7Iebc6pgQqbNJZaQoKGFIxBwssAB1rGtbDyJUmzs7TCog4iAaM44DJu0VqVdgmpWEqAUoVSogYgyWD6mgZuXOHNltSZKQjeD1OLMGjueedMnimy4Epf14EqUkghXA9SxBqCDxEUGZYiqdMxAsnA3NRUP0IblFps94Im7qqoBLE1Ugs4J4pIatM44WGWiZOEve35ksgprXGAB0JNT/ACkwNLYxKX4msbH3Smz2dkscalTHAZ8RJFOjROQiEgAAUAyHKFh1Kjjt27CCCCLKCCCCIQIIIIhAgggiEEeFiJXMxTCSWANPvWO8214GJy1H1Hf58oxzCvE9UVv2rLexplCqp06TLTxBxYnHA0+MFoWlKFS8QKpRyeuGgJ9WiF9r9tIXY0ofEDMmgg8EhI7uqKV7OZi12qeVqV/2yiXdqLlkawHI7k0N4IVBP+TS7utYTPlq0JY9936iLvGdSJyMSHqXyZ8z9c+xi/WJeKWg8UjnpGsHTRjzI7TO8EEeJ00ISVKICQHJOgg4kNL5taJUlaljEGIwjNRI8o6xmkpMuVvIq1D6qArlm46JyiZ2svTFvO1CEAvQD3vqegik3PeJZSFpopVCWDs4yI40bl2gGR2N+OqJ2fb0YcBSAFpriLEAtpq4cf1DPOIY2LxpmNwrA6aFqMGNMzidxoOpidN2JnISrEAVMSH4BnJ+vOOFj2Ms6QRaJi5hWd4BRQgmpYBNSP8AUTxgUaWhhptlfUUSFqVNnyZeMsUlQIybEz+9qNCMzHq033d0wAJtMtKgMOJaVsqhBcsAwdw/CLhKu667AMQlyUKdskldetdYcq2wsDDEEFJcvgBSMJSCC1AQSkEQSgbkuimWO8TaSlNhXLCZZwmbMBOJbAqKEkjd5l65A1ievLZq1GWVKVKtAZwuWnCtL1UlUsDfSdFJYvVo43hd9htGKbZZws012JSNxZBwkKQ+FWWYq2RqY82faOdd5T/EsEKYpnSyZkhQLM/vSSzUUCP5onFMw5yXRVbZYlyS5O+rgoOQBv0AoAKjoDkCzn2fWBa7VJqR4c11aYSle8kPmDy/NGlzE2S8AkrZExnRMDb3MHJQ586ERTtqNkrZZ1+JIeaguolFFFRzeurJNaOIr062illtUzZAYWK7s3fhmJSidRbBjkC4y5GLFDCdirVBBBBFlBBBBEIEEEEQgQhhYDEIUoXrjUpgoEklgCTwctEVfdvUmUZiT5HL1qRmk9fvOJpDptU5GGmLEOhzH3oRFX2znBFnthQSQUKII8uIAgNxJFD21hJp2diLVaXwR9qt6bXaElVcFmB/lwuVdciB2iN2RkYbZLCarmpnJUNMOHED2KQO0crkABtamohEuSOZYAgcv3jtspbxKvJJUQyZKZSeOKYpKi3y7xfyU1S0T5WtGJBdKkliNR+zVi/bHW/xbMl/MjdPaIm3XaLSpRIIUzomDgfdVpT4VhxsvdsyzzJjkFCgMj7w1bPKkbx6kC8hqePfZaVKADmkU/aC8vFmplu0tJD/AMytOwh7eFu8RTJUG5GI21WLGmgchjzzrBmxFRor98y1GYDnmA+QfL7+xShYlzHlLcLExQDsEYQpwHzUEufUco0S/ZKkVJDOav5SQGZniIvC4PFTvboopIQojEQXS6s8LuTn5snIYbVhlKtjiz2nw/wxokKKjWmIMkd2H+7hELfKbUtYAIIWCUfiBzkCQl/lwhLWEpWlJM5eJDskhIJyZ6mmWX5eCWn1IRKMkKS0tMsBK2GJTpqQrEG3jlz0BiPE0rNwz26KCu6JhdRQVlNaqJxHERhbkFKVXLLI1j712fnpSgSwUpLsgUL7uLmXIGfARsFyqQC7brDCVf8ALTMEkxJzbLLWRiSCUsRRtKH5juYwgsox+jBrNYrUijkYl4zmwJB/VWXCLLd1vWEKs6gopUkAyyCoHQ5VIZOnxyjTbRd8pYKMKWNTSopSrchFXve7RLKVS2VUghqulqF6By7HpE2RcUijSbotdjTMnWNZ8MKcyiQpCg+gBq7M4Y84vOwPtDmT1eDMllMzIJqUKYEliapoMj6w9sKysrStP4aAiXLBoSySVqJBdypdeYMM1hUhWJKApD72EATAOf56AekGknHTEk4y2i/mVJtGmCZqKA/orrEhY0rQMKiFAZKGfeKjImpmYVS1YkKDpPPUdREvY7dNR/OnIv5k5+vWLszXwWOCGdlt6Znlz/KaHtxh0lYMaszR6gggiyggggiEEELAIIhCJvm6pczfUSkpBchqhquCOXwigbVmVNlBKSQErQVOzKSFPXVuWXwi47e24SrIpTgbyH5jGHjNNoLX+CVjykCulS+cKZnUtHU8NNw/J/0MrkCv4Na1UM6epRLNRL/MxS74t6kK8VJZRtGJP+mUG9KiL5MHg2OzpPuyitT/AJlB694z6fYjNXLljNKXP+pbH5N6RS72EnfF0bhc9/JnSErB8wB4t9n6xLItSUg7wSGNdWyf1+YjGLnsk6SoJlKwg6EAjrm4i93bcdoxeLMnFSRkKAZZhwXoczxo0YvdhHFVvR1lW0rxK8u84rUYmAPOvHnEvd14FRIUah8hm3z5xDybPRaDlT4nD+kV2fMmykllFJScQVwVkoZuRr3g0ZaEc0Kk0WO/rWqaQNAokOND+lYmpKQd3gCBFDua+RaCSsBJyWngajEORPwMWexW/wANZSs0JYHnQM/1jaYFrRxvKyYVAt5TiSW0NCMqcY87Q2U4BOQkrBRhUkORh8wIT+ZO9z3zE5OKVpyHpxpHq5JeAGWvI4lI7ZitYZxtSg4MVzXCSyL/AErF22hKsCETkqCvK6sJOEnGwIoQOOr8CImDaZiqAMdSXDsNQNGLxWNstkUJWLRKBCFnCvDukKNQsM2eprVidSIS1fxISpQmTWoAVLwqbIkgk0b6VyhTJHhKjo4cnqQ5GgrvIpcHlmweuXw1ycCOFkmBaipQoQFLFSFEk7gaj5V6d4LYS4584pmTDMADsVFmfNgGYn1Z4sS0IQpSZYYAkPxzr6vBY4Xx5ti2Xyk5+lFf2xzITqKAM3OtT6w1vW3rkrQEAOQ4JD8mrTIjOJCRQD7+MRVpHjzN1vDlPvD3lHCGHEffGMyKgMLpu6d4qp8tSQoPQ0QpwRkA2WZppyiyXFbJk2WVlgScJAyxAsacGrDi7btEtLzCEBstTnwhuqWJE3xpdJU1QSUqUaFWJ5oSaAElopKjbdlzn2FEwVFdFAsfURFXlapsgpSZqMKj/mLBxJAIcMkMS2pYconpRoIYX5ZwpALkFKgXFCASxr3ftBGtAUx1Y7SJicQy58ND3DHvHeGV2sMSQSWYuokkuMyTzBh7Fp6KfYQQQRZQgjhbp+BBLtoDzjsmPFpkBaSlWRivg1Gr2Z/elo8UqRMqk7pScmP1pGf3nd6pUsyQrEkzAlGVARQGlGJAi4X9M8CeqUcwMSeCpfEcW1HeIZCfFtMgHIzArkyQmrdoSa2dmNKNroY7aTWExIemCUBqGCQW5u/pDLZu6fEXMOuMSxnTCAn1YE8o7X1PxzJeoK1zTTRKia/esWvYaxhMhJI3sZUeJ3SP1iP6IvskLpuMLmTCWCR+GO37v6RNKs6pcgBfmB0yNQxGuUebE4SRqDXm6QfmY5XlbcSW4OT6frFaSKqUpr6KnbbS2IBJJWVM3BIq56s3No72axzjKCU2RUxJ8xYV3akGtfjFl2e2ZdZXOG6lggcS28ro5i5S5YSAEgADICGYY9CGfNc3Rg1q2UnyJonS0KwvUKBqk1YkOHrEhaXmIA1Aw8CDmj1BbrG1LS4Yxle2koSrYUMAmZKxAgapOnMFotxoHGXIaXHeRUDLWWWl8/eYfP71iWmWhZDt5S7jiCHHpQnnFZvCSZkoT5RZQNSKbwd4kLmv1M5GQxjzpJFKsFB8gRz0ioyadkcU9Mpu1dvtM2+ThUpSUFKZSD5SkpSojCaHETXjlF1td1yhZ/4iYl/DqJRJCgoMcL6JJ1c+sNrTcCp9s8VJAUUSlBswBuknphzif2rsipiJclCStT4iAKUbM8H71hx41kVsSWWeF8Y/0Z7sptDaZt4qUtZI8KbgTklO8gBKUigDkc+JMXhBGXQnn9594h7q2cTZVmauqxLV20FetfSOdqvooIwHeILcixGLtp0geaekjeHHvkiRvC3Fa/BRoN85s9G6t9YlLvATRJG7VjyoBzzJPUxCXPZSEhCXMxYc6kPR+esS1/7CqRI8aTNmJnpqohRqNXhfvY1SWidsk6W+8DNWS5ZzX0rDS+LSMKsbg8aOD7qWGTUPpEdsffU1aMC1IxAHEoJZZYaNupelaQ2tkzx5oQnypOJZHJjh55tEsujS7pU8mX/pSPQNHq8UvKWHZ0kd2pDe4ZryUchlw4D0jP8AbbaG0Wm0fwliSVJRVakkhyG94ZAP3jU5JR2ZxY3OdIs903olMx5igkKQASTqFfuYssm0JXVKgociD8oyS8LqVOkIss1eBeIIKs2NFA0NXb4xV7fs/eF0TfEs81UyWnzLluwBrvIL6NXLKAY81af7f6w78eMuns+iIIq+wW1Yt8jEQEzE0UBkeY/SLRDSdq0KTg4PizyI9QghYiMlb212aFslgpOGdLOKUsZg6p6GM+8EyS5DKlyVqIr5lFRYNq5B7RshjKL9mv8AxCmotSUOeAZR6BkwHJFXY942STi4vpFKVVa9MCEIB5neUOhAi33VafDs6AMwQe5en/KGuy+zyp0pUwgt4hUpgVGiaDCASrM0EMNp7znyyEWWzqQrWZNSAU6bqDQdS/aA8W2ORywhF32XmzWhTOtpaFMMSyEuXYNiIfQekTlkuRyCWIoc3fh2jGNiti7VbrWidaTMUgKKlrmKKiQ3WhU/oI+h0IAAADAUA4AaQaGNCWXypdLQoELBBBxIIyf2yziibZpiXdCiDyBGf17Rq5jEfbBPx2gJBDpFQ+VR6BxGJ9BMfZyui2stUpQZKwC50Jzf71iHvGUqyWlKxkSQenD6iOZmkplLTRmfWhLN6tFhv6QJ9lE4HyivqkU9TTgDAgzJC6p7qTOlqZRHleikfsrF8YkLWtYJmLm4UkFk0BAYOzVJMUK6LQtksSFSyoKHJTKB6FjSLFeq/EQkhWQ3kkakioOfaH8WWoLXRzM2L/6PfYltvtM2XNUCyElKADT+Yl+LgDuO8JcyMcxU1bBKan+VI6f3zhb6liXKkynG8VTiBUmuED/iIZz3TZVgUxM9cwS/HhXOFs0rmOYY1BGm+yuYm0CdaCKlZSkH3UBgkele8aEpLhjkYyr2EWglFoQWoUHq6RX4/CNXiQ6JPsze2XeiyT5iFumXNUFJUKA0qgnTWI69r1TJSRKCQhHmJHmJelRXpGibR3Z/ESsIbEkhSX4iMn2pkTFqEsBlJYBDMx/OeQDntA5KgkZWiz7JbRulQL4ihajUVUBpzcdofbOSpdnlIBI8SaoLmGjpxJxB+DJDRmt02wybRKCMkEAORq4PrX1jSriu6XakS5qC8opO8MzupQB6JD8CFCAZm+P2MYuPF8tIjLwSThmAmqgoE5nBMIJ9GiRnESpUzEcagQA5eqklyewDQ52ikIKESpRZUujZUoDXjkY6W2zyfBMxRGNkhQ4mgFNTzhCTdvXtW96/UGhVL6b19/tFe2PsAkWvGgFMtQdtAokgger+vCNOjLrzvoS56LOhsSCFTCMk5YUHgWz4OI0a67YJ0pKxrn1FDHR8OT9NJ9i/mK3zHQhYIIbEjxNyPQ/KMjvb/I/rX8oIIDlHPF6f+F09mo/6Mf6j8hFpXLCgygCOYeCCCQ9ovl97ElywkMkADgAwj3BBGgYQQQRCCGPnn2kFretv5vmIWCMTCY+zxdg3P6j80RZrpD3dNetVf/mEggSDyG93IAlpIABJluWqan9T6x3kH8ZI0ZVOyT84IIcw+w5uf/oU6+C9pL13FCvAFTCO16/5K+q//RMEEK5Pcx7H7UWb2AH8S09ExtUEEEj0Dn2EZ57VAyUkUNKih8yRn0hIIqfRMfZl0rzJOtK90Re/YbMLWpLnCCggPQE4nLcSw9IIIB8jS/5T/wALzb/OTqzPq3CGl9pAs61sMSZTpV7yTxBzB6QQRxsO/Iaf7sKvbEzHYQOrEaqK3JNSSVVJOrxs+zqQJNKbyvnCQR2sXZnyvaf/2Q=="/>
          <p:cNvSpPr>
            <a:spLocks noChangeAspect="1" noChangeArrowheads="1"/>
          </p:cNvSpPr>
          <p:nvPr/>
        </p:nvSpPr>
        <p:spPr bwMode="auto">
          <a:xfrm>
            <a:off x="155575" y="-1905000"/>
            <a:ext cx="391477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2124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9476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6" y="-1"/>
            <a:ext cx="20288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62" y="-1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" b="4344"/>
          <a:stretch/>
        </p:blipFill>
        <p:spPr bwMode="auto">
          <a:xfrm>
            <a:off x="-36512" y="2160587"/>
            <a:ext cx="1924050" cy="217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937"/>
            <a:ext cx="19621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38" y="2760737"/>
            <a:ext cx="19335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09" y="2636912"/>
            <a:ext cx="18288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6" y="2346976"/>
            <a:ext cx="18097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131840" y="560143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Karikatúra-hatás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9851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5674" r="27268" b="6250"/>
          <a:stretch/>
        </p:blipFill>
        <p:spPr bwMode="auto">
          <a:xfrm>
            <a:off x="360040" y="21883"/>
            <a:ext cx="7956376" cy="682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99592" y="404664"/>
            <a:ext cx="372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Magyarázat </a:t>
            </a:r>
            <a:r>
              <a:rPr lang="hu-HU" dirty="0" err="1" smtClean="0"/>
              <a:t>a’la</a:t>
            </a:r>
            <a:r>
              <a:rPr lang="hu-HU" dirty="0" smtClean="0"/>
              <a:t> normaalapú modell…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468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még egy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ORE (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race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, másik rassz hatás) – az arcészlelésben jelentkező csoportos torzítások egyike</a:t>
            </a:r>
          </a:p>
          <a:p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44644" r="51140" b="19841"/>
          <a:stretch/>
        </p:blipFill>
        <p:spPr bwMode="auto">
          <a:xfrm>
            <a:off x="251520" y="3789040"/>
            <a:ext cx="3265715" cy="259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0" t="33996" r="36263" b="29072"/>
          <a:stretch/>
        </p:blipFill>
        <p:spPr bwMode="auto">
          <a:xfrm>
            <a:off x="3707904" y="3645024"/>
            <a:ext cx="5250873" cy="27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Nyerj két repülőjegyet Pekingbe!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 regisztrációdhoz nem kell más, mint helyesen válaszolni a lenti fotóval kapcsolatos kérdésekre.</a:t>
            </a:r>
            <a:br>
              <a:rPr lang="hu-HU" sz="2000" dirty="0"/>
            </a:br>
            <a:r>
              <a:rPr lang="hu-HU" sz="2000" dirty="0"/>
              <a:t>Sok szerencsét</a:t>
            </a:r>
            <a:r>
              <a:rPr lang="hu-HU" sz="2000" dirty="0" smtClean="0"/>
              <a:t>!</a:t>
            </a:r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r>
              <a:rPr lang="hu-HU" sz="2000" dirty="0" smtClean="0"/>
              <a:t>1</a:t>
            </a:r>
            <a:r>
              <a:rPr lang="hu-HU" sz="2000" dirty="0"/>
              <a:t>. Melyik tanuló tűnik álmosnak?</a:t>
            </a:r>
            <a:br>
              <a:rPr lang="hu-HU" sz="2000" dirty="0"/>
            </a:br>
            <a:r>
              <a:rPr lang="hu-HU" sz="2000" dirty="0"/>
              <a:t>2. Melyik a fiú ikerpár?</a:t>
            </a:r>
            <a:br>
              <a:rPr lang="hu-HU" sz="2000" dirty="0"/>
            </a:br>
            <a:r>
              <a:rPr lang="hu-HU" sz="2000" dirty="0"/>
              <a:t>3. Melyik a lány ikerpár?</a:t>
            </a:r>
            <a:br>
              <a:rPr lang="hu-HU" sz="2000" dirty="0"/>
            </a:br>
            <a:r>
              <a:rPr lang="hu-HU" sz="2000" dirty="0"/>
              <a:t>4. Hány nő látható a képen?</a:t>
            </a:r>
            <a:br>
              <a:rPr lang="hu-HU" sz="2000" dirty="0"/>
            </a:br>
            <a:r>
              <a:rPr lang="hu-HU" sz="2000" dirty="0"/>
              <a:t>5. Melyikük a tanár?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9040"/>
            <a:ext cx="5538192" cy="295601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27584" y="5013176"/>
            <a:ext cx="1224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ym typeface="Wingdings" panose="05000000000000000000" pitchFamily="2" charset="2"/>
              </a:rPr>
              <a:t></a:t>
            </a:r>
            <a:endParaRPr lang="hu-HU" sz="8800" dirty="0"/>
          </a:p>
        </p:txBody>
      </p:sp>
    </p:spTree>
    <p:extLst>
      <p:ext uri="{BB962C8B-B14F-4D97-AF65-F5344CB8AC3E}">
        <p14:creationId xmlns:p14="http://schemas.microsoft.com/office/powerpoint/2010/main" val="37626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Akkor nincs remény?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A jó hír: valódi interakció során kialakítható a megfelelően részletes reprezentáció!</a:t>
            </a:r>
          </a:p>
          <a:p>
            <a:endParaRPr lang="hu-HU" dirty="0"/>
          </a:p>
          <a:p>
            <a:r>
              <a:rPr lang="hu-HU" dirty="0" smtClean="0"/>
              <a:t>Ez már utal arra, hogy a reprezentációnk nem fix, hanem időről időre módosul, a rendszerünk tehát flexibilis!</a:t>
            </a:r>
          </a:p>
          <a:p>
            <a:endParaRPr lang="hu-HU" dirty="0"/>
          </a:p>
          <a:p>
            <a:r>
              <a:rPr lang="hu-HU" dirty="0" smtClean="0"/>
              <a:t>A leglátványosabb példa: arcadaptáció-függő </a:t>
            </a:r>
            <a:r>
              <a:rPr lang="hu-HU" smtClean="0"/>
              <a:t>utóhatás!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97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 descr="smil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6873" y="1754982"/>
            <a:ext cx="1996678" cy="1997869"/>
          </a:xfrm>
        </p:spPr>
      </p:pic>
      <p:pic>
        <p:nvPicPr>
          <p:cNvPr id="60427" name="Picture 11" descr="neu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73" y="1754982"/>
            <a:ext cx="1996678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sa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8" y="1754982"/>
            <a:ext cx="1997869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9" name="Picture 13" descr="smil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1754982"/>
            <a:ext cx="1999060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5853113" y="4631532"/>
            <a:ext cx="81580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350" dirty="0" err="1"/>
              <a:t>Morfolás</a:t>
            </a:r>
            <a:endParaRPr lang="hu-HU" altLang="hu-HU" sz="1350" dirty="0"/>
          </a:p>
        </p:txBody>
      </p:sp>
      <p:pic>
        <p:nvPicPr>
          <p:cNvPr id="2" name="zsoltsmilesad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58866" y="3933131"/>
            <a:ext cx="2193032" cy="219303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32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04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03685" y="1994764"/>
            <a:ext cx="4470919" cy="3459875"/>
            <a:chOff x="3071580" y="1516684"/>
            <a:chExt cx="5961225" cy="46131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1580" y="1516684"/>
              <a:ext cx="5867400" cy="4126992"/>
            </a:xfrm>
            <a:prstGeom prst="rect">
              <a:avLst/>
            </a:prstGeom>
          </p:spPr>
        </p:pic>
        <p:pic>
          <p:nvPicPr>
            <p:cNvPr id="7196" name="Picture 28" descr="smil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979" y="5138517"/>
              <a:ext cx="991334" cy="991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sad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5239" y="5155311"/>
              <a:ext cx="967566" cy="967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844138" y="2650883"/>
            <a:ext cx="1069949" cy="1600424"/>
            <a:chOff x="5125517" y="2391511"/>
            <a:chExt cx="1426599" cy="2133898"/>
          </a:xfrm>
        </p:grpSpPr>
        <p:sp>
          <p:nvSpPr>
            <p:cNvPr id="7194" name="Line 26"/>
            <p:cNvSpPr>
              <a:spLocks noChangeShapeType="1"/>
            </p:cNvSpPr>
            <p:nvPr/>
          </p:nvSpPr>
          <p:spPr bwMode="auto">
            <a:xfrm flipV="1">
              <a:off x="6096000" y="2759553"/>
              <a:ext cx="0" cy="82346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  <p:sp>
          <p:nvSpPr>
            <p:cNvPr id="11" name="Line 26"/>
            <p:cNvSpPr>
              <a:spLocks noChangeShapeType="1"/>
            </p:cNvSpPr>
            <p:nvPr/>
          </p:nvSpPr>
          <p:spPr bwMode="auto">
            <a:xfrm flipH="1" flipV="1">
              <a:off x="6546751" y="2391511"/>
              <a:ext cx="5365" cy="390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 flipH="1" flipV="1">
              <a:off x="5579101" y="3144589"/>
              <a:ext cx="9405" cy="116794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  <p:sp>
          <p:nvSpPr>
            <p:cNvPr id="13" name="Line 26"/>
            <p:cNvSpPr>
              <a:spLocks noChangeShapeType="1"/>
            </p:cNvSpPr>
            <p:nvPr/>
          </p:nvSpPr>
          <p:spPr bwMode="auto">
            <a:xfrm flipH="1" flipV="1">
              <a:off x="5125517" y="3855144"/>
              <a:ext cx="10610" cy="67026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</p:grpSp>
    </p:spTree>
    <p:extLst>
      <p:ext uri="{BB962C8B-B14F-4D97-AF65-F5344CB8AC3E}">
        <p14:creationId xmlns:p14="http://schemas.microsoft.com/office/powerpoint/2010/main" val="20698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arcok fontosak!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Számos fontos információ leolvasható egy arcról, szinte pillanatok alatt</a:t>
            </a:r>
          </a:p>
          <a:p>
            <a:pPr lvl="1"/>
            <a:r>
              <a:rPr lang="hu-HU" dirty="0" smtClean="0"/>
              <a:t>Érzelem</a:t>
            </a:r>
          </a:p>
          <a:p>
            <a:pPr lvl="1"/>
            <a:r>
              <a:rPr lang="hu-HU" dirty="0" smtClean="0"/>
              <a:t>Figyelmi fókusz</a:t>
            </a:r>
          </a:p>
          <a:p>
            <a:pPr lvl="1"/>
            <a:r>
              <a:rPr lang="hu-HU" dirty="0" smtClean="0"/>
              <a:t>Attraktivitás</a:t>
            </a:r>
          </a:p>
          <a:p>
            <a:pPr lvl="1"/>
            <a:r>
              <a:rPr lang="hu-HU" dirty="0" smtClean="0"/>
              <a:t>Kor</a:t>
            </a:r>
          </a:p>
          <a:p>
            <a:pPr lvl="1"/>
            <a:r>
              <a:rPr lang="hu-HU" dirty="0" smtClean="0"/>
              <a:t>Nem</a:t>
            </a:r>
          </a:p>
          <a:p>
            <a:pPr lvl="1"/>
            <a:r>
              <a:rPr lang="hu-HU" dirty="0" smtClean="0"/>
              <a:t>Rassz</a:t>
            </a:r>
          </a:p>
          <a:p>
            <a:pPr lvl="1"/>
            <a:r>
              <a:rPr lang="hu-HU" dirty="0" smtClean="0"/>
              <a:t>Szájról olvasás</a:t>
            </a:r>
          </a:p>
          <a:p>
            <a:pPr marL="457200" lvl="1" indent="0">
              <a:buNone/>
            </a:pPr>
            <a:endParaRPr lang="hu-HU" dirty="0" smtClean="0"/>
          </a:p>
          <a:p>
            <a:r>
              <a:rPr lang="hu-HU" dirty="0" smtClean="0"/>
              <a:t>Hajlamosak vagyunk mindenütt/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mindenben arcokat látni!</a:t>
            </a:r>
            <a:endParaRPr lang="hu-H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" b="4642"/>
          <a:stretch/>
        </p:blipFill>
        <p:spPr>
          <a:xfrm>
            <a:off x="6876257" y="4522975"/>
            <a:ext cx="2267744" cy="234049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8368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Webster </a:t>
            </a:r>
            <a:r>
              <a:rPr lang="hu-HU" dirty="0" smtClean="0"/>
              <a:t>és </a:t>
            </a:r>
            <a:r>
              <a:rPr lang="hu-HU" dirty="0" err="1" smtClean="0"/>
              <a:t>mtsai</a:t>
            </a:r>
            <a:r>
              <a:rPr lang="hu-HU" dirty="0" smtClean="0"/>
              <a:t>., </a:t>
            </a:r>
            <a:r>
              <a:rPr lang="hu-HU" dirty="0"/>
              <a:t>1999</a:t>
            </a:r>
          </a:p>
        </p:txBody>
      </p:sp>
      <p:pic>
        <p:nvPicPr>
          <p:cNvPr id="305155" name="Picture 3" descr="Adp03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81175"/>
            <a:ext cx="2827337" cy="3290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5156" name="Picture 4" descr="Adp0201">
            <a:hlinkClick r:id="" action="ppaction://noaction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85938"/>
            <a:ext cx="280828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7" name="Picture 5" descr="Adp01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757363"/>
            <a:ext cx="2868613" cy="3338512"/>
          </a:xfrm>
          <a:noFill/>
          <a:ln/>
        </p:spPr>
      </p:pic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2103438" y="5532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>
              <a:latin typeface="Verdana" pitchFamily="34" charset="0"/>
            </a:endParaRP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2052638" y="5257800"/>
            <a:ext cx="4629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algn="ctr" eaLnBrk="1" hangingPunct="1"/>
            <a:r>
              <a:rPr lang="hu-HU" sz="1600" b="1">
                <a:latin typeface="Verdana" pitchFamily="34" charset="0"/>
              </a:rPr>
              <a:t>Egy torzított archoz való adaptáció</a:t>
            </a:r>
          </a:p>
          <a:p>
            <a:pPr lvl="1" algn="ctr" eaLnBrk="1" hangingPunct="1"/>
            <a:r>
              <a:rPr lang="hu-HU" sz="1600" b="1">
                <a:latin typeface="Verdana" pitchFamily="34" charset="0"/>
              </a:rPr>
              <a:t>egy semleges arc percepcióját</a:t>
            </a:r>
          </a:p>
          <a:p>
            <a:pPr lvl="1" algn="ctr" eaLnBrk="1" hangingPunct="1"/>
            <a:r>
              <a:rPr lang="hu-HU" sz="1600" b="1">
                <a:latin typeface="Verdana" pitchFamily="34" charset="0"/>
              </a:rPr>
              <a:t>ellenkező irányba „tolja el”</a:t>
            </a:r>
          </a:p>
          <a:p>
            <a:pPr algn="ctr" eaLnBrk="1" hangingPunct="1"/>
            <a:endParaRPr lang="hu-HU" sz="16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ocking illusion - Pretty celebrities turn ugly!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50" y="857250"/>
            <a:ext cx="8401050" cy="47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6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/>
          </p:nvPr>
        </p:nvGraphicFramePr>
        <p:xfrm>
          <a:off x="683568" y="476672"/>
          <a:ext cx="7975848" cy="5805525"/>
        </p:xfrm>
        <a:graphic>
          <a:graphicData uri="http://schemas.openxmlformats.org/drawingml/2006/table">
            <a:tbl>
              <a:tblPr/>
              <a:tblGrid>
                <a:gridCol w="6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1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18.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17.</a:t>
                      </a:r>
                      <a:endParaRPr kumimoji="0" lang="hu-HU" altLang="hu-H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</a:t>
                      </a:r>
                      <a:r>
                        <a:rPr kumimoji="0" lang="hu-HU" alt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31.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14.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Tavaszi szünet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arcok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28.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5.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19.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 – igény szerint …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512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35831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93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-18001"/>
            <a:ext cx="9177294" cy="6888305"/>
            <a:chOff x="0" y="-18001"/>
            <a:chExt cx="9177294" cy="6888305"/>
          </a:xfrm>
        </p:grpSpPr>
        <p:pic>
          <p:nvPicPr>
            <p:cNvPr id="1026" name="Picture 2" descr="Faces Everywhere 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16224" cy="177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aces Everywhere 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70245"/>
              <a:ext cx="2016224" cy="2688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aces Everywhere 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0"/>
              <a:ext cx="1899737" cy="181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aces Everywhere 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369" y="1784068"/>
              <a:ext cx="4015727" cy="267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aces Everywhere 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58543"/>
              <a:ext cx="2411760" cy="2411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Faces Everywhere 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-11252"/>
              <a:ext cx="2378758" cy="178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Faces Everywhere 0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0"/>
            <a:stretch/>
          </p:blipFill>
          <p:spPr bwMode="auto">
            <a:xfrm>
              <a:off x="2368580" y="4425752"/>
              <a:ext cx="1958567" cy="2444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Faces Everywhe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147" y="4425752"/>
              <a:ext cx="4816853" cy="2418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Faces Everywhe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1717" y="1772816"/>
              <a:ext cx="3166109" cy="264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Faces Everywhe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550" y="-18001"/>
              <a:ext cx="1949744" cy="185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aces Everywhere 0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786" y="0"/>
              <a:ext cx="1889996" cy="177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10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4000" smtClean="0"/>
              <a:t>    Mi fontos a felismerésben?</a:t>
            </a:r>
          </a:p>
        </p:txBody>
      </p:sp>
      <p:sp>
        <p:nvSpPr>
          <p:cNvPr id="17411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0687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u-HU" dirty="0" smtClean="0"/>
              <a:t>Az azt alkotó részek, kiugró elem(</a:t>
            </a:r>
            <a:r>
              <a:rPr lang="hu-HU" dirty="0" err="1" smtClean="0"/>
              <a:t>ek</a:t>
            </a:r>
            <a:r>
              <a:rPr lang="hu-HU" dirty="0" smtClean="0"/>
              <a:t>) (komponens/vonásinformáció) – 1-2 speciális esetet leszámítva ez ritkább!</a:t>
            </a:r>
          </a:p>
          <a:p>
            <a:pPr lvl="1"/>
            <a:r>
              <a:rPr lang="hu-HU" dirty="0" smtClean="0"/>
              <a:t>Chaplin bajusz</a:t>
            </a:r>
          </a:p>
          <a:p>
            <a:pPr lvl="1"/>
            <a:r>
              <a:rPr lang="hu-HU" dirty="0" smtClean="0"/>
              <a:t>Einstein haj</a:t>
            </a:r>
          </a:p>
          <a:p>
            <a:r>
              <a:rPr lang="hu-HU" dirty="0" smtClean="0"/>
              <a:t>Általában kell a közöttük fennálló reláció is – </a:t>
            </a:r>
            <a:r>
              <a:rPr lang="hu-HU" dirty="0" err="1" smtClean="0"/>
              <a:t>multidimenzionális</a:t>
            </a:r>
            <a:r>
              <a:rPr lang="hu-HU" dirty="0" smtClean="0"/>
              <a:t> döntés!</a:t>
            </a:r>
          </a:p>
          <a:p>
            <a:pPr lvl="1"/>
            <a:r>
              <a:rPr lang="hu-HU" dirty="0" smtClean="0"/>
              <a:t>Elsődleges vs. </a:t>
            </a:r>
            <a:r>
              <a:rPr lang="hu-HU" dirty="0"/>
              <a:t>m</a:t>
            </a:r>
            <a:r>
              <a:rPr lang="hu-HU" dirty="0" smtClean="0"/>
              <a:t>ásodlagos relációk</a:t>
            </a:r>
          </a:p>
          <a:p>
            <a:pPr eaLnBrk="1" hangingPunct="1"/>
            <a:r>
              <a:rPr lang="hu-HU" dirty="0" smtClean="0"/>
              <a:t>Legtöbbször tehát az EGÉSZ KONFIGURÁCIÓ EGYÜTTESEN VEZET A FELISMERÉSHEZ!</a:t>
            </a:r>
          </a:p>
          <a:p>
            <a:pPr marL="0" indent="0" eaLnBrk="1" hangingPunct="1">
              <a:buNone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6845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971600" y="1766051"/>
            <a:ext cx="7017205" cy="3857625"/>
            <a:chOff x="1227203" y="1512051"/>
            <a:chExt cx="7017205" cy="385762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03" y="1512051"/>
              <a:ext cx="6648450" cy="385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462319" y="1710139"/>
              <a:ext cx="777432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vonás</a:t>
              </a:r>
              <a:endParaRPr lang="hu-HU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5868144" y="1826162"/>
              <a:ext cx="1296144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holisztikus</a:t>
              </a:r>
              <a:endParaRPr lang="hu-HU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516216" y="2780928"/>
              <a:ext cx="1656184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s</a:t>
              </a:r>
              <a:r>
                <a:rPr lang="hu-HU" dirty="0" smtClean="0"/>
                <a:t>zemek közötti távolság</a:t>
              </a:r>
              <a:endParaRPr lang="hu-HU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948264" y="3573016"/>
              <a:ext cx="1296144" cy="43088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s</a:t>
              </a:r>
              <a:r>
                <a:rPr lang="hu-HU" dirty="0" smtClean="0"/>
                <a:t>zem – orr</a:t>
              </a:r>
            </a:p>
            <a:p>
              <a:pPr algn="ctr"/>
              <a:endParaRPr lang="hu-HU" sz="400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6876256" y="4358412"/>
              <a:ext cx="1119699" cy="43088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száj – áll</a:t>
              </a:r>
            </a:p>
            <a:p>
              <a:pPr algn="ctr"/>
              <a:endParaRPr lang="hu-HU" sz="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7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dirty="0" smtClean="0"/>
              <a:t>Érvek a </a:t>
            </a:r>
            <a:r>
              <a:rPr lang="hu-HU" dirty="0" err="1" smtClean="0"/>
              <a:t>konfigurális</a:t>
            </a:r>
            <a:r>
              <a:rPr lang="hu-HU" dirty="0" smtClean="0"/>
              <a:t> feldolgozásra (1)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hu-HU" dirty="0" err="1" smtClean="0"/>
              <a:t>Harmon</a:t>
            </a:r>
            <a:r>
              <a:rPr lang="hu-HU" dirty="0" smtClean="0"/>
              <a:t> (1973) – képdegradálás még vezethet felismeréshez</a:t>
            </a:r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r>
              <a:rPr lang="hu-HU" dirty="0" smtClean="0"/>
              <a:t>Homályosítás is, de nem minden degradálás (pl. </a:t>
            </a:r>
            <a:r>
              <a:rPr lang="hu-HU" dirty="0" err="1" smtClean="0"/>
              <a:t>fotonegatív</a:t>
            </a:r>
            <a:r>
              <a:rPr lang="hu-HU" dirty="0" smtClean="0"/>
              <a:t>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"/>
          <a:stretch>
            <a:fillRect/>
          </a:stretch>
        </p:blipFill>
        <p:spPr bwMode="auto">
          <a:xfrm>
            <a:off x="1259632" y="2708920"/>
            <a:ext cx="1842908" cy="24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36912"/>
            <a:ext cx="3517371" cy="26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98356" y="5877272"/>
            <a:ext cx="827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Az első kísérleti bizonyíték: </a:t>
            </a:r>
            <a:r>
              <a:rPr lang="hu-HU" sz="2800" dirty="0" err="1" smtClean="0"/>
              <a:t>Yin</a:t>
            </a:r>
            <a:r>
              <a:rPr lang="hu-HU" sz="2800" dirty="0" smtClean="0"/>
              <a:t>, 1969 – felfordítási hatás</a:t>
            </a:r>
            <a:endParaRPr lang="hu-HU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52444" y="1546926"/>
            <a:ext cx="2520280" cy="316071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57" y="1547461"/>
            <a:ext cx="2520280" cy="31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6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1295</Words>
  <Application>Microsoft Office PowerPoint</Application>
  <PresentationFormat>Diavetítés a képernyőre (4:3 oldalarány)</PresentationFormat>
  <Paragraphs>244</Paragraphs>
  <Slides>42</Slides>
  <Notes>2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8" baseType="lpstr">
      <vt:lpstr>ＭＳ Ｐゴシック</vt:lpstr>
      <vt:lpstr>Arial</vt:lpstr>
      <vt:lpstr>Calibri</vt:lpstr>
      <vt:lpstr>Verdana</vt:lpstr>
      <vt:lpstr>Wingdings</vt:lpstr>
      <vt:lpstr>Office-téma</vt:lpstr>
      <vt:lpstr>Az emberi arcok  Az arcok speciálisak (?), korai modellek, arcok reprezentációja </vt:lpstr>
      <vt:lpstr>PowerPoint-bemutató</vt:lpstr>
      <vt:lpstr>1. Az arcok speciálisak! (?)</vt:lpstr>
      <vt:lpstr>Az arcok fontosak!</vt:lpstr>
      <vt:lpstr>PowerPoint-bemutató</vt:lpstr>
      <vt:lpstr>    Mi fontos a felismerésben?</vt:lpstr>
      <vt:lpstr>PowerPoint-bemutató</vt:lpstr>
      <vt:lpstr>Érvek a konfigurális feldolgozásra (1)</vt:lpstr>
      <vt:lpstr>PowerPoint-bemutató</vt:lpstr>
      <vt:lpstr>Specialitása: felfordítás esetén nehezebb a másodlagos relációk helyes megítélése!</vt:lpstr>
      <vt:lpstr>Érvek a konfigurális feldolgozásra (2) Thatcher – illúzió (Thompson, 1980) </vt:lpstr>
      <vt:lpstr>Joggal adódik a kérdés …</vt:lpstr>
      <vt:lpstr>PowerPoint-bemutató</vt:lpstr>
      <vt:lpstr>Tanaka és munkatársai (1993, 1997)</vt:lpstr>
      <vt:lpstr>Vonás vs konfigurális feldolgozás – két külön út!</vt:lpstr>
      <vt:lpstr> 2. Korai klasszikus arcfeldolgozási modellek </vt:lpstr>
      <vt:lpstr>A legfontosabb kérdés:</vt:lpstr>
      <vt:lpstr>Kezdeti modellek</vt:lpstr>
      <vt:lpstr>Bruce és Young modellje</vt:lpstr>
      <vt:lpstr>Két alapfeltevés</vt:lpstr>
      <vt:lpstr>Arcokat 7 különböző kód alapján azonosíthatunk …</vt:lpstr>
      <vt:lpstr>A modell működése</vt:lpstr>
      <vt:lpstr>PowerPoint-bemutató</vt:lpstr>
      <vt:lpstr>A modell értékelése</vt:lpstr>
      <vt:lpstr> 3. Az arcok idegrendszeri reprezentációja  </vt:lpstr>
      <vt:lpstr>Az újabb kérdés(ek) …</vt:lpstr>
      <vt:lpstr>PowerPoint-bemutató</vt:lpstr>
      <vt:lpstr>Példa 2 dimenzió esetében</vt:lpstr>
      <vt:lpstr>Példa 3 dimenzió esetében</vt:lpstr>
      <vt:lpstr>A modell két verziója</vt:lpstr>
      <vt:lpstr>PowerPoint-bemutató</vt:lpstr>
      <vt:lpstr>Melyiknek lehet igaza?</vt:lpstr>
      <vt:lpstr>PowerPoint-bemutató</vt:lpstr>
      <vt:lpstr>PowerPoint-bemutató</vt:lpstr>
      <vt:lpstr>És még egy …</vt:lpstr>
      <vt:lpstr>Nyerj két repülőjegyet Pekingbe!</vt:lpstr>
      <vt:lpstr>Akkor nincs remény?</vt:lpstr>
      <vt:lpstr>PowerPoint-bemutató</vt:lpstr>
      <vt:lpstr>PowerPoint-bemutató</vt:lpstr>
      <vt:lpstr>Webster és mtsai., 1999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- kurzus</dc:title>
  <dc:creator>home</dc:creator>
  <cp:lastModifiedBy>BME KTT</cp:lastModifiedBy>
  <cp:revision>56</cp:revision>
  <cp:lastPrinted>2018-02-12T13:57:23Z</cp:lastPrinted>
  <dcterms:created xsi:type="dcterms:W3CDTF">2013-12-03T09:10:55Z</dcterms:created>
  <dcterms:modified xsi:type="dcterms:W3CDTF">2020-02-18T14:26:46Z</dcterms:modified>
</cp:coreProperties>
</file>