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0309-D7F6-4A7B-8DAD-7B739A3732DF}" type="datetimeFigureOut">
              <a:rPr lang="hu-HU" smtClean="0"/>
              <a:t>2020.02.11.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6079-136A-4662-A5E7-9B7BC566F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57444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0309-D7F6-4A7B-8DAD-7B739A3732DF}" type="datetimeFigureOut">
              <a:rPr lang="hu-HU" smtClean="0"/>
              <a:t>2020.02.11.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6079-136A-4662-A5E7-9B7BC566F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8831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0309-D7F6-4A7B-8DAD-7B739A3732DF}" type="datetimeFigureOut">
              <a:rPr lang="hu-HU" smtClean="0"/>
              <a:t>2020.02.11.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6079-136A-4662-A5E7-9B7BC566F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0447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hu-HU" smtClean="0"/>
              <a:t>Click to edit Master title style</a:t>
            </a:r>
            <a:endParaRPr lang="hu-HU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hu-HU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E306C-2042-4265-AA14-1E3FD961306B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043907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0309-D7F6-4A7B-8DAD-7B739A3732DF}" type="datetimeFigureOut">
              <a:rPr lang="hu-HU" smtClean="0"/>
              <a:t>2020.02.11.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6079-136A-4662-A5E7-9B7BC566F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3999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0309-D7F6-4A7B-8DAD-7B739A3732DF}" type="datetimeFigureOut">
              <a:rPr lang="hu-HU" smtClean="0"/>
              <a:t>2020.02.11.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6079-136A-4662-A5E7-9B7BC566F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49363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0309-D7F6-4A7B-8DAD-7B739A3732DF}" type="datetimeFigureOut">
              <a:rPr lang="hu-HU" smtClean="0"/>
              <a:t>2020.02.11.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6079-136A-4662-A5E7-9B7BC566F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7958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0309-D7F6-4A7B-8DAD-7B739A3732DF}" type="datetimeFigureOut">
              <a:rPr lang="hu-HU" smtClean="0"/>
              <a:t>2020.02.11.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6079-136A-4662-A5E7-9B7BC566F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1451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0309-D7F6-4A7B-8DAD-7B739A3732DF}" type="datetimeFigureOut">
              <a:rPr lang="hu-HU" smtClean="0"/>
              <a:t>2020.02.11.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6079-136A-4662-A5E7-9B7BC566F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28322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0309-D7F6-4A7B-8DAD-7B739A3732DF}" type="datetimeFigureOut">
              <a:rPr lang="hu-HU" smtClean="0"/>
              <a:t>2020.02.11.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6079-136A-4662-A5E7-9B7BC566F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02381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0309-D7F6-4A7B-8DAD-7B739A3732DF}" type="datetimeFigureOut">
              <a:rPr lang="hu-HU" smtClean="0"/>
              <a:t>2020.02.11.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6079-136A-4662-A5E7-9B7BC566F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93773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0309-D7F6-4A7B-8DAD-7B739A3732DF}" type="datetimeFigureOut">
              <a:rPr lang="hu-HU" smtClean="0"/>
              <a:t>2020.02.11.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6079-136A-4662-A5E7-9B7BC566F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370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80309-D7F6-4A7B-8DAD-7B739A3732DF}" type="datetimeFigureOut">
              <a:rPr lang="hu-HU" smtClean="0"/>
              <a:t>2020.02.11.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C6079-136A-4662-A5E7-9B7BC566F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7180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gsci.bme.hu/~ktkuser/KURZUSOK/BMETE47A014/2018_19_2/" TargetMode="External"/><Relationship Id="rId2" Type="http://schemas.openxmlformats.org/officeDocument/2006/relationships/hyperlink" Target="mailto:mzimmer@cogsci.bme.h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mzimmer@cogsci.bme.h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rsz.hu/?kdid=189" TargetMode="External"/><Relationship Id="rId2" Type="http://schemas.openxmlformats.org/officeDocument/2006/relationships/hyperlink" Target="http://akademiai.hu/1627/tudomany/pszichologia/arceszlele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arclabor.co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Az emberi arcok</a:t>
            </a:r>
            <a:br>
              <a:rPr lang="hu-HU" dirty="0" smtClean="0"/>
            </a:br>
            <a:r>
              <a:rPr lang="hu-HU" sz="3600" dirty="0" smtClean="0"/>
              <a:t>Óramegbeszélés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39552" y="3861048"/>
            <a:ext cx="8352928" cy="1752600"/>
          </a:xfrm>
        </p:spPr>
        <p:txBody>
          <a:bodyPr>
            <a:normAutofit/>
          </a:bodyPr>
          <a:lstStyle/>
          <a:p>
            <a:r>
              <a:rPr lang="hu-HU" dirty="0" smtClean="0"/>
              <a:t>Zimmer Márta</a:t>
            </a:r>
          </a:p>
          <a:p>
            <a:r>
              <a:rPr lang="hu-HU" sz="1900" dirty="0" err="1" smtClean="0">
                <a:hlinkClick r:id="rId2"/>
              </a:rPr>
              <a:t>mzimmer</a:t>
            </a:r>
            <a:r>
              <a:rPr lang="hu-HU" sz="1900" dirty="0" smtClean="0">
                <a:hlinkClick r:id="rId2"/>
              </a:rPr>
              <a:t>@</a:t>
            </a:r>
            <a:r>
              <a:rPr lang="hu-HU" sz="1900" dirty="0" err="1" smtClean="0">
                <a:hlinkClick r:id="rId2"/>
              </a:rPr>
              <a:t>cogsci.bme.hu</a:t>
            </a:r>
            <a:endParaRPr lang="hu-HU" sz="1900" dirty="0" smtClean="0"/>
          </a:p>
          <a:p>
            <a:endParaRPr lang="hu-HU" sz="1900" dirty="0"/>
          </a:p>
          <a:p>
            <a:r>
              <a:rPr lang="hu-HU" sz="1900" dirty="0">
                <a:hlinkClick r:id="rId3"/>
              </a:rPr>
              <a:t>http://www.cogsci.bme.hu/~</a:t>
            </a:r>
            <a:r>
              <a:rPr lang="hu-HU" sz="1900" dirty="0" smtClean="0">
                <a:hlinkClick r:id="rId3"/>
              </a:rPr>
              <a:t>ktkuser/KURZUSOK/BMETE47A014/2019_20_2/</a:t>
            </a:r>
            <a:endParaRPr lang="hu-HU" dirty="0"/>
          </a:p>
          <a:p>
            <a:endParaRPr lang="hu-HU" sz="1900" dirty="0" smtClean="0"/>
          </a:p>
        </p:txBody>
      </p:sp>
    </p:spTree>
    <p:extLst>
      <p:ext uri="{BB962C8B-B14F-4D97-AF65-F5344CB8AC3E}">
        <p14:creationId xmlns:p14="http://schemas.microsoft.com/office/powerpoint/2010/main" val="39012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5593097"/>
              </p:ext>
            </p:extLst>
          </p:nvPr>
        </p:nvGraphicFramePr>
        <p:xfrm>
          <a:off x="683568" y="476672"/>
          <a:ext cx="7975848" cy="5805525"/>
        </p:xfrm>
        <a:graphic>
          <a:graphicData uri="http://schemas.openxmlformats.org/drawingml/2006/table">
            <a:tbl>
              <a:tblPr/>
              <a:tblGrid>
                <a:gridCol w="644513"/>
                <a:gridCol w="1450154"/>
                <a:gridCol w="5881181"/>
              </a:tblGrid>
              <a:tr h="55886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Óra</a:t>
                      </a:r>
                      <a:endParaRPr kumimoji="0" lang="hu-HU" altLang="hu-H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Időpont</a:t>
                      </a:r>
                      <a:endParaRPr kumimoji="0" lang="hu-HU" altLang="hu-H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Téma</a:t>
                      </a:r>
                      <a:endParaRPr kumimoji="0" lang="hu-HU" altLang="hu-H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70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1.</a:t>
                      </a:r>
                      <a:endParaRPr kumimoji="0" lang="hu-HU" alt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február 11.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Óramegbeszélés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2.</a:t>
                      </a:r>
                      <a:endParaRPr kumimoji="0" lang="hu-HU" alt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február 18.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Az arcok speciálisak (?), korai modellek, arcok reprezentációja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3.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február 25.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Fejlődési adatok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86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4.</a:t>
                      </a:r>
                      <a:endParaRPr kumimoji="0" lang="hu-HU" alt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március 3.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Az arcon tükröződő érzelmek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5.</a:t>
                      </a:r>
                      <a:endParaRPr kumimoji="0" lang="hu-HU" alt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március 10.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Szociális aspektusok (tekintet iránya, nem, kor, attraktivitás)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6.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március 17.</a:t>
                      </a:r>
                      <a:endParaRPr kumimoji="0" lang="hu-HU" altLang="hu-H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1. Zárthelyi dolgozat</a:t>
                      </a:r>
                      <a:endParaRPr kumimoji="0" lang="hu-HU" altLang="hu-H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70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7.</a:t>
                      </a:r>
                      <a:endParaRPr kumimoji="0" lang="hu-HU" alt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március 24.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Az arcok idegi reprezentációja - </a:t>
                      </a:r>
                      <a:r>
                        <a:rPr kumimoji="0" lang="hu-HU" altLang="hu-H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elektrofiziológia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8.</a:t>
                      </a:r>
                      <a:endParaRPr kumimoji="0" lang="hu-HU" alt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március 31.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hu-HU" altLang="hu-H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Az arcok idegi reprezentációja – képalkotó eljárások</a:t>
                      </a: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9.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április 7.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Az arcfelismerési zavar I.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10.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április 14.</a:t>
                      </a: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hu-HU" altLang="hu-H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Tavaszi szünet</a:t>
                      </a: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11.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április 21.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Az arcfelismerési zavar II., fejlődési rendellenességek, pszichiátria és arcok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12.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április 28.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Alkalmazások és érdekességek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13.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május 5.</a:t>
                      </a: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2. Zárthelyi dolgozat</a:t>
                      </a: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70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14.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május 12.</a:t>
                      </a: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Javító-/Pótló ZH alkalom</a:t>
                      </a: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15.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május 19.</a:t>
                      </a: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Javító-/Pótló ZH alkalom – igény szerint …</a:t>
                      </a: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24630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 rotWithShape="1">
          <a:blip r:embed="rId2"/>
          <a:srcRect t="5170" r="1129" b="4081"/>
          <a:stretch/>
        </p:blipFill>
        <p:spPr>
          <a:xfrm>
            <a:off x="0" y="0"/>
            <a:ext cx="8475695" cy="6223520"/>
          </a:xfrm>
          <a:prstGeom prst="rect">
            <a:avLst/>
          </a:prstGeom>
        </p:spPr>
      </p:pic>
      <p:sp>
        <p:nvSpPr>
          <p:cNvPr id="5" name="Ellipszis 4"/>
          <p:cNvSpPr/>
          <p:nvPr/>
        </p:nvSpPr>
        <p:spPr>
          <a:xfrm>
            <a:off x="1187624" y="620688"/>
            <a:ext cx="576064" cy="432048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 rotWithShape="1">
          <a:blip r:embed="rId3"/>
          <a:srcRect t="5170" r="803" b="3945"/>
          <a:stretch/>
        </p:blipFill>
        <p:spPr>
          <a:xfrm>
            <a:off x="467544" y="594521"/>
            <a:ext cx="8503687" cy="6232850"/>
          </a:xfrm>
          <a:prstGeom prst="rect">
            <a:avLst/>
          </a:prstGeom>
        </p:spPr>
      </p:pic>
      <p:sp>
        <p:nvSpPr>
          <p:cNvPr id="7" name="Ellipszis 6"/>
          <p:cNvSpPr/>
          <p:nvPr/>
        </p:nvSpPr>
        <p:spPr>
          <a:xfrm>
            <a:off x="1619672" y="2780928"/>
            <a:ext cx="1872208" cy="1440160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3219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Elérhetőségek, oktató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3284984"/>
            <a:ext cx="8229600" cy="2841179"/>
          </a:xfrm>
        </p:spPr>
        <p:txBody>
          <a:bodyPr/>
          <a:lstStyle/>
          <a:p>
            <a:r>
              <a:rPr lang="hu-HU" dirty="0" smtClean="0"/>
              <a:t>Zimmer Márta (tárgyfelelős)</a:t>
            </a:r>
          </a:p>
          <a:p>
            <a:pPr marL="914400" lvl="2" indent="0">
              <a:buNone/>
            </a:pPr>
            <a:r>
              <a:rPr lang="hu-HU" dirty="0" err="1" smtClean="0">
                <a:hlinkClick r:id="rId2"/>
              </a:rPr>
              <a:t>mzimmer</a:t>
            </a:r>
            <a:r>
              <a:rPr lang="hu-HU" dirty="0" smtClean="0">
                <a:hlinkClick r:id="rId2"/>
              </a:rPr>
              <a:t>@</a:t>
            </a:r>
            <a:r>
              <a:rPr lang="hu-HU" dirty="0" err="1" smtClean="0">
                <a:hlinkClick r:id="rId2"/>
              </a:rPr>
              <a:t>cogsci.bme.hu</a:t>
            </a:r>
            <a:endParaRPr lang="hu-HU" dirty="0" smtClean="0"/>
          </a:p>
          <a:p>
            <a:pPr marL="914400" lvl="2" indent="0">
              <a:buNone/>
            </a:pPr>
            <a:r>
              <a:rPr lang="hu-HU" dirty="0" smtClean="0"/>
              <a:t>T508-as iroda</a:t>
            </a:r>
          </a:p>
          <a:p>
            <a:pPr marL="457200" lvl="1" indent="0"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31313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Követelmények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hu-HU" dirty="0" smtClean="0"/>
              <a:t>Irodalom</a:t>
            </a:r>
          </a:p>
          <a:p>
            <a:pPr lvl="1"/>
            <a:r>
              <a:rPr lang="hu-HU" dirty="0" smtClean="0"/>
              <a:t>Kötelező irodalom: Zimmer Márta: Arcészlelés</a:t>
            </a:r>
          </a:p>
          <a:p>
            <a:pPr lvl="2"/>
            <a:r>
              <a:rPr lang="hu-HU" dirty="0" smtClean="0"/>
              <a:t>Akadémiai Kiadó, Pont könyvek sorozat</a:t>
            </a:r>
          </a:p>
          <a:p>
            <a:pPr lvl="2"/>
            <a:r>
              <a:rPr lang="hu-HU" dirty="0" smtClean="0"/>
              <a:t>2013</a:t>
            </a:r>
          </a:p>
          <a:p>
            <a:pPr lvl="2"/>
            <a:r>
              <a:rPr lang="hu-HU" dirty="0"/>
              <a:t>Megrendelhető: </a:t>
            </a:r>
            <a:r>
              <a:rPr lang="hu-HU" sz="2000" dirty="0">
                <a:hlinkClick r:id="rId2"/>
              </a:rPr>
              <a:t>http://</a:t>
            </a:r>
            <a:r>
              <a:rPr lang="hu-HU" sz="2000" dirty="0" smtClean="0">
                <a:hlinkClick r:id="rId2"/>
              </a:rPr>
              <a:t>akademiai.hu/1627/tudomany/pszichologia/arceszleles</a:t>
            </a:r>
            <a:endParaRPr lang="hu-HU" sz="2000" dirty="0" smtClean="0"/>
          </a:p>
          <a:p>
            <a:pPr lvl="2"/>
            <a:r>
              <a:rPr lang="hu-HU" dirty="0" smtClean="0"/>
              <a:t>Ára a Kiadónál: 1352 Ft</a:t>
            </a:r>
          </a:p>
          <a:p>
            <a:pPr lvl="2"/>
            <a:r>
              <a:rPr lang="hu-HU" dirty="0" smtClean="0"/>
              <a:t>140 oldal</a:t>
            </a:r>
          </a:p>
          <a:p>
            <a:pPr lvl="2"/>
            <a:r>
              <a:rPr lang="hu-HU" dirty="0" smtClean="0"/>
              <a:t>ISBN: </a:t>
            </a:r>
            <a:r>
              <a:rPr lang="hu-HU" dirty="0"/>
              <a:t>978 963 05 9424 </a:t>
            </a:r>
            <a:r>
              <a:rPr lang="hu-HU" dirty="0" smtClean="0"/>
              <a:t>0</a:t>
            </a:r>
          </a:p>
          <a:p>
            <a:pPr lvl="2"/>
            <a:r>
              <a:rPr lang="hu-HU" dirty="0"/>
              <a:t>Online kiadása a </a:t>
            </a:r>
            <a:r>
              <a:rPr lang="hu-HU" dirty="0" err="1"/>
              <a:t>MeRSZ-en</a:t>
            </a:r>
            <a:r>
              <a:rPr lang="hu-HU" dirty="0"/>
              <a:t>: </a:t>
            </a:r>
            <a:r>
              <a:rPr lang="hu-HU" dirty="0">
                <a:hlinkClick r:id="rId3"/>
              </a:rPr>
              <a:t>https://mersz.hu/?kdid=189</a:t>
            </a:r>
            <a:endParaRPr lang="hu-HU" dirty="0"/>
          </a:p>
          <a:p>
            <a:pPr lvl="1"/>
            <a:r>
              <a:rPr lang="hu-HU" dirty="0" smtClean="0"/>
              <a:t>Ajánlott irodalmak (angol nyelven)</a:t>
            </a:r>
          </a:p>
          <a:p>
            <a:pPr lvl="2"/>
            <a:r>
              <a:rPr lang="hu-HU" dirty="0" err="1" smtClean="0"/>
              <a:t>Face</a:t>
            </a:r>
            <a:r>
              <a:rPr lang="hu-HU" dirty="0" smtClean="0"/>
              <a:t> </a:t>
            </a:r>
            <a:r>
              <a:rPr lang="hu-HU" dirty="0" err="1" smtClean="0"/>
              <a:t>processing</a:t>
            </a:r>
            <a:r>
              <a:rPr lang="hu-HU" dirty="0" smtClean="0"/>
              <a:t>. </a:t>
            </a:r>
            <a:r>
              <a:rPr lang="hu-HU" dirty="0" err="1" smtClean="0"/>
              <a:t>Psychological</a:t>
            </a:r>
            <a:r>
              <a:rPr lang="hu-HU" dirty="0" smtClean="0"/>
              <a:t>, </a:t>
            </a:r>
            <a:r>
              <a:rPr lang="hu-HU" dirty="0" err="1" smtClean="0"/>
              <a:t>neuropsychological</a:t>
            </a:r>
            <a:r>
              <a:rPr lang="hu-HU" dirty="0" smtClean="0"/>
              <a:t>, and </a:t>
            </a:r>
            <a:r>
              <a:rPr lang="hu-HU" dirty="0" err="1" smtClean="0"/>
              <a:t>applied</a:t>
            </a:r>
            <a:r>
              <a:rPr lang="hu-HU" dirty="0" smtClean="0"/>
              <a:t> </a:t>
            </a:r>
            <a:r>
              <a:rPr lang="hu-HU" dirty="0" err="1" smtClean="0"/>
              <a:t>perspectives</a:t>
            </a:r>
            <a:r>
              <a:rPr lang="hu-HU" dirty="0" smtClean="0"/>
              <a:t>. Graham </a:t>
            </a:r>
            <a:r>
              <a:rPr lang="hu-HU" dirty="0" err="1" smtClean="0"/>
              <a:t>Hole</a:t>
            </a:r>
            <a:r>
              <a:rPr lang="hu-HU" dirty="0" smtClean="0"/>
              <a:t> &amp; Victoria </a:t>
            </a:r>
            <a:r>
              <a:rPr lang="hu-HU" dirty="0" err="1" smtClean="0"/>
              <a:t>Bourne</a:t>
            </a:r>
            <a:r>
              <a:rPr lang="hu-HU" dirty="0" smtClean="0"/>
              <a:t> (szerk.). Oxford University Press, 2010</a:t>
            </a:r>
          </a:p>
          <a:p>
            <a:pPr lvl="2"/>
            <a:r>
              <a:rPr lang="hu-HU" dirty="0" smtClean="0"/>
              <a:t>The Oxford </a:t>
            </a:r>
            <a:r>
              <a:rPr lang="hu-HU" dirty="0" err="1" smtClean="0"/>
              <a:t>Handbook</a:t>
            </a:r>
            <a:r>
              <a:rPr lang="hu-HU" dirty="0" smtClean="0"/>
              <a:t> of </a:t>
            </a:r>
            <a:r>
              <a:rPr lang="hu-HU" dirty="0" err="1" smtClean="0"/>
              <a:t>Face</a:t>
            </a:r>
            <a:r>
              <a:rPr lang="hu-HU" dirty="0" smtClean="0"/>
              <a:t> </a:t>
            </a:r>
            <a:r>
              <a:rPr lang="hu-HU" dirty="0" err="1" smtClean="0"/>
              <a:t>Perception</a:t>
            </a:r>
            <a:r>
              <a:rPr lang="hu-HU" dirty="0" smtClean="0"/>
              <a:t>. Andrew J. </a:t>
            </a:r>
            <a:r>
              <a:rPr lang="hu-HU" dirty="0" err="1" smtClean="0"/>
              <a:t>Calder</a:t>
            </a:r>
            <a:r>
              <a:rPr lang="hu-HU" dirty="0" smtClean="0"/>
              <a:t>, </a:t>
            </a:r>
            <a:r>
              <a:rPr lang="hu-HU" dirty="0" err="1" smtClean="0"/>
              <a:t>Gillian</a:t>
            </a:r>
            <a:r>
              <a:rPr lang="hu-HU" dirty="0" smtClean="0"/>
              <a:t> Rhodes, Mark H. Johnson, James V. </a:t>
            </a:r>
            <a:r>
              <a:rPr lang="hu-HU" dirty="0" err="1" smtClean="0"/>
              <a:t>Haxby</a:t>
            </a:r>
            <a:r>
              <a:rPr lang="hu-HU" dirty="0" smtClean="0"/>
              <a:t> (szerk.). Oxford University Press, 2011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651" y="9331"/>
            <a:ext cx="1664974" cy="299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12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Követelmények 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dirty="0">
                <a:ea typeface="ＭＳ Ｐゴシック" panose="020B0600070205080204" pitchFamily="34" charset="-128"/>
              </a:rPr>
              <a:t>Két zárthelyi dolgozat a félév során, egy pótlási/javítási </a:t>
            </a:r>
            <a:r>
              <a:rPr lang="hu-HU" altLang="hu-HU" dirty="0" smtClean="0">
                <a:ea typeface="ＭＳ Ｐゴシック" panose="020B0600070205080204" pitchFamily="34" charset="-128"/>
              </a:rPr>
              <a:t>lehetőséggel (időpontokat lásd a féléves tematikánál)</a:t>
            </a:r>
          </a:p>
          <a:p>
            <a:pPr marL="0" indent="0">
              <a:buNone/>
            </a:pPr>
            <a:endParaRPr lang="hu-HU" altLang="hu-HU" dirty="0" smtClean="0">
              <a:ea typeface="ＭＳ Ｐゴシック" panose="020B0600070205080204" pitchFamily="34" charset="-128"/>
            </a:endParaRPr>
          </a:p>
          <a:p>
            <a:r>
              <a:rPr lang="hu-HU" dirty="0" smtClean="0">
                <a:ea typeface="ＭＳ Ｐゴシック" panose="020B0600070205080204" pitchFamily="34" charset="-128"/>
              </a:rPr>
              <a:t>ZH jellege: egyszeri választásos tesztkérdések, valamint rövid kifejtendő kérdések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6505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hu-HU" altLang="hu-HU" sz="4000" smtClean="0">
                <a:ea typeface="ＭＳ Ｐゴシック" panose="020B0600070205080204" pitchFamily="34" charset="-128"/>
              </a:rPr>
              <a:t>További többletpontok - Kísérletek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433664"/>
          </a:xfrm>
        </p:spPr>
        <p:txBody>
          <a:bodyPr>
            <a:normAutofit fontScale="92500" lnSpcReduction="20000"/>
          </a:bodyPr>
          <a:lstStyle/>
          <a:p>
            <a:r>
              <a:rPr lang="hu-HU" altLang="hu-HU" sz="2800" dirty="0" smtClean="0">
                <a:ea typeface="ＭＳ Ｐゴシック" panose="020B0600070205080204" pitchFamily="34" charset="-128"/>
              </a:rPr>
              <a:t>A két ZH </a:t>
            </a:r>
            <a:r>
              <a:rPr lang="hu-HU" altLang="hu-HU" sz="2800" dirty="0" err="1" smtClean="0">
                <a:ea typeface="ＭＳ Ｐゴシック" panose="020B0600070205080204" pitchFamily="34" charset="-128"/>
              </a:rPr>
              <a:t>össz-pontszámán</a:t>
            </a:r>
            <a:r>
              <a:rPr lang="hu-HU" altLang="hu-HU" sz="2800" dirty="0" smtClean="0">
                <a:ea typeface="ＭＳ Ｐゴシック" panose="020B0600070205080204" pitchFamily="34" charset="-128"/>
              </a:rPr>
              <a:t> túl lehetőség van további maximum 15%-nyi pontot kísérletekkel/tesztkitöltésekkel teljesíteni</a:t>
            </a:r>
          </a:p>
          <a:p>
            <a:pPr marL="0" indent="0">
              <a:buNone/>
            </a:pPr>
            <a:endParaRPr lang="hu-HU" altLang="hu-HU" sz="2800" dirty="0" smtClean="0">
              <a:ea typeface="ＭＳ Ｐゴシック" panose="020B0600070205080204" pitchFamily="34" charset="-128"/>
            </a:endParaRPr>
          </a:p>
          <a:p>
            <a:r>
              <a:rPr lang="hu-HU" altLang="hu-HU" sz="2800" dirty="0" smtClean="0">
                <a:ea typeface="ＭＳ Ｐゴシック" panose="020B0600070205080204" pitchFamily="34" charset="-128"/>
              </a:rPr>
              <a:t>FONTOS!!! Többletpontot csak minimum elégséges ZH teljesítmény esetén tudunk beszámítani!!!</a:t>
            </a:r>
          </a:p>
          <a:p>
            <a:endParaRPr lang="hu-HU" altLang="hu-HU" sz="2800" dirty="0">
              <a:ea typeface="ＭＳ Ｐゴシック" panose="020B0600070205080204" pitchFamily="34" charset="-128"/>
            </a:endParaRPr>
          </a:p>
          <a:p>
            <a:r>
              <a:rPr lang="hu-HU" altLang="hu-HU" sz="2800" dirty="0" smtClean="0">
                <a:ea typeface="ＭＳ Ｐゴシック" panose="020B0600070205080204" pitchFamily="34" charset="-128"/>
              </a:rPr>
              <a:t>Kurzushoz témájához tartozó tesztcsomag elérhető:</a:t>
            </a:r>
          </a:p>
          <a:p>
            <a:pPr marL="0" indent="0">
              <a:buNone/>
            </a:pPr>
            <a:r>
              <a:rPr lang="hu-HU" altLang="hu-HU" sz="2800" dirty="0">
                <a:ea typeface="ＭＳ Ｐゴシック" panose="020B0600070205080204" pitchFamily="34" charset="-128"/>
              </a:rPr>
              <a:t>	</a:t>
            </a:r>
            <a:r>
              <a:rPr lang="hu-HU" altLang="hu-HU" sz="2800" dirty="0" smtClean="0">
                <a:ea typeface="ＭＳ Ｐゴシック" panose="020B0600070205080204" pitchFamily="34" charset="-128"/>
                <a:hlinkClick r:id="rId2" action="ppaction://hlinkfile"/>
              </a:rPr>
              <a:t>arclabor.com</a:t>
            </a:r>
            <a:endParaRPr lang="hu-HU" altLang="hu-HU" sz="2800" dirty="0" smtClean="0">
              <a:ea typeface="ＭＳ Ｐゴシック" panose="020B0600070205080204" pitchFamily="34" charset="-128"/>
            </a:endParaRPr>
          </a:p>
          <a:p>
            <a:r>
              <a:rPr lang="hu-HU" altLang="hu-HU" sz="2800" dirty="0" smtClean="0">
                <a:ea typeface="ＭＳ Ｐゴシック" panose="020B0600070205080204" pitchFamily="34" charset="-128"/>
              </a:rPr>
              <a:t>Egyéb lehetőségekről és százalékokról a félév során </a:t>
            </a:r>
            <a:r>
              <a:rPr lang="hu-HU" altLang="hu-HU" sz="2800" dirty="0" err="1" smtClean="0">
                <a:ea typeface="ＭＳ Ｐゴシック" panose="020B0600070205080204" pitchFamily="34" charset="-128"/>
              </a:rPr>
              <a:t>Neptun</a:t>
            </a:r>
            <a:r>
              <a:rPr lang="hu-HU" altLang="hu-HU" sz="2800" dirty="0" smtClean="0">
                <a:ea typeface="ＭＳ Ｐゴシック" panose="020B0600070205080204" pitchFamily="34" charset="-128"/>
              </a:rPr>
              <a:t> üzeneten keresztül</a:t>
            </a:r>
          </a:p>
        </p:txBody>
      </p:sp>
    </p:spTree>
    <p:extLst>
      <p:ext uri="{BB962C8B-B14F-4D97-AF65-F5344CB8AC3E}">
        <p14:creationId xmlns:p14="http://schemas.microsoft.com/office/powerpoint/2010/main" val="393055391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/>
          <a:lstStyle/>
          <a:p>
            <a:r>
              <a:rPr lang="hu-HU" altLang="hu-HU" smtClean="0">
                <a:ea typeface="ＭＳ Ｐゴシック" panose="020B0600070205080204" pitchFamily="34" charset="-128"/>
              </a:rPr>
              <a:t>Kísérletek – FONTOS!!!!!!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u-HU" sz="2400" dirty="0"/>
              <a:t>Az éppen aktuális kísérletekről a </a:t>
            </a:r>
            <a:r>
              <a:rPr lang="hu-HU" sz="2400" dirty="0" err="1"/>
              <a:t>N</a:t>
            </a:r>
            <a:r>
              <a:rPr lang="hu-HU" sz="2400" dirty="0" err="1" smtClean="0"/>
              <a:t>eptunon</a:t>
            </a:r>
            <a:r>
              <a:rPr lang="hu-HU" sz="2400" dirty="0" smtClean="0"/>
              <a:t> </a:t>
            </a:r>
            <a:r>
              <a:rPr lang="hu-HU" sz="2400" dirty="0"/>
              <a:t>küldünk majd üzenetet a szükséges információkkal (helyszín, időpont, pluszpontok száma, jelentkezés módja</a:t>
            </a:r>
            <a:r>
              <a:rPr lang="hu-HU" sz="2400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hu-HU" altLang="hu-HU" sz="2200" dirty="0" smtClean="0">
                <a:ea typeface="ＭＳ Ｐゴシック" panose="020B0600070205080204" pitchFamily="34" charset="-128"/>
              </a:rPr>
              <a:t>Kísérletet legkésőbb a kihirdetett időpont előtt 12 órával lehet lemondani, aki addig ezt nem teszi meg, ám a kísérleten nem jelenik meg, annak addig és későbbiekben szerzett pontjai NEM KERÜLNEK BESZÁMÍTÁSRA!</a:t>
            </a:r>
          </a:p>
          <a:p>
            <a:pPr>
              <a:lnSpc>
                <a:spcPct val="80000"/>
              </a:lnSpc>
            </a:pPr>
            <a:r>
              <a:rPr lang="hu-HU" sz="2400" dirty="0"/>
              <a:t>A kísérletért adható pluszpontok</a:t>
            </a:r>
            <a:r>
              <a:rPr lang="hu-HU" sz="2400" dirty="0" smtClean="0"/>
              <a:t>:</a:t>
            </a:r>
          </a:p>
          <a:p>
            <a:pPr marL="0" indent="0">
              <a:lnSpc>
                <a:spcPct val="80000"/>
              </a:lnSpc>
              <a:buNone/>
            </a:pPr>
            <a:endParaRPr lang="hu-HU" altLang="hu-HU" sz="2200" dirty="0" smtClean="0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</a:pPr>
            <a:endParaRPr lang="hu-HU" altLang="hu-HU" sz="2200" dirty="0" smtClean="0">
              <a:ea typeface="ＭＳ Ｐゴシック" panose="020B0600070205080204" pitchFamily="34" charset="-128"/>
            </a:endParaRP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551581"/>
              </p:ext>
            </p:extLst>
          </p:nvPr>
        </p:nvGraphicFramePr>
        <p:xfrm>
          <a:off x="1115616" y="3861048"/>
          <a:ext cx="6408712" cy="27917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40360"/>
                <a:gridCol w="3168352"/>
              </a:tblGrid>
              <a:tr h="572808"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KÍSÉRLET JELLEGE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76200" marR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effectLst/>
                        </a:rPr>
                        <a:t>PLUSZPONTOK </a:t>
                      </a:r>
                      <a:r>
                        <a:rPr lang="hu-HU" sz="1000" dirty="0" smtClean="0">
                          <a:effectLst/>
                        </a:rPr>
                        <a:t>SZÁMA</a:t>
                      </a:r>
                    </a:p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 smtClean="0">
                          <a:effectLst/>
                        </a:rPr>
                        <a:t>(a </a:t>
                      </a:r>
                      <a:r>
                        <a:rPr lang="hu-HU" sz="1000" dirty="0">
                          <a:effectLst/>
                        </a:rPr>
                        <a:t>kurzus </a:t>
                      </a:r>
                      <a:r>
                        <a:rPr lang="hu-HU" sz="1000" dirty="0" smtClean="0">
                          <a:effectLst/>
                        </a:rPr>
                        <a:t>össz-pontszámának </a:t>
                      </a:r>
                      <a:r>
                        <a:rPr lang="hu-HU" sz="1000" dirty="0">
                          <a:effectLst/>
                        </a:rPr>
                        <a:t>százalékában)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76200" marR="76200" anchor="ctr"/>
                </a:tc>
              </a:tr>
              <a:tr h="325664"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1 óránál hosszabb/több alkalmas kísérlet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76200" marR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</a:rPr>
                        <a:t>15%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76200" marR="76200" anchor="ctr"/>
                </a:tc>
              </a:tr>
              <a:tr h="325664"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1 órás kísérlet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76200" marR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</a:rPr>
                        <a:t>10%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76200" marR="76200" anchor="ctr"/>
                </a:tc>
              </a:tr>
              <a:tr h="325664"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30 perces kísérlet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76200" marR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</a:rPr>
                        <a:t>5%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76200" marR="76200" anchor="ctr"/>
                </a:tc>
              </a:tr>
              <a:tr h="572808"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30 percnél rövidebb kísérlet / kisebb tesztek a neten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76200" marR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</a:rPr>
                        <a:t>2-3%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76200" marR="76200" anchor="ctr"/>
                </a:tc>
              </a:tr>
              <a:tr h="325664"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Órákon elvégzett rövid teszt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76200" marR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</a:rPr>
                        <a:t>1%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76200" marR="762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80453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/>
          <a:lstStyle/>
          <a:p>
            <a:r>
              <a:rPr lang="hu-HU" altLang="hu-HU" smtClean="0">
                <a:ea typeface="ＭＳ Ｐゴシック" panose="020B0600070205080204" pitchFamily="34" charset="-128"/>
              </a:rPr>
              <a:t>Ponthatárok - szabályok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8229600" cy="438680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u-HU" altLang="hu-HU" dirty="0" smtClean="0">
                <a:ea typeface="ＭＳ Ｐゴシック" panose="020B0600070205080204" pitchFamily="34" charset="-128"/>
              </a:rPr>
              <a:t>A ZH-kon külön részérdemjegy nincsen, az egyetlen kritérium, hogy </a:t>
            </a:r>
            <a:r>
              <a:rPr lang="hu-HU" altLang="hu-HU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MINDKÉT ZH-N </a:t>
            </a:r>
            <a:r>
              <a:rPr lang="hu-HU" altLang="hu-HU" dirty="0" smtClean="0">
                <a:ea typeface="ＭＳ Ｐゴシック" panose="020B0600070205080204" pitchFamily="34" charset="-128"/>
              </a:rPr>
              <a:t>EL KELL ÉRNI </a:t>
            </a:r>
            <a:r>
              <a:rPr lang="hu-HU" altLang="hu-HU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MINIMUM 40%</a:t>
            </a:r>
            <a:r>
              <a:rPr lang="hu-HU" altLang="hu-HU" dirty="0" smtClean="0">
                <a:ea typeface="ＭＳ Ｐゴシック" panose="020B0600070205080204" pitchFamily="34" charset="-128"/>
              </a:rPr>
              <a:t>-OT. ELLENKEZŐ ESETBEN AZ ADOTT ZH-T/ZH-KAT ÚJRA KELL ÍRNI!!!</a:t>
            </a:r>
          </a:p>
          <a:p>
            <a:pPr>
              <a:lnSpc>
                <a:spcPct val="90000"/>
              </a:lnSpc>
            </a:pPr>
            <a:r>
              <a:rPr lang="hu-HU" altLang="hu-HU" b="1" dirty="0" smtClean="0">
                <a:ea typeface="ＭＳ Ｐゴシック" panose="020B0600070205080204" pitchFamily="34" charset="-128"/>
              </a:rPr>
              <a:t>Ha mindkét ZH-n elérte a hallgató a 40%-ot</a:t>
            </a:r>
            <a:r>
              <a:rPr lang="hu-HU" altLang="hu-HU" dirty="0" smtClean="0">
                <a:ea typeface="ＭＳ Ｐゴシック" panose="020B0600070205080204" pitchFamily="34" charset="-128"/>
              </a:rPr>
              <a:t>, akkor a pontszámaihoz hozzáadódik a teljesített kísérletek össz-pontszáma</a:t>
            </a:r>
          </a:p>
        </p:txBody>
      </p:sp>
    </p:spTree>
    <p:extLst>
      <p:ext uri="{BB962C8B-B14F-4D97-AF65-F5344CB8AC3E}">
        <p14:creationId xmlns:p14="http://schemas.microsoft.com/office/powerpoint/2010/main" val="53985718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33600"/>
            <a:ext cx="8229600" cy="1371600"/>
          </a:xfrm>
        </p:spPr>
        <p:txBody>
          <a:bodyPr/>
          <a:lstStyle/>
          <a:p>
            <a:pPr algn="ctr"/>
            <a:r>
              <a:rPr lang="hu-HU" altLang="hu-HU" sz="4800" smtClean="0">
                <a:ea typeface="ＭＳ Ｐゴシック" panose="020B0600070205080204" pitchFamily="34" charset="-128"/>
              </a:rPr>
              <a:t>Tematika heti lebontásban</a:t>
            </a:r>
          </a:p>
        </p:txBody>
      </p:sp>
    </p:spTree>
    <p:extLst>
      <p:ext uri="{BB962C8B-B14F-4D97-AF65-F5344CB8AC3E}">
        <p14:creationId xmlns:p14="http://schemas.microsoft.com/office/powerpoint/2010/main" val="122293178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529</Words>
  <Application>Microsoft Office PowerPoint</Application>
  <PresentationFormat>Diavetítés a képernyőre (4:3 oldalarány)</PresentationFormat>
  <Paragraphs>103</Paragraphs>
  <Slides>10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7" baseType="lpstr">
      <vt:lpstr>MS Mincho</vt:lpstr>
      <vt:lpstr>ＭＳ Ｐゴシック</vt:lpstr>
      <vt:lpstr>Arial</vt:lpstr>
      <vt:lpstr>Calibri</vt:lpstr>
      <vt:lpstr>Times New Roman</vt:lpstr>
      <vt:lpstr>Wingdings</vt:lpstr>
      <vt:lpstr>Office-téma</vt:lpstr>
      <vt:lpstr>Az emberi arcok Óramegbeszélés</vt:lpstr>
      <vt:lpstr>PowerPoint bemutató</vt:lpstr>
      <vt:lpstr>Elérhetőségek, oktató</vt:lpstr>
      <vt:lpstr>Követelmények I.</vt:lpstr>
      <vt:lpstr>Követelmények II.</vt:lpstr>
      <vt:lpstr>További többletpontok - Kísérletek</vt:lpstr>
      <vt:lpstr>Kísérletek – FONTOS!!!!!!</vt:lpstr>
      <vt:lpstr>Ponthatárok - szabályok</vt:lpstr>
      <vt:lpstr>Tematika heti lebontásban</vt:lpstr>
      <vt:lpstr>PowerPoint bemutató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 - kurzus</dc:title>
  <dc:creator>home</dc:creator>
  <cp:lastModifiedBy>Márti</cp:lastModifiedBy>
  <cp:revision>24</cp:revision>
  <dcterms:created xsi:type="dcterms:W3CDTF">2013-12-03T09:10:55Z</dcterms:created>
  <dcterms:modified xsi:type="dcterms:W3CDTF">2020-02-11T13:05:01Z</dcterms:modified>
</cp:coreProperties>
</file>