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4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044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306C-2042-4265-AA14-1E3FD961306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9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36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95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4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83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38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7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309-D7F6-4A7B-8DAD-7B739A3732DF}" type="datetimeFigureOut">
              <a:rPr lang="hu-HU" smtClean="0"/>
              <a:t>2019.02.04.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18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bme.hu/~ktkuser/KURZUSOK/BMETE47A014/2018_19_2/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nemeth@cogsci.bme.hu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rsz.hu/?kdid=189" TargetMode="External"/><Relationship Id="rId2" Type="http://schemas.openxmlformats.org/officeDocument/2006/relationships/hyperlink" Target="http://akademiai.hu/1627/tudomany/pszichologia/arceszle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arclabor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emberi arcok</a:t>
            </a:r>
            <a:br>
              <a:rPr lang="hu-HU" dirty="0" smtClean="0"/>
            </a:br>
            <a:r>
              <a:rPr lang="hu-HU" sz="3600" dirty="0" smtClean="0"/>
              <a:t>Óramegbeszélés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52928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Zimmer Márta</a:t>
            </a:r>
          </a:p>
          <a:p>
            <a:r>
              <a:rPr lang="hu-HU" sz="1900" dirty="0" err="1" smtClean="0">
                <a:hlinkClick r:id="rId2"/>
              </a:rPr>
              <a:t>mzimmer</a:t>
            </a:r>
            <a:r>
              <a:rPr lang="hu-HU" sz="1900" dirty="0" smtClean="0">
                <a:hlinkClick r:id="rId2"/>
              </a:rPr>
              <a:t>@</a:t>
            </a:r>
            <a:r>
              <a:rPr lang="hu-HU" sz="1900" dirty="0" err="1" smtClean="0">
                <a:hlinkClick r:id="rId2"/>
              </a:rPr>
              <a:t>cogsci.bme.hu</a:t>
            </a:r>
            <a:endParaRPr lang="hu-HU" sz="1900" dirty="0" smtClean="0"/>
          </a:p>
          <a:p>
            <a:endParaRPr lang="hu-HU" sz="1900" dirty="0"/>
          </a:p>
          <a:p>
            <a:r>
              <a:rPr lang="hu-HU" sz="1900" dirty="0">
                <a:hlinkClick r:id="rId3"/>
              </a:rPr>
              <a:t>http://www.cogsci.bme.hu/~ktkuser/KURZUSOK/BMETE47A014/2018_19_2</a:t>
            </a:r>
            <a:r>
              <a:rPr lang="hu-HU" sz="1900" dirty="0" smtClean="0">
                <a:hlinkClick r:id="rId3"/>
              </a:rPr>
              <a:t>/</a:t>
            </a:r>
            <a:endParaRPr lang="hu-HU" dirty="0"/>
          </a:p>
          <a:p>
            <a:endParaRPr lang="hu-HU" sz="1900" dirty="0" smtClean="0"/>
          </a:p>
        </p:txBody>
      </p:sp>
    </p:spTree>
    <p:extLst>
      <p:ext uri="{BB962C8B-B14F-4D97-AF65-F5344CB8AC3E}">
        <p14:creationId xmlns:p14="http://schemas.microsoft.com/office/powerpoint/2010/main" val="3901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Elérhetőségek, oktatók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hu-HU" dirty="0" smtClean="0"/>
              <a:t>Zimmer Márta (tárgyfelelős)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2"/>
              </a:rPr>
              <a:t>mzimmer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</a:p>
          <a:p>
            <a:pPr marL="457200" lvl="1" indent="0">
              <a:buNone/>
            </a:pPr>
            <a:endParaRPr lang="hu-HU" dirty="0" smtClean="0"/>
          </a:p>
          <a:p>
            <a:r>
              <a:rPr lang="hu-HU" dirty="0" smtClean="0"/>
              <a:t>Németh Kornél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3"/>
              </a:rPr>
              <a:t>knemeth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1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Irodalom</a:t>
            </a:r>
          </a:p>
          <a:p>
            <a:pPr lvl="1"/>
            <a:r>
              <a:rPr lang="hu-HU" dirty="0" smtClean="0"/>
              <a:t>Kötelező irodalom: Zimmer Márta: Arcészlelés</a:t>
            </a:r>
          </a:p>
          <a:p>
            <a:pPr lvl="2"/>
            <a:r>
              <a:rPr lang="hu-HU" dirty="0" smtClean="0"/>
              <a:t>Akadémiai Kiadó, Pont könyvek sorozat</a:t>
            </a:r>
          </a:p>
          <a:p>
            <a:pPr lvl="2"/>
            <a:r>
              <a:rPr lang="hu-HU" dirty="0" smtClean="0"/>
              <a:t>2013</a:t>
            </a:r>
          </a:p>
          <a:p>
            <a:pPr lvl="2"/>
            <a:r>
              <a:rPr lang="hu-HU" dirty="0"/>
              <a:t>Megrendelhető: </a:t>
            </a: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akademiai.hu/1627/tudomany/pszichologia/arceszleles</a:t>
            </a:r>
            <a:endParaRPr lang="hu-HU" sz="2000" dirty="0" smtClean="0"/>
          </a:p>
          <a:p>
            <a:pPr lvl="2"/>
            <a:r>
              <a:rPr lang="hu-HU" dirty="0" smtClean="0"/>
              <a:t>Ára a Kiadónál: 1352 Ft</a:t>
            </a:r>
          </a:p>
          <a:p>
            <a:pPr lvl="2"/>
            <a:r>
              <a:rPr lang="hu-HU" dirty="0" smtClean="0"/>
              <a:t>140 oldal</a:t>
            </a:r>
          </a:p>
          <a:p>
            <a:pPr lvl="2"/>
            <a:r>
              <a:rPr lang="hu-HU" dirty="0" smtClean="0"/>
              <a:t>ISBN: </a:t>
            </a:r>
            <a:r>
              <a:rPr lang="hu-HU" dirty="0"/>
              <a:t>978 963 05 9424 </a:t>
            </a:r>
            <a:r>
              <a:rPr lang="hu-HU" dirty="0" smtClean="0"/>
              <a:t>0</a:t>
            </a:r>
          </a:p>
          <a:p>
            <a:pPr lvl="2"/>
            <a:r>
              <a:rPr lang="hu-HU" dirty="0"/>
              <a:t>Online kiadása a </a:t>
            </a:r>
            <a:r>
              <a:rPr lang="hu-HU" dirty="0" err="1"/>
              <a:t>MeRSZ-en</a:t>
            </a:r>
            <a:r>
              <a:rPr lang="hu-HU" dirty="0"/>
              <a:t>: </a:t>
            </a:r>
            <a:r>
              <a:rPr lang="hu-HU" dirty="0">
                <a:hlinkClick r:id="rId3"/>
              </a:rPr>
              <a:t>https://mersz.hu/?kdid=189</a:t>
            </a:r>
            <a:endParaRPr lang="hu-HU" dirty="0"/>
          </a:p>
          <a:p>
            <a:pPr lvl="1"/>
            <a:r>
              <a:rPr lang="hu-HU" dirty="0" smtClean="0"/>
              <a:t>Ajánlott irodalmak (angol nyelven)</a:t>
            </a:r>
          </a:p>
          <a:p>
            <a:pPr lvl="2"/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. </a:t>
            </a:r>
            <a:r>
              <a:rPr lang="hu-HU" dirty="0" err="1" smtClean="0"/>
              <a:t>Psychological</a:t>
            </a:r>
            <a:r>
              <a:rPr lang="hu-HU" dirty="0" smtClean="0"/>
              <a:t>, </a:t>
            </a:r>
            <a:r>
              <a:rPr lang="hu-HU" dirty="0" err="1" smtClean="0"/>
              <a:t>neuropsychological</a:t>
            </a:r>
            <a:r>
              <a:rPr lang="hu-HU" dirty="0" smtClean="0"/>
              <a:t>, and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perspectives</a:t>
            </a:r>
            <a:r>
              <a:rPr lang="hu-HU" dirty="0" smtClean="0"/>
              <a:t>. Graham </a:t>
            </a:r>
            <a:r>
              <a:rPr lang="hu-HU" dirty="0" err="1" smtClean="0"/>
              <a:t>Hole</a:t>
            </a:r>
            <a:r>
              <a:rPr lang="hu-HU" dirty="0" smtClean="0"/>
              <a:t> &amp; Victoria </a:t>
            </a:r>
            <a:r>
              <a:rPr lang="hu-HU" dirty="0" err="1" smtClean="0"/>
              <a:t>Bourne</a:t>
            </a:r>
            <a:r>
              <a:rPr lang="hu-HU" dirty="0" smtClean="0"/>
              <a:t> (szerk.). Oxford University Press, 2010</a:t>
            </a:r>
          </a:p>
          <a:p>
            <a:pPr lvl="2"/>
            <a:r>
              <a:rPr lang="hu-HU" dirty="0" smtClean="0"/>
              <a:t>The Oxford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Perception</a:t>
            </a:r>
            <a:r>
              <a:rPr lang="hu-HU" dirty="0" smtClean="0"/>
              <a:t>. Andrew J. </a:t>
            </a:r>
            <a:r>
              <a:rPr lang="hu-HU" dirty="0" err="1" smtClean="0"/>
              <a:t>Calder</a:t>
            </a:r>
            <a:r>
              <a:rPr lang="hu-HU" dirty="0" smtClean="0"/>
              <a:t>, </a:t>
            </a:r>
            <a:r>
              <a:rPr lang="hu-HU" dirty="0" err="1" smtClean="0"/>
              <a:t>Gillian</a:t>
            </a:r>
            <a:r>
              <a:rPr lang="hu-HU" dirty="0" smtClean="0"/>
              <a:t> Rhodes, Mark H. Johnson, James V. </a:t>
            </a:r>
            <a:r>
              <a:rPr lang="hu-HU" dirty="0" err="1" smtClean="0"/>
              <a:t>Haxby</a:t>
            </a:r>
            <a:r>
              <a:rPr lang="hu-HU" dirty="0" smtClean="0"/>
              <a:t> (szerk.). Oxford University Press, 2011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51" y="9331"/>
            <a:ext cx="166497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>
                <a:ea typeface="ＭＳ Ｐゴシック" panose="020B0600070205080204" pitchFamily="34" charset="-128"/>
              </a:rPr>
              <a:t>Két zárthelyi dolgozat a félév során, egy pótlási/javítási 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lehetőséggel (időpontokat lásd a féléves tematikánál)</a:t>
            </a:r>
          </a:p>
          <a:p>
            <a:pPr marL="0" indent="0">
              <a:buNone/>
            </a:pPr>
            <a:endParaRPr lang="hu-HU" altLang="hu-HU" dirty="0" smtClean="0">
              <a:ea typeface="ＭＳ Ｐゴシック" panose="020B0600070205080204" pitchFamily="34" charset="-128"/>
            </a:endParaRPr>
          </a:p>
          <a:p>
            <a:r>
              <a:rPr lang="hu-HU" dirty="0" smtClean="0">
                <a:ea typeface="ＭＳ Ｐゴシック" panose="020B0600070205080204" pitchFamily="34" charset="-128"/>
              </a:rPr>
              <a:t>ZH jellege: egyszeri választásos tesztkérdések, valamint rövid kifejtendő 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u-HU" altLang="hu-HU" sz="4000" smtClean="0">
                <a:ea typeface="ＭＳ Ｐゴシック" panose="020B0600070205080204" pitchFamily="34" charset="-128"/>
              </a:rPr>
              <a:t>További többletpontok - Kísérletek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33664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A két ZH </a:t>
            </a:r>
            <a:r>
              <a:rPr lang="hu-HU" altLang="hu-HU" sz="2800" dirty="0" err="1" smtClean="0">
                <a:ea typeface="ＭＳ Ｐゴシック" panose="020B0600070205080204" pitchFamily="34" charset="-128"/>
              </a:rPr>
              <a:t>össz-pontszámán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 túl lehetőség van további 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maximum 15%-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nyi pontot 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kísérletekkel/tesztkitöltésekkel teljesíteni</a:t>
            </a: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FONTOS!!! Többletpontot csak minimum elégséges ZH teljesítmény esetén tudunk beszámítani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!!!</a:t>
            </a:r>
          </a:p>
          <a:p>
            <a:endParaRPr lang="hu-HU" altLang="hu-HU" sz="2800" dirty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Kurzushoz témájához tartozó tesztcsomag elérhető:</a:t>
            </a:r>
          </a:p>
          <a:p>
            <a:pPr marL="0" indent="0">
              <a:buNone/>
            </a:pPr>
            <a:r>
              <a:rPr lang="hu-HU" altLang="hu-HU" sz="2800" dirty="0">
                <a:ea typeface="ＭＳ Ｐゴシック" panose="020B0600070205080204" pitchFamily="34" charset="-128"/>
              </a:rPr>
              <a:t>	</a:t>
            </a:r>
            <a:r>
              <a:rPr lang="hu-HU" altLang="hu-HU" sz="2800" dirty="0" smtClean="0">
                <a:ea typeface="ＭＳ Ｐゴシック" panose="020B0600070205080204" pitchFamily="34" charset="-128"/>
                <a:hlinkClick r:id="rId2" action="ppaction://hlinkfile"/>
              </a:rPr>
              <a:t>arclabor.com</a:t>
            </a: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Egyéb lehetőségekről és százalékokról a félév során </a:t>
            </a:r>
            <a:r>
              <a:rPr lang="hu-HU" altLang="hu-HU" sz="2800" dirty="0" err="1" smtClean="0">
                <a:ea typeface="ＭＳ Ｐゴシック" panose="020B0600070205080204" pitchFamily="34" charset="-128"/>
              </a:rPr>
              <a:t>Neptun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 üzeneten keresztül</a:t>
            </a:r>
            <a:endParaRPr lang="hu-HU" altLang="hu-HU" sz="2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53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Kísérletek – FONTOS!!!!!!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Az éppen aktuális kísérletekről a </a:t>
            </a:r>
            <a:r>
              <a:rPr lang="hu-HU" sz="2400" dirty="0" err="1"/>
              <a:t>N</a:t>
            </a:r>
            <a:r>
              <a:rPr lang="hu-HU" sz="2400" dirty="0" err="1" smtClean="0"/>
              <a:t>eptunon</a:t>
            </a:r>
            <a:r>
              <a:rPr lang="hu-HU" sz="2400" dirty="0" smtClean="0"/>
              <a:t> </a:t>
            </a:r>
            <a:r>
              <a:rPr lang="hu-HU" sz="2400" dirty="0"/>
              <a:t>küldünk majd üzenetet a szükséges információkkal (helyszín, időpont, pluszpontok száma, jelentkezés módja</a:t>
            </a:r>
            <a:r>
              <a:rPr lang="hu-HU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sz="2200" dirty="0" smtClean="0">
                <a:ea typeface="ＭＳ Ｐゴシック" panose="020B0600070205080204" pitchFamily="34" charset="-128"/>
              </a:rPr>
              <a:t>Kísérletet legkésőbb a kihirdetett időpont előtt 12 órával lehet lemondani, aki addig ezt nem teszi meg, ám a kísérleten nem jelenik meg, annak addig és későbbiekben szerzett pontjai NEM KERÜLNEK BESZÁMÍTÁSRA!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kísérletért adható pluszpontok</a:t>
            </a:r>
            <a:r>
              <a:rPr lang="hu-HU" sz="24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51581"/>
              </p:ext>
            </p:extLst>
          </p:nvPr>
        </p:nvGraphicFramePr>
        <p:xfrm>
          <a:off x="1115616" y="3861048"/>
          <a:ext cx="6408712" cy="2791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168352"/>
              </a:tblGrid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KÍSÉRLET JELLEGE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PLUSZPONTOK </a:t>
                      </a:r>
                      <a:r>
                        <a:rPr lang="hu-HU" sz="1000" dirty="0" smtClean="0">
                          <a:effectLst/>
                        </a:rPr>
                        <a:t>SZÁMA</a:t>
                      </a:r>
                    </a:p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</a:rPr>
                        <a:t>(a </a:t>
                      </a:r>
                      <a:r>
                        <a:rPr lang="hu-HU" sz="1000" dirty="0">
                          <a:effectLst/>
                        </a:rPr>
                        <a:t>kurzus </a:t>
                      </a:r>
                      <a:r>
                        <a:rPr lang="hu-HU" sz="1000" dirty="0" smtClean="0">
                          <a:effectLst/>
                        </a:rPr>
                        <a:t>össz-pontszámának </a:t>
                      </a:r>
                      <a:r>
                        <a:rPr lang="hu-HU" sz="1000" dirty="0">
                          <a:effectLst/>
                        </a:rPr>
                        <a:t>százalékában)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óránál hosszabb/több alkalmas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10%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perces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percnél rövidebb kísérlet / kisebb tesztek a neten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2-3%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Órákon elvégzett rövid teszt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4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Ponthatárok - szabályok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3868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 ZH-kon külön részérdemjegy nincsen, az egyetlen kritérium, hogy </a:t>
            </a:r>
            <a:r>
              <a:rPr lang="hu-HU" altLang="hu-HU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MINDKÉT ZH-N 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EL KELL ÉRNI </a:t>
            </a:r>
            <a:r>
              <a:rPr lang="hu-HU" altLang="hu-HU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MINIMUM 40%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-OT. ELLENKEZŐ ESETBEN AZ ADOTT ZH-T/ZH-KAT ÚJRA KELL ÍRNI!!!</a:t>
            </a:r>
          </a:p>
          <a:p>
            <a:pPr>
              <a:lnSpc>
                <a:spcPct val="90000"/>
              </a:lnSpc>
            </a:pPr>
            <a:r>
              <a:rPr lang="hu-HU" altLang="hu-HU" b="1" dirty="0" smtClean="0">
                <a:ea typeface="ＭＳ Ｐゴシック" panose="020B0600070205080204" pitchFamily="34" charset="-128"/>
              </a:rPr>
              <a:t>Ha mindkét ZH-n elérte a hallgató a 40%-ot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, akkor a pontszámaihoz hozzáadódik a teljesített kísérletek össz-pontszáma</a:t>
            </a:r>
          </a:p>
        </p:txBody>
      </p:sp>
    </p:spTree>
    <p:extLst>
      <p:ext uri="{BB962C8B-B14F-4D97-AF65-F5344CB8AC3E}">
        <p14:creationId xmlns:p14="http://schemas.microsoft.com/office/powerpoint/2010/main" val="539857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pPr algn="ctr"/>
            <a:r>
              <a:rPr lang="hu-HU" altLang="hu-HU" sz="4800" smtClean="0">
                <a:ea typeface="ＭＳ Ｐゴシック" panose="020B0600070205080204" pitchFamily="34" charset="-128"/>
              </a:rPr>
              <a:t>Tematika heti lebontásban</a:t>
            </a:r>
          </a:p>
        </p:txBody>
      </p:sp>
    </p:spTree>
    <p:extLst>
      <p:ext uri="{BB962C8B-B14F-4D97-AF65-F5344CB8AC3E}">
        <p14:creationId xmlns:p14="http://schemas.microsoft.com/office/powerpoint/2010/main" val="1222931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228806"/>
              </p:ext>
            </p:extLst>
          </p:nvPr>
        </p:nvGraphicFramePr>
        <p:xfrm>
          <a:off x="683568" y="476672"/>
          <a:ext cx="7975848" cy="5805525"/>
        </p:xfrm>
        <a:graphic>
          <a:graphicData uri="http://schemas.openxmlformats.org/drawingml/2006/table">
            <a:tbl>
              <a:tblPr/>
              <a:tblGrid>
                <a:gridCol w="644513"/>
                <a:gridCol w="1450154"/>
                <a:gridCol w="5881181"/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19.</a:t>
                      </a:r>
                      <a:endParaRPr kumimoji="0" lang="hu-HU" altLang="hu-H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arcok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30.</a:t>
                      </a:r>
                      <a:endParaRPr kumimoji="0" lang="hu-HU" altLang="hu-H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</a:t>
                      </a: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</a:t>
                      </a: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</a:t>
                      </a: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alkalom – igény szerint …</a:t>
                      </a:r>
                      <a:endParaRPr kumimoji="0" lang="hu-HU" altLang="hu-H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6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534</Words>
  <Application>Microsoft Office PowerPoint</Application>
  <PresentationFormat>Diavetítés a képernyőre (4:3 oldalarány)</PresentationFormat>
  <Paragraphs>107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MS Mincho</vt:lpstr>
      <vt:lpstr>ＭＳ Ｐゴシック</vt:lpstr>
      <vt:lpstr>Arial</vt:lpstr>
      <vt:lpstr>Calibri</vt:lpstr>
      <vt:lpstr>Times New Roman</vt:lpstr>
      <vt:lpstr>Wingdings</vt:lpstr>
      <vt:lpstr>Office-téma</vt:lpstr>
      <vt:lpstr>Az emberi arcok Óramegbeszélés</vt:lpstr>
      <vt:lpstr>Elérhetőségek, oktatók</vt:lpstr>
      <vt:lpstr>Követelmények I.</vt:lpstr>
      <vt:lpstr>Követelmények II.</vt:lpstr>
      <vt:lpstr>További többletpontok - Kísérletek</vt:lpstr>
      <vt:lpstr>Kísérletek – FONTOS!!!!!!</vt:lpstr>
      <vt:lpstr>Ponthatárok - szabályok</vt:lpstr>
      <vt:lpstr>Tematika heti lebontásban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- kurzus</dc:title>
  <dc:creator>home</dc:creator>
  <cp:lastModifiedBy>Márti</cp:lastModifiedBy>
  <cp:revision>21</cp:revision>
  <dcterms:created xsi:type="dcterms:W3CDTF">2013-12-03T09:10:55Z</dcterms:created>
  <dcterms:modified xsi:type="dcterms:W3CDTF">2019-02-04T09:20:52Z</dcterms:modified>
</cp:coreProperties>
</file>