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10" r:id="rId2"/>
    <p:sldId id="377" r:id="rId3"/>
    <p:sldId id="328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1" r:id="rId27"/>
    <p:sldId id="402" r:id="rId28"/>
    <p:sldId id="403" r:id="rId29"/>
    <p:sldId id="404" r:id="rId30"/>
    <p:sldId id="405" r:id="rId31"/>
    <p:sldId id="329" r:id="rId32"/>
    <p:sldId id="400" r:id="rId3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ACEBE-7797-4D95-9C6F-059333BD89EA}" type="datetimeFigureOut">
              <a:rPr lang="hu-HU" smtClean="0"/>
              <a:pPr/>
              <a:t>2018.04.24.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6E0A6-F7A0-4CFB-BC2D-70E6307793B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3842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7ABD3-0CD8-F94B-9AB9-79E8324CC534}" type="datetimeFigureOut">
              <a:rPr lang="hu-HU" smtClean="0"/>
              <a:pPr/>
              <a:t>2018.04.24.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5C3D2-ED22-7440-B3B5-FCECB2907FB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40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B16E9-CBCB-4A40-9614-0761CA355C94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52A2-2792-4BCC-9155-2BF8664D52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79CE-F3DE-498D-8633-1E1FE799F02F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3BAF-E28F-4F20-9FE0-96B83610D0E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3F69-9CD8-4124-9731-3BEEDE9C2B14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32825-90B1-48D7-B02C-A4EB3E6C2B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E306C-2042-4265-AA14-1E3FD961306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0341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6A33-4634-4799-A420-EFEE0016A3BE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F7FE-FE76-46F6-95D0-9DF7CEEFA38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F0C3-3E54-4FDC-9ECD-DD90F81E472A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93989-F171-4552-8735-BBD45817C3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BF5B-3442-4105-BA53-71443C7F7E1F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8705E-3E1A-4057-89CB-6AE3988F09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6A22-F289-432A-A5AD-95041DEAEC3F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585CC-6BAC-4B0D-8854-CA30920E014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7E7A6-EF6C-4573-9AFD-AEB6C44B7E8D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F83B6-7E41-48F8-ACF4-F40B4251C3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91FA-63F0-4BBF-A9F6-447A9221AD6D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B79BF-4073-4785-9DA3-C461BBAE6B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FB95F-1C35-4107-98E3-C943DFFB9BC9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9F662-FA20-4719-BC17-1EB21B68DF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ABF6-4C5C-4894-AC1E-A34C7A21C6D3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837C-3153-4C16-8C89-2EA5759C88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6E9382-9FE9-4EED-B484-1D7AE82B5964}" type="datetimeFigureOut">
              <a:rPr lang="hu-HU"/>
              <a:pPr>
                <a:defRPr/>
              </a:pPr>
              <a:t>2018.04.24.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619B13-83C8-45B2-B3CC-6BCEA44D71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sci.bme.hu/~ktkuser/KURZUSOK/BMETE47A014/2016_2017_2/" TargetMode="External"/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40369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emberi arcok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3100" dirty="0" smtClean="0"/>
              <a:t>Alkalmazások és érdekességek</a:t>
            </a:r>
            <a:r>
              <a:rPr lang="hu-HU" altLang="hu-HU" sz="54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/>
            </a:r>
            <a:br>
              <a:rPr lang="hu-HU" altLang="hu-HU" sz="54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352928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Zimmer Márta</a:t>
            </a:r>
          </a:p>
          <a:p>
            <a:r>
              <a:rPr lang="hu-HU" sz="1900" dirty="0" err="1" smtClean="0">
                <a:hlinkClick r:id="rId2"/>
              </a:rPr>
              <a:t>mzimmer</a:t>
            </a:r>
            <a:r>
              <a:rPr lang="hu-HU" sz="1900" dirty="0" smtClean="0">
                <a:hlinkClick r:id="rId2"/>
              </a:rPr>
              <a:t>@</a:t>
            </a:r>
            <a:r>
              <a:rPr lang="hu-HU" sz="1900" dirty="0" err="1" smtClean="0">
                <a:hlinkClick r:id="rId2"/>
              </a:rPr>
              <a:t>cogsci.bme.hu</a:t>
            </a:r>
            <a:endParaRPr lang="hu-HU" sz="1900" dirty="0" smtClean="0"/>
          </a:p>
          <a:p>
            <a:endParaRPr lang="hu-HU" sz="1900" dirty="0"/>
          </a:p>
          <a:p>
            <a:r>
              <a:rPr lang="hu-HU" sz="1900" dirty="0">
                <a:hlinkClick r:id="rId3"/>
              </a:rPr>
              <a:t>http://www.cogsci.bme.hu/~</a:t>
            </a:r>
            <a:r>
              <a:rPr lang="hu-HU" sz="1900" dirty="0" smtClean="0">
                <a:hlinkClick r:id="rId3"/>
              </a:rPr>
              <a:t>ktkuser/KURZUSOK/BMETE47A014/2017_2018_2/</a:t>
            </a:r>
            <a:endParaRPr lang="hu-HU" sz="1900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306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smtClean="0"/>
              <a:t>Az eddig ismertetett eredményektől eltérően …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smtClean="0"/>
              <a:t>Itt nem egy csoport átlagára vagyunk kíváncsiak, éppen ellenkezőleg! Az egyéni produkciók érdekelnek minket! Ezt kell tudnunk úgy feltérképezni, hogy esetleg be tudjuk becsülni azok megbízhatóságát, pontosságát is!</a:t>
            </a:r>
          </a:p>
          <a:p>
            <a:endParaRPr lang="hu-HU" sz="2800" smtClean="0"/>
          </a:p>
          <a:p>
            <a:r>
              <a:rPr lang="hu-HU" sz="2800" smtClean="0"/>
              <a:t>Vizsgálhatók például csoportközi különbségek, ezek közül talán leginkább a nemi különbségek adják magukat!</a:t>
            </a:r>
          </a:p>
          <a:p>
            <a:endParaRPr lang="hu-HU" sz="2800" smtClean="0"/>
          </a:p>
        </p:txBody>
      </p:sp>
    </p:spTree>
    <p:extLst>
      <p:ext uri="{BB962C8B-B14F-4D97-AF65-F5344CB8AC3E}">
        <p14:creationId xmlns:p14="http://schemas.microsoft.com/office/powerpoint/2010/main" val="19865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Nők versus férfiak …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 smtClean="0"/>
              <a:t>Általános eltérések (téri/vizuális versus nyelvi)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Utóbbi miatt felmerül, hogy jobbak-e a nők, ha több nyelvi jellegű címkét használnak.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Lewin és Herlitz, 2002: arcfelismerési feladat és a résztvevők nyelvi képességének tesztelése.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Kapták: női arcok esetén a nők jobb felismerési teljesítményt mutattak. Nyelvi képességek: érdekes módon a férfiak esetében volt kimutatható, hogy ezek egyenes arányban álltak a jobb arcfelismeréssel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Wright és Sledden, 2003: mindenki a maga nemének felismerésében jobb (ez azonban híres emberek esetében éppen fordítva van; khm…. Ki gondolta volna!)</a:t>
            </a:r>
          </a:p>
        </p:txBody>
      </p:sp>
    </p:spTree>
    <p:extLst>
      <p:ext uri="{BB962C8B-B14F-4D97-AF65-F5344CB8AC3E}">
        <p14:creationId xmlns:p14="http://schemas.microsoft.com/office/powerpoint/2010/main" val="42318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Hormonok … (1)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Sherwin, 2003: nagyobb arányú ösztrogén – jobb teljesítmény verbális tesztekben; magasabb tesztoszteron-szint – jobb pontszámok téri-vizuális feladatokban (nemtől függetlenül!)</a:t>
            </a:r>
          </a:p>
          <a:p>
            <a:endParaRPr lang="hu-HU" smtClean="0"/>
          </a:p>
          <a:p>
            <a:r>
              <a:rPr lang="hu-HU" smtClean="0"/>
              <a:t>Több hormonális hatásról később! </a:t>
            </a:r>
            <a:r>
              <a:rPr lang="hu-HU" smtClean="0">
                <a:sym typeface="Wingdings" pitchFamily="2" charset="2"/>
              </a:rPr>
              <a:t></a:t>
            </a: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1576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Személyiségjegyek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Agresszív személyek: inkább negatív érzelmeket dolgoznak fel, összesített érzelmi teljesítményük rossz.</a:t>
            </a:r>
          </a:p>
          <a:p>
            <a:r>
              <a:rPr lang="hu-HU" sz="2800" smtClean="0"/>
              <a:t>Antiszociális: félelem és szomorúság feldolgozása rossz.</a:t>
            </a:r>
          </a:p>
          <a:p>
            <a:r>
              <a:rPr lang="hu-HU" sz="2800" dirty="0" smtClean="0"/>
              <a:t>Intelligencia: kevésbé súlyosan retardáltak érzelmek és </a:t>
            </a:r>
            <a:r>
              <a:rPr lang="hu-HU" sz="2800" dirty="0" err="1" smtClean="0"/>
              <a:t>identikum</a:t>
            </a:r>
            <a:r>
              <a:rPr lang="hu-HU" sz="2800" dirty="0" smtClean="0"/>
              <a:t> felismerésében kevésbé rosszak. Normál tartományban férfiak esetén a jobb intellektus jobb felismerési képességekkel társul.</a:t>
            </a:r>
          </a:p>
        </p:txBody>
      </p:sp>
    </p:spTree>
    <p:extLst>
      <p:ext uri="{BB962C8B-B14F-4D97-AF65-F5344CB8AC3E}">
        <p14:creationId xmlns:p14="http://schemas.microsoft.com/office/powerpoint/2010/main" val="3544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kor hatása – kicsik és nagyok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smtClean="0"/>
              <a:t>Gyerekek szimulált helyzetben</a:t>
            </a:r>
          </a:p>
          <a:p>
            <a:r>
              <a:rPr lang="hu-HU" sz="2800" smtClean="0"/>
              <a:t>Ha a valódi elkövető jelen van, akkor már a 4 éves is gyorsabb és pontosabb, 5 évesen szinte felnőttszerű teljesítmény</a:t>
            </a:r>
          </a:p>
          <a:p>
            <a:r>
              <a:rPr lang="hu-HU" sz="2800" smtClean="0"/>
              <a:t>A nagyobb gond akkor van, ha az elkövető nincs jelen, ekkor ugyanis még a 13 évesek is rosszabbul teljesítenek, mint a felnőttek</a:t>
            </a:r>
          </a:p>
          <a:p>
            <a:pPr lvl="1"/>
            <a:r>
              <a:rPr lang="hu-HU" sz="2400" smtClean="0"/>
              <a:t>Oka: megfelelési igény, kognitív funkciók éretlensége</a:t>
            </a:r>
          </a:p>
          <a:p>
            <a:r>
              <a:rPr lang="hu-HU" sz="2800" smtClean="0"/>
              <a:t>Idős szemtanúk: OAE, demencia</a:t>
            </a:r>
          </a:p>
        </p:txBody>
      </p:sp>
    </p:spTree>
    <p:extLst>
      <p:ext uri="{BB962C8B-B14F-4D97-AF65-F5344CB8AC3E}">
        <p14:creationId xmlns:p14="http://schemas.microsoft.com/office/powerpoint/2010/main" val="40161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Az eltelt idő nyomában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884363"/>
            <a:ext cx="8229600" cy="3849687"/>
          </a:xfrm>
        </p:spPr>
        <p:txBody>
          <a:bodyPr/>
          <a:lstStyle/>
          <a:p>
            <a:r>
              <a:rPr lang="hu-HU" smtClean="0"/>
              <a:t>Minél előbb tesz vallomást, annál pontosabb lesz, annál több információt ad</a:t>
            </a:r>
          </a:p>
          <a:p>
            <a:r>
              <a:rPr lang="hu-HU" smtClean="0"/>
              <a:t>De: a klasszikus felejtési görbe itt is érvényes</a:t>
            </a:r>
          </a:p>
          <a:p>
            <a:pPr>
              <a:buFont typeface="Arial" charset="0"/>
              <a:buNone/>
            </a:pPr>
            <a:endParaRPr lang="hu-HU" smtClean="0"/>
          </a:p>
        </p:txBody>
      </p:sp>
      <p:pic>
        <p:nvPicPr>
          <p:cNvPr id="31749" name="Picture 5" descr="tumblr_m48vn1LuGl1rsu9eao2_12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8288" y="3860800"/>
            <a:ext cx="3635375" cy="2774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24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Újabb becslő változók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mtClean="0"/>
              <a:t>A stressz és trauma mértéke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Kísérletes vizsgálata: ha az esemény alatt feszültségkeltő inger is jelen van, akkor módosul-e a későbbi felismerési teljesítmény?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Kapták: ezek elvonják a figyelmet (fegyver versus csekk)</a:t>
            </a:r>
          </a:p>
          <a:p>
            <a:pPr>
              <a:lnSpc>
                <a:spcPct val="90000"/>
              </a:lnSpc>
            </a:pPr>
            <a:r>
              <a:rPr lang="hu-HU" smtClean="0"/>
              <a:t>Mennyi időt tölt egy kép megnézésével? ~</a:t>
            </a:r>
          </a:p>
          <a:p>
            <a:pPr>
              <a:lnSpc>
                <a:spcPct val="90000"/>
              </a:lnSpc>
            </a:pPr>
            <a:r>
              <a:rPr lang="hu-HU" smtClean="0"/>
              <a:t>Milyen részletes a leírás?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Ha túlságosan, akkor valószínűleg előhívja sztereotípiáit is!</a:t>
            </a:r>
          </a:p>
          <a:p>
            <a:pPr>
              <a:lnSpc>
                <a:spcPct val="90000"/>
              </a:lnSpc>
            </a:pP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749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Rendszerváltozók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Alapszabály: ne alkalmazz egyszerre több módszert!</a:t>
            </a:r>
          </a:p>
          <a:p>
            <a:r>
              <a:rPr lang="hu-HU" smtClean="0"/>
              <a:t>Csoportban történő szembesítés/kiválasztás esetén figyelni kell, hogy hasonlóak is legyenek!</a:t>
            </a:r>
          </a:p>
          <a:p>
            <a:r>
              <a:rPr lang="hu-HU" smtClean="0"/>
              <a:t>Egyáltalán csoportosan vagy egyenként?</a:t>
            </a:r>
          </a:p>
          <a:p>
            <a:r>
              <a:rPr lang="hu-HU" smtClean="0"/>
              <a:t>Statikus vagy dinamikus bemutatás?</a:t>
            </a:r>
          </a:p>
          <a:p>
            <a:r>
              <a:rPr lang="hu-HU" smtClean="0"/>
              <a:t>„Kettős vak” eljárás!</a:t>
            </a:r>
          </a:p>
        </p:txBody>
      </p:sp>
    </p:spTree>
    <p:extLst>
      <p:ext uri="{BB962C8B-B14F-4D97-AF65-F5344CB8AC3E}">
        <p14:creationId xmlns:p14="http://schemas.microsoft.com/office/powerpoint/2010/main" val="27284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r>
              <a:rPr lang="hu-HU" smtClean="0"/>
              <a:t>Csoportos torzítások</a:t>
            </a:r>
          </a:p>
        </p:txBody>
      </p:sp>
    </p:spTree>
    <p:extLst>
      <p:ext uri="{BB962C8B-B14F-4D97-AF65-F5344CB8AC3E}">
        <p14:creationId xmlns:p14="http://schemas.microsoft.com/office/powerpoint/2010/main" val="13331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442913"/>
            <a:ext cx="8229600" cy="5649912"/>
          </a:xfrm>
        </p:spPr>
        <p:txBody>
          <a:bodyPr/>
          <a:lstStyle/>
          <a:p>
            <a:r>
              <a:rPr lang="hu-HU" sz="2800" smtClean="0"/>
              <a:t>Nagyrészt említettük már, itt csak összefoglaljuk, illetve 1-2 másikkal kiegészítjük</a:t>
            </a:r>
          </a:p>
          <a:p>
            <a:r>
              <a:rPr lang="hu-HU" sz="2800" smtClean="0"/>
              <a:t>ORE (nem a bőr színe az oka!)</a:t>
            </a:r>
          </a:p>
          <a:p>
            <a:r>
              <a:rPr lang="hu-HU" sz="2800" smtClean="0"/>
              <a:t>Saját nem, saját kor, saját faj hatás is!</a:t>
            </a:r>
          </a:p>
          <a:p>
            <a:r>
              <a:rPr lang="hu-HU" sz="2800" smtClean="0"/>
              <a:t>Összesített modell: Sporer, 2002</a:t>
            </a:r>
          </a:p>
          <a:p>
            <a:pPr lvl="1"/>
            <a:r>
              <a:rPr lang="hu-HU" sz="2400" smtClean="0"/>
              <a:t>Más feldolgozási pálya tartozik az ingroup egyedekhez, itt szakértők vagyunk, tehát konfigurális alapú a feldolgozás. Automatikus, gyors, sikeres.</a:t>
            </a:r>
          </a:p>
          <a:p>
            <a:pPr lvl="1"/>
            <a:r>
              <a:rPr lang="hu-HU" sz="2400" smtClean="0"/>
              <a:t>Outgroup egyén: nem egyéni szinten döntünk, először kategorizálunk, majd:</a:t>
            </a:r>
          </a:p>
          <a:p>
            <a:pPr lvl="2"/>
            <a:r>
              <a:rPr lang="hu-HU" sz="2000" smtClean="0"/>
              <a:t>A; Feldolgozás (vonás-alapú? Konfigurális?) vagy sztereotípiák</a:t>
            </a:r>
          </a:p>
          <a:p>
            <a:pPr lvl="2"/>
            <a:r>
              <a:rPr lang="hu-HU" sz="2000" smtClean="0"/>
              <a:t>B; Felszínesebb kódolás, kevesebb figyelem</a:t>
            </a:r>
          </a:p>
          <a:p>
            <a:pPr lvl="2"/>
            <a:r>
              <a:rPr lang="hu-HU" sz="2000" smtClean="0"/>
              <a:t>Mindkét lépésnek a szegényesebb felismerés lesz az eredménye!</a:t>
            </a:r>
          </a:p>
          <a:p>
            <a:endParaRPr lang="hu-HU" sz="2800" smtClean="0"/>
          </a:p>
        </p:txBody>
      </p:sp>
    </p:spTree>
    <p:extLst>
      <p:ext uri="{BB962C8B-B14F-4D97-AF65-F5344CB8AC3E}">
        <p14:creationId xmlns:p14="http://schemas.microsoft.com/office/powerpoint/2010/main" val="16082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>
            <p:extLst/>
          </p:nvPr>
        </p:nvGraphicFramePr>
        <p:xfrm>
          <a:off x="395536" y="476672"/>
          <a:ext cx="8352928" cy="5805525"/>
        </p:xfrm>
        <a:graphic>
          <a:graphicData uri="http://schemas.openxmlformats.org/drawingml/2006/table">
            <a:tbl>
              <a:tblPr/>
              <a:tblGrid>
                <a:gridCol w="67498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51871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615923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</a:tblGrid>
              <a:tr h="5588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Időpont</a:t>
                      </a:r>
                      <a:endParaRPr kumimoji="0" lang="hu-HU" alt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Téma</a:t>
                      </a:r>
                      <a:endParaRPr kumimoji="0" lang="hu-HU" altLang="hu-H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Óramegbeszélés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speciálisak (?), korai modellek, arcok reprezentációja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20.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Fejlődési adatok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  <a:tr h="39628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27.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arcon tükröződő érzelmek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4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Szociális aspektusok (tekintet iránya, nem, kor, attraktivitás)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5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 Zárthelyi dolgozat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6"/>
                  </a:ext>
                </a:extLst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20.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- </a:t>
                      </a:r>
                      <a:r>
                        <a:rPr kumimoji="0" lang="hu-HU" altLang="hu-H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elektrofiziológia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7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27.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– képalkotó eljárások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8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3.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Tavaszi szünet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9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0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17.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II., fejlődési rendellenességek, pszichiátria és arcok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1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24.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Alkalmazások és érdekességek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2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1.</a:t>
                      </a: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Szünet</a:t>
                      </a: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3"/>
                  </a:ext>
                </a:extLst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8.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 Zárthelyi dolgozat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4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15.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alkalom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5"/>
                  </a:ext>
                </a:extLst>
              </a:tr>
            </a:tbl>
          </a:graphicData>
        </a:graphic>
      </p:graphicFrame>
      <p:pic>
        <p:nvPicPr>
          <p:cNvPr id="3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590" y="108512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980" y="1438129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91478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229" y="216524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982" y="2543944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78" y="285293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46" y="321297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238" y="3581400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638" y="3914738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078" y="4267200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724" y="4604183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8461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r>
              <a:rPr lang="hu-HU" smtClean="0"/>
              <a:t>Arcok rekonstrukciója, térfigyelő kamerák</a:t>
            </a:r>
          </a:p>
        </p:txBody>
      </p:sp>
    </p:spTree>
    <p:extLst>
      <p:ext uri="{BB962C8B-B14F-4D97-AF65-F5344CB8AC3E}">
        <p14:creationId xmlns:p14="http://schemas.microsoft.com/office/powerpoint/2010/main" val="1998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/>
              <a:t>Matching</a:t>
            </a:r>
            <a:r>
              <a:rPr lang="hu-HU" dirty="0" smtClean="0"/>
              <a:t> feladatok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Vajon ebben jók vagyunk?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Életszagú helyzet: pénztárosok és a személyigazolványok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 err="1" smtClean="0"/>
              <a:t>Kemp</a:t>
            </a:r>
            <a:r>
              <a:rPr lang="hu-HU" sz="2800" dirty="0" smtClean="0"/>
              <a:t> et </a:t>
            </a:r>
            <a:r>
              <a:rPr lang="hu-HU" sz="2800" dirty="0" err="1" smtClean="0"/>
              <a:t>al</a:t>
            </a:r>
            <a:r>
              <a:rPr lang="hu-HU" sz="2800" dirty="0" smtClean="0"/>
              <a:t>., 1997: 4 helyzet</a:t>
            </a:r>
          </a:p>
          <a:p>
            <a:pPr marL="1371600" lvl="2" indent="-457200">
              <a:lnSpc>
                <a:spcPct val="90000"/>
              </a:lnSpc>
              <a:buFont typeface="Arial" charset="0"/>
              <a:buAutoNum type="arabicPeriod"/>
            </a:pPr>
            <a:r>
              <a:rPr lang="hu-HU" sz="2000" dirty="0" smtClean="0"/>
              <a:t>Igazolvány és a személy teljesen ugyanolyan</a:t>
            </a:r>
          </a:p>
          <a:p>
            <a:pPr marL="1371600" lvl="2" indent="-457200">
              <a:lnSpc>
                <a:spcPct val="90000"/>
              </a:lnSpc>
              <a:buFont typeface="Arial" charset="0"/>
              <a:buAutoNum type="arabicPeriod"/>
            </a:pPr>
            <a:r>
              <a:rPr lang="hu-HU" sz="2000" dirty="0" smtClean="0"/>
              <a:t>Övé az igazolvány, de más külső jegyek</a:t>
            </a:r>
          </a:p>
          <a:p>
            <a:pPr marL="1371600" lvl="2" indent="-457200">
              <a:lnSpc>
                <a:spcPct val="90000"/>
              </a:lnSpc>
              <a:buFont typeface="Arial" charset="0"/>
              <a:buAutoNum type="arabicPeriod"/>
            </a:pPr>
            <a:r>
              <a:rPr lang="hu-HU" sz="2000" dirty="0" smtClean="0"/>
              <a:t>Másé, de arra nagyon hasonlít</a:t>
            </a:r>
          </a:p>
          <a:p>
            <a:pPr marL="1371600" lvl="2" indent="-457200">
              <a:lnSpc>
                <a:spcPct val="90000"/>
              </a:lnSpc>
              <a:buFont typeface="Arial" charset="0"/>
              <a:buAutoNum type="arabicPeriod"/>
            </a:pPr>
            <a:r>
              <a:rPr lang="hu-HU" sz="2000" dirty="0" smtClean="0"/>
              <a:t>Másé és nem is hasonlít rá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Teljesítményük: 1.: 93%, 2.: 86%, 3.: 36%, 4.: 66%.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Hm… elgondolkodtató, ráadásul ez egy kísérleti helyzet!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1" y="0"/>
            <a:ext cx="2771800" cy="23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2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Térfigyelő kamerák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mtClean="0"/>
              <a:t>Csak akkor hasznos, ha ismerjük az illetőt</a:t>
            </a:r>
          </a:p>
          <a:p>
            <a:pPr>
              <a:lnSpc>
                <a:spcPct val="90000"/>
              </a:lnSpc>
            </a:pPr>
            <a:r>
              <a:rPr lang="hu-HU" smtClean="0"/>
              <a:t>Kísérleti tesztelése: felvétel bemutatása után 8 kép közül válasszák ki, kit láttak a felvételen</a:t>
            </a:r>
          </a:p>
          <a:p>
            <a:pPr>
              <a:lnSpc>
                <a:spcPct val="90000"/>
              </a:lnSpc>
            </a:pPr>
            <a:r>
              <a:rPr lang="hu-HU" smtClean="0"/>
              <a:t>Sokkoló eredmény: mindösszesen 20%-os teljesítmény!!!!</a:t>
            </a:r>
          </a:p>
          <a:p>
            <a:pPr>
              <a:lnSpc>
                <a:spcPct val="90000"/>
              </a:lnSpc>
            </a:pPr>
            <a:r>
              <a:rPr lang="hu-HU" smtClean="0"/>
              <a:t>Ezen nem javít az sem, ha a kép jó minőségű és/vagy színes.</a:t>
            </a:r>
          </a:p>
          <a:p>
            <a:pPr>
              <a:lnSpc>
                <a:spcPct val="90000"/>
              </a:lnSpc>
            </a:pPr>
            <a:r>
              <a:rPr lang="hu-HU" smtClean="0"/>
              <a:t>Újabb érv arra, hogy ismeretlen arcokat képi alapon kódolunk.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851" y="0"/>
            <a:ext cx="2359149" cy="148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Arcrekonstrukciós eljárások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Legősibb: rendőrségi rajzoló</a:t>
            </a:r>
          </a:p>
          <a:p>
            <a:r>
              <a:rPr lang="hu-HU" smtClean="0"/>
              <a:t>Később számítógépes programok</a:t>
            </a:r>
          </a:p>
          <a:p>
            <a:pPr lvl="1"/>
            <a:r>
              <a:rPr lang="hu-HU" smtClean="0"/>
              <a:t>Identi-Kit (papír alapú)</a:t>
            </a:r>
          </a:p>
          <a:p>
            <a:pPr lvl="1"/>
            <a:r>
              <a:rPr lang="hu-HU" smtClean="0"/>
              <a:t>Photofit</a:t>
            </a:r>
          </a:p>
          <a:p>
            <a:pPr lvl="1"/>
            <a:r>
              <a:rPr lang="hu-HU" smtClean="0"/>
              <a:t>Identi-Kit 2000</a:t>
            </a:r>
          </a:p>
          <a:p>
            <a:pPr lvl="1"/>
            <a:r>
              <a:rPr lang="hu-HU" smtClean="0"/>
              <a:t>FACES 3.0</a:t>
            </a:r>
          </a:p>
          <a:p>
            <a:pPr lvl="1"/>
            <a:r>
              <a:rPr lang="hu-HU" smtClean="0"/>
              <a:t>E-FIT</a:t>
            </a:r>
          </a:p>
          <a:p>
            <a:endParaRPr lang="hu-HU" smtClean="0"/>
          </a:p>
        </p:txBody>
      </p:sp>
      <p:pic>
        <p:nvPicPr>
          <p:cNvPr id="39941" name="Picture 5" descr="http://media.monstersandcritics.com/galleries/1557929/JTM-04157255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628775"/>
            <a:ext cx="2411412" cy="2368550"/>
          </a:xfrm>
          <a:prstGeom prst="rect">
            <a:avLst/>
          </a:prstGeom>
          <a:noFill/>
        </p:spPr>
      </p:pic>
      <p:pic>
        <p:nvPicPr>
          <p:cNvPr id="39943" name="Picture 7" descr="http://illuminationsgallery.files.wordpress.com/2013/01/photofi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3998913"/>
            <a:ext cx="5435600" cy="285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77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r>
              <a:rPr lang="hu-HU" smtClean="0"/>
              <a:t>Arc- és érzelemfelismerő gépek</a:t>
            </a:r>
          </a:p>
        </p:txBody>
      </p:sp>
    </p:spTree>
    <p:extLst>
      <p:ext uri="{BB962C8B-B14F-4D97-AF65-F5344CB8AC3E}">
        <p14:creationId xmlns:p14="http://schemas.microsoft.com/office/powerpoint/2010/main" val="17739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Gépi felismerés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Hatalmas kapacitásra lenne szükség!</a:t>
            </a:r>
          </a:p>
          <a:p>
            <a:r>
              <a:rPr lang="hu-HU" smtClean="0"/>
              <a:t>Kezdeti próbálkozások: tréningben jól teljesítenek, de nem tudnak generalizálni</a:t>
            </a:r>
          </a:p>
          <a:p>
            <a:r>
              <a:rPr lang="hu-HU" smtClean="0"/>
              <a:t>Egy működő rendszer: CERT</a:t>
            </a:r>
          </a:p>
          <a:p>
            <a:r>
              <a:rPr lang="hu-HU" smtClean="0"/>
              <a:t>Érzelmekre, fájdalom detektálására, fáradtság észlelésére használnak ilyen rendszereket</a:t>
            </a:r>
          </a:p>
          <a:p>
            <a:r>
              <a:rPr lang="hu-HU" smtClean="0"/>
              <a:t>Újabban: fejlődési rendellenességekben</a:t>
            </a:r>
          </a:p>
        </p:txBody>
      </p:sp>
    </p:spTree>
    <p:extLst>
      <p:ext uri="{BB962C8B-B14F-4D97-AF65-F5344CB8AC3E}">
        <p14:creationId xmlns:p14="http://schemas.microsoft.com/office/powerpoint/2010/main" val="18054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Hormonok … 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Vizsgálatok zömében NINCS valós hormonális mérés (nők – ciklus)</a:t>
            </a:r>
          </a:p>
          <a:p>
            <a:r>
              <a:rPr lang="hu-HU" dirty="0" smtClean="0"/>
              <a:t>Lásd: szociális aspektusok óra vége – attraktivitás és hormonok</a:t>
            </a:r>
          </a:p>
          <a:p>
            <a:r>
              <a:rPr lang="hu-HU" dirty="0" smtClean="0"/>
              <a:t>Kovács és munkatársai, 2004, 2007 – hormonok észlelésének mérhető hatása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74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Humán feromonérzékelés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 járulékos </a:t>
            </a:r>
            <a:r>
              <a:rPr lang="hu-HU" altLang="hu-HU" dirty="0" err="1" smtClean="0"/>
              <a:t>olfaktoros</a:t>
            </a:r>
            <a:r>
              <a:rPr lang="hu-HU" altLang="hu-HU" dirty="0" smtClean="0"/>
              <a:t> (szaglási) rendszer megléte embereknél kérdéses</a:t>
            </a:r>
          </a:p>
          <a:p>
            <a:pPr eaLnBrk="1" hangingPunct="1"/>
            <a:r>
              <a:rPr lang="hu-HU" altLang="hu-HU" dirty="0" smtClean="0"/>
              <a:t>Kérdés: befolyásolja-e észlelésünket a </a:t>
            </a:r>
            <a:r>
              <a:rPr lang="hu-HU" altLang="hu-HU" dirty="0" err="1" smtClean="0"/>
              <a:t>feromon</a:t>
            </a:r>
            <a:r>
              <a:rPr lang="hu-HU" altLang="hu-H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479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569325" cy="646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2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02163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6351588" y="4889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6135688" y="49609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pSp>
        <p:nvGrpSpPr>
          <p:cNvPr id="27653" name="Group 20"/>
          <p:cNvGrpSpPr>
            <a:grpSpLocks/>
          </p:cNvGrpSpPr>
          <p:nvPr/>
        </p:nvGrpSpPr>
        <p:grpSpPr bwMode="auto">
          <a:xfrm>
            <a:off x="2987675" y="1955800"/>
            <a:ext cx="5791200" cy="4281488"/>
            <a:chOff x="1882" y="1473"/>
            <a:chExt cx="3648" cy="2697"/>
          </a:xfrm>
        </p:grpSpPr>
        <p:pic>
          <p:nvPicPr>
            <p:cNvPr id="2765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1473"/>
              <a:ext cx="3648" cy="2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7656" name="Group 19"/>
            <p:cNvGrpSpPr>
              <a:grpSpLocks/>
            </p:cNvGrpSpPr>
            <p:nvPr/>
          </p:nvGrpSpPr>
          <p:grpSpPr bwMode="auto">
            <a:xfrm>
              <a:off x="3515" y="3113"/>
              <a:ext cx="1724" cy="680"/>
              <a:chOff x="3515" y="3113"/>
              <a:chExt cx="1724" cy="680"/>
            </a:xfrm>
          </p:grpSpPr>
          <p:sp>
            <p:nvSpPr>
              <p:cNvPr id="27657" name="Rectangle 12"/>
              <p:cNvSpPr>
                <a:spLocks noChangeArrowheads="1"/>
              </p:cNvSpPr>
              <p:nvPr/>
            </p:nvSpPr>
            <p:spPr bwMode="auto">
              <a:xfrm>
                <a:off x="3515" y="3113"/>
                <a:ext cx="1724" cy="6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u-HU" altLang="hu-HU" sz="1800"/>
              </a:p>
            </p:txBody>
          </p:sp>
          <p:grpSp>
            <p:nvGrpSpPr>
              <p:cNvPr id="27658" name="Group 14"/>
              <p:cNvGrpSpPr>
                <a:grpSpLocks/>
              </p:cNvGrpSpPr>
              <p:nvPr/>
            </p:nvGrpSpPr>
            <p:grpSpPr bwMode="auto">
              <a:xfrm>
                <a:off x="3720" y="3199"/>
                <a:ext cx="1416" cy="503"/>
                <a:chOff x="4014" y="3022"/>
                <a:chExt cx="1416" cy="503"/>
              </a:xfrm>
            </p:grpSpPr>
            <p:sp>
              <p:nvSpPr>
                <p:cNvPr id="27659" name="Line 15"/>
                <p:cNvSpPr>
                  <a:spLocks noChangeShapeType="1"/>
                </p:cNvSpPr>
                <p:nvPr/>
              </p:nvSpPr>
              <p:spPr bwMode="auto">
                <a:xfrm>
                  <a:off x="4014" y="3158"/>
                  <a:ext cx="363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27660" name="Line 16"/>
                <p:cNvSpPr>
                  <a:spLocks noChangeShapeType="1"/>
                </p:cNvSpPr>
                <p:nvPr/>
              </p:nvSpPr>
              <p:spPr bwMode="auto">
                <a:xfrm>
                  <a:off x="4014" y="3430"/>
                  <a:ext cx="363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2766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410" y="3022"/>
                  <a:ext cx="102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hu-HU" altLang="hu-HU" sz="1800"/>
                    <a:t>Tesztoszteron</a:t>
                  </a:r>
                </a:p>
              </p:txBody>
            </p:sp>
            <p:sp>
              <p:nvSpPr>
                <p:cNvPr id="2766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422" y="3294"/>
                  <a:ext cx="6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hu-HU" altLang="hu-HU" sz="1800"/>
                    <a:t>Kontroll</a:t>
                  </a:r>
                </a:p>
              </p:txBody>
            </p:sp>
          </p:grpSp>
        </p:grpSp>
      </p:grpSp>
      <p:sp>
        <p:nvSpPr>
          <p:cNvPr id="27654" name="Text Box 21"/>
          <p:cNvSpPr txBox="1">
            <a:spLocks noChangeArrowheads="1"/>
          </p:cNvSpPr>
          <p:nvPr/>
        </p:nvSpPr>
        <p:spPr bwMode="auto">
          <a:xfrm>
            <a:off x="376238" y="6380163"/>
            <a:ext cx="5861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/>
              <a:t>(Zsadányi – Nagy, Z. – Kovács, G., 2007, Magyar Pszichológiai Szemle)</a:t>
            </a:r>
          </a:p>
        </p:txBody>
      </p:sp>
    </p:spTree>
    <p:extLst>
      <p:ext uri="{BB962C8B-B14F-4D97-AF65-F5344CB8AC3E}">
        <p14:creationId xmlns:p14="http://schemas.microsoft.com/office/powerpoint/2010/main" val="16794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Alkalmazások és érdekességek</a:t>
            </a:r>
            <a:endParaRPr lang="hu-HU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550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rgbClr val="898989"/>
                </a:solidFill>
              </a:rPr>
              <a:t>A kis szemtanú</a:t>
            </a:r>
          </a:p>
          <a:p>
            <a:pPr eaLnBrk="1" hangingPunct="1"/>
            <a:r>
              <a:rPr lang="hu-HU" dirty="0" smtClean="0">
                <a:solidFill>
                  <a:srgbClr val="898989"/>
                </a:solidFill>
              </a:rPr>
              <a:t>Csoportos torzítások</a:t>
            </a:r>
          </a:p>
          <a:p>
            <a:pPr eaLnBrk="1" hangingPunct="1"/>
            <a:r>
              <a:rPr lang="hu-HU" dirty="0" smtClean="0">
                <a:solidFill>
                  <a:srgbClr val="898989"/>
                </a:solidFill>
              </a:rPr>
              <a:t>Arcrekonstrukció</a:t>
            </a:r>
          </a:p>
          <a:p>
            <a:pPr eaLnBrk="1" hangingPunct="1"/>
            <a:r>
              <a:rPr lang="hu-HU" dirty="0" smtClean="0">
                <a:solidFill>
                  <a:srgbClr val="898989"/>
                </a:solidFill>
              </a:rPr>
              <a:t>Gépek</a:t>
            </a:r>
          </a:p>
        </p:txBody>
      </p:sp>
    </p:spTree>
    <p:extLst>
      <p:ext uri="{BB962C8B-B14F-4D97-AF65-F5344CB8AC3E}">
        <p14:creationId xmlns:p14="http://schemas.microsoft.com/office/powerpoint/2010/main" val="10744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Hormonok és idegrendszer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Geschwind és Galaburda, 1985: születés előtt magzat több tesztoszteron -&gt; jobb félteke gyorsabb fejlődése</a:t>
            </a:r>
          </a:p>
          <a:p>
            <a:r>
              <a:rPr lang="hu-HU" dirty="0" err="1" smtClean="0"/>
              <a:t>Hausmann</a:t>
            </a:r>
            <a:r>
              <a:rPr lang="hu-HU" dirty="0" smtClean="0"/>
              <a:t> és </a:t>
            </a:r>
            <a:r>
              <a:rPr lang="hu-HU" dirty="0" err="1" smtClean="0"/>
              <a:t>Güntürkün</a:t>
            </a:r>
            <a:r>
              <a:rPr lang="hu-HU" dirty="0" smtClean="0"/>
              <a:t>, 2000; </a:t>
            </a:r>
            <a:r>
              <a:rPr lang="hu-HU" dirty="0" err="1" smtClean="0"/>
              <a:t>Rupp</a:t>
            </a:r>
            <a:r>
              <a:rPr lang="hu-HU" dirty="0" smtClean="0"/>
              <a:t> és </a:t>
            </a:r>
            <a:r>
              <a:rPr lang="hu-HU" dirty="0" err="1" smtClean="0"/>
              <a:t>mtsai</a:t>
            </a:r>
            <a:r>
              <a:rPr lang="hu-HU" dirty="0" smtClean="0"/>
              <a:t>, 2009: nők menstruáció alatt és után más aktivitásmintázat arcokra való döntések esetében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84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252012"/>
              </p:ext>
            </p:extLst>
          </p:nvPr>
        </p:nvGraphicFramePr>
        <p:xfrm>
          <a:off x="395536" y="476672"/>
          <a:ext cx="8352928" cy="5843247"/>
        </p:xfrm>
        <a:graphic>
          <a:graphicData uri="http://schemas.openxmlformats.org/drawingml/2006/table">
            <a:tbl>
              <a:tblPr/>
              <a:tblGrid>
                <a:gridCol w="67498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51871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615923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</a:tblGrid>
              <a:tr h="5588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Időpont</a:t>
                      </a:r>
                      <a:endParaRPr kumimoji="0" lang="hu-HU" alt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Téma</a:t>
                      </a:r>
                      <a:endParaRPr kumimoji="0" lang="hu-HU" altLang="hu-H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Óramegbeszélés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speciálisak (?), korai modellek, arcok reprezentációja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20.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Fejlődési adatok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  <a:tr h="39628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27.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arcon tükröződő érzelmek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4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Szociális aspektusok (tekintet iránya, nem, kor, attraktivitás)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5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 Zárthelyi dolgozat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6"/>
                  </a:ext>
                </a:extLst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20.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- </a:t>
                      </a:r>
                      <a:r>
                        <a:rPr kumimoji="0" lang="hu-HU" altLang="hu-H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elektrofiziológia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7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27.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– képalkotó eljárások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8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3.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Tavaszi szünet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9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0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17.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II., fejlődési rendellenességek, pszichiátria és arcok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1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24.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Alkalmazások és érdekességek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2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1.</a:t>
                      </a: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3"/>
                  </a:ext>
                </a:extLst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8.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4"/>
                  </a:ext>
                </a:extLst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15.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alkalom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15"/>
                  </a:ext>
                </a:extLst>
              </a:tr>
            </a:tbl>
          </a:graphicData>
        </a:graphic>
      </p:graphicFrame>
      <p:pic>
        <p:nvPicPr>
          <p:cNvPr id="3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590" y="108512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980" y="1438129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91478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229" y="216524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982" y="2543944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78" y="285293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46" y="321297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238" y="3581400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638" y="3914738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078" y="4267200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724" y="4604183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88" y="4941168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zövegdoboz 15"/>
          <p:cNvSpPr txBox="1"/>
          <p:nvPr/>
        </p:nvSpPr>
        <p:spPr>
          <a:xfrm>
            <a:off x="2627784" y="5157192"/>
            <a:ext cx="24160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" hangingPunct="0">
              <a:lnSpc>
                <a:spcPct val="150000"/>
              </a:lnSpc>
            </a:pPr>
            <a:r>
              <a:rPr lang="hu-HU" b="1" dirty="0" smtClean="0">
                <a:solidFill>
                  <a:srgbClr val="00B050"/>
                </a:solidFill>
              </a:rPr>
              <a:t>Szünet</a:t>
            </a:r>
            <a:endParaRPr lang="hu-HU" dirty="0">
              <a:solidFill>
                <a:srgbClr val="00B050"/>
              </a:solidFill>
            </a:endParaRPr>
          </a:p>
          <a:p>
            <a:pPr eaLnBrk="0" fontAlgn="b" hangingPunct="0">
              <a:lnSpc>
                <a:spcPct val="150000"/>
              </a:lnSpc>
            </a:pPr>
            <a:r>
              <a:rPr lang="hu-HU" b="1" dirty="0">
                <a:solidFill>
                  <a:srgbClr val="FF0000"/>
                </a:solidFill>
              </a:rPr>
              <a:t>2. Zárthelyi dolgozat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27649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3"/>
          <p:cNvSpPr>
            <a:spLocks noGrp="1"/>
          </p:cNvSpPr>
          <p:nvPr>
            <p:ph type="ctrTitle"/>
          </p:nvPr>
        </p:nvSpPr>
        <p:spPr>
          <a:xfrm>
            <a:off x="685800" y="3327127"/>
            <a:ext cx="7772400" cy="1470025"/>
          </a:xfrm>
        </p:spPr>
        <p:txBody>
          <a:bodyPr/>
          <a:lstStyle/>
          <a:p>
            <a:pPr eaLnBrk="1" hangingPunct="1"/>
            <a:r>
              <a:rPr lang="hu-HU" sz="6600" b="1" dirty="0" smtClean="0"/>
              <a:t>VÉGE</a:t>
            </a:r>
          </a:p>
        </p:txBody>
      </p:sp>
      <p:pic>
        <p:nvPicPr>
          <p:cNvPr id="6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3501008"/>
            <a:ext cx="1584275" cy="158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zövegdoboz 1"/>
          <p:cNvSpPr txBox="1"/>
          <p:nvPr/>
        </p:nvSpPr>
        <p:spPr>
          <a:xfrm>
            <a:off x="899592" y="587727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 smtClean="0"/>
              <a:t>És a megfejtések: Paul McCartney, </a:t>
            </a:r>
            <a:r>
              <a:rPr lang="hu-HU" sz="1600" i="1" dirty="0" err="1" smtClean="0"/>
              <a:t>Rowan</a:t>
            </a:r>
            <a:r>
              <a:rPr lang="hu-HU" sz="1600" i="1" dirty="0" smtClean="0"/>
              <a:t> </a:t>
            </a:r>
            <a:r>
              <a:rPr lang="hu-HU" sz="1600" i="1" dirty="0" err="1" smtClean="0"/>
              <a:t>Atkinson</a:t>
            </a:r>
            <a:r>
              <a:rPr lang="hu-HU" sz="1600" i="1" dirty="0" smtClean="0"/>
              <a:t>, </a:t>
            </a:r>
            <a:r>
              <a:rPr lang="hu-HU" sz="1600" i="1" dirty="0" err="1" smtClean="0"/>
              <a:t>Patrick</a:t>
            </a:r>
            <a:r>
              <a:rPr lang="hu-HU" sz="1600" i="1" dirty="0" smtClean="0"/>
              <a:t> Stewart, John </a:t>
            </a:r>
            <a:r>
              <a:rPr lang="hu-HU" sz="1600" i="1" dirty="0" err="1" smtClean="0"/>
              <a:t>Cleese</a:t>
            </a:r>
            <a:endParaRPr lang="hu-HU" sz="1600" i="1" dirty="0"/>
          </a:p>
          <a:p>
            <a:r>
              <a:rPr lang="hu-HU" sz="1600" i="1" dirty="0" smtClean="0"/>
              <a:t>	             </a:t>
            </a:r>
            <a:r>
              <a:rPr lang="hu-HU" sz="1600" i="1" dirty="0" err="1" smtClean="0"/>
              <a:t>Al</a:t>
            </a:r>
            <a:r>
              <a:rPr lang="hu-HU" sz="1600" i="1" dirty="0" smtClean="0"/>
              <a:t> </a:t>
            </a:r>
            <a:r>
              <a:rPr lang="hu-HU" sz="1600" i="1" dirty="0" err="1" smtClean="0"/>
              <a:t>Pacino</a:t>
            </a:r>
            <a:r>
              <a:rPr lang="hu-HU" sz="1600" i="1" dirty="0" smtClean="0"/>
              <a:t>, </a:t>
            </a:r>
            <a:r>
              <a:rPr lang="hu-HU" sz="1600" i="1" dirty="0" err="1" smtClean="0"/>
              <a:t>Kenneth</a:t>
            </a:r>
            <a:r>
              <a:rPr lang="hu-HU" sz="1600" i="1" dirty="0" smtClean="0"/>
              <a:t> </a:t>
            </a:r>
            <a:r>
              <a:rPr lang="hu-HU" sz="1600" i="1" dirty="0" err="1" smtClean="0"/>
              <a:t>Brannagh</a:t>
            </a:r>
            <a:r>
              <a:rPr lang="hu-HU" sz="1600" i="1" dirty="0" smtClean="0"/>
              <a:t>, </a:t>
            </a:r>
            <a:r>
              <a:rPr lang="hu-HU" sz="1600" i="1" dirty="0" err="1" smtClean="0"/>
              <a:t>Sean</a:t>
            </a:r>
            <a:r>
              <a:rPr lang="hu-HU" sz="1600" i="1" dirty="0" smtClean="0"/>
              <a:t> </a:t>
            </a:r>
            <a:r>
              <a:rPr lang="hu-HU" sz="1600" i="1" dirty="0" err="1" smtClean="0"/>
              <a:t>Connery</a:t>
            </a:r>
            <a:r>
              <a:rPr lang="hu-HU" sz="1600" i="1" dirty="0" smtClean="0"/>
              <a:t>, Károly herceg</a:t>
            </a:r>
            <a:endParaRPr lang="hu-HU" sz="1600" i="1" dirty="0"/>
          </a:p>
        </p:txBody>
      </p:sp>
      <p:pic>
        <p:nvPicPr>
          <p:cNvPr id="5" name="Picture 7" descr="http://illuminationsgallery.files.wordpress.com/2013/01/photofi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704" y="188640"/>
            <a:ext cx="5435600" cy="285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791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r>
              <a:rPr lang="hu-HU" smtClean="0"/>
              <a:t>A kis szemtanú</a:t>
            </a:r>
          </a:p>
        </p:txBody>
      </p:sp>
    </p:spTree>
    <p:extLst>
      <p:ext uri="{BB962C8B-B14F-4D97-AF65-F5344CB8AC3E}">
        <p14:creationId xmlns:p14="http://schemas.microsoft.com/office/powerpoint/2010/main" val="9441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Eddig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395288" y="1987550"/>
            <a:ext cx="8229600" cy="3529013"/>
          </a:xfrm>
        </p:spPr>
        <p:txBody>
          <a:bodyPr/>
          <a:lstStyle/>
          <a:p>
            <a:r>
              <a:rPr lang="hu-HU" smtClean="0"/>
              <a:t>Hosszas érvelés, mennyire jól ISMERÜNK FEL arcokat</a:t>
            </a:r>
          </a:p>
          <a:p>
            <a:r>
              <a:rPr lang="hu-HU" smtClean="0"/>
              <a:t>De mi van akkor, ha nem ismerjük az illetőt?</a:t>
            </a:r>
          </a:p>
          <a:p>
            <a:r>
              <a:rPr lang="hu-HU" smtClean="0"/>
              <a:t>Pedig a kérdés lehet nagyon életszagú, hiszen egy bűnügy esetén a szemtanúknak jó személyleírásokat kellene adni!</a:t>
            </a:r>
          </a:p>
        </p:txBody>
      </p:sp>
    </p:spTree>
    <p:extLst>
      <p:ext uri="{BB962C8B-B14F-4D97-AF65-F5344CB8AC3E}">
        <p14:creationId xmlns:p14="http://schemas.microsoft.com/office/powerpoint/2010/main" val="27944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Az elkeserítő statisztikák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smtClean="0"/>
              <a:t>Angolszász országok sokkoló adatai: 40%, még akkor is, ha több módszerrel dolgoznak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Elítéltek fotói alapján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Felsorakozott gyanúsítottak közül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Rekonstrukciós technikák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Szóbeli leírások, jellemzések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Ráadásul (!!!) kb. 15-20%-ban mást választanak ki! (ez 35-40%-ra nő, ha a tényleges elkövető nincs is jelen! – szociálpszichológiai magyarázatok) 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Még tényleges jelenlét esetén sem érik el az 50%-os beazonosítási arányt!</a:t>
            </a:r>
          </a:p>
          <a:p>
            <a:pPr>
              <a:lnSpc>
                <a:spcPct val="80000"/>
              </a:lnSpc>
            </a:pPr>
            <a:endParaRPr lang="hu-HU" sz="2800" smtClean="0"/>
          </a:p>
        </p:txBody>
      </p:sp>
    </p:spTree>
    <p:extLst>
      <p:ext uri="{BB962C8B-B14F-4D97-AF65-F5344CB8AC3E}">
        <p14:creationId xmlns:p14="http://schemas.microsoft.com/office/powerpoint/2010/main" val="28722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helytelen válaszok típusai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Fals pozitív (= téves riasztás)</a:t>
            </a:r>
          </a:p>
          <a:p>
            <a:r>
              <a:rPr lang="hu-HU" smtClean="0"/>
              <a:t>Fals negatív, azaz futni hagyjuk</a:t>
            </a:r>
          </a:p>
          <a:p>
            <a:endParaRPr lang="hu-HU" smtClean="0"/>
          </a:p>
          <a:p>
            <a:r>
              <a:rPr lang="hu-HU" smtClean="0"/>
              <a:t>Mindkét hiba megdöbbentő, és felveti annak igényét, hogy vizsgáljuk, milyen faktorok befolyásolják a felismerési, kiválasztási teljesítményt.</a:t>
            </a:r>
          </a:p>
          <a:p>
            <a:r>
              <a:rPr lang="hu-HU" smtClean="0"/>
              <a:t>Csoportosításuk: becslő- és rendszerfaktorok</a:t>
            </a:r>
          </a:p>
        </p:txBody>
      </p:sp>
    </p:spTree>
    <p:extLst>
      <p:ext uri="{BB962C8B-B14F-4D97-AF65-F5344CB8AC3E}">
        <p14:creationId xmlns:p14="http://schemas.microsoft.com/office/powerpoint/2010/main" val="33629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Becslő faktorok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 döntést hozó szemtanú belső tulajdonságainak hatása</a:t>
            </a:r>
          </a:p>
          <a:p>
            <a:pPr lvl="1"/>
            <a:r>
              <a:rPr lang="hu-HU" smtClean="0"/>
              <a:t>Kor</a:t>
            </a:r>
          </a:p>
          <a:p>
            <a:pPr lvl="1"/>
            <a:r>
              <a:rPr lang="hu-HU" smtClean="0"/>
              <a:t>Nem</a:t>
            </a:r>
          </a:p>
          <a:p>
            <a:pPr lvl="1"/>
            <a:r>
              <a:rPr lang="hu-HU" smtClean="0"/>
              <a:t>Személyiség</a:t>
            </a:r>
          </a:p>
          <a:p>
            <a:pPr lvl="1"/>
            <a:r>
              <a:rPr lang="hu-HU" smtClean="0"/>
              <a:t>Intellektus</a:t>
            </a:r>
          </a:p>
          <a:p>
            <a:pPr lvl="1"/>
            <a:r>
              <a:rPr lang="hu-HU" smtClean="0"/>
              <a:t>Mennyire áll (még) a történtek hatása alatt</a:t>
            </a:r>
          </a:p>
        </p:txBody>
      </p:sp>
    </p:spTree>
    <p:extLst>
      <p:ext uri="{BB962C8B-B14F-4D97-AF65-F5344CB8AC3E}">
        <p14:creationId xmlns:p14="http://schemas.microsoft.com/office/powerpoint/2010/main" val="15547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Rendszerfaktorok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Eljárások, melyekkel a szemtanú(ka)t kikérdezik, alkalmazott módszerek</a:t>
            </a:r>
          </a:p>
          <a:p>
            <a:pPr lvl="1"/>
            <a:r>
              <a:rPr lang="hu-HU" smtClean="0"/>
              <a:t>Példák:</a:t>
            </a:r>
          </a:p>
          <a:p>
            <a:pPr lvl="2"/>
            <a:r>
              <a:rPr lang="hu-HU" smtClean="0"/>
              <a:t>Rendőrségi rajzoló</a:t>
            </a:r>
          </a:p>
          <a:p>
            <a:pPr lvl="2"/>
            <a:r>
              <a:rPr lang="hu-HU" smtClean="0"/>
              <a:t>Számítógépes programok</a:t>
            </a:r>
          </a:p>
          <a:p>
            <a:pPr lvl="2"/>
            <a:r>
              <a:rPr lang="hu-HU" smtClean="0"/>
              <a:t>Szembesítések</a:t>
            </a:r>
          </a:p>
          <a:p>
            <a:pPr lvl="2">
              <a:buFont typeface="Arial" charset="0"/>
              <a:buNone/>
            </a:pP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3715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1399</Words>
  <Application>Microsoft Office PowerPoint</Application>
  <PresentationFormat>Diavetítés a képernyőre (4:3 oldalarány)</PresentationFormat>
  <Paragraphs>236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7" baseType="lpstr">
      <vt:lpstr>ＭＳ Ｐゴシック</vt:lpstr>
      <vt:lpstr>Arial</vt:lpstr>
      <vt:lpstr>Calibri</vt:lpstr>
      <vt:lpstr>Wingdings</vt:lpstr>
      <vt:lpstr>Office-téma</vt:lpstr>
      <vt:lpstr>Az emberi arcok  Alkalmazások és érdekességek </vt:lpstr>
      <vt:lpstr>PowerPoint bemutató</vt:lpstr>
      <vt:lpstr>Alkalmazások és érdekességek</vt:lpstr>
      <vt:lpstr>A kis szemtanú</vt:lpstr>
      <vt:lpstr>Eddig</vt:lpstr>
      <vt:lpstr>Az elkeserítő statisztikák</vt:lpstr>
      <vt:lpstr>A helytelen válaszok típusai</vt:lpstr>
      <vt:lpstr>Becslő faktorok</vt:lpstr>
      <vt:lpstr>Rendszerfaktorok</vt:lpstr>
      <vt:lpstr>Az eddig ismertetett eredményektől eltérően …</vt:lpstr>
      <vt:lpstr>Nők versus férfiak …</vt:lpstr>
      <vt:lpstr>Hormonok … (1)</vt:lpstr>
      <vt:lpstr>Személyiségjegyek</vt:lpstr>
      <vt:lpstr>A kor hatása – kicsik és nagyok</vt:lpstr>
      <vt:lpstr>Az eltelt idő nyomában</vt:lpstr>
      <vt:lpstr>Újabb becslő változók</vt:lpstr>
      <vt:lpstr>Rendszerváltozók</vt:lpstr>
      <vt:lpstr>Csoportos torzítások</vt:lpstr>
      <vt:lpstr>PowerPoint bemutató</vt:lpstr>
      <vt:lpstr>Arcok rekonstrukciója, térfigyelő kamerák</vt:lpstr>
      <vt:lpstr>Matching feladatok</vt:lpstr>
      <vt:lpstr>Térfigyelő kamerák</vt:lpstr>
      <vt:lpstr>Arcrekonstrukciós eljárások</vt:lpstr>
      <vt:lpstr>Arc- és érzelemfelismerő gépek</vt:lpstr>
      <vt:lpstr>Gépi felismerés</vt:lpstr>
      <vt:lpstr>Hormonok … (2)</vt:lpstr>
      <vt:lpstr>Humán feromonérzékelés</vt:lpstr>
      <vt:lpstr>PowerPoint bemutató</vt:lpstr>
      <vt:lpstr>PowerPoint bemutató</vt:lpstr>
      <vt:lpstr>Hormonok és idegrendszer</vt:lpstr>
      <vt:lpstr>PowerPoint bemutató</vt:lpstr>
      <vt:lpstr>VÉGE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- kurzus</dc:title>
  <dc:creator>home</dc:creator>
  <cp:lastModifiedBy>Márti</cp:lastModifiedBy>
  <cp:revision>117</cp:revision>
  <cp:lastPrinted>2018-03-19T14:37:30Z</cp:lastPrinted>
  <dcterms:created xsi:type="dcterms:W3CDTF">2018-04-23T14:50:27Z</dcterms:created>
  <dcterms:modified xsi:type="dcterms:W3CDTF">2018-04-24T14:05:30Z</dcterms:modified>
</cp:coreProperties>
</file>