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10" r:id="rId2"/>
    <p:sldId id="377" r:id="rId3"/>
    <p:sldId id="328" r:id="rId4"/>
    <p:sldId id="378" r:id="rId5"/>
    <p:sldId id="379" r:id="rId6"/>
    <p:sldId id="380" r:id="rId7"/>
    <p:sldId id="381" r:id="rId8"/>
    <p:sldId id="382" r:id="rId9"/>
    <p:sldId id="383" r:id="rId10"/>
    <p:sldId id="384" r:id="rId11"/>
    <p:sldId id="385" r:id="rId12"/>
    <p:sldId id="386" r:id="rId13"/>
    <p:sldId id="387" r:id="rId14"/>
    <p:sldId id="388" r:id="rId15"/>
    <p:sldId id="389" r:id="rId16"/>
    <p:sldId id="390" r:id="rId17"/>
    <p:sldId id="391" r:id="rId18"/>
    <p:sldId id="392" r:id="rId19"/>
    <p:sldId id="393" r:id="rId20"/>
    <p:sldId id="394" r:id="rId21"/>
    <p:sldId id="395" r:id="rId22"/>
    <p:sldId id="396" r:id="rId23"/>
    <p:sldId id="397" r:id="rId24"/>
    <p:sldId id="398" r:id="rId25"/>
    <p:sldId id="399" r:id="rId26"/>
    <p:sldId id="401" r:id="rId27"/>
    <p:sldId id="402" r:id="rId28"/>
    <p:sldId id="403" r:id="rId29"/>
    <p:sldId id="404" r:id="rId30"/>
    <p:sldId id="405" r:id="rId31"/>
    <p:sldId id="329" r:id="rId32"/>
    <p:sldId id="400" r:id="rId33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660"/>
  </p:normalViewPr>
  <p:slideViewPr>
    <p:cSldViewPr>
      <p:cViewPr varScale="1">
        <p:scale>
          <a:sx n="103" d="100"/>
          <a:sy n="103" d="100"/>
        </p:scale>
        <p:origin x="2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ACEBE-7797-4D95-9C6F-059333BD89EA}" type="datetimeFigureOut">
              <a:rPr lang="hu-HU" smtClean="0"/>
              <a:pPr/>
              <a:t>2018.04.24.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6E0A6-F7A0-4CFB-BC2D-70E6307793B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3842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7ABD3-0CD8-F94B-9AB9-79E8324CC534}" type="datetimeFigureOut">
              <a:rPr lang="hu-HU" smtClean="0"/>
              <a:pPr/>
              <a:t>2018.04.24.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A5C3D2-ED22-7440-B3B5-FCECB2907FB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400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B16E9-CBCB-4A40-9614-0761CA355C94}" type="datetimeFigureOut">
              <a:rPr lang="hu-HU"/>
              <a:pPr>
                <a:defRPr/>
              </a:pPr>
              <a:t>2018.04.24.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752A2-2792-4BCC-9155-2BF8664D52C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179CE-F3DE-498D-8633-1E1FE799F02F}" type="datetimeFigureOut">
              <a:rPr lang="hu-HU"/>
              <a:pPr>
                <a:defRPr/>
              </a:pPr>
              <a:t>2018.04.24.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53BAF-E28F-4F20-9FE0-96B83610D0E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23F69-9CD8-4124-9731-3BEEDE9C2B14}" type="datetimeFigureOut">
              <a:rPr lang="hu-HU"/>
              <a:pPr>
                <a:defRPr/>
              </a:pPr>
              <a:t>2018.04.24.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32825-90B1-48D7-B02C-A4EB3E6C2BE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 lang="hu-H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E306C-2042-4265-AA14-1E3FD961306B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0341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C6A33-4634-4799-A420-EFEE0016A3BE}" type="datetimeFigureOut">
              <a:rPr lang="hu-HU"/>
              <a:pPr>
                <a:defRPr/>
              </a:pPr>
              <a:t>2018.04.24.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EF7FE-FE76-46F6-95D0-9DF7CEEFA38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F0C3-3E54-4FDC-9ECD-DD90F81E472A}" type="datetimeFigureOut">
              <a:rPr lang="hu-HU"/>
              <a:pPr>
                <a:defRPr/>
              </a:pPr>
              <a:t>2018.04.24.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93989-F171-4552-8735-BBD45817C39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7BF5B-3442-4105-BA53-71443C7F7E1F}" type="datetimeFigureOut">
              <a:rPr lang="hu-HU"/>
              <a:pPr>
                <a:defRPr/>
              </a:pPr>
              <a:t>2018.04.24.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8705E-3E1A-4057-89CB-6AE3988F093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66A22-F289-432A-A5AD-95041DEAEC3F}" type="datetimeFigureOut">
              <a:rPr lang="hu-HU"/>
              <a:pPr>
                <a:defRPr/>
              </a:pPr>
              <a:t>2018.04.24.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585CC-6BAC-4B0D-8854-CA30920E014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7E7A6-EF6C-4573-9AFD-AEB6C44B7E8D}" type="datetimeFigureOut">
              <a:rPr lang="hu-HU"/>
              <a:pPr>
                <a:defRPr/>
              </a:pPr>
              <a:t>2018.04.24.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F83B6-7E41-48F8-ACF4-F40B4251C32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E91FA-63F0-4BBF-A9F6-447A9221AD6D}" type="datetimeFigureOut">
              <a:rPr lang="hu-HU"/>
              <a:pPr>
                <a:defRPr/>
              </a:pPr>
              <a:t>2018.04.24.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B79BF-4073-4785-9DA3-C461BBAE6BE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FB95F-1C35-4107-98E3-C943DFFB9BC9}" type="datetimeFigureOut">
              <a:rPr lang="hu-HU"/>
              <a:pPr>
                <a:defRPr/>
              </a:pPr>
              <a:t>2018.04.24.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9F662-FA20-4719-BC17-1EB21B68DFF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9ABF6-4C5C-4894-AC1E-A34C7A21C6D3}" type="datetimeFigureOut">
              <a:rPr lang="hu-HU"/>
              <a:pPr>
                <a:defRPr/>
              </a:pPr>
              <a:t>2018.04.24.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D837C-3153-4C16-8C89-2EA5759C883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36E9382-9FE9-4EED-B484-1D7AE82B5964}" type="datetimeFigureOut">
              <a:rPr lang="hu-HU"/>
              <a:pPr>
                <a:defRPr/>
              </a:pPr>
              <a:t>2018.04.24.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619B13-83C8-45B2-B3CC-6BCEA44D715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gsci.bme.hu/~ktkuser/KURZUSOK/BMETE47A014/2016_2017_2/" TargetMode="External"/><Relationship Id="rId2" Type="http://schemas.openxmlformats.org/officeDocument/2006/relationships/hyperlink" Target="mailto:mzimmer@cogsci.bme.h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2403699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Az emberi arcok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sz="3100" dirty="0" smtClean="0"/>
              <a:t>Alkalmazások és érdekességek</a:t>
            </a:r>
            <a:r>
              <a:rPr lang="hu-HU" altLang="hu-HU" sz="54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/>
            </a:r>
            <a:br>
              <a:rPr lang="hu-HU" altLang="hu-HU" sz="54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9552" y="3861048"/>
            <a:ext cx="8352928" cy="1752600"/>
          </a:xfrm>
        </p:spPr>
        <p:txBody>
          <a:bodyPr>
            <a:normAutofit/>
          </a:bodyPr>
          <a:lstStyle/>
          <a:p>
            <a:r>
              <a:rPr lang="hu-HU" dirty="0" smtClean="0"/>
              <a:t>Zimmer Márta</a:t>
            </a:r>
          </a:p>
          <a:p>
            <a:r>
              <a:rPr lang="hu-HU" sz="1900" dirty="0" err="1" smtClean="0">
                <a:hlinkClick r:id="rId2"/>
              </a:rPr>
              <a:t>mzimmer</a:t>
            </a:r>
            <a:r>
              <a:rPr lang="hu-HU" sz="1900" dirty="0" smtClean="0">
                <a:hlinkClick r:id="rId2"/>
              </a:rPr>
              <a:t>@</a:t>
            </a:r>
            <a:r>
              <a:rPr lang="hu-HU" sz="1900" dirty="0" err="1" smtClean="0">
                <a:hlinkClick r:id="rId2"/>
              </a:rPr>
              <a:t>cogsci.bme.hu</a:t>
            </a:r>
            <a:endParaRPr lang="hu-HU" sz="1900" dirty="0" smtClean="0"/>
          </a:p>
          <a:p>
            <a:endParaRPr lang="hu-HU" sz="1900" dirty="0"/>
          </a:p>
          <a:p>
            <a:r>
              <a:rPr lang="hu-HU" sz="1900" dirty="0">
                <a:hlinkClick r:id="rId3"/>
              </a:rPr>
              <a:t>http://www.cogsci.bme.hu/~</a:t>
            </a:r>
            <a:r>
              <a:rPr lang="hu-HU" sz="1900" dirty="0" smtClean="0">
                <a:hlinkClick r:id="rId3"/>
              </a:rPr>
              <a:t>ktkuser/KURZUSOK/BMETE47A014/2017_2018_2/</a:t>
            </a:r>
            <a:endParaRPr lang="hu-HU" sz="1900" dirty="0" smtClean="0"/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73063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000" smtClean="0"/>
              <a:t>Az eddig ismertetett eredményektől eltérően …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2800" smtClean="0"/>
              <a:t>Itt nem egy csoport átlagára vagyunk kíváncsiak, éppen ellenkezőleg! Az egyéni produkciók érdekelnek minket! Ezt kell tudnunk úgy feltérképezni, hogy esetleg be tudjuk becsülni azok megbízhatóságát, pontosságát is!</a:t>
            </a:r>
          </a:p>
          <a:p>
            <a:endParaRPr lang="hu-HU" sz="2800" smtClean="0"/>
          </a:p>
          <a:p>
            <a:r>
              <a:rPr lang="hu-HU" sz="2800" smtClean="0"/>
              <a:t>Vizsgálhatók például csoportközi különbségek, ezek közül talán leginkább a nemi különbségek adják magukat!</a:t>
            </a:r>
          </a:p>
          <a:p>
            <a:endParaRPr lang="hu-HU" sz="2800" smtClean="0"/>
          </a:p>
        </p:txBody>
      </p:sp>
    </p:spTree>
    <p:extLst>
      <p:ext uri="{BB962C8B-B14F-4D97-AF65-F5344CB8AC3E}">
        <p14:creationId xmlns:p14="http://schemas.microsoft.com/office/powerpoint/2010/main" val="19865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Nők versus férfiak …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u-HU" sz="2400" smtClean="0"/>
              <a:t>Általános eltérések (téri/vizuális versus nyelvi)</a:t>
            </a:r>
          </a:p>
          <a:p>
            <a:pPr>
              <a:lnSpc>
                <a:spcPct val="90000"/>
              </a:lnSpc>
            </a:pPr>
            <a:r>
              <a:rPr lang="hu-HU" sz="2400" smtClean="0"/>
              <a:t>Utóbbi miatt felmerül, hogy jobbak-e a nők, ha több nyelvi jellegű címkét használnak.</a:t>
            </a:r>
          </a:p>
          <a:p>
            <a:pPr>
              <a:lnSpc>
                <a:spcPct val="90000"/>
              </a:lnSpc>
            </a:pPr>
            <a:r>
              <a:rPr lang="hu-HU" sz="2400" smtClean="0"/>
              <a:t>Lewin és Herlitz, 2002: arcfelismerési feladat és a résztvevők nyelvi képességének tesztelése.</a:t>
            </a:r>
          </a:p>
          <a:p>
            <a:pPr>
              <a:lnSpc>
                <a:spcPct val="90000"/>
              </a:lnSpc>
            </a:pPr>
            <a:r>
              <a:rPr lang="hu-HU" sz="2400" smtClean="0"/>
              <a:t>Kapták: női arcok esetén a nők jobb felismerési teljesítményt mutattak. Nyelvi képességek: érdekes módon a férfiak esetében volt kimutatható, hogy ezek egyenes arányban álltak a jobb arcfelismeréssel</a:t>
            </a:r>
          </a:p>
          <a:p>
            <a:pPr>
              <a:lnSpc>
                <a:spcPct val="90000"/>
              </a:lnSpc>
            </a:pPr>
            <a:r>
              <a:rPr lang="hu-HU" sz="2400" smtClean="0"/>
              <a:t>Wright és Sledden, 2003: mindenki a maga nemének felismerésében jobb (ez azonban híres emberek esetében éppen fordítva van; khm…. Ki gondolta volna!)</a:t>
            </a:r>
          </a:p>
        </p:txBody>
      </p:sp>
    </p:spTree>
    <p:extLst>
      <p:ext uri="{BB962C8B-B14F-4D97-AF65-F5344CB8AC3E}">
        <p14:creationId xmlns:p14="http://schemas.microsoft.com/office/powerpoint/2010/main" val="423188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Hormonok … (1)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mtClean="0"/>
              <a:t>Sherwin, 2003: nagyobb arányú ösztrogén – jobb teljesítmény verbális tesztekben; magasabb tesztoszteron-szint – jobb pontszámok téri-vizuális feladatokban (nemtől függetlenül!)</a:t>
            </a:r>
          </a:p>
          <a:p>
            <a:endParaRPr lang="hu-HU" smtClean="0"/>
          </a:p>
          <a:p>
            <a:r>
              <a:rPr lang="hu-HU" smtClean="0"/>
              <a:t>Több hormonális hatásról később! </a:t>
            </a:r>
            <a:r>
              <a:rPr lang="hu-HU" smtClean="0">
                <a:sym typeface="Wingdings" pitchFamily="2" charset="2"/>
              </a:rPr>
              <a:t></a:t>
            </a:r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215760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Személyiségjegyek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2800" dirty="0" smtClean="0"/>
              <a:t>Agresszív személyek: inkább negatív érzelmeket dolgoznak fel, összesített érzelmi teljesítményük rossz.</a:t>
            </a:r>
          </a:p>
          <a:p>
            <a:r>
              <a:rPr lang="hu-HU" sz="2800" smtClean="0"/>
              <a:t>Antiszociális: félelem és szomorúság feldolgozása rossz.</a:t>
            </a:r>
          </a:p>
          <a:p>
            <a:r>
              <a:rPr lang="hu-HU" sz="2800" dirty="0" smtClean="0"/>
              <a:t>Intelligencia: kevésbé súlyosan retardáltak érzelmek és </a:t>
            </a:r>
            <a:r>
              <a:rPr lang="hu-HU" sz="2800" dirty="0" err="1" smtClean="0"/>
              <a:t>identikum</a:t>
            </a:r>
            <a:r>
              <a:rPr lang="hu-HU" sz="2800" dirty="0" smtClean="0"/>
              <a:t> felismerésében kevésbé rosszak. Normál tartományban férfiak esetén a jobb intellektus jobb felismerési képességekkel társul.</a:t>
            </a:r>
          </a:p>
        </p:txBody>
      </p:sp>
    </p:spTree>
    <p:extLst>
      <p:ext uri="{BB962C8B-B14F-4D97-AF65-F5344CB8AC3E}">
        <p14:creationId xmlns:p14="http://schemas.microsoft.com/office/powerpoint/2010/main" val="35445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A kor hatása – kicsik és nagyok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2800" smtClean="0"/>
              <a:t>Gyerekek szimulált helyzetben</a:t>
            </a:r>
          </a:p>
          <a:p>
            <a:r>
              <a:rPr lang="hu-HU" sz="2800" smtClean="0"/>
              <a:t>Ha a valódi elkövető jelen van, akkor már a 4 éves is gyorsabb és pontosabb, 5 évesen szinte felnőttszerű teljesítmény</a:t>
            </a:r>
          </a:p>
          <a:p>
            <a:r>
              <a:rPr lang="hu-HU" sz="2800" smtClean="0"/>
              <a:t>A nagyobb gond akkor van, ha az elkövető nincs jelen, ekkor ugyanis még a 13 évesek is rosszabbul teljesítenek, mint a felnőttek</a:t>
            </a:r>
          </a:p>
          <a:p>
            <a:pPr lvl="1"/>
            <a:r>
              <a:rPr lang="hu-HU" sz="2400" smtClean="0"/>
              <a:t>Oka: megfelelési igény, kognitív funkciók éretlensége</a:t>
            </a:r>
          </a:p>
          <a:p>
            <a:r>
              <a:rPr lang="hu-HU" sz="2800" smtClean="0"/>
              <a:t>Idős szemtanúk: OAE, demencia</a:t>
            </a:r>
          </a:p>
        </p:txBody>
      </p:sp>
    </p:spTree>
    <p:extLst>
      <p:ext uri="{BB962C8B-B14F-4D97-AF65-F5344CB8AC3E}">
        <p14:creationId xmlns:p14="http://schemas.microsoft.com/office/powerpoint/2010/main" val="401619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Az eltelt idő nyomában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xfrm>
            <a:off x="457200" y="1884363"/>
            <a:ext cx="8229600" cy="3849687"/>
          </a:xfrm>
        </p:spPr>
        <p:txBody>
          <a:bodyPr/>
          <a:lstStyle/>
          <a:p>
            <a:r>
              <a:rPr lang="hu-HU" smtClean="0"/>
              <a:t>Minél előbb tesz vallomást, annál pontosabb lesz, annál több információt ad</a:t>
            </a:r>
          </a:p>
          <a:p>
            <a:r>
              <a:rPr lang="hu-HU" smtClean="0"/>
              <a:t>De: a klasszikus felejtési görbe itt is érvényes</a:t>
            </a:r>
          </a:p>
          <a:p>
            <a:pPr>
              <a:buFont typeface="Arial" charset="0"/>
              <a:buNone/>
            </a:pPr>
            <a:endParaRPr lang="hu-HU" smtClean="0"/>
          </a:p>
        </p:txBody>
      </p:sp>
      <p:pic>
        <p:nvPicPr>
          <p:cNvPr id="31749" name="Picture 5" descr="tumblr_m48vn1LuGl1rsu9eao2_12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08288" y="3860800"/>
            <a:ext cx="3635375" cy="27749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9246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Újabb becslő változók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smtClean="0"/>
              <a:t>A stressz és trauma mértéke</a:t>
            </a:r>
          </a:p>
          <a:p>
            <a:pPr lvl="1">
              <a:lnSpc>
                <a:spcPct val="90000"/>
              </a:lnSpc>
            </a:pPr>
            <a:r>
              <a:rPr lang="hu-HU" smtClean="0"/>
              <a:t>Kísérletes vizsgálata: ha az esemény alatt feszültségkeltő inger is jelen van, akkor módosul-e a későbbi felismerési teljesítmény?</a:t>
            </a:r>
          </a:p>
          <a:p>
            <a:pPr lvl="1">
              <a:lnSpc>
                <a:spcPct val="90000"/>
              </a:lnSpc>
            </a:pPr>
            <a:r>
              <a:rPr lang="hu-HU" smtClean="0"/>
              <a:t>Kapták: ezek elvonják a figyelmet (fegyver versus csekk)</a:t>
            </a:r>
          </a:p>
          <a:p>
            <a:pPr>
              <a:lnSpc>
                <a:spcPct val="90000"/>
              </a:lnSpc>
            </a:pPr>
            <a:r>
              <a:rPr lang="hu-HU" smtClean="0"/>
              <a:t>Mennyi időt tölt egy kép megnézésével? ~</a:t>
            </a:r>
          </a:p>
          <a:p>
            <a:pPr>
              <a:lnSpc>
                <a:spcPct val="90000"/>
              </a:lnSpc>
            </a:pPr>
            <a:r>
              <a:rPr lang="hu-HU" smtClean="0"/>
              <a:t>Milyen részletes a leírás?</a:t>
            </a:r>
          </a:p>
          <a:p>
            <a:pPr lvl="1">
              <a:lnSpc>
                <a:spcPct val="90000"/>
              </a:lnSpc>
            </a:pPr>
            <a:r>
              <a:rPr lang="hu-HU" smtClean="0"/>
              <a:t>Ha túlságosan, akkor valószínűleg előhívja sztereotípiáit is!</a:t>
            </a:r>
          </a:p>
          <a:p>
            <a:pPr>
              <a:lnSpc>
                <a:spcPct val="90000"/>
              </a:lnSpc>
            </a:pPr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7491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Rendszerváltozók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mtClean="0"/>
              <a:t>Alapszabály: ne alkalmazz egyszerre több módszert!</a:t>
            </a:r>
          </a:p>
          <a:p>
            <a:r>
              <a:rPr lang="hu-HU" smtClean="0"/>
              <a:t>Csoportban történő szembesítés/kiválasztás esetén figyelni kell, hogy hasonlóak is legyenek!</a:t>
            </a:r>
          </a:p>
          <a:p>
            <a:r>
              <a:rPr lang="hu-HU" smtClean="0"/>
              <a:t>Egyáltalán csoportosan vagy egyenként?</a:t>
            </a:r>
          </a:p>
          <a:p>
            <a:r>
              <a:rPr lang="hu-HU" smtClean="0"/>
              <a:t>Statikus vagy dinamikus bemutatás?</a:t>
            </a:r>
          </a:p>
          <a:p>
            <a:r>
              <a:rPr lang="hu-HU" smtClean="0"/>
              <a:t>„Kettős vak” eljárás!</a:t>
            </a:r>
          </a:p>
        </p:txBody>
      </p:sp>
    </p:spTree>
    <p:extLst>
      <p:ext uri="{BB962C8B-B14F-4D97-AF65-F5344CB8AC3E}">
        <p14:creationId xmlns:p14="http://schemas.microsoft.com/office/powerpoint/2010/main" val="272842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ctrTitle"/>
          </p:nvPr>
        </p:nvSpPr>
        <p:spPr>
          <a:xfrm>
            <a:off x="685800" y="2319338"/>
            <a:ext cx="7772400" cy="1470025"/>
          </a:xfrm>
        </p:spPr>
        <p:txBody>
          <a:bodyPr/>
          <a:lstStyle/>
          <a:p>
            <a:r>
              <a:rPr lang="hu-HU" smtClean="0"/>
              <a:t>Csoportos torzítások</a:t>
            </a:r>
          </a:p>
        </p:txBody>
      </p:sp>
    </p:spTree>
    <p:extLst>
      <p:ext uri="{BB962C8B-B14F-4D97-AF65-F5344CB8AC3E}">
        <p14:creationId xmlns:p14="http://schemas.microsoft.com/office/powerpoint/2010/main" val="133316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457200" y="442913"/>
            <a:ext cx="8229600" cy="5649912"/>
          </a:xfrm>
        </p:spPr>
        <p:txBody>
          <a:bodyPr/>
          <a:lstStyle/>
          <a:p>
            <a:r>
              <a:rPr lang="hu-HU" sz="2800" smtClean="0"/>
              <a:t>Nagyrészt említettük már, itt csak összefoglaljuk, illetve 1-2 másikkal kiegészítjük</a:t>
            </a:r>
          </a:p>
          <a:p>
            <a:r>
              <a:rPr lang="hu-HU" sz="2800" smtClean="0"/>
              <a:t>ORE (nem a bőr színe az oka!)</a:t>
            </a:r>
          </a:p>
          <a:p>
            <a:r>
              <a:rPr lang="hu-HU" sz="2800" smtClean="0"/>
              <a:t>Saját nem, saját kor, saját faj hatás is!</a:t>
            </a:r>
          </a:p>
          <a:p>
            <a:r>
              <a:rPr lang="hu-HU" sz="2800" smtClean="0"/>
              <a:t>Összesített modell: Sporer, 2002</a:t>
            </a:r>
          </a:p>
          <a:p>
            <a:pPr lvl="1"/>
            <a:r>
              <a:rPr lang="hu-HU" sz="2400" smtClean="0"/>
              <a:t>Más feldolgozási pálya tartozik az ingroup egyedekhez, itt szakértők vagyunk, tehát konfigurális alapú a feldolgozás. Automatikus, gyors, sikeres.</a:t>
            </a:r>
          </a:p>
          <a:p>
            <a:pPr lvl="1"/>
            <a:r>
              <a:rPr lang="hu-HU" sz="2400" smtClean="0"/>
              <a:t>Outgroup egyén: nem egyéni szinten döntünk, először kategorizálunk, majd:</a:t>
            </a:r>
          </a:p>
          <a:p>
            <a:pPr lvl="2"/>
            <a:r>
              <a:rPr lang="hu-HU" sz="2000" smtClean="0"/>
              <a:t>A; Feldolgozás (vonás-alapú? Konfigurális?) vagy sztereotípiák</a:t>
            </a:r>
          </a:p>
          <a:p>
            <a:pPr lvl="2"/>
            <a:r>
              <a:rPr lang="hu-HU" sz="2000" smtClean="0"/>
              <a:t>B; Felszínesebb kódolás, kevesebb figyelem</a:t>
            </a:r>
          </a:p>
          <a:p>
            <a:pPr lvl="2"/>
            <a:r>
              <a:rPr lang="hu-HU" sz="2000" smtClean="0"/>
              <a:t>Mindkét lépésnek a szegényesebb felismerés lesz az eredménye!</a:t>
            </a:r>
          </a:p>
          <a:p>
            <a:endParaRPr lang="hu-HU" sz="2800" smtClean="0"/>
          </a:p>
        </p:txBody>
      </p:sp>
    </p:spTree>
    <p:extLst>
      <p:ext uri="{BB962C8B-B14F-4D97-AF65-F5344CB8AC3E}">
        <p14:creationId xmlns:p14="http://schemas.microsoft.com/office/powerpoint/2010/main" val="160827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"/>
          <p:cNvGraphicFramePr>
            <a:graphicFrameLocks/>
          </p:cNvGraphicFramePr>
          <p:nvPr>
            <p:extLst/>
          </p:nvPr>
        </p:nvGraphicFramePr>
        <p:xfrm>
          <a:off x="395536" y="476672"/>
          <a:ext cx="8352928" cy="5805525"/>
        </p:xfrm>
        <a:graphic>
          <a:graphicData uri="http://schemas.openxmlformats.org/drawingml/2006/table">
            <a:tbl>
              <a:tblPr/>
              <a:tblGrid>
                <a:gridCol w="674984">
                  <a:extLst>
                    <a:ext uri="{9D8B030D-6E8A-4147-A177-3AD203B41FA5}">
                      <a16:colId xmlns:a16="http://schemas.microsoft.com/office/drawing/2014/main" xmlns="" xmlns:mv="urn:schemas-microsoft-com:mac:vml" xmlns:mc="http://schemas.openxmlformats.org/markup-compatibility/2006" val="20000"/>
                    </a:ext>
                  </a:extLst>
                </a:gridCol>
                <a:gridCol w="1518714">
                  <a:extLst>
                    <a:ext uri="{9D8B030D-6E8A-4147-A177-3AD203B41FA5}">
                      <a16:colId xmlns:a16="http://schemas.microsoft.com/office/drawing/2014/main" xmlns="" xmlns:mv="urn:schemas-microsoft-com:mac:vml" xmlns:mc="http://schemas.openxmlformats.org/markup-compatibility/2006" val="20001"/>
                    </a:ext>
                  </a:extLst>
                </a:gridCol>
                <a:gridCol w="6159230">
                  <a:extLst>
                    <a:ext uri="{9D8B030D-6E8A-4147-A177-3AD203B41FA5}">
                      <a16:colId xmlns:a16="http://schemas.microsoft.com/office/drawing/2014/main" xmlns="" xmlns:mv="urn:schemas-microsoft-com:mac:vml" xmlns:mc="http://schemas.openxmlformats.org/markup-compatibility/2006" val="20002"/>
                    </a:ext>
                  </a:extLst>
                </a:gridCol>
              </a:tblGrid>
              <a:tr h="55886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Óra</a:t>
                      </a:r>
                      <a:endParaRPr kumimoji="0" lang="hu-HU" altLang="hu-H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Időpont</a:t>
                      </a:r>
                      <a:endParaRPr kumimoji="0" lang="hu-HU" altLang="hu-H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Téma</a:t>
                      </a:r>
                      <a:endParaRPr kumimoji="0" lang="hu-HU" altLang="hu-H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00"/>
                  </a:ext>
                </a:extLst>
              </a:tr>
              <a:tr h="34770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február 6.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Óramegbeszélés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01"/>
                  </a:ext>
                </a:extLst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február 13.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arcok speciálisak (?), korai modellek, arcok reprezentációja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02"/>
                  </a:ext>
                </a:extLst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3.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február 20.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Fejlődési adatok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03"/>
                  </a:ext>
                </a:extLst>
              </a:tr>
              <a:tr h="39628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4.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február 27.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arcon tükröződő érzelmek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04"/>
                  </a:ext>
                </a:extLst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5.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március 6.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Szociális aspektusok (tekintet iránya, nem, kor, attraktivitás)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05"/>
                  </a:ext>
                </a:extLst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6.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március 13.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1. Zárthelyi dolgozat</a:t>
                      </a:r>
                      <a:endParaRPr kumimoji="0" lang="hu-HU" altLang="hu-H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06"/>
                  </a:ext>
                </a:extLst>
              </a:tr>
              <a:tr h="34770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7.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március 20.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arcok idegi reprezentációja - </a:t>
                      </a:r>
                      <a:r>
                        <a:rPr kumimoji="0" lang="hu-HU" altLang="hu-H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elektrofiziológia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07"/>
                  </a:ext>
                </a:extLst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8.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március 27.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arcok idegi reprezentációja – képalkotó eljárások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08"/>
                  </a:ext>
                </a:extLst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9.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április 3.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Tavaszi szünet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09"/>
                  </a:ext>
                </a:extLst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10.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április 10.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arcfelismerési zavar I.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10"/>
                  </a:ext>
                </a:extLst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11.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április 17.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arcfelismerési zavar II., fejlődési rendellenességek, pszichiátria és arcok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11"/>
                  </a:ext>
                </a:extLst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12.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április 24.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Alkalmazások és érdekességek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12"/>
                  </a:ext>
                </a:extLst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13.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május 1.</a:t>
                      </a:r>
                      <a:endParaRPr kumimoji="0" lang="hu-HU" altLang="hu-H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Szünet</a:t>
                      </a:r>
                      <a:endParaRPr kumimoji="0" lang="hu-HU" altLang="hu-H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13"/>
                  </a:ext>
                </a:extLst>
              </a:tr>
              <a:tr h="34770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14.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május 8.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2. Zárthelyi dolgozat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14"/>
                  </a:ext>
                </a:extLst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15.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május 15.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Javító-/Pótló ZH alkalom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15"/>
                  </a:ext>
                </a:extLst>
              </a:tr>
            </a:tbl>
          </a:graphicData>
        </a:graphic>
      </p:graphicFrame>
      <p:pic>
        <p:nvPicPr>
          <p:cNvPr id="3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2590" y="1085122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980" y="1438129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791478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229" y="2165242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982" y="2543944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678" y="2852936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846" y="3212976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238" y="3581400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638" y="3914738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6078" y="4267200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724" y="4604183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8461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ctrTitle"/>
          </p:nvPr>
        </p:nvSpPr>
        <p:spPr>
          <a:xfrm>
            <a:off x="685800" y="2319338"/>
            <a:ext cx="7772400" cy="1470025"/>
          </a:xfrm>
        </p:spPr>
        <p:txBody>
          <a:bodyPr/>
          <a:lstStyle/>
          <a:p>
            <a:r>
              <a:rPr lang="hu-HU" smtClean="0"/>
              <a:t>Arcok rekonstrukciója, térfigyelő kamerák</a:t>
            </a:r>
          </a:p>
        </p:txBody>
      </p:sp>
    </p:spTree>
    <p:extLst>
      <p:ext uri="{BB962C8B-B14F-4D97-AF65-F5344CB8AC3E}">
        <p14:creationId xmlns:p14="http://schemas.microsoft.com/office/powerpoint/2010/main" val="19984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err="1" smtClean="0"/>
              <a:t>Matching</a:t>
            </a:r>
            <a:r>
              <a:rPr lang="hu-HU" dirty="0" smtClean="0"/>
              <a:t> feladatok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hu-HU" sz="2800" dirty="0" smtClean="0"/>
              <a:t>Vajon ebben jók vagyunk?</a:t>
            </a:r>
          </a:p>
          <a:p>
            <a:pPr marL="609600" indent="-609600">
              <a:lnSpc>
                <a:spcPct val="90000"/>
              </a:lnSpc>
            </a:pPr>
            <a:r>
              <a:rPr lang="hu-HU" sz="2800" dirty="0" smtClean="0"/>
              <a:t>Életszagú helyzet: pénztárosok és a személyigazolványok</a:t>
            </a:r>
          </a:p>
          <a:p>
            <a:pPr marL="609600" indent="-609600">
              <a:lnSpc>
                <a:spcPct val="90000"/>
              </a:lnSpc>
            </a:pPr>
            <a:r>
              <a:rPr lang="hu-HU" sz="2800" dirty="0" err="1" smtClean="0"/>
              <a:t>Kemp</a:t>
            </a:r>
            <a:r>
              <a:rPr lang="hu-HU" sz="2800" dirty="0" smtClean="0"/>
              <a:t> et </a:t>
            </a:r>
            <a:r>
              <a:rPr lang="hu-HU" sz="2800" dirty="0" err="1" smtClean="0"/>
              <a:t>al</a:t>
            </a:r>
            <a:r>
              <a:rPr lang="hu-HU" sz="2800" dirty="0" smtClean="0"/>
              <a:t>., 1997: 4 helyzet</a:t>
            </a:r>
          </a:p>
          <a:p>
            <a:pPr marL="1371600" lvl="2" indent="-457200">
              <a:lnSpc>
                <a:spcPct val="90000"/>
              </a:lnSpc>
              <a:buFont typeface="Arial" charset="0"/>
              <a:buAutoNum type="arabicPeriod"/>
            </a:pPr>
            <a:r>
              <a:rPr lang="hu-HU" sz="2000" dirty="0" smtClean="0"/>
              <a:t>Igazolvány és a személy teljesen ugyanolyan</a:t>
            </a:r>
          </a:p>
          <a:p>
            <a:pPr marL="1371600" lvl="2" indent="-457200">
              <a:lnSpc>
                <a:spcPct val="90000"/>
              </a:lnSpc>
              <a:buFont typeface="Arial" charset="0"/>
              <a:buAutoNum type="arabicPeriod"/>
            </a:pPr>
            <a:r>
              <a:rPr lang="hu-HU" sz="2000" dirty="0" smtClean="0"/>
              <a:t>Övé az igazolvány, de más külső jegyek</a:t>
            </a:r>
          </a:p>
          <a:p>
            <a:pPr marL="1371600" lvl="2" indent="-457200">
              <a:lnSpc>
                <a:spcPct val="90000"/>
              </a:lnSpc>
              <a:buFont typeface="Arial" charset="0"/>
              <a:buAutoNum type="arabicPeriod"/>
            </a:pPr>
            <a:r>
              <a:rPr lang="hu-HU" sz="2000" dirty="0" smtClean="0"/>
              <a:t>Másé, de arra nagyon hasonlít</a:t>
            </a:r>
          </a:p>
          <a:p>
            <a:pPr marL="1371600" lvl="2" indent="-457200">
              <a:lnSpc>
                <a:spcPct val="90000"/>
              </a:lnSpc>
              <a:buFont typeface="Arial" charset="0"/>
              <a:buAutoNum type="arabicPeriod"/>
            </a:pPr>
            <a:r>
              <a:rPr lang="hu-HU" sz="2000" dirty="0" smtClean="0"/>
              <a:t>Másé és nem is hasonlít rá</a:t>
            </a:r>
          </a:p>
          <a:p>
            <a:pPr marL="609600" indent="-609600">
              <a:lnSpc>
                <a:spcPct val="90000"/>
              </a:lnSpc>
            </a:pPr>
            <a:r>
              <a:rPr lang="hu-HU" sz="2800" dirty="0" smtClean="0"/>
              <a:t>Teljesítményük: 1.: 93%, 2.: 86%, 3.: 36%, 4.: 66%.</a:t>
            </a:r>
          </a:p>
          <a:p>
            <a:pPr marL="609600" indent="-609600">
              <a:lnSpc>
                <a:spcPct val="90000"/>
              </a:lnSpc>
            </a:pPr>
            <a:r>
              <a:rPr lang="hu-HU" sz="2800" dirty="0" smtClean="0"/>
              <a:t>Hm… elgondolkodtató, ráadásul ez egy kísérleti helyzet!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201" y="0"/>
            <a:ext cx="2771800" cy="2356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82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Térfigyelő kamerák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u-HU" smtClean="0"/>
              <a:t>Csak akkor hasznos, ha ismerjük az illetőt</a:t>
            </a:r>
          </a:p>
          <a:p>
            <a:pPr>
              <a:lnSpc>
                <a:spcPct val="90000"/>
              </a:lnSpc>
            </a:pPr>
            <a:r>
              <a:rPr lang="hu-HU" smtClean="0"/>
              <a:t>Kísérleti tesztelése: felvétel bemutatása után 8 kép közül válasszák ki, kit láttak a felvételen</a:t>
            </a:r>
          </a:p>
          <a:p>
            <a:pPr>
              <a:lnSpc>
                <a:spcPct val="90000"/>
              </a:lnSpc>
            </a:pPr>
            <a:r>
              <a:rPr lang="hu-HU" smtClean="0"/>
              <a:t>Sokkoló eredmény: mindösszesen 20%-os teljesítmény!!!!</a:t>
            </a:r>
          </a:p>
          <a:p>
            <a:pPr>
              <a:lnSpc>
                <a:spcPct val="90000"/>
              </a:lnSpc>
            </a:pPr>
            <a:r>
              <a:rPr lang="hu-HU" smtClean="0"/>
              <a:t>Ezen nem javít az sem, ha a kép jó minőségű és/vagy színes.</a:t>
            </a:r>
          </a:p>
          <a:p>
            <a:pPr>
              <a:lnSpc>
                <a:spcPct val="90000"/>
              </a:lnSpc>
            </a:pPr>
            <a:r>
              <a:rPr lang="hu-HU" smtClean="0"/>
              <a:t>Újabb érv arra, hogy ismeretlen arcokat képi alapon kódolunk.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851" y="0"/>
            <a:ext cx="2359149" cy="148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04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Arcrekonstrukciós eljárások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mtClean="0"/>
              <a:t>Legősibb: rendőrségi rajzoló</a:t>
            </a:r>
          </a:p>
          <a:p>
            <a:r>
              <a:rPr lang="hu-HU" smtClean="0"/>
              <a:t>Később számítógépes programok</a:t>
            </a:r>
          </a:p>
          <a:p>
            <a:pPr lvl="1"/>
            <a:r>
              <a:rPr lang="hu-HU" smtClean="0"/>
              <a:t>Identi-Kit (papír alapú)</a:t>
            </a:r>
          </a:p>
          <a:p>
            <a:pPr lvl="1"/>
            <a:r>
              <a:rPr lang="hu-HU" smtClean="0"/>
              <a:t>Photofit</a:t>
            </a:r>
          </a:p>
          <a:p>
            <a:pPr lvl="1"/>
            <a:r>
              <a:rPr lang="hu-HU" smtClean="0"/>
              <a:t>Identi-Kit 2000</a:t>
            </a:r>
          </a:p>
          <a:p>
            <a:pPr lvl="1"/>
            <a:r>
              <a:rPr lang="hu-HU" smtClean="0"/>
              <a:t>FACES 3.0</a:t>
            </a:r>
          </a:p>
          <a:p>
            <a:pPr lvl="1"/>
            <a:r>
              <a:rPr lang="hu-HU" smtClean="0"/>
              <a:t>E-FIT</a:t>
            </a:r>
          </a:p>
          <a:p>
            <a:endParaRPr lang="hu-HU" smtClean="0"/>
          </a:p>
        </p:txBody>
      </p:sp>
      <p:pic>
        <p:nvPicPr>
          <p:cNvPr id="39941" name="Picture 5" descr="http://media.monstersandcritics.com/galleries/1557929/JTM-0415725508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588" y="1628775"/>
            <a:ext cx="2411412" cy="2368550"/>
          </a:xfrm>
          <a:prstGeom prst="rect">
            <a:avLst/>
          </a:prstGeom>
          <a:noFill/>
        </p:spPr>
      </p:pic>
      <p:pic>
        <p:nvPicPr>
          <p:cNvPr id="39943" name="Picture 7" descr="http://illuminationsgallery.files.wordpress.com/2013/01/photofit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8400" y="3998913"/>
            <a:ext cx="5435600" cy="28590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779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ctrTitle"/>
          </p:nvPr>
        </p:nvSpPr>
        <p:spPr>
          <a:xfrm>
            <a:off x="685800" y="2319338"/>
            <a:ext cx="7772400" cy="1470025"/>
          </a:xfrm>
        </p:spPr>
        <p:txBody>
          <a:bodyPr/>
          <a:lstStyle/>
          <a:p>
            <a:r>
              <a:rPr lang="hu-HU" smtClean="0"/>
              <a:t>Arc- és érzelemfelismerő gépek</a:t>
            </a:r>
          </a:p>
        </p:txBody>
      </p:sp>
    </p:spTree>
    <p:extLst>
      <p:ext uri="{BB962C8B-B14F-4D97-AF65-F5344CB8AC3E}">
        <p14:creationId xmlns:p14="http://schemas.microsoft.com/office/powerpoint/2010/main" val="177398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Gépi felismerés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mtClean="0"/>
              <a:t>Hatalmas kapacitásra lenne szükség!</a:t>
            </a:r>
          </a:p>
          <a:p>
            <a:r>
              <a:rPr lang="hu-HU" smtClean="0"/>
              <a:t>Kezdeti próbálkozások: tréningben jól teljesítenek, de nem tudnak generalizálni</a:t>
            </a:r>
          </a:p>
          <a:p>
            <a:r>
              <a:rPr lang="hu-HU" smtClean="0"/>
              <a:t>Egy működő rendszer: CERT</a:t>
            </a:r>
          </a:p>
          <a:p>
            <a:r>
              <a:rPr lang="hu-HU" smtClean="0"/>
              <a:t>Érzelmekre, fájdalom detektálására, fáradtság észlelésére használnak ilyen rendszereket</a:t>
            </a:r>
          </a:p>
          <a:p>
            <a:r>
              <a:rPr lang="hu-HU" smtClean="0"/>
              <a:t>Újabban: fejlődési rendellenességekben</a:t>
            </a:r>
          </a:p>
        </p:txBody>
      </p:sp>
    </p:spTree>
    <p:extLst>
      <p:ext uri="{BB962C8B-B14F-4D97-AF65-F5344CB8AC3E}">
        <p14:creationId xmlns:p14="http://schemas.microsoft.com/office/powerpoint/2010/main" val="180546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Hormonok … (2)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Vizsgálatok zömében NINCS valós hormonális mérés (nők – ciklus)</a:t>
            </a:r>
          </a:p>
          <a:p>
            <a:r>
              <a:rPr lang="hu-HU" dirty="0" smtClean="0"/>
              <a:t>Lásd: szociális aspektusok óra vége – attraktivitás és hormonok</a:t>
            </a:r>
          </a:p>
          <a:p>
            <a:r>
              <a:rPr lang="hu-HU" dirty="0" smtClean="0"/>
              <a:t>Kovács és munkatársai, 2004, 2007 – hormonok észlelésének mérhető hatása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9742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Humán feromonérzékelés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A járulékos </a:t>
            </a:r>
            <a:r>
              <a:rPr lang="hu-HU" altLang="hu-HU" dirty="0" err="1" smtClean="0"/>
              <a:t>olfaktoros</a:t>
            </a:r>
            <a:r>
              <a:rPr lang="hu-HU" altLang="hu-HU" dirty="0" smtClean="0"/>
              <a:t> (szaglási) rendszer megléte embereknél kérdéses</a:t>
            </a:r>
          </a:p>
          <a:p>
            <a:pPr eaLnBrk="1" hangingPunct="1"/>
            <a:r>
              <a:rPr lang="hu-HU" altLang="hu-HU" dirty="0" smtClean="0"/>
              <a:t>Kérdés: befolyásolja-e észlelésünket a </a:t>
            </a:r>
            <a:r>
              <a:rPr lang="hu-HU" altLang="hu-HU" dirty="0" err="1" smtClean="0"/>
              <a:t>feromon</a:t>
            </a:r>
            <a:r>
              <a:rPr lang="hu-HU" altLang="hu-HU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4790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0"/>
            <a:ext cx="8569325" cy="646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328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02163" cy="344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1" name="Text Box 6"/>
          <p:cNvSpPr txBox="1">
            <a:spLocks noChangeArrowheads="1"/>
          </p:cNvSpPr>
          <p:nvPr/>
        </p:nvSpPr>
        <p:spPr bwMode="auto">
          <a:xfrm>
            <a:off x="6351588" y="48895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sp>
        <p:nvSpPr>
          <p:cNvPr id="27652" name="Text Box 13"/>
          <p:cNvSpPr txBox="1">
            <a:spLocks noChangeArrowheads="1"/>
          </p:cNvSpPr>
          <p:nvPr/>
        </p:nvSpPr>
        <p:spPr bwMode="auto">
          <a:xfrm>
            <a:off x="6135688" y="49609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grpSp>
        <p:nvGrpSpPr>
          <p:cNvPr id="27653" name="Group 20"/>
          <p:cNvGrpSpPr>
            <a:grpSpLocks/>
          </p:cNvGrpSpPr>
          <p:nvPr/>
        </p:nvGrpSpPr>
        <p:grpSpPr bwMode="auto">
          <a:xfrm>
            <a:off x="2987675" y="1955800"/>
            <a:ext cx="5791200" cy="4281488"/>
            <a:chOff x="1882" y="1473"/>
            <a:chExt cx="3648" cy="2697"/>
          </a:xfrm>
        </p:grpSpPr>
        <p:pic>
          <p:nvPicPr>
            <p:cNvPr id="27655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2" y="1473"/>
              <a:ext cx="3648" cy="26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7656" name="Group 19"/>
            <p:cNvGrpSpPr>
              <a:grpSpLocks/>
            </p:cNvGrpSpPr>
            <p:nvPr/>
          </p:nvGrpSpPr>
          <p:grpSpPr bwMode="auto">
            <a:xfrm>
              <a:off x="3515" y="3113"/>
              <a:ext cx="1724" cy="680"/>
              <a:chOff x="3515" y="3113"/>
              <a:chExt cx="1724" cy="680"/>
            </a:xfrm>
          </p:grpSpPr>
          <p:sp>
            <p:nvSpPr>
              <p:cNvPr id="27657" name="Rectangle 12"/>
              <p:cNvSpPr>
                <a:spLocks noChangeArrowheads="1"/>
              </p:cNvSpPr>
              <p:nvPr/>
            </p:nvSpPr>
            <p:spPr bwMode="auto">
              <a:xfrm>
                <a:off x="3515" y="3113"/>
                <a:ext cx="1724" cy="68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u-HU" altLang="hu-HU" sz="1800"/>
              </a:p>
            </p:txBody>
          </p:sp>
          <p:grpSp>
            <p:nvGrpSpPr>
              <p:cNvPr id="27658" name="Group 14"/>
              <p:cNvGrpSpPr>
                <a:grpSpLocks/>
              </p:cNvGrpSpPr>
              <p:nvPr/>
            </p:nvGrpSpPr>
            <p:grpSpPr bwMode="auto">
              <a:xfrm>
                <a:off x="3720" y="3199"/>
                <a:ext cx="1416" cy="503"/>
                <a:chOff x="4014" y="3022"/>
                <a:chExt cx="1416" cy="503"/>
              </a:xfrm>
            </p:grpSpPr>
            <p:sp>
              <p:nvSpPr>
                <p:cNvPr id="27659" name="Line 15"/>
                <p:cNvSpPr>
                  <a:spLocks noChangeShapeType="1"/>
                </p:cNvSpPr>
                <p:nvPr/>
              </p:nvSpPr>
              <p:spPr bwMode="auto">
                <a:xfrm>
                  <a:off x="4014" y="3158"/>
                  <a:ext cx="363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27660" name="Line 16"/>
                <p:cNvSpPr>
                  <a:spLocks noChangeShapeType="1"/>
                </p:cNvSpPr>
                <p:nvPr/>
              </p:nvSpPr>
              <p:spPr bwMode="auto">
                <a:xfrm>
                  <a:off x="4014" y="3430"/>
                  <a:ext cx="363" cy="0"/>
                </a:xfrm>
                <a:prstGeom prst="line">
                  <a:avLst/>
                </a:prstGeom>
                <a:noFill/>
                <a:ln w="63500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2766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4410" y="3022"/>
                  <a:ext cx="1020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hu-HU" altLang="hu-HU" sz="1800"/>
                    <a:t>Tesztoszteron</a:t>
                  </a:r>
                </a:p>
              </p:txBody>
            </p:sp>
            <p:sp>
              <p:nvSpPr>
                <p:cNvPr id="27662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4422" y="3294"/>
                  <a:ext cx="604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hu-HU" altLang="hu-HU" sz="1800"/>
                    <a:t>Kontroll</a:t>
                  </a:r>
                </a:p>
              </p:txBody>
            </p:sp>
          </p:grpSp>
        </p:grpSp>
      </p:grpSp>
      <p:sp>
        <p:nvSpPr>
          <p:cNvPr id="27654" name="Text Box 21"/>
          <p:cNvSpPr txBox="1">
            <a:spLocks noChangeArrowheads="1"/>
          </p:cNvSpPr>
          <p:nvPr/>
        </p:nvSpPr>
        <p:spPr bwMode="auto">
          <a:xfrm>
            <a:off x="376238" y="6380163"/>
            <a:ext cx="5861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1400"/>
              <a:t>(Zsadányi – Nagy, Z. – Kovács, G., 2007, Magyar Pszichológiai Szemle)</a:t>
            </a:r>
          </a:p>
        </p:txBody>
      </p:sp>
    </p:spTree>
    <p:extLst>
      <p:ext uri="{BB962C8B-B14F-4D97-AF65-F5344CB8AC3E}">
        <p14:creationId xmlns:p14="http://schemas.microsoft.com/office/powerpoint/2010/main" val="167940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/>
              <a:t>Alkalmazások és érdekességek</a:t>
            </a:r>
            <a:endParaRPr lang="hu-HU" dirty="0"/>
          </a:p>
        </p:txBody>
      </p:sp>
      <p:sp>
        <p:nvSpPr>
          <p:cNvPr id="6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550"/>
          </a:xfrm>
        </p:spPr>
        <p:txBody>
          <a:bodyPr/>
          <a:lstStyle/>
          <a:p>
            <a:pPr eaLnBrk="1" hangingPunct="1"/>
            <a:r>
              <a:rPr lang="hu-HU" dirty="0" smtClean="0">
                <a:solidFill>
                  <a:srgbClr val="898989"/>
                </a:solidFill>
              </a:rPr>
              <a:t>A kis szemtanú</a:t>
            </a:r>
          </a:p>
          <a:p>
            <a:pPr eaLnBrk="1" hangingPunct="1"/>
            <a:r>
              <a:rPr lang="hu-HU" dirty="0" smtClean="0">
                <a:solidFill>
                  <a:srgbClr val="898989"/>
                </a:solidFill>
              </a:rPr>
              <a:t>Csoportos torzítások</a:t>
            </a:r>
          </a:p>
          <a:p>
            <a:pPr eaLnBrk="1" hangingPunct="1"/>
            <a:r>
              <a:rPr lang="hu-HU" dirty="0" smtClean="0">
                <a:solidFill>
                  <a:srgbClr val="898989"/>
                </a:solidFill>
              </a:rPr>
              <a:t>Arcrekonstrukció</a:t>
            </a:r>
          </a:p>
          <a:p>
            <a:pPr eaLnBrk="1" hangingPunct="1"/>
            <a:r>
              <a:rPr lang="hu-HU" dirty="0" smtClean="0">
                <a:solidFill>
                  <a:srgbClr val="898989"/>
                </a:solidFill>
              </a:rPr>
              <a:t>Gépek</a:t>
            </a:r>
          </a:p>
        </p:txBody>
      </p:sp>
    </p:spTree>
    <p:extLst>
      <p:ext uri="{BB962C8B-B14F-4D97-AF65-F5344CB8AC3E}">
        <p14:creationId xmlns:p14="http://schemas.microsoft.com/office/powerpoint/2010/main" val="107444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Hormonok és idegrendszer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Geschwind és Galaburda, 1985: születés előtt magzat több tesztoszteron -&gt; jobb félteke gyorsabb fejlődése</a:t>
            </a:r>
          </a:p>
          <a:p>
            <a:r>
              <a:rPr lang="hu-HU" dirty="0" err="1" smtClean="0"/>
              <a:t>Hausmann</a:t>
            </a:r>
            <a:r>
              <a:rPr lang="hu-HU" dirty="0" smtClean="0"/>
              <a:t> és </a:t>
            </a:r>
            <a:r>
              <a:rPr lang="hu-HU" dirty="0" err="1" smtClean="0"/>
              <a:t>Güntürkün</a:t>
            </a:r>
            <a:r>
              <a:rPr lang="hu-HU" dirty="0" smtClean="0"/>
              <a:t>, 2000; </a:t>
            </a:r>
            <a:r>
              <a:rPr lang="hu-HU" dirty="0" err="1" smtClean="0"/>
              <a:t>Rupp</a:t>
            </a:r>
            <a:r>
              <a:rPr lang="hu-HU" dirty="0" smtClean="0"/>
              <a:t> és </a:t>
            </a:r>
            <a:r>
              <a:rPr lang="hu-HU" dirty="0" err="1" smtClean="0"/>
              <a:t>mtsai</a:t>
            </a:r>
            <a:r>
              <a:rPr lang="hu-HU" dirty="0" smtClean="0"/>
              <a:t>, 2009: nők menstruáció alatt és után más aktivitásmintázat arcokra való döntések esetében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3848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7252012"/>
              </p:ext>
            </p:extLst>
          </p:nvPr>
        </p:nvGraphicFramePr>
        <p:xfrm>
          <a:off x="395536" y="476672"/>
          <a:ext cx="8352928" cy="5843247"/>
        </p:xfrm>
        <a:graphic>
          <a:graphicData uri="http://schemas.openxmlformats.org/drawingml/2006/table">
            <a:tbl>
              <a:tblPr/>
              <a:tblGrid>
                <a:gridCol w="674984">
                  <a:extLst>
                    <a:ext uri="{9D8B030D-6E8A-4147-A177-3AD203B41FA5}">
                      <a16:colId xmlns:a16="http://schemas.microsoft.com/office/drawing/2014/main" xmlns="" xmlns:mv="urn:schemas-microsoft-com:mac:vml" xmlns:mc="http://schemas.openxmlformats.org/markup-compatibility/2006" val="20000"/>
                    </a:ext>
                  </a:extLst>
                </a:gridCol>
                <a:gridCol w="1518714">
                  <a:extLst>
                    <a:ext uri="{9D8B030D-6E8A-4147-A177-3AD203B41FA5}">
                      <a16:colId xmlns:a16="http://schemas.microsoft.com/office/drawing/2014/main" xmlns="" xmlns:mv="urn:schemas-microsoft-com:mac:vml" xmlns:mc="http://schemas.openxmlformats.org/markup-compatibility/2006" val="20001"/>
                    </a:ext>
                  </a:extLst>
                </a:gridCol>
                <a:gridCol w="6159230">
                  <a:extLst>
                    <a:ext uri="{9D8B030D-6E8A-4147-A177-3AD203B41FA5}">
                      <a16:colId xmlns:a16="http://schemas.microsoft.com/office/drawing/2014/main" xmlns="" xmlns:mv="urn:schemas-microsoft-com:mac:vml" xmlns:mc="http://schemas.openxmlformats.org/markup-compatibility/2006" val="20002"/>
                    </a:ext>
                  </a:extLst>
                </a:gridCol>
              </a:tblGrid>
              <a:tr h="55886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Óra</a:t>
                      </a:r>
                      <a:endParaRPr kumimoji="0" lang="hu-HU" altLang="hu-H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Időpont</a:t>
                      </a:r>
                      <a:endParaRPr kumimoji="0" lang="hu-HU" altLang="hu-H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Téma</a:t>
                      </a:r>
                      <a:endParaRPr kumimoji="0" lang="hu-HU" altLang="hu-H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00"/>
                  </a:ext>
                </a:extLst>
              </a:tr>
              <a:tr h="34770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február 6.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Óramegbeszélés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01"/>
                  </a:ext>
                </a:extLst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február 13.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arcok speciálisak (?), korai modellek, arcok reprezentációja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02"/>
                  </a:ext>
                </a:extLst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3.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február 20.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Fejlődési adatok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03"/>
                  </a:ext>
                </a:extLst>
              </a:tr>
              <a:tr h="39628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4.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február 27.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arcon tükröződő érzelmek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04"/>
                  </a:ext>
                </a:extLst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5.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március 6.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Szociális aspektusok (tekintet iránya, nem, kor, attraktivitás)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05"/>
                  </a:ext>
                </a:extLst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6.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március 13.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1. Zárthelyi dolgozat</a:t>
                      </a:r>
                      <a:endParaRPr kumimoji="0" lang="hu-HU" altLang="hu-H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06"/>
                  </a:ext>
                </a:extLst>
              </a:tr>
              <a:tr h="34770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7.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március 20.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arcok idegi reprezentációja - </a:t>
                      </a:r>
                      <a:r>
                        <a:rPr kumimoji="0" lang="hu-HU" altLang="hu-H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elektrofiziológia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07"/>
                  </a:ext>
                </a:extLst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8.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március 27.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arcok idegi reprezentációja – képalkotó eljárások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08"/>
                  </a:ext>
                </a:extLst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9.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április 3.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Tavaszi szünet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09"/>
                  </a:ext>
                </a:extLst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10.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április 10.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arcfelismerési zavar I.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10"/>
                  </a:ext>
                </a:extLst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11.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április 17.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arcfelismerési zavar II., fejlődési rendellenességek, pszichiátria és arcok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11"/>
                  </a:ext>
                </a:extLst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12.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április 24.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Alkalmazások és érdekességek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12"/>
                  </a:ext>
                </a:extLst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13.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május 1.</a:t>
                      </a:r>
                      <a:endParaRPr kumimoji="0" lang="hu-HU" altLang="hu-H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13"/>
                  </a:ext>
                </a:extLst>
              </a:tr>
              <a:tr h="34770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14.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május 8.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14"/>
                  </a:ext>
                </a:extLst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15.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május 15.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Javító-/Pótló ZH alkalom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mv="urn:schemas-microsoft-com:mac:vml" xmlns:mc="http://schemas.openxmlformats.org/markup-compatibility/2006" val="10015"/>
                  </a:ext>
                </a:extLst>
              </a:tr>
            </a:tbl>
          </a:graphicData>
        </a:graphic>
      </p:graphicFrame>
      <p:pic>
        <p:nvPicPr>
          <p:cNvPr id="3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2590" y="1085122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980" y="1438129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791478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229" y="2165242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982" y="2543944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678" y="2852936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846" y="3212976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238" y="3581400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638" y="3914738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6078" y="4267200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724" y="4604183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088" y="4941168"/>
            <a:ext cx="236984" cy="23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Szövegdoboz 15"/>
          <p:cNvSpPr txBox="1"/>
          <p:nvPr/>
        </p:nvSpPr>
        <p:spPr>
          <a:xfrm>
            <a:off x="2627784" y="5157192"/>
            <a:ext cx="24160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" hangingPunct="0">
              <a:lnSpc>
                <a:spcPct val="150000"/>
              </a:lnSpc>
            </a:pPr>
            <a:r>
              <a:rPr lang="hu-HU" b="1" dirty="0" smtClean="0">
                <a:solidFill>
                  <a:srgbClr val="00B050"/>
                </a:solidFill>
              </a:rPr>
              <a:t>Szünet</a:t>
            </a:r>
            <a:endParaRPr lang="hu-HU" dirty="0">
              <a:solidFill>
                <a:srgbClr val="00B050"/>
              </a:solidFill>
            </a:endParaRPr>
          </a:p>
          <a:p>
            <a:pPr eaLnBrk="0" fontAlgn="b" hangingPunct="0">
              <a:lnSpc>
                <a:spcPct val="150000"/>
              </a:lnSpc>
            </a:pPr>
            <a:r>
              <a:rPr lang="hu-HU" b="1" dirty="0">
                <a:solidFill>
                  <a:srgbClr val="FF0000"/>
                </a:solidFill>
              </a:rPr>
              <a:t>2. Zárthelyi dolgozat</a:t>
            </a:r>
            <a:endParaRPr lang="hu-HU" dirty="0">
              <a:solidFill>
                <a:srgbClr val="FF0000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827649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ím 3"/>
          <p:cNvSpPr>
            <a:spLocks noGrp="1"/>
          </p:cNvSpPr>
          <p:nvPr>
            <p:ph type="ctrTitle"/>
          </p:nvPr>
        </p:nvSpPr>
        <p:spPr>
          <a:xfrm>
            <a:off x="685800" y="3327127"/>
            <a:ext cx="7772400" cy="1470025"/>
          </a:xfrm>
        </p:spPr>
        <p:txBody>
          <a:bodyPr/>
          <a:lstStyle/>
          <a:p>
            <a:pPr eaLnBrk="1" hangingPunct="1"/>
            <a:r>
              <a:rPr lang="hu-HU" sz="6600" b="1" dirty="0" smtClean="0"/>
              <a:t>VÉGE</a:t>
            </a:r>
          </a:p>
        </p:txBody>
      </p:sp>
      <p:pic>
        <p:nvPicPr>
          <p:cNvPr id="6" name="Picture 2" descr="https://encrypted-tbn3.gstatic.com/images?q=tbn:ANd9GcQPQ9ttBxdK7QMlI6_ejJnnOcUdRZ_IVeyXFTracIXqFF2R4arT2d8Kj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8104" y="3501008"/>
            <a:ext cx="1584275" cy="1584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zövegdoboz 1"/>
          <p:cNvSpPr txBox="1"/>
          <p:nvPr/>
        </p:nvSpPr>
        <p:spPr>
          <a:xfrm>
            <a:off x="899592" y="5877272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i="1" dirty="0" smtClean="0"/>
              <a:t>És a megfejtések: Paul McCartney, </a:t>
            </a:r>
            <a:r>
              <a:rPr lang="hu-HU" sz="1600" i="1" dirty="0" err="1" smtClean="0"/>
              <a:t>Rowan</a:t>
            </a:r>
            <a:r>
              <a:rPr lang="hu-HU" sz="1600" i="1" dirty="0" smtClean="0"/>
              <a:t> </a:t>
            </a:r>
            <a:r>
              <a:rPr lang="hu-HU" sz="1600" i="1" dirty="0" err="1" smtClean="0"/>
              <a:t>Atkinson</a:t>
            </a:r>
            <a:r>
              <a:rPr lang="hu-HU" sz="1600" i="1" dirty="0" smtClean="0"/>
              <a:t>, </a:t>
            </a:r>
            <a:r>
              <a:rPr lang="hu-HU" sz="1600" i="1" dirty="0" err="1" smtClean="0"/>
              <a:t>Patrick</a:t>
            </a:r>
            <a:r>
              <a:rPr lang="hu-HU" sz="1600" i="1" dirty="0" smtClean="0"/>
              <a:t> Stewart, John </a:t>
            </a:r>
            <a:r>
              <a:rPr lang="hu-HU" sz="1600" i="1" dirty="0" err="1" smtClean="0"/>
              <a:t>Cleese</a:t>
            </a:r>
            <a:endParaRPr lang="hu-HU" sz="1600" i="1" dirty="0"/>
          </a:p>
          <a:p>
            <a:r>
              <a:rPr lang="hu-HU" sz="1600" i="1" dirty="0" smtClean="0"/>
              <a:t>	             </a:t>
            </a:r>
            <a:r>
              <a:rPr lang="hu-HU" sz="1600" i="1" dirty="0" err="1" smtClean="0"/>
              <a:t>Al</a:t>
            </a:r>
            <a:r>
              <a:rPr lang="hu-HU" sz="1600" i="1" dirty="0" smtClean="0"/>
              <a:t> </a:t>
            </a:r>
            <a:r>
              <a:rPr lang="hu-HU" sz="1600" i="1" dirty="0" err="1" smtClean="0"/>
              <a:t>Pacino</a:t>
            </a:r>
            <a:r>
              <a:rPr lang="hu-HU" sz="1600" i="1" dirty="0" smtClean="0"/>
              <a:t>, </a:t>
            </a:r>
            <a:r>
              <a:rPr lang="hu-HU" sz="1600" i="1" dirty="0" err="1" smtClean="0"/>
              <a:t>Kenneth</a:t>
            </a:r>
            <a:r>
              <a:rPr lang="hu-HU" sz="1600" i="1" dirty="0" smtClean="0"/>
              <a:t> </a:t>
            </a:r>
            <a:r>
              <a:rPr lang="hu-HU" sz="1600" i="1" dirty="0" err="1" smtClean="0"/>
              <a:t>Brannagh</a:t>
            </a:r>
            <a:r>
              <a:rPr lang="hu-HU" sz="1600" i="1" dirty="0" smtClean="0"/>
              <a:t>, </a:t>
            </a:r>
            <a:r>
              <a:rPr lang="hu-HU" sz="1600" i="1" dirty="0" err="1" smtClean="0"/>
              <a:t>Sean</a:t>
            </a:r>
            <a:r>
              <a:rPr lang="hu-HU" sz="1600" i="1" dirty="0" smtClean="0"/>
              <a:t> </a:t>
            </a:r>
            <a:r>
              <a:rPr lang="hu-HU" sz="1600" i="1" dirty="0" err="1" smtClean="0"/>
              <a:t>Connery</a:t>
            </a:r>
            <a:r>
              <a:rPr lang="hu-HU" sz="1600" i="1" dirty="0" smtClean="0"/>
              <a:t>, Károly herceg</a:t>
            </a:r>
            <a:endParaRPr lang="hu-HU" sz="1600" i="1" dirty="0"/>
          </a:p>
        </p:txBody>
      </p:sp>
      <p:pic>
        <p:nvPicPr>
          <p:cNvPr id="5" name="Picture 7" descr="http://illuminationsgallery.files.wordpress.com/2013/01/photofit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7704" y="188640"/>
            <a:ext cx="5435600" cy="28590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791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/>
          </p:cNvSpPr>
          <p:nvPr>
            <p:ph type="ctrTitle"/>
          </p:nvPr>
        </p:nvSpPr>
        <p:spPr>
          <a:xfrm>
            <a:off x="685800" y="2319338"/>
            <a:ext cx="7772400" cy="1470025"/>
          </a:xfrm>
        </p:spPr>
        <p:txBody>
          <a:bodyPr/>
          <a:lstStyle/>
          <a:p>
            <a:r>
              <a:rPr lang="hu-HU" smtClean="0"/>
              <a:t>A kis szemtanú</a:t>
            </a:r>
          </a:p>
        </p:txBody>
      </p:sp>
    </p:spTree>
    <p:extLst>
      <p:ext uri="{BB962C8B-B14F-4D97-AF65-F5344CB8AC3E}">
        <p14:creationId xmlns:p14="http://schemas.microsoft.com/office/powerpoint/2010/main" val="94412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Eddig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395288" y="1987550"/>
            <a:ext cx="8229600" cy="3529013"/>
          </a:xfrm>
        </p:spPr>
        <p:txBody>
          <a:bodyPr/>
          <a:lstStyle/>
          <a:p>
            <a:r>
              <a:rPr lang="hu-HU" smtClean="0"/>
              <a:t>Hosszas érvelés, mennyire jól ISMERÜNK FEL arcokat</a:t>
            </a:r>
          </a:p>
          <a:p>
            <a:r>
              <a:rPr lang="hu-HU" smtClean="0"/>
              <a:t>De mi van akkor, ha nem ismerjük az illetőt?</a:t>
            </a:r>
          </a:p>
          <a:p>
            <a:r>
              <a:rPr lang="hu-HU" smtClean="0"/>
              <a:t>Pedig a kérdés lehet nagyon életszagú, hiszen egy bűnügy esetén a szemtanúknak jó személyleírásokat kellene adni!</a:t>
            </a:r>
          </a:p>
        </p:txBody>
      </p:sp>
    </p:spTree>
    <p:extLst>
      <p:ext uri="{BB962C8B-B14F-4D97-AF65-F5344CB8AC3E}">
        <p14:creationId xmlns:p14="http://schemas.microsoft.com/office/powerpoint/2010/main" val="279441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Az elkeserítő statisztikák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u-HU" sz="2800" smtClean="0"/>
              <a:t>Angolszász országok sokkoló adatai: 40%, még akkor is, ha több módszerrel dolgoznak</a:t>
            </a:r>
          </a:p>
          <a:p>
            <a:pPr lvl="1">
              <a:lnSpc>
                <a:spcPct val="80000"/>
              </a:lnSpc>
            </a:pPr>
            <a:r>
              <a:rPr lang="hu-HU" sz="2400" smtClean="0"/>
              <a:t>Elítéltek fotói alapján</a:t>
            </a:r>
          </a:p>
          <a:p>
            <a:pPr lvl="1">
              <a:lnSpc>
                <a:spcPct val="80000"/>
              </a:lnSpc>
            </a:pPr>
            <a:r>
              <a:rPr lang="hu-HU" sz="2400" smtClean="0"/>
              <a:t>Felsorakozott gyanúsítottak közül</a:t>
            </a:r>
          </a:p>
          <a:p>
            <a:pPr lvl="1">
              <a:lnSpc>
                <a:spcPct val="80000"/>
              </a:lnSpc>
            </a:pPr>
            <a:r>
              <a:rPr lang="hu-HU" sz="2400" smtClean="0"/>
              <a:t>Rekonstrukciós technikák</a:t>
            </a:r>
          </a:p>
          <a:p>
            <a:pPr lvl="1">
              <a:lnSpc>
                <a:spcPct val="80000"/>
              </a:lnSpc>
            </a:pPr>
            <a:r>
              <a:rPr lang="hu-HU" sz="2400" smtClean="0"/>
              <a:t>Szóbeli leírások, jellemzések</a:t>
            </a:r>
          </a:p>
          <a:p>
            <a:pPr>
              <a:lnSpc>
                <a:spcPct val="80000"/>
              </a:lnSpc>
            </a:pPr>
            <a:r>
              <a:rPr lang="hu-HU" sz="2800" smtClean="0"/>
              <a:t>Ráadásul (!!!) kb. 15-20%-ban mást választanak ki! (ez 35-40%-ra nő, ha a tényleges elkövető nincs is jelen! – szociálpszichológiai magyarázatok) </a:t>
            </a:r>
          </a:p>
          <a:p>
            <a:pPr>
              <a:lnSpc>
                <a:spcPct val="80000"/>
              </a:lnSpc>
            </a:pPr>
            <a:r>
              <a:rPr lang="hu-HU" sz="2800" smtClean="0"/>
              <a:t>Még tényleges jelenlét esetén sem érik el az 50%-os beazonosítási arányt!</a:t>
            </a:r>
          </a:p>
          <a:p>
            <a:pPr>
              <a:lnSpc>
                <a:spcPct val="80000"/>
              </a:lnSpc>
            </a:pPr>
            <a:endParaRPr lang="hu-HU" sz="2800" smtClean="0"/>
          </a:p>
        </p:txBody>
      </p:sp>
    </p:spTree>
    <p:extLst>
      <p:ext uri="{BB962C8B-B14F-4D97-AF65-F5344CB8AC3E}">
        <p14:creationId xmlns:p14="http://schemas.microsoft.com/office/powerpoint/2010/main" val="287224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A helytelen válaszok típusai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mtClean="0"/>
              <a:t>Fals pozitív (= téves riasztás)</a:t>
            </a:r>
          </a:p>
          <a:p>
            <a:r>
              <a:rPr lang="hu-HU" smtClean="0"/>
              <a:t>Fals negatív, azaz futni hagyjuk</a:t>
            </a:r>
          </a:p>
          <a:p>
            <a:endParaRPr lang="hu-HU" smtClean="0"/>
          </a:p>
          <a:p>
            <a:r>
              <a:rPr lang="hu-HU" smtClean="0"/>
              <a:t>Mindkét hiba megdöbbentő, és felveti annak igényét, hogy vizsgáljuk, milyen faktorok befolyásolják a felismerési, kiválasztási teljesítményt.</a:t>
            </a:r>
          </a:p>
          <a:p>
            <a:r>
              <a:rPr lang="hu-HU" smtClean="0"/>
              <a:t>Csoportosításuk: becslő- és rendszerfaktorok</a:t>
            </a:r>
          </a:p>
        </p:txBody>
      </p:sp>
    </p:spTree>
    <p:extLst>
      <p:ext uri="{BB962C8B-B14F-4D97-AF65-F5344CB8AC3E}">
        <p14:creationId xmlns:p14="http://schemas.microsoft.com/office/powerpoint/2010/main" val="336292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Becslő faktorok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mtClean="0"/>
              <a:t>A döntést hozó szemtanú belső tulajdonságainak hatása</a:t>
            </a:r>
          </a:p>
          <a:p>
            <a:pPr lvl="1"/>
            <a:r>
              <a:rPr lang="hu-HU" smtClean="0"/>
              <a:t>Kor</a:t>
            </a:r>
          </a:p>
          <a:p>
            <a:pPr lvl="1"/>
            <a:r>
              <a:rPr lang="hu-HU" smtClean="0"/>
              <a:t>Nem</a:t>
            </a:r>
          </a:p>
          <a:p>
            <a:pPr lvl="1"/>
            <a:r>
              <a:rPr lang="hu-HU" smtClean="0"/>
              <a:t>Személyiség</a:t>
            </a:r>
          </a:p>
          <a:p>
            <a:pPr lvl="1"/>
            <a:r>
              <a:rPr lang="hu-HU" smtClean="0"/>
              <a:t>Intellektus</a:t>
            </a:r>
          </a:p>
          <a:p>
            <a:pPr lvl="1"/>
            <a:r>
              <a:rPr lang="hu-HU" smtClean="0"/>
              <a:t>Mennyire áll (még) a történtek hatása alatt</a:t>
            </a:r>
          </a:p>
        </p:txBody>
      </p:sp>
    </p:spTree>
    <p:extLst>
      <p:ext uri="{BB962C8B-B14F-4D97-AF65-F5344CB8AC3E}">
        <p14:creationId xmlns:p14="http://schemas.microsoft.com/office/powerpoint/2010/main" val="155479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Rendszerfaktorok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mtClean="0"/>
              <a:t>Eljárások, melyekkel a szemtanú(ka)t kikérdezik, alkalmazott módszerek</a:t>
            </a:r>
          </a:p>
          <a:p>
            <a:pPr lvl="1"/>
            <a:r>
              <a:rPr lang="hu-HU" smtClean="0"/>
              <a:t>Példák:</a:t>
            </a:r>
          </a:p>
          <a:p>
            <a:pPr lvl="2"/>
            <a:r>
              <a:rPr lang="hu-HU" smtClean="0"/>
              <a:t>Rendőrségi rajzoló</a:t>
            </a:r>
          </a:p>
          <a:p>
            <a:pPr lvl="2"/>
            <a:r>
              <a:rPr lang="hu-HU" smtClean="0"/>
              <a:t>Számítógépes programok</a:t>
            </a:r>
          </a:p>
          <a:p>
            <a:pPr lvl="2"/>
            <a:r>
              <a:rPr lang="hu-HU" smtClean="0"/>
              <a:t>Szembesítések</a:t>
            </a:r>
          </a:p>
          <a:p>
            <a:pPr lvl="2">
              <a:buFont typeface="Arial" charset="0"/>
              <a:buNone/>
            </a:pPr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137151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1932</TotalTime>
  <Words>1399</Words>
  <Application>Microsoft Office PowerPoint</Application>
  <PresentationFormat>Diavetítés a képernyőre (4:3 oldalarány)</PresentationFormat>
  <Paragraphs>236</Paragraphs>
  <Slides>32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32</vt:i4>
      </vt:variant>
    </vt:vector>
  </HeadingPairs>
  <TitlesOfParts>
    <vt:vector size="37" baseType="lpstr">
      <vt:lpstr>ＭＳ Ｐゴシック</vt:lpstr>
      <vt:lpstr>Arial</vt:lpstr>
      <vt:lpstr>Calibri</vt:lpstr>
      <vt:lpstr>Wingdings</vt:lpstr>
      <vt:lpstr>Office-téma</vt:lpstr>
      <vt:lpstr>Az emberi arcok  Alkalmazások és érdekességek </vt:lpstr>
      <vt:lpstr>PowerPoint bemutató</vt:lpstr>
      <vt:lpstr>Alkalmazások és érdekességek</vt:lpstr>
      <vt:lpstr>A kis szemtanú</vt:lpstr>
      <vt:lpstr>Eddig</vt:lpstr>
      <vt:lpstr>Az elkeserítő statisztikák</vt:lpstr>
      <vt:lpstr>A helytelen válaszok típusai</vt:lpstr>
      <vt:lpstr>Becslő faktorok</vt:lpstr>
      <vt:lpstr>Rendszerfaktorok</vt:lpstr>
      <vt:lpstr>Az eddig ismertetett eredményektől eltérően …</vt:lpstr>
      <vt:lpstr>Nők versus férfiak …</vt:lpstr>
      <vt:lpstr>Hormonok … (1)</vt:lpstr>
      <vt:lpstr>Személyiségjegyek</vt:lpstr>
      <vt:lpstr>A kor hatása – kicsik és nagyok</vt:lpstr>
      <vt:lpstr>Az eltelt idő nyomában</vt:lpstr>
      <vt:lpstr>Újabb becslő változók</vt:lpstr>
      <vt:lpstr>Rendszerváltozók</vt:lpstr>
      <vt:lpstr>Csoportos torzítások</vt:lpstr>
      <vt:lpstr>PowerPoint bemutató</vt:lpstr>
      <vt:lpstr>Arcok rekonstrukciója, térfigyelő kamerák</vt:lpstr>
      <vt:lpstr>Matching feladatok</vt:lpstr>
      <vt:lpstr>Térfigyelő kamerák</vt:lpstr>
      <vt:lpstr>Arcrekonstrukciós eljárások</vt:lpstr>
      <vt:lpstr>Arc- és érzelemfelismerő gépek</vt:lpstr>
      <vt:lpstr>Gépi felismerés</vt:lpstr>
      <vt:lpstr>Hormonok … (2)</vt:lpstr>
      <vt:lpstr>Humán feromonérzékelés</vt:lpstr>
      <vt:lpstr>PowerPoint bemutató</vt:lpstr>
      <vt:lpstr>PowerPoint bemutató</vt:lpstr>
      <vt:lpstr>Hormonok és idegrendszer</vt:lpstr>
      <vt:lpstr>PowerPoint bemutató</vt:lpstr>
      <vt:lpstr>VÉGE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 - kurzus</dc:title>
  <dc:creator>home</dc:creator>
  <cp:lastModifiedBy>Márti</cp:lastModifiedBy>
  <cp:revision>117</cp:revision>
  <cp:lastPrinted>2018-03-19T14:37:30Z</cp:lastPrinted>
  <dcterms:created xsi:type="dcterms:W3CDTF">2018-04-23T14:50:27Z</dcterms:created>
  <dcterms:modified xsi:type="dcterms:W3CDTF">2018-04-24T14:05:30Z</dcterms:modified>
</cp:coreProperties>
</file>