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0" r:id="rId2"/>
    <p:sldId id="326" r:id="rId3"/>
    <p:sldId id="328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29" r:id="rId2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CEBE-7797-4D95-9C6F-059333BD89EA}" type="datetimeFigureOut">
              <a:rPr lang="hu-HU" smtClean="0"/>
              <a:pPr/>
              <a:t>2018.04.12.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E0A6-F7A0-4CFB-BC2D-70E6307793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84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7ABD3-0CD8-F94B-9AB9-79E8324CC534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C3D2-ED22-7440-B3B5-FCECB2907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40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E790CD-F314-4C65-BE9A-2303ED8C67C3}" type="slidenum">
              <a:rPr lang="en-US" altLang="hu-HU"/>
              <a:pPr eaLnBrk="1" hangingPunct="1"/>
              <a:t>9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3146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ASD</a:t>
            </a:r>
          </a:p>
          <a:p>
            <a:r>
              <a:rPr lang="hu-HU" altLang="hu-HU" smtClean="0"/>
              <a:t>Csökkent szoc. Interakciók</a:t>
            </a:r>
          </a:p>
          <a:p>
            <a:r>
              <a:rPr lang="hu-HU" altLang="hu-HU" smtClean="0"/>
              <a:t>Beszűkült figyelem</a:t>
            </a:r>
          </a:p>
          <a:p>
            <a:r>
              <a:rPr lang="hu-HU" altLang="hu-HU" smtClean="0"/>
              <a:t>Ismétlődő viselkedésmintázatok</a:t>
            </a:r>
          </a:p>
          <a:p>
            <a:r>
              <a:rPr lang="hu-HU" altLang="hu-HU" smtClean="0"/>
              <a:t>TOM nem történik meg</a:t>
            </a: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1F9BEB-0C75-4500-800F-E9CC090FAA3F}" type="slidenum">
              <a:rPr lang="en-US" altLang="hu-HU"/>
              <a:pPr eaLnBrk="1" hangingPunct="1"/>
              <a:t>10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668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RITKA!!!</a:t>
            </a:r>
          </a:p>
          <a:p>
            <a:r>
              <a:rPr lang="hu-HU" altLang="hu-HU" smtClean="0"/>
              <a:t>4-500 család MO-n</a:t>
            </a:r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63266D-8F91-496C-BB4B-2CA2338E259D}" type="slidenum">
              <a:rPr lang="en-US" altLang="hu-HU"/>
              <a:pPr eaLnBrk="1" hangingPunct="1"/>
              <a:t>13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5097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POZITÍV és negatív tünetek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A26B7E-A62D-4218-B717-7BF78D8C86C9}" type="slidenum">
              <a:rPr lang="en-US" altLang="hu-HU"/>
              <a:pPr eaLnBrk="1" hangingPunct="1"/>
              <a:t>15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3383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2D0C1-728E-4616-AA8F-AD5A82C79F62}" type="slidenum">
              <a:rPr lang="hu-HU" altLang="hu-HU">
                <a:latin typeface="Calibri" panose="020F0502020204030204" pitchFamily="34" charset="0"/>
              </a:rPr>
              <a:pPr eaLnBrk="1" hangingPunct="1"/>
              <a:t>19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8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DE3F0A-7A00-49A6-BACD-B3C95D6ED15B}" type="slidenum">
              <a:rPr lang="hu-HU" altLang="hu-HU">
                <a:latin typeface="Calibri" panose="020F0502020204030204" pitchFamily="34" charset="0"/>
              </a:rPr>
              <a:pPr eaLnBrk="1" hangingPunct="1"/>
              <a:t>20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16E9-CBCB-4A40-9614-0761CA355C94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52A2-2792-4BCC-9155-2BF8664D52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79CE-F3DE-498D-8633-1E1FE799F02F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3BAF-E28F-4F20-9FE0-96B83610D0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3F69-9CD8-4124-9731-3BEEDE9C2B14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2825-90B1-48D7-B02C-A4EB3E6C2B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306C-2042-4265-AA14-1E3FD961306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34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6A33-4634-4799-A420-EFEE0016A3BE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F7FE-FE76-46F6-95D0-9DF7CEEFA3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F0C3-3E54-4FDC-9ECD-DD90F81E472A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3989-F171-4552-8735-BBD45817C3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BF5B-3442-4105-BA53-71443C7F7E1F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705E-3E1A-4057-89CB-6AE3988F09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6A22-F289-432A-A5AD-95041DEAEC3F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85CC-6BAC-4B0D-8854-CA30920E01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E7A6-EF6C-4573-9AFD-AEB6C44B7E8D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83B6-7E41-48F8-ACF4-F40B4251C3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91FA-63F0-4BBF-A9F6-447A9221AD6D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79BF-4073-4785-9DA3-C461BBAE6B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B95F-1C35-4107-98E3-C943DFFB9BC9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F662-FA20-4719-BC17-1EB21B68DF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ABF6-4C5C-4894-AC1E-A34C7A21C6D3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837C-3153-4C16-8C89-2EA5759C88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6E9382-9FE9-4EED-B484-1D7AE82B5964}" type="datetimeFigureOut">
              <a:rPr lang="hu-HU"/>
              <a:pPr>
                <a:defRPr/>
              </a:pPr>
              <a:t>2018.04.12.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19B13-83C8-45B2-B3CC-6BCEA44D71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s.org.hu/Joomla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Az arcfelismerési zavar </a:t>
            </a:r>
            <a:r>
              <a:rPr lang="hu-HU" sz="3100" dirty="0" smtClean="0"/>
              <a:t>II.</a:t>
            </a:r>
            <a:r>
              <a:rPr lang="hu-HU" altLang="hu-HU" sz="54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Németh Kornél</a:t>
            </a:r>
            <a:endParaRPr lang="hu-HU" dirty="0" smtClean="0"/>
          </a:p>
          <a:p>
            <a:r>
              <a:rPr lang="hu-HU" sz="1900" dirty="0" err="1" smtClean="0">
                <a:hlinkClick r:id="rId2"/>
              </a:rPr>
              <a:t>knemeth</a:t>
            </a:r>
            <a:r>
              <a:rPr lang="hu-HU" sz="1900" dirty="0" smtClean="0">
                <a:hlinkClick r:id="rId2"/>
              </a:rPr>
              <a:t>@</a:t>
            </a:r>
            <a:r>
              <a:rPr lang="hu-HU" sz="1900" dirty="0" err="1" smtClean="0">
                <a:hlinkClick r:id="rId2"/>
              </a:rPr>
              <a:t>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</a:t>
            </a:r>
            <a:r>
              <a:rPr lang="hu-HU" sz="1900" dirty="0" smtClean="0">
                <a:hlinkClick r:id="rId3"/>
              </a:rPr>
              <a:t>ktkuser/KURZUSOK/BMETE47A014/2017_2018_2/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30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>
                <a:ea typeface="ＭＳ Ｐゴシック" panose="020B0600070205080204" pitchFamily="34" charset="-128"/>
              </a:rPr>
              <a:t>Autisztikus Spektrumzavar (ASD)</a:t>
            </a:r>
            <a:br>
              <a:rPr lang="hu-HU" altLang="hu-HU" sz="4000" smtClean="0">
                <a:ea typeface="ＭＳ Ｐゴシック" panose="020B0600070205080204" pitchFamily="34" charset="-128"/>
              </a:rPr>
            </a:br>
            <a:endParaRPr lang="hu-HU" altLang="hu-HU" sz="4000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Általánosan rosszabb teljesítmény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Gyengébb érzelem-feldolgozás (félelem)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Vonásmentes területekre fókuszálnak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Negatív érzelmek esetén szem környékére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Identitásfelismerés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Szájról olvasás, tekintetirány, nem meghatározás</a:t>
            </a:r>
          </a:p>
          <a:p>
            <a:endParaRPr lang="hu-HU" altLang="hu-HU" sz="3600" smtClean="0">
              <a:ea typeface="ＭＳ Ｐゴシック" panose="020B0600070205080204" pitchFamily="34" charset="-128"/>
            </a:endParaRPr>
          </a:p>
        </p:txBody>
      </p:sp>
      <p:pic>
        <p:nvPicPr>
          <p:cNvPr id="7172" name="Picture 4" descr="Képtalálat a következőre: „mercury risi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/>
          <a:stretch>
            <a:fillRect/>
          </a:stretch>
        </p:blipFill>
        <p:spPr bwMode="auto">
          <a:xfrm>
            <a:off x="611188" y="4292600"/>
            <a:ext cx="339883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ASD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Más szemmozgás-mintázat /irányfüggő/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Rá néz – szem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Máshova – fej állása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N170 kisebb, később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Csökkent FFA aktivitás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Megváltozott felfordítási hatás</a:t>
            </a:r>
          </a:p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2" descr="Képtalálat a következőre: „rainman count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3524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51"/>
          <a:stretch>
            <a:fillRect/>
          </a:stretch>
        </p:blipFill>
        <p:spPr bwMode="auto">
          <a:xfrm>
            <a:off x="179388" y="188913"/>
            <a:ext cx="292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5"/>
          <a:stretch>
            <a:fillRect/>
          </a:stretch>
        </p:blipFill>
        <p:spPr bwMode="auto">
          <a:xfrm>
            <a:off x="179388" y="3644900"/>
            <a:ext cx="29241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74688" y="2486025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/>
              <a:t>Normál 10 évesek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50825" y="59420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/>
              <a:t>Autizmussal élő 10 évesek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88913"/>
            <a:ext cx="589121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36838"/>
            <a:ext cx="4881562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616325" y="6302375"/>
            <a:ext cx="553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FF5001"/>
                </a:solidFill>
              </a:rPr>
              <a:t>Autizmussal élők</a:t>
            </a:r>
            <a:r>
              <a:rPr lang="hu-HU" altLang="hu-HU"/>
              <a:t>		</a:t>
            </a:r>
            <a:r>
              <a:rPr lang="hu-HU" altLang="hu-HU" b="1">
                <a:solidFill>
                  <a:srgbClr val="FFCC00"/>
                </a:solidFill>
              </a:rPr>
              <a:t>Normál kontroll</a:t>
            </a:r>
          </a:p>
        </p:txBody>
      </p:sp>
    </p:spTree>
    <p:extLst>
      <p:ext uri="{BB962C8B-B14F-4D97-AF65-F5344CB8AC3E}">
        <p14:creationId xmlns:p14="http://schemas.microsoft.com/office/powerpoint/2010/main" val="7109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mtClean="0">
                <a:ea typeface="ＭＳ Ｐゴシック" panose="020B0600070205080204" pitchFamily="34" charset="-128"/>
              </a:rPr>
              <a:t>Williams Szindróma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4608512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  <a:hlinkClick r:id="rId3"/>
              </a:rPr>
              <a:t>http://www.williams.org.hu</a:t>
            </a:r>
            <a:endParaRPr lang="hu-HU" altLang="hu-HU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Kromoszóma-rendellenesség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„manóarc”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Alacsony IQ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„Relatíve” jó nyelvi képesség</a:t>
            </a:r>
          </a:p>
          <a:p>
            <a:pPr lvl="1">
              <a:lnSpc>
                <a:spcPct val="80000"/>
              </a:lnSpc>
            </a:pPr>
            <a:r>
              <a:rPr lang="hu-HU" altLang="hu-HU" sz="2000" smtClean="0">
                <a:ea typeface="ＭＳ Ｐゴシック" panose="020B0600070205080204" pitchFamily="34" charset="-128"/>
              </a:rPr>
              <a:t>Ritka szavak, ritka jelentés, ritkán előforduló kontextusban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Hiperszociábilis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Neutrális arcokra rossz teljesítmény</a:t>
            </a:r>
          </a:p>
        </p:txBody>
      </p:sp>
      <p:pic>
        <p:nvPicPr>
          <p:cNvPr id="10244" name="Picture 6" descr="http://byebyedoctor.com/wp-content/uploads/2011/06/williams-synd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574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1" t="1064" r="22455" b="55975"/>
          <a:stretch>
            <a:fillRect/>
          </a:stretch>
        </p:blipFill>
        <p:spPr bwMode="auto">
          <a:xfrm>
            <a:off x="5651500" y="3068638"/>
            <a:ext cx="32591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Williams Szindróma</a:t>
            </a:r>
          </a:p>
        </p:txBody>
      </p:sp>
      <p:sp>
        <p:nvSpPr>
          <p:cNvPr id="11268" name="Tartalom helye 2"/>
          <p:cNvSpPr>
            <a:spLocks noGrp="1"/>
          </p:cNvSpPr>
          <p:nvPr>
            <p:ph idx="1"/>
          </p:nvPr>
        </p:nvSpPr>
        <p:spPr>
          <a:xfrm>
            <a:off x="879475" y="171132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Navon-teszt</a:t>
            </a:r>
          </a:p>
          <a:p>
            <a:pPr lvl="1">
              <a:lnSpc>
                <a:spcPct val="80000"/>
              </a:lnSpc>
            </a:pPr>
            <a:r>
              <a:rPr lang="hu-HU" altLang="hu-HU" sz="2000" smtClean="0">
                <a:ea typeface="ＭＳ Ｐゴシック" panose="020B0600070205080204" pitchFamily="34" charset="-128"/>
              </a:rPr>
              <a:t>Lokális elemek globális helyett</a:t>
            </a:r>
          </a:p>
          <a:p>
            <a:pPr lvl="1">
              <a:lnSpc>
                <a:spcPct val="80000"/>
              </a:lnSpc>
            </a:pPr>
            <a:r>
              <a:rPr lang="hu-HU" altLang="hu-HU" sz="2000" smtClean="0">
                <a:ea typeface="ＭＳ Ｐゴシック" panose="020B0600070205080204" pitchFamily="34" charset="-128"/>
              </a:rPr>
              <a:t>Down szindrómánál éppen fordítva</a:t>
            </a:r>
          </a:p>
          <a:p>
            <a:pPr>
              <a:lnSpc>
                <a:spcPct val="80000"/>
              </a:lnSpc>
            </a:pPr>
            <a:endParaRPr lang="hu-HU" altLang="hu-HU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Felfordított arcok szakértői</a:t>
            </a:r>
            <a:endParaRPr lang="hu-HU" altLang="hu-HU" sz="2400" smtClean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Kis N(!)100 és nagy N200</a:t>
            </a:r>
          </a:p>
          <a:p>
            <a:pPr>
              <a:lnSpc>
                <a:spcPct val="80000"/>
              </a:lnSpc>
            </a:pPr>
            <a:r>
              <a:rPr lang="hu-HU" altLang="hu-HU" sz="2400" smtClean="0">
                <a:ea typeface="ＭＳ Ｐゴシック" panose="020B0600070205080204" pitchFamily="34" charset="-128"/>
              </a:rPr>
              <a:t>Eltérő kéregalatti aktivitás emocionális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smtClean="0">
                <a:ea typeface="ＭＳ Ｐゴシック" panose="020B0600070205080204" pitchFamily="34" charset="-128"/>
              </a:rPr>
              <a:t>    ingerekre</a:t>
            </a:r>
          </a:p>
          <a:p>
            <a:pPr>
              <a:lnSpc>
                <a:spcPct val="80000"/>
              </a:lnSpc>
            </a:pPr>
            <a:endParaRPr lang="hu-HU" altLang="hu-HU" sz="2400" smtClean="0">
              <a:ea typeface="ＭＳ Ｐゴシック" panose="020B0600070205080204" pitchFamily="34" charset="-128"/>
            </a:endParaRPr>
          </a:p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1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>
                <a:ea typeface="ＭＳ Ｐゴシック" panose="020B0600070205080204" pitchFamily="34" charset="-128"/>
              </a:rPr>
              <a:t>Pszichiátriai kórképekben jelentkező arcfelismerési és/vagy feldolgozási zavarok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5113337" cy="4525963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Szkizofrénia – mi nem?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‘Dementia preacox’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+ és – tünetek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~ 1%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Genetikai halmozódás</a:t>
            </a:r>
          </a:p>
          <a:p>
            <a:endParaRPr lang="hu-HU" altLang="hu-HU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16388"/>
            <a:ext cx="59769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Képtalálat a következőre: „painter how different psychiatric diseases affect perception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1438"/>
            <a:ext cx="1371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Szkizofrénia</a:t>
            </a:r>
            <a:br>
              <a:rPr lang="hu-HU" altLang="hu-HU" smtClean="0">
                <a:ea typeface="ＭＳ Ｐゴシック" panose="020B0600070205080204" pitchFamily="34" charset="-128"/>
              </a:rPr>
            </a:br>
            <a:endParaRPr lang="hu-HU" altLang="hu-HU" smtClean="0">
              <a:ea typeface="ＭＳ Ｐゴシック" panose="020B0600070205080204" pitchFamily="34" charset="-128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68313" y="836613"/>
            <a:ext cx="4833937" cy="4525962"/>
          </a:xfrm>
        </p:spPr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Érzelemfelismerés átlag alatti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Negatív érzelmek felismerése rosszabb </a:t>
            </a:r>
          </a:p>
          <a:p>
            <a:pPr lvl="2"/>
            <a:r>
              <a:rPr lang="hu-HU" altLang="hu-HU" sz="2000" smtClean="0">
                <a:ea typeface="ＭＳ Ｐゴシック" panose="020B0600070205080204" pitchFamily="34" charset="-128"/>
              </a:rPr>
              <a:t>NEG. tünetek dominanciája esetén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Jellegzetes letapogatási mintázat /főleg orr/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N170 és N250 kisebb, ha emocionális az arc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Eltérő FFA és szubkortikális aktivitás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Konfig. Feldolg. zavar,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Tréning átmenetileg javítja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Inkább kognitív probléma</a:t>
            </a:r>
          </a:p>
          <a:p>
            <a:endParaRPr lang="hu-HU" altLang="hu-HU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5639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"/>
          <a:stretch>
            <a:fillRect/>
          </a:stretch>
        </p:blipFill>
        <p:spPr bwMode="auto">
          <a:xfrm>
            <a:off x="5278438" y="4221163"/>
            <a:ext cx="38306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Depresszió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Rendkívül magas arány</a:t>
            </a:r>
          </a:p>
          <a:p>
            <a:pPr lvl="1"/>
            <a:r>
              <a:rPr lang="hu-HU" altLang="hu-HU" sz="2400" smtClean="0">
                <a:ea typeface="ＭＳ Ｐゴシック" panose="020B0600070205080204" pitchFamily="34" charset="-128"/>
              </a:rPr>
              <a:t>Sok társbetegség</a:t>
            </a:r>
            <a:endParaRPr lang="hu-HU" altLang="hu-HU" sz="2000" smtClean="0">
              <a:ea typeface="ＭＳ Ｐゴシック" panose="020B0600070205080204" pitchFamily="34" charset="-128"/>
            </a:endParaRPr>
          </a:p>
          <a:p>
            <a:pPr lvl="1"/>
            <a:endParaRPr lang="hu-HU" altLang="hu-HU" sz="2000" smtClean="0">
              <a:ea typeface="ＭＳ Ｐゴシック" panose="020B0600070205080204" pitchFamily="34" charset="-128"/>
            </a:endParaRPr>
          </a:p>
          <a:p>
            <a:pPr lvl="1"/>
            <a:endParaRPr lang="hu-HU" altLang="hu-HU" sz="2000" smtClean="0">
              <a:ea typeface="ＭＳ Ｐゴシック" panose="020B0600070205080204" pitchFamily="34" charset="-128"/>
            </a:endParaRPr>
          </a:p>
          <a:p>
            <a:r>
              <a:rPr lang="hu-HU" altLang="hu-HU" sz="2400" smtClean="0">
                <a:ea typeface="ＭＳ Ｐゴシック" panose="020B0600070205080204" pitchFamily="34" charset="-128"/>
              </a:rPr>
              <a:t>Arcfeldolgozás</a:t>
            </a:r>
            <a:endParaRPr lang="hu-HU" altLang="hu-HU" sz="2000" smtClean="0">
              <a:ea typeface="ＭＳ Ｐゴシック" panose="020B0600070205080204" pitchFamily="34" charset="-128"/>
            </a:endParaRP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Érzelmi feldolgozás rosszabb (P300, FFA)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Pl. félelem, düh felismerése nehezett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Nagyobb aktivitás FFA-ban, ha félelemteli az arc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Már nem-klinikai csoportban is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Inkább „általánosabb” kognitív probléma</a:t>
            </a:r>
          </a:p>
        </p:txBody>
      </p:sp>
      <p:pic>
        <p:nvPicPr>
          <p:cNvPr id="14340" name="Picture 2" descr="Képtalálat a következőre: „depression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28067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Szociális szorongás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Félelem-teli képekre más	letapogatás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Kétértelmű érzelmek esetén inkább félelemtelinek, vagy ijesztőnek ítélik a szorongóbbak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Negatív-torzítás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Nagyobb N170 NEG. arcokra</a:t>
            </a:r>
            <a:endParaRPr lang="hu-HU" altLang="hu-HU" smtClean="0">
              <a:ea typeface="ＭＳ Ｐゴシック" panose="020B0600070205080204" pitchFamily="34" charset="-128"/>
            </a:endParaRPr>
          </a:p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2" descr="Képtalálat a következőre: „social anxiet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398621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Capgras, Fregoli, intermetamorfózis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716463" cy="5000625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b="1" smtClean="0">
                <a:ea typeface="ＭＳ Ｐゴシック" panose="020B0600070205080204" pitchFamily="34" charset="-128"/>
              </a:rPr>
              <a:t>	Fregoli</a:t>
            </a:r>
            <a:r>
              <a:rPr lang="hu-HU" altLang="hu-HU" smtClean="0">
                <a:ea typeface="ＭＳ Ｐゴシック" panose="020B0600070205080204" pitchFamily="34" charset="-128"/>
              </a:rPr>
              <a:t> – átváltozóművész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X és Y ugyanaz a személy, csak álruhában, vagy kicsit máshogy néz ki, de attól még ő.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Ált. egyéb pszichiátriai kórkép (sch, bipd, ocd)</a:t>
            </a:r>
          </a:p>
          <a:p>
            <a:endParaRPr lang="hu-HU" altLang="hu-HU" smtClean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hu-HU" altLang="hu-HU" smtClean="0">
              <a:ea typeface="ＭＳ Ｐゴシック" panose="020B0600070205080204" pitchFamily="34" charset="-128"/>
            </a:endParaRPr>
          </a:p>
          <a:p>
            <a:pPr lvl="1"/>
            <a:endParaRPr lang="hu-HU" altLang="hu-HU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Tartalom helye 4"/>
          <p:cNvSpPr>
            <a:spLocks noGrp="1"/>
          </p:cNvSpPr>
          <p:nvPr>
            <p:ph sz="half" idx="2"/>
          </p:nvPr>
        </p:nvSpPr>
        <p:spPr>
          <a:xfrm>
            <a:off x="4321175" y="1125538"/>
            <a:ext cx="4822825" cy="459740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altLang="hu-HU" sz="3600" b="1" smtClean="0">
                <a:ea typeface="ＭＳ Ｐゴシック" panose="020B0600070205080204" pitchFamily="34" charset="-128"/>
              </a:rPr>
              <a:t>Capgras</a:t>
            </a:r>
            <a:endParaRPr lang="hu-HU" altLang="hu-HU" b="1" smtClean="0">
              <a:ea typeface="ＭＳ Ｐゴシック" panose="020B0600070205080204" pitchFamily="34" charset="-128"/>
            </a:endParaRP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Nem ugyanaz a személy, kicserélték, bár ugyanúgy néz ki (ház is)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akut / átmeneti / krónikus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Skizofrénia, agysérülés, demencia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valaki az ismerős helyébe lépett</a:t>
            </a:r>
          </a:p>
          <a:p>
            <a:pPr lvl="2"/>
            <a:r>
              <a:rPr lang="hu-HU" altLang="hu-HU" sz="1800" smtClean="0">
                <a:ea typeface="ＭＳ Ｐゴシック" panose="020B0600070205080204" pitchFamily="34" charset="-128"/>
              </a:rPr>
              <a:t>Hang alapján nincs meg az érzés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2940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 bwMode="auto">
          <a:xfrm>
            <a:off x="-611188" y="6453188"/>
            <a:ext cx="914400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latin typeface="+mj-lt"/>
                <a:ea typeface="+mj-ea"/>
                <a:cs typeface="+mj-cs"/>
              </a:rPr>
              <a:t> Ezek inkább téveszmék, </a:t>
            </a:r>
            <a:r>
              <a:rPr lang="hu-HU" sz="2400" dirty="0" err="1">
                <a:latin typeface="+mj-lt"/>
                <a:ea typeface="+mj-ea"/>
                <a:cs typeface="+mj-cs"/>
              </a:rPr>
              <a:t>pszichopathológia</a:t>
            </a:r>
            <a:r>
              <a:rPr lang="hu-HU" sz="2400" dirty="0">
                <a:latin typeface="+mj-lt"/>
                <a:ea typeface="+mj-ea"/>
                <a:cs typeface="+mj-cs"/>
              </a:rPr>
              <a:t> területére tartoznak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4057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2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179147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91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44" y="2543944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1473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09" y="425841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64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Capgras  magyarázatok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8600" cy="4525963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Freud-i magyarázat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Szexuális bántalmazás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Gyerekkori abúzus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Az anya szeretetének hárítása</a:t>
            </a:r>
          </a:p>
          <a:p>
            <a:pPr lvl="1">
              <a:buFontTx/>
              <a:buNone/>
            </a:pPr>
            <a:endParaRPr lang="hu-HU" altLang="hu-HU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Tartalom helye 3"/>
          <p:cNvSpPr>
            <a:spLocks noGrp="1"/>
          </p:cNvSpPr>
          <p:nvPr>
            <p:ph sz="half" idx="2"/>
          </p:nvPr>
        </p:nvSpPr>
        <p:spPr>
          <a:xfrm>
            <a:off x="4356100" y="1412875"/>
            <a:ext cx="4787900" cy="4525963"/>
          </a:xfrm>
        </p:spPr>
        <p:txBody>
          <a:bodyPr/>
          <a:lstStyle/>
          <a:p>
            <a:pPr lvl="1"/>
            <a:r>
              <a:rPr lang="hu-HU" altLang="hu-HU" b="1" smtClean="0">
                <a:ea typeface="ＭＳ Ｐゴシック" panose="020B0600070205080204" pitchFamily="34" charset="-128"/>
              </a:rPr>
              <a:t>Ramachandran</a:t>
            </a:r>
            <a:r>
              <a:rPr lang="hu-HU" altLang="hu-HU" smtClean="0">
                <a:ea typeface="ＭＳ Ｐゴシック" panose="020B0600070205080204" pitchFamily="34" charset="-128"/>
              </a:rPr>
              <a:t>: limbikus és vizuális feldolgozási területek diszkonnekciója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A vizuálisan azonosított kép nem vált ki érzelmi választ</a:t>
            </a:r>
          </a:p>
          <a:p>
            <a:pPr lvl="2"/>
            <a:r>
              <a:rPr lang="hu-HU" altLang="hu-HU" sz="1600" smtClean="0">
                <a:ea typeface="ＭＳ Ｐゴシック" panose="020B0600070205080204" pitchFamily="34" charset="-128"/>
              </a:rPr>
              <a:t>Nem jön rá a jóleső meleg érzés, hogy az anyját/szerettét látja pl. </a:t>
            </a:r>
          </a:p>
          <a:p>
            <a:r>
              <a:rPr lang="hu-HU" altLang="hu-HU" sz="1600" smtClean="0">
                <a:ea typeface="ＭＳ Ｐゴシック" panose="020B0600070205080204" pitchFamily="34" charset="-128"/>
              </a:rPr>
              <a:t>1977 – a kicserélt férj bejelentése a rendőrségen</a:t>
            </a:r>
          </a:p>
          <a:p>
            <a:r>
              <a:rPr lang="hu-HU" altLang="hu-HU" sz="1600" smtClean="0">
                <a:ea typeface="ＭＳ Ｐゴシック" panose="020B0600070205080204" pitchFamily="34" charset="-128"/>
              </a:rPr>
              <a:t>1989 – mostohaapa lefejezése – robot (hol az elem?)</a:t>
            </a:r>
          </a:p>
          <a:p>
            <a:r>
              <a:rPr lang="hu-HU" altLang="hu-HU" sz="1600" smtClean="0">
                <a:ea typeface="ＭＳ Ｐゴシック" panose="020B0600070205080204" pitchFamily="34" charset="-128"/>
              </a:rPr>
              <a:t>1999 – létráról leesve azt gondolta, hogy a kollégája kicserélte a feleségét</a:t>
            </a:r>
            <a:endParaRPr lang="hu-HU" altLang="hu-HU" sz="2200" smtClean="0">
              <a:ea typeface="ＭＳ Ｐゴシック" panose="020B0600070205080204" pitchFamily="34" charset="-128"/>
            </a:endParaRPr>
          </a:p>
          <a:p>
            <a:endParaRPr lang="hu-HU" altLang="hu-HU" smtClean="0">
              <a:ea typeface="ＭＳ Ｐゴシック" panose="020B0600070205080204" pitchFamily="34" charset="-128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96081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6263"/>
            <a:ext cx="28082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73463"/>
            <a:ext cx="2381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304080"/>
              </p:ext>
            </p:extLst>
          </p:nvPr>
        </p:nvGraphicFramePr>
        <p:xfrm>
          <a:off x="395536" y="476672"/>
          <a:ext cx="8352928" cy="5805525"/>
        </p:xfrm>
        <a:graphic>
          <a:graphicData uri="http://schemas.openxmlformats.org/drawingml/2006/table">
            <a:tbl>
              <a:tblPr/>
              <a:tblGrid>
                <a:gridCol w="674984"/>
                <a:gridCol w="1518714"/>
                <a:gridCol w="6159230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90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80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147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29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82" y="2543944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78" y="285293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46" y="321297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38" y="358140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38" y="391473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78" y="426720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4" y="4604183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64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Az arcfelismerési </a:t>
            </a:r>
            <a:r>
              <a:rPr lang="hu-HU" b="1" dirty="0" smtClean="0"/>
              <a:t>zavar II.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arcok speciálisak (?)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Elektrofiziológia – szerzett esetek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N170 nem arc-szelektív</a:t>
            </a:r>
          </a:p>
          <a:p>
            <a:r>
              <a:rPr lang="hu-HU"/>
              <a:t>N400 és P600 (ismerősségi komponensek): nem tükröződik rajtuk, hogy ismerték-e a bemutatott személyt vagy sem</a:t>
            </a:r>
          </a:p>
          <a:p>
            <a:r>
              <a:rPr lang="hu-HU"/>
              <a:t>Néha volt rejtett felismerés (P300), igaz, hogy később jelent meg</a:t>
            </a:r>
          </a:p>
          <a:p>
            <a:r>
              <a:rPr lang="hu-HU"/>
              <a:t>Dalrympe et al., 2011: csak akkor marad arc-szelektív az N170, ha a Mag rendszernek legalább két területe ép marad!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Elektrofiziológia – genetikai eredetű zavar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N170 nem arc-szelektív, de amiatt, mert nem-arc ingerekre is nagyobb a válasz</a:t>
            </a:r>
          </a:p>
          <a:p>
            <a:r>
              <a:rPr lang="hu-HU"/>
              <a:t>Nem a strukturális kódolás hiányzik, hanem a specifikus jelleg!</a:t>
            </a:r>
          </a:p>
          <a:p>
            <a:r>
              <a:rPr lang="hu-HU"/>
              <a:t>Minnebusch et al., 2007: nagyobb N170 karikatúrákra, tehát az arcok közötti különbségek bekódolása nem kellően hatékony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Fejlesztés?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hu-HU" sz="2400"/>
              <a:t>DeGutis et al., 2007: 14 hónapos tréning, feladat: arcok téri konfigurációjának megkülönböztetése</a:t>
            </a:r>
          </a:p>
          <a:p>
            <a:r>
              <a:rPr lang="hu-HU" sz="2400"/>
              <a:t>Tréning végére kontrollszerű teljesítmény és N170</a:t>
            </a:r>
          </a:p>
          <a:p>
            <a:r>
              <a:rPr lang="hu-HU" sz="2400"/>
              <a:t>fMRI: OFA – FFA kapcsolat megerősödött</a:t>
            </a:r>
          </a:p>
          <a:p>
            <a:r>
              <a:rPr lang="hu-HU" sz="2400"/>
              <a:t>Feketeleves: tréning elhagyása – leromlott, újabb tréning – visszatért, rövidebb idő után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 l="15506" t="36707" r="38535" b="18651"/>
          <a:stretch>
            <a:fillRect/>
          </a:stretch>
        </p:blipFill>
        <p:spPr bwMode="auto">
          <a:xfrm>
            <a:off x="5148263" y="4448175"/>
            <a:ext cx="384968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 l="31259" t="30399" r="38927" b="15814"/>
          <a:stretch>
            <a:fillRect/>
          </a:stretch>
        </p:blipFill>
        <p:spPr bwMode="auto">
          <a:xfrm>
            <a:off x="5580063" y="1268413"/>
            <a:ext cx="28797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Folytonos vagy dichotóm?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Valaki vagy felismer arcokat (és normál kontroll) vagy nem (és prozopagnóziás)?</a:t>
            </a:r>
          </a:p>
          <a:p>
            <a:r>
              <a:rPr lang="hu-HU" altLang="hu-HU" smtClean="0">
                <a:ea typeface="ＭＳ Ｐゴシック" panose="020B0600070205080204" pitchFamily="34" charset="-128"/>
              </a:rPr>
              <a:t>Egyre inkább úgy gondolják, hogy arcfelismerési teljesítményünk is normál eloszlást követ.</a:t>
            </a:r>
          </a:p>
          <a:p>
            <a:r>
              <a:rPr lang="hu-HU" altLang="hu-HU" smtClean="0">
                <a:ea typeface="ＭＳ Ｐゴシック" panose="020B0600070205080204" pitchFamily="34" charset="-128"/>
              </a:rPr>
              <a:t>Russell et al., 2009, 2012: vannak szuperfelismerők is!</a:t>
            </a:r>
          </a:p>
        </p:txBody>
      </p:sp>
    </p:spTree>
    <p:extLst>
      <p:ext uri="{BB962C8B-B14F-4D97-AF65-F5344CB8AC3E}">
        <p14:creationId xmlns:p14="http://schemas.microsoft.com/office/powerpoint/2010/main" val="30759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háttér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Idegrendszeri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Genetikai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Perinatális agyi trauma</a:t>
            </a:r>
          </a:p>
          <a:p>
            <a:r>
              <a:rPr lang="hu-HU" altLang="hu-HU" smtClean="0">
                <a:ea typeface="ＭＳ Ｐゴシック" panose="020B0600070205080204" pitchFamily="34" charset="-128"/>
              </a:rPr>
              <a:t>Környezeti</a:t>
            </a:r>
          </a:p>
          <a:p>
            <a:pPr lvl="1"/>
            <a:r>
              <a:rPr lang="hu-HU" altLang="hu-HU" smtClean="0">
                <a:ea typeface="ＭＳ Ｐゴシック" panose="020B0600070205080204" pitchFamily="34" charset="-128"/>
              </a:rPr>
              <a:t>Pl. szenzoros depriváció</a:t>
            </a:r>
          </a:p>
        </p:txBody>
      </p:sp>
    </p:spTree>
    <p:extLst>
      <p:ext uri="{BB962C8B-B14F-4D97-AF65-F5344CB8AC3E}">
        <p14:creationId xmlns:p14="http://schemas.microsoft.com/office/powerpoint/2010/main" val="8995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hu-HU" altLang="hu-HU" smtClean="0">
                <a:ea typeface="ＭＳ Ｐゴシック" panose="020B0600070205080204" pitchFamily="34" charset="-128"/>
              </a:rPr>
              <a:t>Példák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457200" y="1208088"/>
            <a:ext cx="8229600" cy="4524375"/>
          </a:xfrm>
        </p:spPr>
        <p:txBody>
          <a:bodyPr/>
          <a:lstStyle/>
          <a:p>
            <a:r>
              <a:rPr lang="hu-HU" altLang="hu-HU" sz="2400" smtClean="0">
                <a:ea typeface="ＭＳ Ｐゴシック" panose="020B0600070205080204" pitchFamily="34" charset="-128"/>
              </a:rPr>
              <a:t>Korai vizuális depriváció (~ megvonás)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Manapság akkor, ha hályog miatt hetekig/hónapokig nem lát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Míg vonásokról jól döntenek, egészleges feldolgozásuk sérült</a:t>
            </a:r>
          </a:p>
          <a:p>
            <a:pPr lvl="1"/>
            <a:r>
              <a:rPr lang="hu-HU" altLang="hu-HU" sz="2000" smtClean="0">
                <a:ea typeface="ＭＳ Ｐゴシック" panose="020B0600070205080204" pitchFamily="34" charset="-128"/>
              </a:rPr>
              <a:t>Nincs összefüggés a megvonás ideje és a tünetsúlyosság között</a:t>
            </a:r>
          </a:p>
          <a:p>
            <a:pPr lvl="1">
              <a:buFontTx/>
              <a:buNone/>
            </a:pPr>
            <a:endParaRPr lang="hu-HU" altLang="hu-HU" sz="2000" smtClean="0">
              <a:ea typeface="ＭＳ Ｐゴシック" panose="020B0600070205080204" pitchFamily="34" charset="-128"/>
            </a:endParaRPr>
          </a:p>
        </p:txBody>
      </p:sp>
      <p:pic>
        <p:nvPicPr>
          <p:cNvPr id="6151" name="Picture 7" descr="Képtalálat a következőre: „visual deprivation by babie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789040"/>
            <a:ext cx="3648306" cy="24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962</Words>
  <Application>Microsoft Office PowerPoint</Application>
  <PresentationFormat>Diavetítés a képernyőre (4:3 oldalarány)</PresentationFormat>
  <Paragraphs>236</Paragraphs>
  <Slides>21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Office-téma</vt:lpstr>
      <vt:lpstr>Az emberi arcok  Az arcfelismerési zavar II. </vt:lpstr>
      <vt:lpstr>PowerPoint bemutató</vt:lpstr>
      <vt:lpstr>Az arcfelismerési zavar II.</vt:lpstr>
      <vt:lpstr>Elektrofiziológia – szerzett esetek</vt:lpstr>
      <vt:lpstr>Elektrofiziológia – genetikai eredetű zavar</vt:lpstr>
      <vt:lpstr>Fejlesztés?</vt:lpstr>
      <vt:lpstr>Folytonos vagy dichotóm?</vt:lpstr>
      <vt:lpstr>háttér</vt:lpstr>
      <vt:lpstr>Példák</vt:lpstr>
      <vt:lpstr>Autisztikus Spektrumzavar (ASD) </vt:lpstr>
      <vt:lpstr>ASD</vt:lpstr>
      <vt:lpstr>PowerPoint bemutató</vt:lpstr>
      <vt:lpstr>Williams Szindróma</vt:lpstr>
      <vt:lpstr>Williams Szindróma</vt:lpstr>
      <vt:lpstr>Pszichiátriai kórképekben jelentkező arcfelismerési és/vagy feldolgozási zavarok</vt:lpstr>
      <vt:lpstr>Szkizofrénia </vt:lpstr>
      <vt:lpstr>Depresszió</vt:lpstr>
      <vt:lpstr>Szociális szorongás</vt:lpstr>
      <vt:lpstr>Capgras, Fregoli, intermetamorfózis</vt:lpstr>
      <vt:lpstr>Capgras  magyarázatok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108</cp:revision>
  <cp:lastPrinted>2018-03-19T14:37:30Z</cp:lastPrinted>
  <dcterms:created xsi:type="dcterms:W3CDTF">2018-04-08T07:25:24Z</dcterms:created>
  <dcterms:modified xsi:type="dcterms:W3CDTF">2018-04-12T08:00:12Z</dcterms:modified>
</cp:coreProperties>
</file>