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10" r:id="rId2"/>
    <p:sldId id="326" r:id="rId3"/>
    <p:sldId id="328" r:id="rId4"/>
    <p:sldId id="331" r:id="rId5"/>
    <p:sldId id="332" r:id="rId6"/>
    <p:sldId id="364" r:id="rId7"/>
    <p:sldId id="365" r:id="rId8"/>
    <p:sldId id="366" r:id="rId9"/>
    <p:sldId id="367" r:id="rId10"/>
    <p:sldId id="368" r:id="rId11"/>
    <p:sldId id="334" r:id="rId12"/>
    <p:sldId id="335" r:id="rId13"/>
    <p:sldId id="336" r:id="rId14"/>
    <p:sldId id="337" r:id="rId15"/>
    <p:sldId id="338" r:id="rId16"/>
    <p:sldId id="369" r:id="rId17"/>
    <p:sldId id="339" r:id="rId18"/>
    <p:sldId id="340" r:id="rId19"/>
    <p:sldId id="341" r:id="rId20"/>
    <p:sldId id="342" r:id="rId21"/>
    <p:sldId id="343" r:id="rId22"/>
    <p:sldId id="370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  <p:sldId id="360" r:id="rId40"/>
    <p:sldId id="361" r:id="rId41"/>
    <p:sldId id="362" r:id="rId42"/>
    <p:sldId id="329" r:id="rId43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yulakovacs:Documents:mz_201711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gyulakovacs:Documents:mz_201711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550845219229"/>
          <c:y val="4.5297241445597901E-2"/>
          <c:w val="0.84550228913541103"/>
          <c:h val="0.84040897731641695"/>
        </c:manualLayout>
      </c:layout>
      <c:scatterChart>
        <c:scatterStyle val="lineMarker"/>
        <c:varyColors val="0"/>
        <c:ser>
          <c:idx val="0"/>
          <c:order val="0"/>
          <c:tx>
            <c:v>DP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22225">
                <a:solidFill>
                  <a:srgbClr val="FF0000">
                    <a:alpha val="30000"/>
                  </a:srgbClr>
                </a:solidFill>
              </a:ln>
            </c:spPr>
          </c:marker>
          <c:xVal>
            <c:numRef>
              <c:f>'CFMT vs CCMT'!$B$2:$B$53</c:f>
              <c:numCache>
                <c:formatCode>###0.00</c:formatCode>
                <c:ptCount val="52"/>
                <c:pt idx="0">
                  <c:v>36.18</c:v>
                </c:pt>
                <c:pt idx="1">
                  <c:v>30.999999989999999</c:v>
                </c:pt>
                <c:pt idx="2">
                  <c:v>36.06</c:v>
                </c:pt>
                <c:pt idx="3">
                  <c:v>34.999999985999999</c:v>
                </c:pt>
                <c:pt idx="4">
                  <c:v>37.08</c:v>
                </c:pt>
                <c:pt idx="5">
                  <c:v>30.999999983999999</c:v>
                </c:pt>
                <c:pt idx="6">
                  <c:v>38.04</c:v>
                </c:pt>
                <c:pt idx="7">
                  <c:v>32.94</c:v>
                </c:pt>
                <c:pt idx="8">
                  <c:v>34.979999999999997</c:v>
                </c:pt>
                <c:pt idx="9">
                  <c:v>34.14</c:v>
                </c:pt>
                <c:pt idx="10">
                  <c:v>30.999999983999999</c:v>
                </c:pt>
              </c:numCache>
            </c:numRef>
          </c:xVal>
          <c:yVal>
            <c:numRef>
              <c:f>'CFMT vs CCMT'!$F$2:$F$53</c:f>
              <c:numCache>
                <c:formatCode>###0.00</c:formatCode>
                <c:ptCount val="52"/>
                <c:pt idx="0">
                  <c:v>68.22</c:v>
                </c:pt>
                <c:pt idx="1">
                  <c:v>50.000000004</c:v>
                </c:pt>
                <c:pt idx="2">
                  <c:v>58.74</c:v>
                </c:pt>
                <c:pt idx="3">
                  <c:v>44.000000010000001</c:v>
                </c:pt>
                <c:pt idx="4">
                  <c:v>49.26</c:v>
                </c:pt>
                <c:pt idx="5">
                  <c:v>38.999999994</c:v>
                </c:pt>
                <c:pt idx="6">
                  <c:v>59.16</c:v>
                </c:pt>
                <c:pt idx="7">
                  <c:v>50.76</c:v>
                </c:pt>
                <c:pt idx="8">
                  <c:v>48.24</c:v>
                </c:pt>
                <c:pt idx="9">
                  <c:v>71.099999999999994</c:v>
                </c:pt>
                <c:pt idx="10">
                  <c:v>54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62-49D6-8666-4195E3454AB2}"/>
            </c:ext>
          </c:extLst>
        </c:ser>
        <c:ser>
          <c:idx val="1"/>
          <c:order val="1"/>
          <c:tx>
            <c:v>CTLR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22225">
                <a:solidFill>
                  <a:srgbClr val="FF0000">
                    <a:alpha val="30000"/>
                  </a:srgbClr>
                </a:solidFill>
              </a:ln>
            </c:spPr>
          </c:marker>
          <c:xVal>
            <c:numRef>
              <c:f>'CFMT vs CCMT'!$C$2:$C$53</c:f>
              <c:numCache>
                <c:formatCode>General</c:formatCode>
                <c:ptCount val="52"/>
                <c:pt idx="11" formatCode="###0.00">
                  <c:v>35.999999994</c:v>
                </c:pt>
                <c:pt idx="12" formatCode="###0.00">
                  <c:v>39.999999989999999</c:v>
                </c:pt>
                <c:pt idx="13" formatCode="###0.00">
                  <c:v>36.999999996</c:v>
                </c:pt>
                <c:pt idx="14" formatCode="###0.00">
                  <c:v>36.840000000000003</c:v>
                </c:pt>
                <c:pt idx="15" formatCode="###0.00">
                  <c:v>36.000000018000001</c:v>
                </c:pt>
                <c:pt idx="16" formatCode="###0.00">
                  <c:v>31.98</c:v>
                </c:pt>
                <c:pt idx="17" formatCode="###0.00">
                  <c:v>39.000000024000002</c:v>
                </c:pt>
                <c:pt idx="18" formatCode="###0.00">
                  <c:v>41.88</c:v>
                </c:pt>
                <c:pt idx="19" formatCode="###0.00">
                  <c:v>37.000000002</c:v>
                </c:pt>
                <c:pt idx="20" formatCode="###0.00">
                  <c:v>38.999999994</c:v>
                </c:pt>
                <c:pt idx="21" formatCode="###0.00">
                  <c:v>38.94</c:v>
                </c:pt>
                <c:pt idx="22" formatCode="###0.00">
                  <c:v>35.000000010000001</c:v>
                </c:pt>
                <c:pt idx="23" formatCode="###0.00">
                  <c:v>36.06</c:v>
                </c:pt>
                <c:pt idx="24" formatCode="###0.00">
                  <c:v>37.200000000000003</c:v>
                </c:pt>
                <c:pt idx="25" formatCode="###0.00">
                  <c:v>33.9</c:v>
                </c:pt>
              </c:numCache>
            </c:numRef>
          </c:xVal>
          <c:yVal>
            <c:numRef>
              <c:f>'CFMT vs CCMT'!$G$2:$G$53</c:f>
              <c:numCache>
                <c:formatCode>General</c:formatCode>
                <c:ptCount val="52"/>
                <c:pt idx="11" formatCode="###0.00">
                  <c:v>30.000000018000001</c:v>
                </c:pt>
                <c:pt idx="12" formatCode="###0.00">
                  <c:v>31.999999998</c:v>
                </c:pt>
                <c:pt idx="13" formatCode="###0.00">
                  <c:v>66.999999990000006</c:v>
                </c:pt>
                <c:pt idx="14" formatCode="###0.00">
                  <c:v>39.9</c:v>
                </c:pt>
                <c:pt idx="15" formatCode="###0.00">
                  <c:v>63.000000018000001</c:v>
                </c:pt>
                <c:pt idx="16" formatCode="###0.00">
                  <c:v>47.94</c:v>
                </c:pt>
                <c:pt idx="17" formatCode="###0.00">
                  <c:v>47.999999994</c:v>
                </c:pt>
                <c:pt idx="18" formatCode="###0.00">
                  <c:v>49.14</c:v>
                </c:pt>
                <c:pt idx="19" formatCode="###0.00">
                  <c:v>62.000000010000001</c:v>
                </c:pt>
                <c:pt idx="20" formatCode="###0.00">
                  <c:v>41.999999987999999</c:v>
                </c:pt>
                <c:pt idx="21" formatCode="###0.00">
                  <c:v>56.040000000000013</c:v>
                </c:pt>
                <c:pt idx="22" formatCode="###0.00">
                  <c:v>67.999999991999999</c:v>
                </c:pt>
                <c:pt idx="23" formatCode="###0.00">
                  <c:v>57.96</c:v>
                </c:pt>
                <c:pt idx="24" formatCode="###0.00">
                  <c:v>53.88</c:v>
                </c:pt>
                <c:pt idx="25" formatCode="###0.00">
                  <c:v>47.94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062-49D6-8666-4195E3454AB2}"/>
            </c:ext>
          </c:extLst>
        </c:ser>
        <c:ser>
          <c:idx val="4"/>
          <c:order val="2"/>
          <c:tx>
            <c:v>ctrl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 w="22225">
                <a:solidFill>
                  <a:schemeClr val="tx1">
                    <a:alpha val="30000"/>
                  </a:schemeClr>
                </a:solidFill>
              </a:ln>
            </c:spPr>
          </c:marker>
          <c:xVal>
            <c:numRef>
              <c:f>'CFMT vs CCMT'!$D$2:$D$53</c:f>
              <c:numCache>
                <c:formatCode>General</c:formatCode>
                <c:ptCount val="52"/>
                <c:pt idx="26" formatCode="###0.00">
                  <c:v>60.000000018000001</c:v>
                </c:pt>
                <c:pt idx="27" formatCode="###0.00">
                  <c:v>60</c:v>
                </c:pt>
                <c:pt idx="28" formatCode="###0.00">
                  <c:v>58.000000008000001</c:v>
                </c:pt>
                <c:pt idx="29" formatCode="###0.00">
                  <c:v>67.999999998000007</c:v>
                </c:pt>
                <c:pt idx="31" formatCode="###0.00">
                  <c:v>69</c:v>
                </c:pt>
                <c:pt idx="34" formatCode="###0.00">
                  <c:v>61.000000002</c:v>
                </c:pt>
                <c:pt idx="36" formatCode="###0.00">
                  <c:v>46.000000002</c:v>
                </c:pt>
                <c:pt idx="37" formatCode="###0.00">
                  <c:v>49.999999991999999</c:v>
                </c:pt>
                <c:pt idx="38" formatCode="###0.00">
                  <c:v>72</c:v>
                </c:pt>
                <c:pt idx="39" formatCode="###0.00">
                  <c:v>55.000000002</c:v>
                </c:pt>
                <c:pt idx="42" formatCode="###0.00">
                  <c:v>58.999999998</c:v>
                </c:pt>
                <c:pt idx="48" formatCode="###0.00">
                  <c:v>63.999999989999999</c:v>
                </c:pt>
                <c:pt idx="49" formatCode="###0.00">
                  <c:v>64.000000008000001</c:v>
                </c:pt>
                <c:pt idx="50" formatCode="###0.00">
                  <c:v>70.999999991999999</c:v>
                </c:pt>
                <c:pt idx="51" formatCode="###0.00">
                  <c:v>52.999999991999999</c:v>
                </c:pt>
              </c:numCache>
            </c:numRef>
          </c:xVal>
          <c:yVal>
            <c:numRef>
              <c:f>'CFMT vs CCMT'!$H$2:$H$53</c:f>
              <c:numCache>
                <c:formatCode>General</c:formatCode>
                <c:ptCount val="52"/>
                <c:pt idx="26" formatCode="###0.00">
                  <c:v>59.999999994</c:v>
                </c:pt>
                <c:pt idx="27" formatCode="###0.00">
                  <c:v>62.000000010000001</c:v>
                </c:pt>
                <c:pt idx="28" formatCode="###0.00">
                  <c:v>43.999999985999999</c:v>
                </c:pt>
                <c:pt idx="29" formatCode="###0.00">
                  <c:v>49.000000002</c:v>
                </c:pt>
                <c:pt idx="31" formatCode="###0.00">
                  <c:v>57.000000018000001</c:v>
                </c:pt>
                <c:pt idx="34" formatCode="###0.00">
                  <c:v>36.999999989999999</c:v>
                </c:pt>
                <c:pt idx="36" formatCode="###0.00">
                  <c:v>56.999999981999999</c:v>
                </c:pt>
                <c:pt idx="37" formatCode="###0.00">
                  <c:v>63.999999989999999</c:v>
                </c:pt>
                <c:pt idx="38" formatCode="###0.00">
                  <c:v>44.999999987999999</c:v>
                </c:pt>
                <c:pt idx="39" formatCode="###0.00">
                  <c:v>56.999999981999999</c:v>
                </c:pt>
                <c:pt idx="42" formatCode="###0.00">
                  <c:v>55.999999991999999</c:v>
                </c:pt>
                <c:pt idx="48" formatCode="###0.00">
                  <c:v>65.00000000999998</c:v>
                </c:pt>
                <c:pt idx="49" formatCode="###0.00">
                  <c:v>48.000000006</c:v>
                </c:pt>
                <c:pt idx="50" formatCode="###0.00">
                  <c:v>68.999999982000006</c:v>
                </c:pt>
                <c:pt idx="51" formatCode="###0.00">
                  <c:v>61.000000008000001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062-49D6-8666-4195E3454AB2}"/>
            </c:ext>
          </c:extLst>
        </c:ser>
        <c:ser>
          <c:idx val="5"/>
          <c:order val="3"/>
          <c:spPr>
            <a:ln w="28575">
              <a:noFill/>
            </a:ln>
          </c:spPr>
          <c:marker>
            <c:symbol val="triangle"/>
            <c:size val="5"/>
            <c:spPr>
              <a:noFill/>
              <a:ln w="9525"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'CFMT vs CCMT'!$T$3</c:f>
                <c:numCache>
                  <c:formatCode>General</c:formatCode>
                  <c:ptCount val="1"/>
                  <c:pt idx="0">
                    <c:v>9.2620815080644743</c:v>
                  </c:pt>
                </c:numCache>
              </c:numRef>
            </c:plus>
            <c:minus>
              <c:numRef>
                <c:f>'CFMT vs CCMT'!$T$3</c:f>
                <c:numCache>
                  <c:formatCode>General</c:formatCode>
                  <c:ptCount val="1"/>
                  <c:pt idx="0">
                    <c:v>9.2620815080644743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  <a:prstDash val="solid"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'CFMT vs CCMT'!$S$3</c:f>
                <c:numCache>
                  <c:formatCode>General</c:formatCode>
                  <c:ptCount val="1"/>
                  <c:pt idx="0">
                    <c:v>7.8534863029885766</c:v>
                  </c:pt>
                </c:numCache>
              </c:numRef>
            </c:plus>
            <c:minus>
              <c:numRef>
                <c:f>'CFMT vs CCMT'!$S$3</c:f>
                <c:numCache>
                  <c:formatCode>General</c:formatCode>
                  <c:ptCount val="1"/>
                  <c:pt idx="0">
                    <c:v>7.8534863029885766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  <a:prstDash val="solid"/>
              </a:ln>
            </c:spPr>
          </c:errBars>
          <c:xVal>
            <c:numRef>
              <c:f>'CFMT vs CCMT'!$S$2</c:f>
              <c:numCache>
                <c:formatCode>###0.00</c:formatCode>
                <c:ptCount val="1"/>
                <c:pt idx="0">
                  <c:v>59.998653846000003</c:v>
                </c:pt>
              </c:numCache>
            </c:numRef>
          </c:xVal>
          <c:yVal>
            <c:numRef>
              <c:f>'CFMT vs CCMT'!$T$2</c:f>
              <c:numCache>
                <c:formatCode>###0.00</c:formatCode>
                <c:ptCount val="1"/>
                <c:pt idx="0">
                  <c:v>56.115384615230752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062-49D6-8666-4195E3454AB2}"/>
            </c:ext>
          </c:extLst>
        </c:ser>
        <c:ser>
          <c:idx val="3"/>
          <c:order val="4"/>
          <c:tx>
            <c:strRef>
              <c:f>'CFMT vs CCMT'!$W$1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circle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'CFMT vs CCMT'!$X$3</c:f>
                <c:numCache>
                  <c:formatCode>General</c:formatCode>
                  <c:ptCount val="1"/>
                  <c:pt idx="0">
                    <c:v>10.83076461462562</c:v>
                  </c:pt>
                </c:numCache>
              </c:numRef>
            </c:plus>
            <c:minus>
              <c:numRef>
                <c:f>'CFMT vs CCMT'!$X$3</c:f>
                <c:numCache>
                  <c:formatCode>General</c:formatCode>
                  <c:ptCount val="1"/>
                  <c:pt idx="0">
                    <c:v>10.83076461462562</c:v>
                  </c:pt>
                </c:numCache>
              </c:numRef>
            </c:minus>
            <c:spPr>
              <a:ln w="25400">
                <a:solidFill>
                  <a:srgbClr val="FF0000"/>
                </a:solidFill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'CFMT vs CCMT'!$W$3</c:f>
                <c:numCache>
                  <c:formatCode>General</c:formatCode>
                  <c:ptCount val="1"/>
                  <c:pt idx="0">
                    <c:v>2.813310891403042</c:v>
                  </c:pt>
                </c:numCache>
              </c:numRef>
            </c:plus>
            <c:minus>
              <c:numRef>
                <c:f>'CFMT vs CCMT'!$W$3</c:f>
                <c:numCache>
                  <c:formatCode>General</c:formatCode>
                  <c:ptCount val="1"/>
                  <c:pt idx="0">
                    <c:v>2.813310891403042</c:v>
                  </c:pt>
                </c:numCache>
              </c:numRef>
            </c:minus>
            <c:spPr>
              <a:ln w="25400">
                <a:solidFill>
                  <a:srgbClr val="FF0000"/>
                </a:solidFill>
              </a:ln>
            </c:spPr>
          </c:errBars>
          <c:xVal>
            <c:numRef>
              <c:f>'CFMT vs CCMT'!$W$2</c:f>
              <c:numCache>
                <c:formatCode>###0.00</c:formatCode>
                <c:ptCount val="1"/>
                <c:pt idx="0">
                  <c:v>35.893076921999999</c:v>
                </c:pt>
              </c:numCache>
            </c:numRef>
          </c:xVal>
          <c:yVal>
            <c:numRef>
              <c:f>'CFMT vs CCMT'!$X$2</c:f>
              <c:numCache>
                <c:formatCode>###0.00</c:formatCode>
                <c:ptCount val="1"/>
                <c:pt idx="0">
                  <c:v>52.203076923692286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062-49D6-8666-4195E3454AB2}"/>
            </c:ext>
          </c:extLst>
        </c:ser>
        <c:ser>
          <c:idx val="7"/>
          <c:order val="5"/>
          <c:spPr>
            <a:ln w="28575">
              <a:noFill/>
            </a:ln>
          </c:spPr>
          <c:marker>
            <c:symbol val="square"/>
            <c:size val="6"/>
            <c:spPr>
              <a:noFill/>
              <a:ln w="22225">
                <a:solidFill>
                  <a:schemeClr val="tx1">
                    <a:alpha val="30000"/>
                  </a:schemeClr>
                </a:solidFill>
              </a:ln>
            </c:spPr>
          </c:marker>
          <c:xVal>
            <c:numRef>
              <c:f>'CFMT vs CCMT'!$E$32:$E$49</c:f>
              <c:numCache>
                <c:formatCode>General</c:formatCode>
                <c:ptCount val="18"/>
                <c:pt idx="0" formatCode="###0.00">
                  <c:v>67.999999998000007</c:v>
                </c:pt>
                <c:pt idx="2" formatCode="###0.00">
                  <c:v>55.000000002</c:v>
                </c:pt>
                <c:pt idx="3" formatCode="###0.00">
                  <c:v>66.999999990000006</c:v>
                </c:pt>
                <c:pt idx="5" formatCode="###0.00">
                  <c:v>64.999999991999999</c:v>
                </c:pt>
                <c:pt idx="10" formatCode="###0.00">
                  <c:v>52.999999998</c:v>
                </c:pt>
                <c:pt idx="11" formatCode="###0.00">
                  <c:v>66.000000018000009</c:v>
                </c:pt>
                <c:pt idx="13" formatCode="###0.00">
                  <c:v>60</c:v>
                </c:pt>
                <c:pt idx="14" formatCode="###0.00">
                  <c:v>45.000000018000001</c:v>
                </c:pt>
                <c:pt idx="15" formatCode="###0.00">
                  <c:v>64.999999998000007</c:v>
                </c:pt>
                <c:pt idx="16" formatCode="###0.00">
                  <c:v>44.999999981999999</c:v>
                </c:pt>
                <c:pt idx="17" formatCode="###0.00">
                  <c:v>60.964999998000003</c:v>
                </c:pt>
              </c:numCache>
            </c:numRef>
          </c:xVal>
          <c:yVal>
            <c:numRef>
              <c:f>'CFMT vs CCMT'!$I$32:$I$49</c:f>
              <c:numCache>
                <c:formatCode>General</c:formatCode>
                <c:ptCount val="18"/>
                <c:pt idx="0" formatCode="###0.00">
                  <c:v>57.999999983999999</c:v>
                </c:pt>
                <c:pt idx="2" formatCode="###0.00">
                  <c:v>45.000000012000001</c:v>
                </c:pt>
                <c:pt idx="3" formatCode="###0.00">
                  <c:v>42.000000012000001</c:v>
                </c:pt>
                <c:pt idx="5" formatCode="###0.00">
                  <c:v>72</c:v>
                </c:pt>
                <c:pt idx="10" formatCode="###0.00">
                  <c:v>62.000000010000001</c:v>
                </c:pt>
                <c:pt idx="11" formatCode="###0.00">
                  <c:v>60.000000018000001</c:v>
                </c:pt>
                <c:pt idx="13" formatCode="###0.00">
                  <c:v>44.000000004</c:v>
                </c:pt>
                <c:pt idx="14" formatCode="###0.00">
                  <c:v>61.000000002</c:v>
                </c:pt>
                <c:pt idx="15" formatCode="###0.00">
                  <c:v>53.000000004</c:v>
                </c:pt>
                <c:pt idx="16" formatCode="###0.00">
                  <c:v>69.000000018000009</c:v>
                </c:pt>
                <c:pt idx="17" formatCode="###0.00">
                  <c:v>61.999999991999999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E062-49D6-8666-4195E3454A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284336"/>
        <c:axId val="162284896"/>
      </c:scatterChart>
      <c:valAx>
        <c:axId val="162284336"/>
        <c:scaling>
          <c:orientation val="minMax"/>
          <c:max val="72"/>
          <c:min val="27"/>
        </c:scaling>
        <c:delete val="0"/>
        <c:axPos val="b"/>
        <c:title>
          <c:tx>
            <c:rich>
              <a:bodyPr/>
              <a:lstStyle/>
              <a:p>
                <a:pPr>
                  <a:defRPr lang="hu-HU" sz="1600"/>
                </a:pPr>
                <a:r>
                  <a:rPr lang="en-US" sz="1600"/>
                  <a:t>CFMT </a:t>
                </a:r>
                <a:r>
                  <a:rPr lang="hu-HU" sz="1600"/>
                  <a:t>helyes válasz (fel)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1474225215707002"/>
              <c:y val="0.93124495386389905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hu-HU"/>
          </a:p>
        </c:txPr>
        <c:crossAx val="162284896"/>
        <c:crosses val="autoZero"/>
        <c:crossBetween val="midCat"/>
        <c:majorUnit val="5"/>
      </c:valAx>
      <c:valAx>
        <c:axId val="162284896"/>
        <c:scaling>
          <c:orientation val="minMax"/>
          <c:max val="72"/>
          <c:min val="27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hu-HU" sz="1600"/>
                </a:pPr>
                <a:r>
                  <a:rPr lang="en-US" sz="1600"/>
                  <a:t>CCMT</a:t>
                </a:r>
                <a:r>
                  <a:rPr lang="hu-HU" sz="1600"/>
                  <a:t> helyes válasz</a:t>
                </a:r>
                <a:r>
                  <a:rPr lang="hu-HU" sz="1600" baseline="0"/>
                  <a:t> (fel)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5.5907730234196198E-3"/>
              <c:y val="0.1941796424452129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hu-HU"/>
          </a:p>
        </c:txPr>
        <c:crossAx val="162284336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97058585309699"/>
          <c:y val="3.7265237678623497E-2"/>
          <c:w val="0.82495751892938896"/>
          <c:h val="0.83794021530180696"/>
        </c:manualLayout>
      </c:layout>
      <c:scatterChart>
        <c:scatterStyle val="lineMarker"/>
        <c:varyColors val="0"/>
        <c:ser>
          <c:idx val="1"/>
          <c:order val="0"/>
          <c:tx>
            <c:v>CTRL as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 w="22225">
                <a:solidFill>
                  <a:schemeClr val="tx1">
                    <a:alpha val="30000"/>
                  </a:schemeClr>
                </a:solidFill>
              </a:ln>
            </c:spPr>
          </c:marker>
          <c:xVal>
            <c:numRef>
              <c:f>'grafikonok (20-40év)'!$F$39:$F$70</c:f>
              <c:numCache>
                <c:formatCode>General</c:formatCode>
                <c:ptCount val="32"/>
                <c:pt idx="2">
                  <c:v>68</c:v>
                </c:pt>
                <c:pt idx="3">
                  <c:v>69</c:v>
                </c:pt>
                <c:pt idx="6">
                  <c:v>58</c:v>
                </c:pt>
                <c:pt idx="8">
                  <c:v>50</c:v>
                </c:pt>
                <c:pt idx="9">
                  <c:v>72</c:v>
                </c:pt>
                <c:pt idx="10">
                  <c:v>61</c:v>
                </c:pt>
                <c:pt idx="11">
                  <c:v>64</c:v>
                </c:pt>
                <c:pt idx="17">
                  <c:v>71</c:v>
                </c:pt>
                <c:pt idx="19">
                  <c:v>53</c:v>
                </c:pt>
                <c:pt idx="24">
                  <c:v>55</c:v>
                </c:pt>
                <c:pt idx="26">
                  <c:v>64</c:v>
                </c:pt>
                <c:pt idx="28">
                  <c:v>60</c:v>
                </c:pt>
                <c:pt idx="29">
                  <c:v>59</c:v>
                </c:pt>
                <c:pt idx="30">
                  <c:v>60</c:v>
                </c:pt>
                <c:pt idx="31">
                  <c:v>46</c:v>
                </c:pt>
              </c:numCache>
            </c:numRef>
          </c:xVal>
          <c:yVal>
            <c:numRef>
              <c:f>'grafikonok (20-40év)'!$J$39:$J$70</c:f>
              <c:numCache>
                <c:formatCode>General</c:formatCode>
                <c:ptCount val="32"/>
                <c:pt idx="2">
                  <c:v>20</c:v>
                </c:pt>
                <c:pt idx="3">
                  <c:v>24</c:v>
                </c:pt>
                <c:pt idx="6">
                  <c:v>38</c:v>
                </c:pt>
                <c:pt idx="8">
                  <c:v>32</c:v>
                </c:pt>
                <c:pt idx="9">
                  <c:v>22</c:v>
                </c:pt>
                <c:pt idx="10">
                  <c:v>34</c:v>
                </c:pt>
                <c:pt idx="11">
                  <c:v>30</c:v>
                </c:pt>
                <c:pt idx="17">
                  <c:v>34</c:v>
                </c:pt>
                <c:pt idx="19">
                  <c:v>30</c:v>
                </c:pt>
                <c:pt idx="24">
                  <c:v>26</c:v>
                </c:pt>
                <c:pt idx="26">
                  <c:v>40</c:v>
                </c:pt>
                <c:pt idx="28">
                  <c:v>30</c:v>
                </c:pt>
                <c:pt idx="29">
                  <c:v>32</c:v>
                </c:pt>
                <c:pt idx="30">
                  <c:v>24</c:v>
                </c:pt>
                <c:pt idx="31">
                  <c:v>34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6FD-4AE4-BAED-23DCF437D8CD}"/>
            </c:ext>
          </c:extLst>
        </c:ser>
        <c:ser>
          <c:idx val="2"/>
          <c:order val="1"/>
          <c:spPr>
            <a:ln w="28575">
              <a:noFill/>
            </a:ln>
          </c:spPr>
          <c:marker>
            <c:symbol val="triangle"/>
            <c:size val="5"/>
            <c:spPr>
              <a:noFill/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'grafikonok (20-40év)'!$J$81</c:f>
                <c:numCache>
                  <c:formatCode>General</c:formatCode>
                  <c:ptCount val="1"/>
                  <c:pt idx="0">
                    <c:v>7.4727196161463496</c:v>
                  </c:pt>
                </c:numCache>
              </c:numRef>
            </c:plus>
            <c:minus>
              <c:numRef>
                <c:f>'grafikonok (20-40év)'!$J$81</c:f>
                <c:numCache>
                  <c:formatCode>General</c:formatCode>
                  <c:ptCount val="1"/>
                  <c:pt idx="0">
                    <c:v>7.4727196161463496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  <a:prstDash val="solid"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'grafikonok (20-40év)'!$F$81</c:f>
                <c:numCache>
                  <c:formatCode>General</c:formatCode>
                  <c:ptCount val="1"/>
                  <c:pt idx="0">
                    <c:v>7.8611997518483951</c:v>
                  </c:pt>
                </c:numCache>
              </c:numRef>
            </c:plus>
            <c:minus>
              <c:numRef>
                <c:f>'grafikonok (20-40év)'!$F$81</c:f>
                <c:numCache>
                  <c:formatCode>General</c:formatCode>
                  <c:ptCount val="1"/>
                  <c:pt idx="0">
                    <c:v>7.8611997518483951</c:v>
                  </c:pt>
                </c:numCache>
              </c:numRef>
            </c:minus>
            <c:spPr>
              <a:ln w="25400">
                <a:solidFill>
                  <a:schemeClr val="tx1"/>
                </a:solidFill>
                <a:prstDash val="solid"/>
              </a:ln>
            </c:spPr>
          </c:errBars>
          <c:xVal>
            <c:numRef>
              <c:f>'grafikonok (20-40év)'!$F$80</c:f>
              <c:numCache>
                <c:formatCode>General</c:formatCode>
                <c:ptCount val="1"/>
                <c:pt idx="0">
                  <c:v>60.03846153846154</c:v>
                </c:pt>
              </c:numCache>
            </c:numRef>
          </c:xVal>
          <c:yVal>
            <c:numRef>
              <c:f>'grafikonok (20-40év)'!$J$80</c:f>
              <c:numCache>
                <c:formatCode>General</c:formatCode>
                <c:ptCount val="1"/>
                <c:pt idx="0">
                  <c:v>31.19230769230769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6FD-4AE4-BAED-23DCF437D8CD}"/>
            </c:ext>
          </c:extLst>
        </c:ser>
        <c:ser>
          <c:idx val="3"/>
          <c:order val="2"/>
          <c:tx>
            <c:v>"CP korai"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22225">
                <a:solidFill>
                  <a:srgbClr val="FF0000">
                    <a:alpha val="30000"/>
                  </a:srgbClr>
                </a:solidFill>
              </a:ln>
            </c:spPr>
          </c:marker>
          <c:xVal>
            <c:numRef>
              <c:f>'grafikonok (20-40év)'!$E$2:$E$38</c:f>
              <c:numCache>
                <c:formatCode>General</c:formatCode>
                <c:ptCount val="37"/>
                <c:pt idx="4">
                  <c:v>36</c:v>
                </c:pt>
                <c:pt idx="8">
                  <c:v>31</c:v>
                </c:pt>
                <c:pt idx="9">
                  <c:v>36</c:v>
                </c:pt>
                <c:pt idx="13">
                  <c:v>35</c:v>
                </c:pt>
                <c:pt idx="16">
                  <c:v>37</c:v>
                </c:pt>
                <c:pt idx="17">
                  <c:v>31</c:v>
                </c:pt>
                <c:pt idx="18">
                  <c:v>33</c:v>
                </c:pt>
                <c:pt idx="19">
                  <c:v>34.5</c:v>
                </c:pt>
                <c:pt idx="20">
                  <c:v>38</c:v>
                </c:pt>
                <c:pt idx="24">
                  <c:v>34</c:v>
                </c:pt>
                <c:pt idx="36">
                  <c:v>31</c:v>
                </c:pt>
              </c:numCache>
            </c:numRef>
          </c:xVal>
          <c:yVal>
            <c:numRef>
              <c:f>'grafikonok (20-40év)'!$I$2:$I$38</c:f>
              <c:numCache>
                <c:formatCode>General</c:formatCode>
                <c:ptCount val="37"/>
                <c:pt idx="4">
                  <c:v>68</c:v>
                </c:pt>
                <c:pt idx="8">
                  <c:v>60</c:v>
                </c:pt>
                <c:pt idx="9">
                  <c:v>72</c:v>
                </c:pt>
                <c:pt idx="13">
                  <c:v>62</c:v>
                </c:pt>
                <c:pt idx="16">
                  <c:v>116</c:v>
                </c:pt>
                <c:pt idx="17">
                  <c:v>64</c:v>
                </c:pt>
                <c:pt idx="18">
                  <c:v>66</c:v>
                </c:pt>
                <c:pt idx="19">
                  <c:v>62.5</c:v>
                </c:pt>
                <c:pt idx="20">
                  <c:v>64</c:v>
                </c:pt>
                <c:pt idx="24">
                  <c:v>58</c:v>
                </c:pt>
                <c:pt idx="36">
                  <c:v>68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E6FD-4AE4-BAED-23DCF437D8CD}"/>
            </c:ext>
          </c:extLst>
        </c:ser>
        <c:ser>
          <c:idx val="0"/>
          <c:order val="3"/>
          <c:tx>
            <c:v>"CP kései"</c:v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  <a:ln w="22225">
                <a:solidFill>
                  <a:srgbClr val="0070C0">
                    <a:alpha val="30000"/>
                  </a:srgbClr>
                </a:solidFill>
              </a:ln>
            </c:spPr>
          </c:marker>
          <c:xVal>
            <c:numRef>
              <c:f>'grafikonok (20-40év)'!$B$2:$B$38</c:f>
              <c:numCache>
                <c:formatCode>General</c:formatCode>
                <c:ptCount val="37"/>
                <c:pt idx="0">
                  <c:v>40</c:v>
                </c:pt>
                <c:pt idx="1">
                  <c:v>37</c:v>
                </c:pt>
                <c:pt idx="2">
                  <c:v>36</c:v>
                </c:pt>
                <c:pt idx="3">
                  <c:v>37</c:v>
                </c:pt>
                <c:pt idx="5">
                  <c:v>36</c:v>
                </c:pt>
                <c:pt idx="6">
                  <c:v>36</c:v>
                </c:pt>
                <c:pt idx="7">
                  <c:v>32</c:v>
                </c:pt>
                <c:pt idx="10">
                  <c:v>42</c:v>
                </c:pt>
                <c:pt idx="11">
                  <c:v>39</c:v>
                </c:pt>
                <c:pt idx="12">
                  <c:v>39</c:v>
                </c:pt>
                <c:pt idx="14">
                  <c:v>37</c:v>
                </c:pt>
                <c:pt idx="15">
                  <c:v>39</c:v>
                </c:pt>
                <c:pt idx="21">
                  <c:v>36</c:v>
                </c:pt>
                <c:pt idx="22">
                  <c:v>35</c:v>
                </c:pt>
                <c:pt idx="23">
                  <c:v>37</c:v>
                </c:pt>
                <c:pt idx="25">
                  <c:v>34</c:v>
                </c:pt>
              </c:numCache>
            </c:numRef>
          </c:xVal>
          <c:yVal>
            <c:numRef>
              <c:f>'grafikonok (20-40év)'!$H$2:$H$38</c:f>
              <c:numCache>
                <c:formatCode>General</c:formatCode>
                <c:ptCount val="37"/>
                <c:pt idx="0">
                  <c:v>46</c:v>
                </c:pt>
                <c:pt idx="1">
                  <c:v>46</c:v>
                </c:pt>
                <c:pt idx="2">
                  <c:v>52</c:v>
                </c:pt>
                <c:pt idx="3">
                  <c:v>38</c:v>
                </c:pt>
                <c:pt idx="5">
                  <c:v>28</c:v>
                </c:pt>
                <c:pt idx="6">
                  <c:v>42</c:v>
                </c:pt>
                <c:pt idx="7">
                  <c:v>52</c:v>
                </c:pt>
                <c:pt idx="10">
                  <c:v>44</c:v>
                </c:pt>
                <c:pt idx="11">
                  <c:v>50</c:v>
                </c:pt>
                <c:pt idx="12">
                  <c:v>40</c:v>
                </c:pt>
                <c:pt idx="14">
                  <c:v>38</c:v>
                </c:pt>
                <c:pt idx="15">
                  <c:v>36</c:v>
                </c:pt>
                <c:pt idx="21">
                  <c:v>34</c:v>
                </c:pt>
                <c:pt idx="22">
                  <c:v>54</c:v>
                </c:pt>
                <c:pt idx="23">
                  <c:v>22</c:v>
                </c:pt>
                <c:pt idx="25">
                  <c:v>28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6FD-4AE4-BAED-23DCF437D8CD}"/>
            </c:ext>
          </c:extLst>
        </c:ser>
        <c:ser>
          <c:idx val="4"/>
          <c:order val="4"/>
          <c:tx>
            <c:v>CPasMEAN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rgbClr val="0070C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'grafikonok (20-40év)'!$H$78</c:f>
                <c:numCache>
                  <c:formatCode>General</c:formatCode>
                  <c:ptCount val="1"/>
                  <c:pt idx="0">
                    <c:v>9.4578010129205001</c:v>
                  </c:pt>
                </c:numCache>
              </c:numRef>
            </c:plus>
            <c:minus>
              <c:numRef>
                <c:f>'grafikonok (20-40év)'!$H$78</c:f>
                <c:numCache>
                  <c:formatCode>General</c:formatCode>
                  <c:ptCount val="1"/>
                  <c:pt idx="0">
                    <c:v>9.4578010129205001</c:v>
                  </c:pt>
                </c:numCache>
              </c:numRef>
            </c:minus>
            <c:spPr>
              <a:ln w="25400">
                <a:solidFill>
                  <a:srgbClr val="0070C0"/>
                </a:solidFill>
                <a:prstDash val="solid"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'grafikonok (20-40év)'!$B$78</c:f>
                <c:numCache>
                  <c:formatCode>General</c:formatCode>
                  <c:ptCount val="1"/>
                  <c:pt idx="0">
                    <c:v>2.4221202832779931</c:v>
                  </c:pt>
                </c:numCache>
              </c:numRef>
            </c:plus>
            <c:minus>
              <c:numRef>
                <c:f>'grafikonok (20-40év)'!$B$78</c:f>
                <c:numCache>
                  <c:formatCode>General</c:formatCode>
                  <c:ptCount val="1"/>
                  <c:pt idx="0">
                    <c:v>2.4221202832779931</c:v>
                  </c:pt>
                </c:numCache>
              </c:numRef>
            </c:minus>
            <c:spPr>
              <a:ln w="25400" cmpd="sng">
                <a:solidFill>
                  <a:srgbClr val="0070C0"/>
                </a:solidFill>
                <a:prstDash val="solid"/>
              </a:ln>
            </c:spPr>
          </c:errBars>
          <c:xVal>
            <c:numRef>
              <c:f>'grafikonok (20-40év)'!$B$77</c:f>
              <c:numCache>
                <c:formatCode>General</c:formatCode>
                <c:ptCount val="1"/>
                <c:pt idx="0">
                  <c:v>37</c:v>
                </c:pt>
              </c:numCache>
            </c:numRef>
          </c:xVal>
          <c:yVal>
            <c:numRef>
              <c:f>'grafikonok (20-40év)'!$H$77</c:f>
              <c:numCache>
                <c:formatCode>General</c:formatCode>
                <c:ptCount val="1"/>
                <c:pt idx="0">
                  <c:v>40.625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6FD-4AE4-BAED-23DCF437D8CD}"/>
            </c:ext>
          </c:extLst>
        </c:ser>
        <c:ser>
          <c:idx val="5"/>
          <c:order val="5"/>
          <c:tx>
            <c:v>"KCs"</c:v>
          </c:tx>
          <c:spPr>
            <a:ln w="28575">
              <a:noFill/>
            </a:ln>
          </c:spPr>
          <c:marker>
            <c:symbol val="square"/>
            <c:size val="6"/>
            <c:spPr>
              <a:noFill/>
              <a:ln w="22225">
                <a:solidFill>
                  <a:schemeClr val="tx1">
                    <a:alpha val="30000"/>
                  </a:schemeClr>
                </a:solidFill>
              </a:ln>
            </c:spPr>
          </c:marker>
          <c:xVal>
            <c:numRef>
              <c:f>'grafikonok (20-40év)'!$G$39:$G$70</c:f>
              <c:numCache>
                <c:formatCode>General</c:formatCode>
                <c:ptCount val="32"/>
                <c:pt idx="0">
                  <c:v>62</c:v>
                </c:pt>
                <c:pt idx="4">
                  <c:v>55</c:v>
                </c:pt>
                <c:pt idx="5">
                  <c:v>65</c:v>
                </c:pt>
                <c:pt idx="7">
                  <c:v>68</c:v>
                </c:pt>
                <c:pt idx="12">
                  <c:v>67</c:v>
                </c:pt>
                <c:pt idx="13">
                  <c:v>60</c:v>
                </c:pt>
                <c:pt idx="16">
                  <c:v>45</c:v>
                </c:pt>
                <c:pt idx="18">
                  <c:v>53</c:v>
                </c:pt>
                <c:pt idx="22">
                  <c:v>65</c:v>
                </c:pt>
                <c:pt idx="25">
                  <c:v>66</c:v>
                </c:pt>
                <c:pt idx="27">
                  <c:v>45</c:v>
                </c:pt>
              </c:numCache>
            </c:numRef>
          </c:xVal>
          <c:yVal>
            <c:numRef>
              <c:f>'grafikonok (20-40év)'!$K$39:$K$70</c:f>
              <c:numCache>
                <c:formatCode>General</c:formatCode>
                <c:ptCount val="32"/>
                <c:pt idx="0">
                  <c:v>20</c:v>
                </c:pt>
                <c:pt idx="4">
                  <c:v>32</c:v>
                </c:pt>
                <c:pt idx="5">
                  <c:v>38</c:v>
                </c:pt>
                <c:pt idx="7">
                  <c:v>18</c:v>
                </c:pt>
                <c:pt idx="12">
                  <c:v>32</c:v>
                </c:pt>
                <c:pt idx="13">
                  <c:v>42</c:v>
                </c:pt>
                <c:pt idx="16">
                  <c:v>42</c:v>
                </c:pt>
                <c:pt idx="18">
                  <c:v>42</c:v>
                </c:pt>
                <c:pt idx="22">
                  <c:v>38</c:v>
                </c:pt>
                <c:pt idx="25">
                  <c:v>20</c:v>
                </c:pt>
                <c:pt idx="27">
                  <c:v>37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E6FD-4AE4-BAED-23DCF437D8CD}"/>
            </c:ext>
          </c:extLst>
        </c:ser>
        <c:ser>
          <c:idx val="7"/>
          <c:order val="6"/>
          <c:tx>
            <c:v>CPapMEAN</c:v>
          </c:tx>
          <c:spPr>
            <a:ln w="28575">
              <a:noFill/>
            </a:ln>
          </c:spPr>
          <c:marker>
            <c:symbol val="circle"/>
            <c:size val="4"/>
            <c:spPr>
              <a:noFill/>
              <a:ln>
                <a:solidFill>
                  <a:srgbClr val="FF0000"/>
                </a:solidFill>
              </a:ln>
            </c:spPr>
          </c:marker>
          <c:errBars>
            <c:errDir val="y"/>
            <c:errBarType val="both"/>
            <c:errValType val="cust"/>
            <c:noEndCap val="0"/>
            <c:plus>
              <c:numRef>
                <c:f>'grafikonok (20-40év)'!$I$78</c:f>
                <c:numCache>
                  <c:formatCode>General</c:formatCode>
                  <c:ptCount val="1"/>
                  <c:pt idx="0">
                    <c:v>16.037597870458828</c:v>
                  </c:pt>
                </c:numCache>
              </c:numRef>
            </c:plus>
            <c:minus>
              <c:numRef>
                <c:f>'grafikonok (20-40év)'!$I$78</c:f>
                <c:numCache>
                  <c:formatCode>General</c:formatCode>
                  <c:ptCount val="1"/>
                  <c:pt idx="0">
                    <c:v>16.037597870458828</c:v>
                  </c:pt>
                </c:numCache>
              </c:numRef>
            </c:minus>
            <c:spPr>
              <a:ln w="25400" cmpd="sng">
                <a:solidFill>
                  <a:srgbClr val="FF0000"/>
                </a:solidFill>
                <a:prstDash val="solid"/>
                <a:tailEnd w="lg" len="med"/>
              </a:ln>
            </c:spPr>
          </c:errBars>
          <c:errBars>
            <c:errDir val="x"/>
            <c:errBarType val="both"/>
            <c:errValType val="cust"/>
            <c:noEndCap val="0"/>
            <c:plus>
              <c:numRef>
                <c:f>'grafikonok (20-40év)'!$E$78</c:f>
                <c:numCache>
                  <c:formatCode>General</c:formatCode>
                  <c:ptCount val="1"/>
                  <c:pt idx="0">
                    <c:v>2.4835824564893758</c:v>
                  </c:pt>
                </c:numCache>
              </c:numRef>
            </c:plus>
            <c:minus>
              <c:numRef>
                <c:f>'grafikonok (20-40év)'!$E$78</c:f>
                <c:numCache>
                  <c:formatCode>General</c:formatCode>
                  <c:ptCount val="1"/>
                  <c:pt idx="0">
                    <c:v>2.4835824564893758</c:v>
                  </c:pt>
                </c:numCache>
              </c:numRef>
            </c:minus>
            <c:spPr>
              <a:ln w="25400" cmpd="sng">
                <a:solidFill>
                  <a:srgbClr val="FF0000"/>
                </a:solidFill>
                <a:prstDash val="solid"/>
              </a:ln>
            </c:spPr>
          </c:errBars>
          <c:xVal>
            <c:numRef>
              <c:f>'grafikonok (20-40év)'!$E$77</c:f>
              <c:numCache>
                <c:formatCode>General</c:formatCode>
                <c:ptCount val="1"/>
                <c:pt idx="0">
                  <c:v>34.22727272727272</c:v>
                </c:pt>
              </c:numCache>
            </c:numRef>
          </c:xVal>
          <c:yVal>
            <c:numRef>
              <c:f>'grafikonok (20-40év)'!$I$77</c:f>
              <c:numCache>
                <c:formatCode>General</c:formatCode>
                <c:ptCount val="1"/>
                <c:pt idx="0">
                  <c:v>69.13636363636364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E6FD-4AE4-BAED-23DCF437D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134992"/>
        <c:axId val="162135552"/>
      </c:scatterChart>
      <c:valAx>
        <c:axId val="162134992"/>
        <c:scaling>
          <c:orientation val="minMax"/>
          <c:max val="72"/>
          <c:min val="25"/>
        </c:scaling>
        <c:delete val="0"/>
        <c:axPos val="b"/>
        <c:title>
          <c:tx>
            <c:rich>
              <a:bodyPr/>
              <a:lstStyle/>
              <a:p>
                <a:pPr>
                  <a:defRPr lang="hu-HU" sz="1600"/>
                </a:pPr>
                <a:r>
                  <a:rPr lang="en-US" sz="1600"/>
                  <a:t>CFMT</a:t>
                </a:r>
                <a:r>
                  <a:rPr lang="hu-HU" sz="1600" baseline="0"/>
                  <a:t> helyes válasz (fel</a:t>
                </a:r>
                <a:r>
                  <a:rPr lang="hu-HU" sz="1600"/>
                  <a:t>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0.35521389762893901"/>
              <c:y val="0.9420912092745490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hu-HU"/>
          </a:p>
        </c:txPr>
        <c:crossAx val="162135552"/>
        <c:crosses val="autoZero"/>
        <c:crossBetween val="midCat"/>
        <c:majorUnit val="5"/>
      </c:valAx>
      <c:valAx>
        <c:axId val="162135552"/>
        <c:scaling>
          <c:orientation val="minMax"/>
          <c:max val="120"/>
          <c:min val="15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lang="hu-HU" sz="1600"/>
                </a:pPr>
                <a:r>
                  <a:rPr lang="en-US" sz="1600"/>
                  <a:t>CFPT</a:t>
                </a:r>
                <a:r>
                  <a:rPr lang="hu-HU" sz="1600"/>
                  <a:t> hibaszám (fel)</a:t>
                </a:r>
                <a:endParaRPr lang="en-US" sz="1600"/>
              </a:p>
            </c:rich>
          </c:tx>
          <c:layout>
            <c:manualLayout>
              <c:xMode val="edge"/>
              <c:yMode val="edge"/>
              <c:x val="2.1729177672125399E-3"/>
              <c:y val="0.2185786716647440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hu-HU"/>
            </a:pPr>
            <a:endParaRPr lang="hu-HU"/>
          </a:p>
        </c:txPr>
        <c:crossAx val="162134992"/>
        <c:crosses val="autoZero"/>
        <c:crossBetween val="midCat"/>
        <c:majorUnit val="15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4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69906415387951204"/>
          <c:y val="2.56231261451688E-2"/>
          <c:w val="0.28528449429240499"/>
          <c:h val="0.31121965307668298"/>
        </c:manualLayout>
      </c:layout>
      <c:overlay val="0"/>
      <c:spPr>
        <a:ln>
          <a:solidFill>
            <a:schemeClr val="tx1"/>
          </a:solidFill>
        </a:ln>
      </c:spPr>
      <c:txPr>
        <a:bodyPr/>
        <a:lstStyle/>
        <a:p>
          <a:pPr>
            <a:defRPr lang="hu-HU" sz="1800"/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BE361F-2F07-4446-86EA-1CBF9FD0C0BD}" type="doc">
      <dgm:prSet loTypeId="urn:microsoft.com/office/officeart/2005/8/layout/hierarchy6" loCatId="hierarchy" qsTypeId="urn:microsoft.com/office/officeart/2005/8/quickstyle/simple5" qsCatId="simple" csTypeId="urn:microsoft.com/office/officeart/2005/8/colors/accent0_1" csCatId="mainScheme" phldr="1"/>
      <dgm:spPr/>
      <dgm:t>
        <a:bodyPr/>
        <a:lstStyle/>
        <a:p>
          <a:endParaRPr lang="hu-HU"/>
        </a:p>
      </dgm:t>
    </dgm:pt>
    <dgm:pt modelId="{86A27F86-3FBA-461F-8D74-2D8699831FC8}">
      <dgm:prSet phldrT="[Szöveg]" custT="1"/>
      <dgm:spPr>
        <a:noFill/>
        <a:ln>
          <a:noFill/>
        </a:ln>
        <a:effectLst/>
      </dgm:spPr>
      <dgm:t>
        <a:bodyPr/>
        <a:lstStyle/>
        <a:p>
          <a:r>
            <a:rPr lang="hu-HU" sz="3200" b="1" dirty="0" smtClean="0"/>
            <a:t>Prosopagnosia</a:t>
          </a:r>
          <a:endParaRPr lang="hu-HU" sz="3200" b="1" dirty="0"/>
        </a:p>
      </dgm:t>
    </dgm:pt>
    <dgm:pt modelId="{E06E8FF5-E8EB-4037-983A-9B2E141EF503}" type="parTrans" cxnId="{E44783D7-F9C5-45F6-99E0-8113660FB9BE}">
      <dgm:prSet/>
      <dgm:spPr/>
      <dgm:t>
        <a:bodyPr/>
        <a:lstStyle/>
        <a:p>
          <a:endParaRPr lang="hu-HU"/>
        </a:p>
      </dgm:t>
    </dgm:pt>
    <dgm:pt modelId="{C2E09512-380A-4CF9-A3D7-F2BA41A5C140}" type="sibTrans" cxnId="{E44783D7-F9C5-45F6-99E0-8113660FB9BE}">
      <dgm:prSet/>
      <dgm:spPr/>
      <dgm:t>
        <a:bodyPr/>
        <a:lstStyle/>
        <a:p>
          <a:endParaRPr lang="hu-HU"/>
        </a:p>
      </dgm:t>
    </dgm:pt>
    <dgm:pt modelId="{56619C2A-17D8-4775-A710-EB2FA314AB41}">
      <dgm:prSet phldrT="[Szöveg]"/>
      <dgm:spPr/>
      <dgm:t>
        <a:bodyPr/>
        <a:lstStyle/>
        <a:p>
          <a:r>
            <a:rPr lang="hu-HU" b="1" dirty="0" smtClean="0"/>
            <a:t>Veleszületett v. fejlődési (DP, CP)</a:t>
          </a:r>
          <a:endParaRPr lang="hu-HU" b="0" dirty="0"/>
        </a:p>
      </dgm:t>
    </dgm:pt>
    <dgm:pt modelId="{4E02E841-3510-4EEE-A461-CB9A7A065041}" type="parTrans" cxnId="{59CD4AFC-A2A3-41E2-9C8B-7F4FEB73C61D}">
      <dgm:prSet/>
      <dgm:spPr/>
      <dgm:t>
        <a:bodyPr/>
        <a:lstStyle/>
        <a:p>
          <a:endParaRPr lang="hu-HU"/>
        </a:p>
      </dgm:t>
    </dgm:pt>
    <dgm:pt modelId="{02080146-8C2A-4B18-92CF-7EA51E8E0A4B}" type="sibTrans" cxnId="{59CD4AFC-A2A3-41E2-9C8B-7F4FEB73C61D}">
      <dgm:prSet/>
      <dgm:spPr/>
      <dgm:t>
        <a:bodyPr/>
        <a:lstStyle/>
        <a:p>
          <a:endParaRPr lang="hu-HU"/>
        </a:p>
      </dgm:t>
    </dgm:pt>
    <dgm:pt modelId="{BEA7D418-CF64-439E-9274-213FA1D0104B}">
      <dgm:prSet phldrT="[Szöveg]"/>
      <dgm:spPr/>
      <dgm:t>
        <a:bodyPr/>
        <a:lstStyle/>
        <a:p>
          <a:r>
            <a:rPr lang="hu-HU" dirty="0" smtClean="0"/>
            <a:t>Elszigetelt</a:t>
          </a:r>
          <a:endParaRPr lang="hu-HU" dirty="0"/>
        </a:p>
      </dgm:t>
    </dgm:pt>
    <dgm:pt modelId="{9BE9D204-2CA2-47CF-9A09-8610352CBDD5}" type="parTrans" cxnId="{8F2F3A4F-C974-41FB-8300-1EE1BDE71591}">
      <dgm:prSet/>
      <dgm:spPr/>
      <dgm:t>
        <a:bodyPr/>
        <a:lstStyle/>
        <a:p>
          <a:endParaRPr lang="hu-HU"/>
        </a:p>
      </dgm:t>
    </dgm:pt>
    <dgm:pt modelId="{68AAC007-F2BD-4A9A-B08C-42F2DCBCACB4}" type="sibTrans" cxnId="{8F2F3A4F-C974-41FB-8300-1EE1BDE71591}">
      <dgm:prSet/>
      <dgm:spPr/>
      <dgm:t>
        <a:bodyPr/>
        <a:lstStyle/>
        <a:p>
          <a:endParaRPr lang="hu-HU"/>
        </a:p>
      </dgm:t>
    </dgm:pt>
    <dgm:pt modelId="{1C5326A8-FBC6-4EF7-9A99-B041A0142B67}">
      <dgm:prSet phldrT="[Szöveg]"/>
      <dgm:spPr/>
      <dgm:t>
        <a:bodyPr/>
        <a:lstStyle/>
        <a:p>
          <a:r>
            <a:rPr lang="hu-HU" b="1" dirty="0" smtClean="0"/>
            <a:t>Szerzett (AP)</a:t>
          </a:r>
          <a:endParaRPr lang="hu-HU" b="1" dirty="0"/>
        </a:p>
      </dgm:t>
    </dgm:pt>
    <dgm:pt modelId="{EF960328-6EC2-488B-8C39-B9F6245D2C8A}" type="parTrans" cxnId="{3C6AAEDC-DDE3-4258-8F58-66517B1D22FD}">
      <dgm:prSet/>
      <dgm:spPr/>
      <dgm:t>
        <a:bodyPr/>
        <a:lstStyle/>
        <a:p>
          <a:endParaRPr lang="hu-HU"/>
        </a:p>
      </dgm:t>
    </dgm:pt>
    <dgm:pt modelId="{F1E8C950-8249-42C5-8F09-2375906BDB92}" type="sibTrans" cxnId="{3C6AAEDC-DDE3-4258-8F58-66517B1D22FD}">
      <dgm:prSet/>
      <dgm:spPr/>
      <dgm:t>
        <a:bodyPr/>
        <a:lstStyle/>
        <a:p>
          <a:endParaRPr lang="hu-HU"/>
        </a:p>
      </dgm:t>
    </dgm:pt>
    <dgm:pt modelId="{1FAB5336-D68B-4366-AA05-E2479E94DD14}">
      <dgm:prSet phldrT="[Szöveg]" custT="1"/>
      <dgm:spPr/>
      <dgm:t>
        <a:bodyPr/>
        <a:lstStyle/>
        <a:p>
          <a:pPr algn="l"/>
          <a:r>
            <a:rPr lang="hu-H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Funkcionális csoportosítás</a:t>
          </a:r>
          <a:endParaRPr lang="hu-HU" sz="24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070904-4B35-4935-9D79-AD71C773BBF2}" type="parTrans" cxnId="{8C254316-FF4C-4EDC-BEA9-2F96627F1FB4}">
      <dgm:prSet/>
      <dgm:spPr/>
      <dgm:t>
        <a:bodyPr/>
        <a:lstStyle/>
        <a:p>
          <a:endParaRPr lang="hu-HU"/>
        </a:p>
      </dgm:t>
    </dgm:pt>
    <dgm:pt modelId="{9541A028-0A68-46E3-967D-320DC91F9FB2}" type="sibTrans" cxnId="{8C254316-FF4C-4EDC-BEA9-2F96627F1FB4}">
      <dgm:prSet/>
      <dgm:spPr/>
      <dgm:t>
        <a:bodyPr/>
        <a:lstStyle/>
        <a:p>
          <a:endParaRPr lang="hu-HU"/>
        </a:p>
      </dgm:t>
    </dgm:pt>
    <dgm:pt modelId="{2C07D07D-02A5-47B5-99ED-4D2AF3E6BACD}">
      <dgm:prSet phldrT="[Szöveg]" custT="1"/>
      <dgm:spPr/>
      <dgm:t>
        <a:bodyPr/>
        <a:lstStyle/>
        <a:p>
          <a:endParaRPr lang="hu-HU" sz="3600" dirty="0" smtClean="0"/>
        </a:p>
        <a:p>
          <a:endParaRPr lang="hu-HU" sz="2800" dirty="0"/>
        </a:p>
      </dgm:t>
    </dgm:pt>
    <dgm:pt modelId="{A3A32DAC-C80F-4767-B8BC-F14C8BD77A28}" type="sibTrans" cxnId="{6E4E9D92-2E58-4F0B-A0F7-8AF189046328}">
      <dgm:prSet/>
      <dgm:spPr/>
      <dgm:t>
        <a:bodyPr/>
        <a:lstStyle/>
        <a:p>
          <a:endParaRPr lang="hu-HU"/>
        </a:p>
      </dgm:t>
    </dgm:pt>
    <dgm:pt modelId="{1A3E41CB-4B91-42B9-9574-B1E64363D8FC}" type="parTrans" cxnId="{6E4E9D92-2E58-4F0B-A0F7-8AF189046328}">
      <dgm:prSet/>
      <dgm:spPr/>
      <dgm:t>
        <a:bodyPr/>
        <a:lstStyle/>
        <a:p>
          <a:endParaRPr lang="hu-HU"/>
        </a:p>
      </dgm:t>
    </dgm:pt>
    <dgm:pt modelId="{56EE8BE1-7229-43D1-A4FB-35F96FC1897E}">
      <dgm:prSet/>
      <dgm:spPr/>
      <dgm:t>
        <a:bodyPr/>
        <a:lstStyle/>
        <a:p>
          <a:r>
            <a:rPr lang="hu-HU" b="1" dirty="0" smtClean="0"/>
            <a:t>Apperceptív</a:t>
          </a:r>
          <a:endParaRPr lang="hu-HU" b="1" dirty="0"/>
        </a:p>
      </dgm:t>
    </dgm:pt>
    <dgm:pt modelId="{2B9529BE-59A1-4137-A714-715AC30233FD}" type="sibTrans" cxnId="{4B9B9443-B837-4C4E-8B8D-9BC399CA3C6B}">
      <dgm:prSet/>
      <dgm:spPr/>
      <dgm:t>
        <a:bodyPr/>
        <a:lstStyle/>
        <a:p>
          <a:endParaRPr lang="hu-HU"/>
        </a:p>
      </dgm:t>
    </dgm:pt>
    <dgm:pt modelId="{49AC6724-8D77-46E8-9447-3261DCD32541}" type="parTrans" cxnId="{4B9B9443-B837-4C4E-8B8D-9BC399CA3C6B}">
      <dgm:prSet/>
      <dgm:spPr>
        <a:ln>
          <a:noFill/>
        </a:ln>
      </dgm:spPr>
      <dgm:t>
        <a:bodyPr/>
        <a:lstStyle/>
        <a:p>
          <a:endParaRPr lang="hu-HU"/>
        </a:p>
      </dgm:t>
    </dgm:pt>
    <dgm:pt modelId="{5D7D2600-E1C4-4080-BB68-5F2B89079B31}">
      <dgm:prSet/>
      <dgm:spPr/>
      <dgm:t>
        <a:bodyPr/>
        <a:lstStyle/>
        <a:p>
          <a:r>
            <a:rPr lang="hu-HU" b="1" dirty="0" smtClean="0"/>
            <a:t>Asszociatív</a:t>
          </a:r>
          <a:endParaRPr lang="hu-HU" b="1" dirty="0"/>
        </a:p>
      </dgm:t>
    </dgm:pt>
    <dgm:pt modelId="{C01108A9-BA60-4212-8217-51203DD22A85}" type="sibTrans" cxnId="{C563FD2F-5047-4C12-891B-7F9A1E66A478}">
      <dgm:prSet/>
      <dgm:spPr/>
      <dgm:t>
        <a:bodyPr/>
        <a:lstStyle/>
        <a:p>
          <a:endParaRPr lang="hu-HU"/>
        </a:p>
      </dgm:t>
    </dgm:pt>
    <dgm:pt modelId="{980A5134-8FCD-4F18-8502-1103E3ABAD0A}" type="parTrans" cxnId="{C563FD2F-5047-4C12-891B-7F9A1E66A478}">
      <dgm:prSet/>
      <dgm:spPr>
        <a:ln>
          <a:noFill/>
        </a:ln>
      </dgm:spPr>
      <dgm:t>
        <a:bodyPr/>
        <a:lstStyle/>
        <a:p>
          <a:endParaRPr lang="hu-HU"/>
        </a:p>
      </dgm:t>
    </dgm:pt>
    <dgm:pt modelId="{BBCD3694-6D6D-40E6-A35D-7F14E9046D50}">
      <dgm:prSet phldrT="[Szöveg]"/>
      <dgm:spPr/>
      <dgm:t>
        <a:bodyPr/>
        <a:lstStyle/>
        <a:p>
          <a:r>
            <a:rPr lang="hu-HU" dirty="0" smtClean="0"/>
            <a:t>Örökletes (HP)</a:t>
          </a:r>
        </a:p>
      </dgm:t>
    </dgm:pt>
    <dgm:pt modelId="{864FD86E-06A2-4379-B63A-6D77016CBD88}" type="sibTrans" cxnId="{E2F84249-7476-4C07-9A8A-CFB2898359E3}">
      <dgm:prSet/>
      <dgm:spPr/>
      <dgm:t>
        <a:bodyPr/>
        <a:lstStyle/>
        <a:p>
          <a:endParaRPr lang="hu-HU"/>
        </a:p>
      </dgm:t>
    </dgm:pt>
    <dgm:pt modelId="{2A560C84-3CD9-4749-ACB8-5A317E5233A1}" type="parTrans" cxnId="{E2F84249-7476-4C07-9A8A-CFB2898359E3}">
      <dgm:prSet/>
      <dgm:spPr/>
      <dgm:t>
        <a:bodyPr/>
        <a:lstStyle/>
        <a:p>
          <a:endParaRPr lang="hu-HU"/>
        </a:p>
      </dgm:t>
    </dgm:pt>
    <dgm:pt modelId="{B481B32E-6DBD-4E42-AA72-4DF5DF67F54F}">
      <dgm:prSet phldrT="[Szöveg]" custT="1"/>
      <dgm:spPr>
        <a:solidFill>
          <a:schemeClr val="bg1"/>
        </a:solidFill>
        <a:ln>
          <a:solidFill>
            <a:schemeClr val="bg1"/>
          </a:solidFill>
        </a:ln>
        <a:effectLst/>
      </dgm:spPr>
      <dgm:t>
        <a:bodyPr/>
        <a:lstStyle/>
        <a:p>
          <a:endParaRPr lang="hu-HU" sz="3200" dirty="0"/>
        </a:p>
      </dgm:t>
    </dgm:pt>
    <dgm:pt modelId="{474F8092-A34E-476D-B584-CCAFFB944109}" type="sibTrans" cxnId="{4808B593-C3F3-4037-AE59-19E54AB19894}">
      <dgm:prSet/>
      <dgm:spPr/>
      <dgm:t>
        <a:bodyPr/>
        <a:lstStyle/>
        <a:p>
          <a:endParaRPr lang="hu-HU"/>
        </a:p>
      </dgm:t>
    </dgm:pt>
    <dgm:pt modelId="{7E3E4DA0-771B-4A7F-972F-A218C46E460B}" type="parTrans" cxnId="{4808B593-C3F3-4037-AE59-19E54AB19894}">
      <dgm:prSet/>
      <dgm:spPr/>
      <dgm:t>
        <a:bodyPr/>
        <a:lstStyle/>
        <a:p>
          <a:endParaRPr lang="hu-HU"/>
        </a:p>
      </dgm:t>
    </dgm:pt>
    <dgm:pt modelId="{D49336FE-D515-47A0-930A-EFE537207DCC}" type="pres">
      <dgm:prSet presAssocID="{C5BE361F-2F07-4446-86EA-1CBF9FD0C0B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38AD51C-990A-4AF0-9389-1B1D9BB5BDC4}" type="pres">
      <dgm:prSet presAssocID="{C5BE361F-2F07-4446-86EA-1CBF9FD0C0BD}" presName="hierFlow" presStyleCnt="0"/>
      <dgm:spPr/>
    </dgm:pt>
    <dgm:pt modelId="{87E65CE8-3C3F-4BE1-A053-FBE5A74235D0}" type="pres">
      <dgm:prSet presAssocID="{C5BE361F-2F07-4446-86EA-1CBF9FD0C0BD}" presName="firstBuf" presStyleCnt="0"/>
      <dgm:spPr/>
    </dgm:pt>
    <dgm:pt modelId="{54754333-1EB2-4384-94F7-384EBC786438}" type="pres">
      <dgm:prSet presAssocID="{C5BE361F-2F07-4446-86EA-1CBF9FD0C0B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33E12C97-B630-42FC-A5FB-13617F11531A}" type="pres">
      <dgm:prSet presAssocID="{86A27F86-3FBA-461F-8D74-2D8699831FC8}" presName="Name14" presStyleCnt="0"/>
      <dgm:spPr/>
    </dgm:pt>
    <dgm:pt modelId="{D12B7981-E9C8-44D6-A44A-BD19EEF7B722}" type="pres">
      <dgm:prSet presAssocID="{86A27F86-3FBA-461F-8D74-2D8699831FC8}" presName="level1Shape" presStyleLbl="node0" presStyleIdx="0" presStyleCnt="1" custScaleX="259732" custLinFactX="-18454" custLinFactY="-178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8C0A367-1E7C-4A28-A8C7-6AA7E6896DC1}" type="pres">
      <dgm:prSet presAssocID="{86A27F86-3FBA-461F-8D74-2D8699831FC8}" presName="hierChild2" presStyleCnt="0"/>
      <dgm:spPr/>
    </dgm:pt>
    <dgm:pt modelId="{1D40E04F-BF42-4B13-86B0-6C97D45A6021}" type="pres">
      <dgm:prSet presAssocID="{4E02E841-3510-4EEE-A461-CB9A7A065041}" presName="Name19" presStyleLbl="parChTrans1D2" presStyleIdx="0" presStyleCnt="2"/>
      <dgm:spPr/>
      <dgm:t>
        <a:bodyPr/>
        <a:lstStyle/>
        <a:p>
          <a:endParaRPr lang="hu-HU"/>
        </a:p>
      </dgm:t>
    </dgm:pt>
    <dgm:pt modelId="{6171B818-3CF2-43A7-B0D9-73996285CDDE}" type="pres">
      <dgm:prSet presAssocID="{56619C2A-17D8-4775-A710-EB2FA314AB41}" presName="Name21" presStyleCnt="0"/>
      <dgm:spPr/>
    </dgm:pt>
    <dgm:pt modelId="{DADB1C52-2673-4B0B-9768-D24C3B4593DD}" type="pres">
      <dgm:prSet presAssocID="{56619C2A-17D8-4775-A710-EB2FA314AB41}" presName="level2Shape" presStyleLbl="node2" presStyleIdx="0" presStyleCnt="2" custLinFactNeighborX="-93734" custLinFactNeighborY="-20621"/>
      <dgm:spPr/>
      <dgm:t>
        <a:bodyPr/>
        <a:lstStyle/>
        <a:p>
          <a:endParaRPr lang="hu-HU"/>
        </a:p>
      </dgm:t>
    </dgm:pt>
    <dgm:pt modelId="{E1CEF3D5-66E3-4A48-AFA8-31C56AE09717}" type="pres">
      <dgm:prSet presAssocID="{56619C2A-17D8-4775-A710-EB2FA314AB41}" presName="hierChild3" presStyleCnt="0"/>
      <dgm:spPr/>
    </dgm:pt>
    <dgm:pt modelId="{35D70FC6-DE0D-4344-AF3B-0BF4237A658F}" type="pres">
      <dgm:prSet presAssocID="{9BE9D204-2CA2-47CF-9A09-8610352CBDD5}" presName="Name19" presStyleLbl="parChTrans1D3" presStyleIdx="0" presStyleCnt="2"/>
      <dgm:spPr/>
      <dgm:t>
        <a:bodyPr/>
        <a:lstStyle/>
        <a:p>
          <a:endParaRPr lang="hu-HU"/>
        </a:p>
      </dgm:t>
    </dgm:pt>
    <dgm:pt modelId="{C55E2F30-76E1-45C9-B0D1-E9624F47CF24}" type="pres">
      <dgm:prSet presAssocID="{BEA7D418-CF64-439E-9274-213FA1D0104B}" presName="Name21" presStyleCnt="0"/>
      <dgm:spPr/>
    </dgm:pt>
    <dgm:pt modelId="{52E8DF03-086E-461A-85BA-7A7E74ABF2A9}" type="pres">
      <dgm:prSet presAssocID="{BEA7D418-CF64-439E-9274-213FA1D0104B}" presName="level2Shape" presStyleLbl="node3" presStyleIdx="0" presStyleCnt="2" custLinFactNeighborX="-86082" custLinFactNeighborY="-23390"/>
      <dgm:spPr/>
      <dgm:t>
        <a:bodyPr/>
        <a:lstStyle/>
        <a:p>
          <a:endParaRPr lang="hu-HU"/>
        </a:p>
      </dgm:t>
    </dgm:pt>
    <dgm:pt modelId="{A103EEF8-0DA0-4568-A495-5CD3829858E5}" type="pres">
      <dgm:prSet presAssocID="{BEA7D418-CF64-439E-9274-213FA1D0104B}" presName="hierChild3" presStyleCnt="0"/>
      <dgm:spPr/>
    </dgm:pt>
    <dgm:pt modelId="{9BC87AE8-1C29-446B-8926-7F84971E6BCE}" type="pres">
      <dgm:prSet presAssocID="{49AC6724-8D77-46E8-9447-3261DCD32541}" presName="Name19" presStyleLbl="parChTrans1D4" presStyleIdx="0" presStyleCnt="2"/>
      <dgm:spPr/>
      <dgm:t>
        <a:bodyPr/>
        <a:lstStyle/>
        <a:p>
          <a:endParaRPr lang="hu-HU"/>
        </a:p>
      </dgm:t>
    </dgm:pt>
    <dgm:pt modelId="{1B9EFA8E-6BFE-4F75-877D-FFCA20855E84}" type="pres">
      <dgm:prSet presAssocID="{56EE8BE1-7229-43D1-A4FB-35F96FC1897E}" presName="Name21" presStyleCnt="0"/>
      <dgm:spPr/>
    </dgm:pt>
    <dgm:pt modelId="{774578FC-B12C-435B-B9B5-7C6B7DC6AA3D}" type="pres">
      <dgm:prSet presAssocID="{56EE8BE1-7229-43D1-A4FB-35F96FC1897E}" presName="level2Shape" presStyleLbl="node4" presStyleIdx="0" presStyleCnt="2" custLinFactNeighborX="-16998" custLinFactNeighborY="11854"/>
      <dgm:spPr/>
      <dgm:t>
        <a:bodyPr/>
        <a:lstStyle/>
        <a:p>
          <a:endParaRPr lang="hu-HU"/>
        </a:p>
      </dgm:t>
    </dgm:pt>
    <dgm:pt modelId="{F9D613A5-864E-4254-94C8-4D1E9871099D}" type="pres">
      <dgm:prSet presAssocID="{56EE8BE1-7229-43D1-A4FB-35F96FC1897E}" presName="hierChild3" presStyleCnt="0"/>
      <dgm:spPr/>
    </dgm:pt>
    <dgm:pt modelId="{E7202A68-6252-46F1-A371-962029D5A2C6}" type="pres">
      <dgm:prSet presAssocID="{2A560C84-3CD9-4749-ACB8-5A317E5233A1}" presName="Name19" presStyleLbl="parChTrans1D3" presStyleIdx="1" presStyleCnt="2"/>
      <dgm:spPr/>
      <dgm:t>
        <a:bodyPr/>
        <a:lstStyle/>
        <a:p>
          <a:endParaRPr lang="hu-HU"/>
        </a:p>
      </dgm:t>
    </dgm:pt>
    <dgm:pt modelId="{50268986-D815-4BF4-9F45-411A4D4A13D1}" type="pres">
      <dgm:prSet presAssocID="{BBCD3694-6D6D-40E6-A35D-7F14E9046D50}" presName="Name21" presStyleCnt="0"/>
      <dgm:spPr/>
    </dgm:pt>
    <dgm:pt modelId="{1EAD9210-51F7-4B1D-ABB1-8805910E9128}" type="pres">
      <dgm:prSet presAssocID="{BBCD3694-6D6D-40E6-A35D-7F14E9046D50}" presName="level2Shape" presStyleLbl="node3" presStyleIdx="1" presStyleCnt="2" custLinFactNeighborX="-96375" custLinFactNeighborY="-23390"/>
      <dgm:spPr/>
      <dgm:t>
        <a:bodyPr/>
        <a:lstStyle/>
        <a:p>
          <a:endParaRPr lang="hu-HU"/>
        </a:p>
      </dgm:t>
    </dgm:pt>
    <dgm:pt modelId="{661BBACC-C823-4967-8D15-1309C861F5C4}" type="pres">
      <dgm:prSet presAssocID="{BBCD3694-6D6D-40E6-A35D-7F14E9046D50}" presName="hierChild3" presStyleCnt="0"/>
      <dgm:spPr/>
    </dgm:pt>
    <dgm:pt modelId="{12C81DBC-6C99-4DA7-9CF3-12FB37E8B062}" type="pres">
      <dgm:prSet presAssocID="{980A5134-8FCD-4F18-8502-1103E3ABAD0A}" presName="Name19" presStyleLbl="parChTrans1D4" presStyleIdx="1" presStyleCnt="2"/>
      <dgm:spPr/>
      <dgm:t>
        <a:bodyPr/>
        <a:lstStyle/>
        <a:p>
          <a:endParaRPr lang="hu-HU"/>
        </a:p>
      </dgm:t>
    </dgm:pt>
    <dgm:pt modelId="{FE2E0501-1488-4842-81A3-3CCCEF6CA623}" type="pres">
      <dgm:prSet presAssocID="{5D7D2600-E1C4-4080-BB68-5F2B89079B31}" presName="Name21" presStyleCnt="0"/>
      <dgm:spPr/>
    </dgm:pt>
    <dgm:pt modelId="{196EF899-2A7E-4A8B-952A-ED1724773388}" type="pres">
      <dgm:prSet presAssocID="{5D7D2600-E1C4-4080-BB68-5F2B89079B31}" presName="level2Shape" presStyleLbl="node4" presStyleIdx="1" presStyleCnt="2" custLinFactNeighborX="46888" custLinFactNeighborY="9624"/>
      <dgm:spPr/>
      <dgm:t>
        <a:bodyPr/>
        <a:lstStyle/>
        <a:p>
          <a:endParaRPr lang="hu-HU"/>
        </a:p>
      </dgm:t>
    </dgm:pt>
    <dgm:pt modelId="{601FB6B4-50FB-47F0-BBE7-89149EA07FA5}" type="pres">
      <dgm:prSet presAssocID="{5D7D2600-E1C4-4080-BB68-5F2B89079B31}" presName="hierChild3" presStyleCnt="0"/>
      <dgm:spPr/>
    </dgm:pt>
    <dgm:pt modelId="{A261C6B1-7BB6-4B15-A117-648AB1C10324}" type="pres">
      <dgm:prSet presAssocID="{EF960328-6EC2-488B-8C39-B9F6245D2C8A}" presName="Name19" presStyleLbl="parChTrans1D2" presStyleIdx="1" presStyleCnt="2"/>
      <dgm:spPr/>
      <dgm:t>
        <a:bodyPr/>
        <a:lstStyle/>
        <a:p>
          <a:endParaRPr lang="hu-HU"/>
        </a:p>
      </dgm:t>
    </dgm:pt>
    <dgm:pt modelId="{357FE836-53A2-422B-AA59-84D1107AAA65}" type="pres">
      <dgm:prSet presAssocID="{1C5326A8-FBC6-4EF7-9A99-B041A0142B67}" presName="Name21" presStyleCnt="0"/>
      <dgm:spPr/>
    </dgm:pt>
    <dgm:pt modelId="{4C3BF732-FD7C-4C65-9D84-31BC0899B5EA}" type="pres">
      <dgm:prSet presAssocID="{1C5326A8-FBC6-4EF7-9A99-B041A0142B67}" presName="level2Shape" presStyleLbl="node2" presStyleIdx="1" presStyleCnt="2" custLinFactNeighborX="-39952" custLinFactNeighborY="-21593"/>
      <dgm:spPr/>
      <dgm:t>
        <a:bodyPr/>
        <a:lstStyle/>
        <a:p>
          <a:endParaRPr lang="hu-HU"/>
        </a:p>
      </dgm:t>
    </dgm:pt>
    <dgm:pt modelId="{D7055E93-FFBF-49D4-9EE2-471DC6B49D2F}" type="pres">
      <dgm:prSet presAssocID="{1C5326A8-FBC6-4EF7-9A99-B041A0142B67}" presName="hierChild3" presStyleCnt="0"/>
      <dgm:spPr/>
    </dgm:pt>
    <dgm:pt modelId="{7216C5BF-EA98-41D8-B1AB-54688B08839F}" type="pres">
      <dgm:prSet presAssocID="{C5BE361F-2F07-4446-86EA-1CBF9FD0C0BD}" presName="bgShapesFlow" presStyleCnt="0"/>
      <dgm:spPr/>
    </dgm:pt>
    <dgm:pt modelId="{D909C4E2-33B1-481B-870A-79964AC79AA3}" type="pres">
      <dgm:prSet presAssocID="{B481B32E-6DBD-4E42-AA72-4DF5DF67F54F}" presName="rectComp" presStyleCnt="0"/>
      <dgm:spPr/>
    </dgm:pt>
    <dgm:pt modelId="{E7221738-D61F-4921-8298-F1A711B5FACF}" type="pres">
      <dgm:prSet presAssocID="{B481B32E-6DBD-4E42-AA72-4DF5DF67F54F}" presName="bgRect" presStyleLbl="bgShp" presStyleIdx="0" presStyleCnt="3" custLinFactNeighborX="-20890" custLinFactNeighborY="6726"/>
      <dgm:spPr/>
      <dgm:t>
        <a:bodyPr/>
        <a:lstStyle/>
        <a:p>
          <a:endParaRPr lang="hu-HU"/>
        </a:p>
      </dgm:t>
    </dgm:pt>
    <dgm:pt modelId="{3A48FD0D-83E4-4BA0-97BB-944E7F9026E4}" type="pres">
      <dgm:prSet presAssocID="{B481B32E-6DBD-4E42-AA72-4DF5DF67F54F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C857BA8-8BB1-46E5-B2C1-07EBA63B95DB}" type="pres">
      <dgm:prSet presAssocID="{B481B32E-6DBD-4E42-AA72-4DF5DF67F54F}" presName="spComp" presStyleCnt="0"/>
      <dgm:spPr/>
    </dgm:pt>
    <dgm:pt modelId="{18C13A88-4A01-466B-8782-B4D35A4F0BD8}" type="pres">
      <dgm:prSet presAssocID="{B481B32E-6DBD-4E42-AA72-4DF5DF67F54F}" presName="vSp" presStyleCnt="0"/>
      <dgm:spPr/>
    </dgm:pt>
    <dgm:pt modelId="{D2166220-5C3C-435D-8126-D4C34524F210}" type="pres">
      <dgm:prSet presAssocID="{2C07D07D-02A5-47B5-99ED-4D2AF3E6BACD}" presName="rectComp" presStyleCnt="0"/>
      <dgm:spPr/>
    </dgm:pt>
    <dgm:pt modelId="{AC012FBF-3FEA-4945-8185-67F714DF38A8}" type="pres">
      <dgm:prSet presAssocID="{2C07D07D-02A5-47B5-99ED-4D2AF3E6BACD}" presName="bgRect" presStyleLbl="bgShp" presStyleIdx="1" presStyleCnt="3" custScaleX="100000" custScaleY="265934" custLinFactNeighborY="-910"/>
      <dgm:spPr/>
      <dgm:t>
        <a:bodyPr/>
        <a:lstStyle/>
        <a:p>
          <a:endParaRPr lang="hu-HU"/>
        </a:p>
      </dgm:t>
    </dgm:pt>
    <dgm:pt modelId="{D6E81421-1D4D-4A60-9718-653F8E1BDAF7}" type="pres">
      <dgm:prSet presAssocID="{2C07D07D-02A5-47B5-99ED-4D2AF3E6BACD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E651E3-3358-4FA8-8D7D-27E14B99740F}" type="pres">
      <dgm:prSet presAssocID="{2C07D07D-02A5-47B5-99ED-4D2AF3E6BACD}" presName="spComp" presStyleCnt="0"/>
      <dgm:spPr/>
    </dgm:pt>
    <dgm:pt modelId="{1AC9EE59-5887-412D-88E8-E012DDC2E0A0}" type="pres">
      <dgm:prSet presAssocID="{2C07D07D-02A5-47B5-99ED-4D2AF3E6BACD}" presName="vSp" presStyleCnt="0"/>
      <dgm:spPr/>
    </dgm:pt>
    <dgm:pt modelId="{4AF67E51-4E49-46CB-93B6-3B5D6E4E83EE}" type="pres">
      <dgm:prSet presAssocID="{1FAB5336-D68B-4366-AA05-E2479E94DD14}" presName="rectComp" presStyleCnt="0"/>
      <dgm:spPr/>
    </dgm:pt>
    <dgm:pt modelId="{92DADF03-FE4C-4691-A8D4-05490D1EFCA7}" type="pres">
      <dgm:prSet presAssocID="{1FAB5336-D68B-4366-AA05-E2479E94DD14}" presName="bgRect" presStyleLbl="bgShp" presStyleIdx="2" presStyleCnt="3" custScaleX="100000" custScaleY="114656" custLinFactNeighborX="571" custLinFactNeighborY="51346"/>
      <dgm:spPr/>
      <dgm:t>
        <a:bodyPr/>
        <a:lstStyle/>
        <a:p>
          <a:endParaRPr lang="hu-HU"/>
        </a:p>
      </dgm:t>
    </dgm:pt>
    <dgm:pt modelId="{A1DED64B-D55B-4F79-9391-B5879E291B6D}" type="pres">
      <dgm:prSet presAssocID="{1FAB5336-D68B-4366-AA05-E2479E94DD1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563FD2F-5047-4C12-891B-7F9A1E66A478}" srcId="{BBCD3694-6D6D-40E6-A35D-7F14E9046D50}" destId="{5D7D2600-E1C4-4080-BB68-5F2B89079B31}" srcOrd="0" destOrd="0" parTransId="{980A5134-8FCD-4F18-8502-1103E3ABAD0A}" sibTransId="{C01108A9-BA60-4212-8217-51203DD22A85}"/>
    <dgm:cxn modelId="{D72D94CA-64AF-DB4C-B627-63A887BFC16E}" type="presOf" srcId="{980A5134-8FCD-4F18-8502-1103E3ABAD0A}" destId="{12C81DBC-6C99-4DA7-9CF3-12FB37E8B062}" srcOrd="0" destOrd="0" presId="urn:microsoft.com/office/officeart/2005/8/layout/hierarchy6"/>
    <dgm:cxn modelId="{8F2F3A4F-C974-41FB-8300-1EE1BDE71591}" srcId="{56619C2A-17D8-4775-A710-EB2FA314AB41}" destId="{BEA7D418-CF64-439E-9274-213FA1D0104B}" srcOrd="0" destOrd="0" parTransId="{9BE9D204-2CA2-47CF-9A09-8610352CBDD5}" sibTransId="{68AAC007-F2BD-4A9A-B08C-42F2DCBCACB4}"/>
    <dgm:cxn modelId="{E2F84249-7476-4C07-9A8A-CFB2898359E3}" srcId="{56619C2A-17D8-4775-A710-EB2FA314AB41}" destId="{BBCD3694-6D6D-40E6-A35D-7F14E9046D50}" srcOrd="1" destOrd="0" parTransId="{2A560C84-3CD9-4749-ACB8-5A317E5233A1}" sibTransId="{864FD86E-06A2-4379-B63A-6D77016CBD88}"/>
    <dgm:cxn modelId="{484449E3-D5B1-1F48-8004-7BC8558CD5A1}" type="presOf" srcId="{2A560C84-3CD9-4749-ACB8-5A317E5233A1}" destId="{E7202A68-6252-46F1-A371-962029D5A2C6}" srcOrd="0" destOrd="0" presId="urn:microsoft.com/office/officeart/2005/8/layout/hierarchy6"/>
    <dgm:cxn modelId="{D9448901-216A-B046-928B-508B4C745D26}" type="presOf" srcId="{5D7D2600-E1C4-4080-BB68-5F2B89079B31}" destId="{196EF899-2A7E-4A8B-952A-ED1724773388}" srcOrd="0" destOrd="0" presId="urn:microsoft.com/office/officeart/2005/8/layout/hierarchy6"/>
    <dgm:cxn modelId="{7670E3B4-AB4C-9B4C-954C-25919050DC49}" type="presOf" srcId="{1FAB5336-D68B-4366-AA05-E2479E94DD14}" destId="{A1DED64B-D55B-4F79-9391-B5879E291B6D}" srcOrd="1" destOrd="0" presId="urn:microsoft.com/office/officeart/2005/8/layout/hierarchy6"/>
    <dgm:cxn modelId="{31F49AB5-C45F-8346-87F8-B379967F748F}" type="presOf" srcId="{EF960328-6EC2-488B-8C39-B9F6245D2C8A}" destId="{A261C6B1-7BB6-4B15-A117-648AB1C10324}" srcOrd="0" destOrd="0" presId="urn:microsoft.com/office/officeart/2005/8/layout/hierarchy6"/>
    <dgm:cxn modelId="{8EA827B0-4428-2D41-A8A2-D2093CBBC22A}" type="presOf" srcId="{9BE9D204-2CA2-47CF-9A09-8610352CBDD5}" destId="{35D70FC6-DE0D-4344-AF3B-0BF4237A658F}" srcOrd="0" destOrd="0" presId="urn:microsoft.com/office/officeart/2005/8/layout/hierarchy6"/>
    <dgm:cxn modelId="{47DD2950-3AA1-7A42-A20F-E410860698D0}" type="presOf" srcId="{2C07D07D-02A5-47B5-99ED-4D2AF3E6BACD}" destId="{AC012FBF-3FEA-4945-8185-67F714DF38A8}" srcOrd="0" destOrd="0" presId="urn:microsoft.com/office/officeart/2005/8/layout/hierarchy6"/>
    <dgm:cxn modelId="{6E4E9D92-2E58-4F0B-A0F7-8AF189046328}" srcId="{C5BE361F-2F07-4446-86EA-1CBF9FD0C0BD}" destId="{2C07D07D-02A5-47B5-99ED-4D2AF3E6BACD}" srcOrd="2" destOrd="0" parTransId="{1A3E41CB-4B91-42B9-9574-B1E64363D8FC}" sibTransId="{A3A32DAC-C80F-4767-B8BC-F14C8BD77A28}"/>
    <dgm:cxn modelId="{A1CE48B1-06C2-AD44-8AEE-708380D6F492}" type="presOf" srcId="{BEA7D418-CF64-439E-9274-213FA1D0104B}" destId="{52E8DF03-086E-461A-85BA-7A7E74ABF2A9}" srcOrd="0" destOrd="0" presId="urn:microsoft.com/office/officeart/2005/8/layout/hierarchy6"/>
    <dgm:cxn modelId="{4B9B9443-B837-4C4E-8B8D-9BC399CA3C6B}" srcId="{BEA7D418-CF64-439E-9274-213FA1D0104B}" destId="{56EE8BE1-7229-43D1-A4FB-35F96FC1897E}" srcOrd="0" destOrd="0" parTransId="{49AC6724-8D77-46E8-9447-3261DCD32541}" sibTransId="{2B9529BE-59A1-4137-A714-715AC30233FD}"/>
    <dgm:cxn modelId="{98A94824-CF73-8540-A7B1-A7A0BAF93EB0}" type="presOf" srcId="{4E02E841-3510-4EEE-A461-CB9A7A065041}" destId="{1D40E04F-BF42-4B13-86B0-6C97D45A6021}" srcOrd="0" destOrd="0" presId="urn:microsoft.com/office/officeart/2005/8/layout/hierarchy6"/>
    <dgm:cxn modelId="{B9E04DA1-753E-F44C-B37C-99B0363D2C1D}" type="presOf" srcId="{1C5326A8-FBC6-4EF7-9A99-B041A0142B67}" destId="{4C3BF732-FD7C-4C65-9D84-31BC0899B5EA}" srcOrd="0" destOrd="0" presId="urn:microsoft.com/office/officeart/2005/8/layout/hierarchy6"/>
    <dgm:cxn modelId="{20C5148D-FD63-694C-8D9F-0977F9C8C863}" type="presOf" srcId="{56619C2A-17D8-4775-A710-EB2FA314AB41}" destId="{DADB1C52-2673-4B0B-9768-D24C3B4593DD}" srcOrd="0" destOrd="0" presId="urn:microsoft.com/office/officeart/2005/8/layout/hierarchy6"/>
    <dgm:cxn modelId="{8556E40F-9F8F-0940-8FB0-70E6DFAC292F}" type="presOf" srcId="{56EE8BE1-7229-43D1-A4FB-35F96FC1897E}" destId="{774578FC-B12C-435B-B9B5-7C6B7DC6AA3D}" srcOrd="0" destOrd="0" presId="urn:microsoft.com/office/officeart/2005/8/layout/hierarchy6"/>
    <dgm:cxn modelId="{E44783D7-F9C5-45F6-99E0-8113660FB9BE}" srcId="{C5BE361F-2F07-4446-86EA-1CBF9FD0C0BD}" destId="{86A27F86-3FBA-461F-8D74-2D8699831FC8}" srcOrd="0" destOrd="0" parTransId="{E06E8FF5-E8EB-4037-983A-9B2E141EF503}" sibTransId="{C2E09512-380A-4CF9-A3D7-F2BA41A5C140}"/>
    <dgm:cxn modelId="{F725F2C2-351A-C943-A63E-129DDA272948}" type="presOf" srcId="{49AC6724-8D77-46E8-9447-3261DCD32541}" destId="{9BC87AE8-1C29-446B-8926-7F84971E6BCE}" srcOrd="0" destOrd="0" presId="urn:microsoft.com/office/officeart/2005/8/layout/hierarchy6"/>
    <dgm:cxn modelId="{DEDFC8C3-9ED4-794B-AC79-476306998C42}" type="presOf" srcId="{86A27F86-3FBA-461F-8D74-2D8699831FC8}" destId="{D12B7981-E9C8-44D6-A44A-BD19EEF7B722}" srcOrd="0" destOrd="0" presId="urn:microsoft.com/office/officeart/2005/8/layout/hierarchy6"/>
    <dgm:cxn modelId="{59CD4AFC-A2A3-41E2-9C8B-7F4FEB73C61D}" srcId="{86A27F86-3FBA-461F-8D74-2D8699831FC8}" destId="{56619C2A-17D8-4775-A710-EB2FA314AB41}" srcOrd="0" destOrd="0" parTransId="{4E02E841-3510-4EEE-A461-CB9A7A065041}" sibTransId="{02080146-8C2A-4B18-92CF-7EA51E8E0A4B}"/>
    <dgm:cxn modelId="{92BD54BB-AD8E-7F4D-A0AF-06ECCC9571F8}" type="presOf" srcId="{BBCD3694-6D6D-40E6-A35D-7F14E9046D50}" destId="{1EAD9210-51F7-4B1D-ABB1-8805910E9128}" srcOrd="0" destOrd="0" presId="urn:microsoft.com/office/officeart/2005/8/layout/hierarchy6"/>
    <dgm:cxn modelId="{080485B5-ED28-E846-A87B-1D5FEB4407CB}" type="presOf" srcId="{B481B32E-6DBD-4E42-AA72-4DF5DF67F54F}" destId="{3A48FD0D-83E4-4BA0-97BB-944E7F9026E4}" srcOrd="1" destOrd="0" presId="urn:microsoft.com/office/officeart/2005/8/layout/hierarchy6"/>
    <dgm:cxn modelId="{8C254316-FF4C-4EDC-BEA9-2F96627F1FB4}" srcId="{C5BE361F-2F07-4446-86EA-1CBF9FD0C0BD}" destId="{1FAB5336-D68B-4366-AA05-E2479E94DD14}" srcOrd="3" destOrd="0" parTransId="{6C070904-4B35-4935-9D79-AD71C773BBF2}" sibTransId="{9541A028-0A68-46E3-967D-320DC91F9FB2}"/>
    <dgm:cxn modelId="{4808B593-C3F3-4037-AE59-19E54AB19894}" srcId="{C5BE361F-2F07-4446-86EA-1CBF9FD0C0BD}" destId="{B481B32E-6DBD-4E42-AA72-4DF5DF67F54F}" srcOrd="1" destOrd="0" parTransId="{7E3E4DA0-771B-4A7F-972F-A218C46E460B}" sibTransId="{474F8092-A34E-476D-B584-CCAFFB944109}"/>
    <dgm:cxn modelId="{D7E0A112-2E5C-7B47-9DC9-CB387CD20879}" type="presOf" srcId="{C5BE361F-2F07-4446-86EA-1CBF9FD0C0BD}" destId="{D49336FE-D515-47A0-930A-EFE537207DCC}" srcOrd="0" destOrd="0" presId="urn:microsoft.com/office/officeart/2005/8/layout/hierarchy6"/>
    <dgm:cxn modelId="{E9A4BE72-4DDC-7E41-88CB-FB89F2F762A4}" type="presOf" srcId="{1FAB5336-D68B-4366-AA05-E2479E94DD14}" destId="{92DADF03-FE4C-4691-A8D4-05490D1EFCA7}" srcOrd="0" destOrd="0" presId="urn:microsoft.com/office/officeart/2005/8/layout/hierarchy6"/>
    <dgm:cxn modelId="{5D89A7D9-50AF-B54E-A5B8-9631AE2535C5}" type="presOf" srcId="{B481B32E-6DBD-4E42-AA72-4DF5DF67F54F}" destId="{E7221738-D61F-4921-8298-F1A711B5FACF}" srcOrd="0" destOrd="0" presId="urn:microsoft.com/office/officeart/2005/8/layout/hierarchy6"/>
    <dgm:cxn modelId="{441C30E1-7FC0-2F4C-8243-21C9DB11C888}" type="presOf" srcId="{2C07D07D-02A5-47B5-99ED-4D2AF3E6BACD}" destId="{D6E81421-1D4D-4A60-9718-653F8E1BDAF7}" srcOrd="1" destOrd="0" presId="urn:microsoft.com/office/officeart/2005/8/layout/hierarchy6"/>
    <dgm:cxn modelId="{3C6AAEDC-DDE3-4258-8F58-66517B1D22FD}" srcId="{86A27F86-3FBA-461F-8D74-2D8699831FC8}" destId="{1C5326A8-FBC6-4EF7-9A99-B041A0142B67}" srcOrd="1" destOrd="0" parTransId="{EF960328-6EC2-488B-8C39-B9F6245D2C8A}" sibTransId="{F1E8C950-8249-42C5-8F09-2375906BDB92}"/>
    <dgm:cxn modelId="{0679E4C9-1138-DB4F-A934-F3B6DD163CA5}" type="presParOf" srcId="{D49336FE-D515-47A0-930A-EFE537207DCC}" destId="{838AD51C-990A-4AF0-9389-1B1D9BB5BDC4}" srcOrd="0" destOrd="0" presId="urn:microsoft.com/office/officeart/2005/8/layout/hierarchy6"/>
    <dgm:cxn modelId="{AC51AE2F-4E04-3E4A-9EBC-9B533AA55BAE}" type="presParOf" srcId="{838AD51C-990A-4AF0-9389-1B1D9BB5BDC4}" destId="{87E65CE8-3C3F-4BE1-A053-FBE5A74235D0}" srcOrd="0" destOrd="0" presId="urn:microsoft.com/office/officeart/2005/8/layout/hierarchy6"/>
    <dgm:cxn modelId="{17BE112E-920F-284E-A4BF-AB4F48244AE0}" type="presParOf" srcId="{838AD51C-990A-4AF0-9389-1B1D9BB5BDC4}" destId="{54754333-1EB2-4384-94F7-384EBC786438}" srcOrd="1" destOrd="0" presId="urn:microsoft.com/office/officeart/2005/8/layout/hierarchy6"/>
    <dgm:cxn modelId="{B3879C73-7A21-504A-B2DC-92054A8FAFE7}" type="presParOf" srcId="{54754333-1EB2-4384-94F7-384EBC786438}" destId="{33E12C97-B630-42FC-A5FB-13617F11531A}" srcOrd="0" destOrd="0" presId="urn:microsoft.com/office/officeart/2005/8/layout/hierarchy6"/>
    <dgm:cxn modelId="{055129FC-EA20-4645-81E4-6F81E14CADE3}" type="presParOf" srcId="{33E12C97-B630-42FC-A5FB-13617F11531A}" destId="{D12B7981-E9C8-44D6-A44A-BD19EEF7B722}" srcOrd="0" destOrd="0" presId="urn:microsoft.com/office/officeart/2005/8/layout/hierarchy6"/>
    <dgm:cxn modelId="{06D0FCEF-9B6F-EB46-B5AA-52E9728C12C1}" type="presParOf" srcId="{33E12C97-B630-42FC-A5FB-13617F11531A}" destId="{48C0A367-1E7C-4A28-A8C7-6AA7E6896DC1}" srcOrd="1" destOrd="0" presId="urn:microsoft.com/office/officeart/2005/8/layout/hierarchy6"/>
    <dgm:cxn modelId="{9B7C5388-DCC4-4F41-951B-4073FB997570}" type="presParOf" srcId="{48C0A367-1E7C-4A28-A8C7-6AA7E6896DC1}" destId="{1D40E04F-BF42-4B13-86B0-6C97D45A6021}" srcOrd="0" destOrd="0" presId="urn:microsoft.com/office/officeart/2005/8/layout/hierarchy6"/>
    <dgm:cxn modelId="{C742CB16-85B8-DD4F-97E8-D2E6D75CC3DF}" type="presParOf" srcId="{48C0A367-1E7C-4A28-A8C7-6AA7E6896DC1}" destId="{6171B818-3CF2-43A7-B0D9-73996285CDDE}" srcOrd="1" destOrd="0" presId="urn:microsoft.com/office/officeart/2005/8/layout/hierarchy6"/>
    <dgm:cxn modelId="{99F9AFE9-D5EC-0643-9720-32F422DA24CE}" type="presParOf" srcId="{6171B818-3CF2-43A7-B0D9-73996285CDDE}" destId="{DADB1C52-2673-4B0B-9768-D24C3B4593DD}" srcOrd="0" destOrd="0" presId="urn:microsoft.com/office/officeart/2005/8/layout/hierarchy6"/>
    <dgm:cxn modelId="{13F81383-90E7-C648-928E-89F0432FD557}" type="presParOf" srcId="{6171B818-3CF2-43A7-B0D9-73996285CDDE}" destId="{E1CEF3D5-66E3-4A48-AFA8-31C56AE09717}" srcOrd="1" destOrd="0" presId="urn:microsoft.com/office/officeart/2005/8/layout/hierarchy6"/>
    <dgm:cxn modelId="{5ABE0E1E-3FD3-BB4D-B18A-8F109477E94A}" type="presParOf" srcId="{E1CEF3D5-66E3-4A48-AFA8-31C56AE09717}" destId="{35D70FC6-DE0D-4344-AF3B-0BF4237A658F}" srcOrd="0" destOrd="0" presId="urn:microsoft.com/office/officeart/2005/8/layout/hierarchy6"/>
    <dgm:cxn modelId="{55ADD8E7-0268-1F4A-9B32-4BED0C8F32A7}" type="presParOf" srcId="{E1CEF3D5-66E3-4A48-AFA8-31C56AE09717}" destId="{C55E2F30-76E1-45C9-B0D1-E9624F47CF24}" srcOrd="1" destOrd="0" presId="urn:microsoft.com/office/officeart/2005/8/layout/hierarchy6"/>
    <dgm:cxn modelId="{961C6DB2-1930-884F-B584-C1F316D7B161}" type="presParOf" srcId="{C55E2F30-76E1-45C9-B0D1-E9624F47CF24}" destId="{52E8DF03-086E-461A-85BA-7A7E74ABF2A9}" srcOrd="0" destOrd="0" presId="urn:microsoft.com/office/officeart/2005/8/layout/hierarchy6"/>
    <dgm:cxn modelId="{0B25AAD3-88DC-FB41-97BD-E3C5D271519A}" type="presParOf" srcId="{C55E2F30-76E1-45C9-B0D1-E9624F47CF24}" destId="{A103EEF8-0DA0-4568-A495-5CD3829858E5}" srcOrd="1" destOrd="0" presId="urn:microsoft.com/office/officeart/2005/8/layout/hierarchy6"/>
    <dgm:cxn modelId="{ED0F9ABF-415B-EC48-B9E8-E7BBFCAFC786}" type="presParOf" srcId="{A103EEF8-0DA0-4568-A495-5CD3829858E5}" destId="{9BC87AE8-1C29-446B-8926-7F84971E6BCE}" srcOrd="0" destOrd="0" presId="urn:microsoft.com/office/officeart/2005/8/layout/hierarchy6"/>
    <dgm:cxn modelId="{567E451D-62AF-7848-B801-0E0EF49D93D7}" type="presParOf" srcId="{A103EEF8-0DA0-4568-A495-5CD3829858E5}" destId="{1B9EFA8E-6BFE-4F75-877D-FFCA20855E84}" srcOrd="1" destOrd="0" presId="urn:microsoft.com/office/officeart/2005/8/layout/hierarchy6"/>
    <dgm:cxn modelId="{CF641944-07AA-BD4F-9266-001631F05A5E}" type="presParOf" srcId="{1B9EFA8E-6BFE-4F75-877D-FFCA20855E84}" destId="{774578FC-B12C-435B-B9B5-7C6B7DC6AA3D}" srcOrd="0" destOrd="0" presId="urn:microsoft.com/office/officeart/2005/8/layout/hierarchy6"/>
    <dgm:cxn modelId="{5C40227A-9F05-414A-A778-F0DFA16F555A}" type="presParOf" srcId="{1B9EFA8E-6BFE-4F75-877D-FFCA20855E84}" destId="{F9D613A5-864E-4254-94C8-4D1E9871099D}" srcOrd="1" destOrd="0" presId="urn:microsoft.com/office/officeart/2005/8/layout/hierarchy6"/>
    <dgm:cxn modelId="{17915190-3FB6-EB46-8E37-70B404DBF454}" type="presParOf" srcId="{E1CEF3D5-66E3-4A48-AFA8-31C56AE09717}" destId="{E7202A68-6252-46F1-A371-962029D5A2C6}" srcOrd="2" destOrd="0" presId="urn:microsoft.com/office/officeart/2005/8/layout/hierarchy6"/>
    <dgm:cxn modelId="{EDF51D38-670E-BD4E-9B77-64563C23E852}" type="presParOf" srcId="{E1CEF3D5-66E3-4A48-AFA8-31C56AE09717}" destId="{50268986-D815-4BF4-9F45-411A4D4A13D1}" srcOrd="3" destOrd="0" presId="urn:microsoft.com/office/officeart/2005/8/layout/hierarchy6"/>
    <dgm:cxn modelId="{B7A14590-189C-844C-B08A-20156EEDDCE4}" type="presParOf" srcId="{50268986-D815-4BF4-9F45-411A4D4A13D1}" destId="{1EAD9210-51F7-4B1D-ABB1-8805910E9128}" srcOrd="0" destOrd="0" presId="urn:microsoft.com/office/officeart/2005/8/layout/hierarchy6"/>
    <dgm:cxn modelId="{86AED7E1-F449-8242-A029-174A04E53F1F}" type="presParOf" srcId="{50268986-D815-4BF4-9F45-411A4D4A13D1}" destId="{661BBACC-C823-4967-8D15-1309C861F5C4}" srcOrd="1" destOrd="0" presId="urn:microsoft.com/office/officeart/2005/8/layout/hierarchy6"/>
    <dgm:cxn modelId="{62739F24-C94A-E443-9E8C-CC1C2B1A906C}" type="presParOf" srcId="{661BBACC-C823-4967-8D15-1309C861F5C4}" destId="{12C81DBC-6C99-4DA7-9CF3-12FB37E8B062}" srcOrd="0" destOrd="0" presId="urn:microsoft.com/office/officeart/2005/8/layout/hierarchy6"/>
    <dgm:cxn modelId="{44DEA384-325F-7049-86D6-417F1CEAFF9F}" type="presParOf" srcId="{661BBACC-C823-4967-8D15-1309C861F5C4}" destId="{FE2E0501-1488-4842-81A3-3CCCEF6CA623}" srcOrd="1" destOrd="0" presId="urn:microsoft.com/office/officeart/2005/8/layout/hierarchy6"/>
    <dgm:cxn modelId="{5AF2789B-1184-AC49-B6D7-7100E70BB1E2}" type="presParOf" srcId="{FE2E0501-1488-4842-81A3-3CCCEF6CA623}" destId="{196EF899-2A7E-4A8B-952A-ED1724773388}" srcOrd="0" destOrd="0" presId="urn:microsoft.com/office/officeart/2005/8/layout/hierarchy6"/>
    <dgm:cxn modelId="{1CA523F8-6C82-3C40-9918-8DF0554DB035}" type="presParOf" srcId="{FE2E0501-1488-4842-81A3-3CCCEF6CA623}" destId="{601FB6B4-50FB-47F0-BBE7-89149EA07FA5}" srcOrd="1" destOrd="0" presId="urn:microsoft.com/office/officeart/2005/8/layout/hierarchy6"/>
    <dgm:cxn modelId="{7DECC0A4-3B39-3749-BF88-7EE2047CCBFF}" type="presParOf" srcId="{48C0A367-1E7C-4A28-A8C7-6AA7E6896DC1}" destId="{A261C6B1-7BB6-4B15-A117-648AB1C10324}" srcOrd="2" destOrd="0" presId="urn:microsoft.com/office/officeart/2005/8/layout/hierarchy6"/>
    <dgm:cxn modelId="{EB752545-F907-DE4D-96B9-3A8A52E38DE9}" type="presParOf" srcId="{48C0A367-1E7C-4A28-A8C7-6AA7E6896DC1}" destId="{357FE836-53A2-422B-AA59-84D1107AAA65}" srcOrd="3" destOrd="0" presId="urn:microsoft.com/office/officeart/2005/8/layout/hierarchy6"/>
    <dgm:cxn modelId="{7DFC0BD8-7946-744F-9B11-D594856E920D}" type="presParOf" srcId="{357FE836-53A2-422B-AA59-84D1107AAA65}" destId="{4C3BF732-FD7C-4C65-9D84-31BC0899B5EA}" srcOrd="0" destOrd="0" presId="urn:microsoft.com/office/officeart/2005/8/layout/hierarchy6"/>
    <dgm:cxn modelId="{D88A7553-E1C4-A943-87BB-884657283A4B}" type="presParOf" srcId="{357FE836-53A2-422B-AA59-84D1107AAA65}" destId="{D7055E93-FFBF-49D4-9EE2-471DC6B49D2F}" srcOrd="1" destOrd="0" presId="urn:microsoft.com/office/officeart/2005/8/layout/hierarchy6"/>
    <dgm:cxn modelId="{F729B6C4-0189-3D48-B9D1-E21D43BE341D}" type="presParOf" srcId="{D49336FE-D515-47A0-930A-EFE537207DCC}" destId="{7216C5BF-EA98-41D8-B1AB-54688B08839F}" srcOrd="1" destOrd="0" presId="urn:microsoft.com/office/officeart/2005/8/layout/hierarchy6"/>
    <dgm:cxn modelId="{FEE9189B-095F-9E41-BE8C-61DE4FD8BA6E}" type="presParOf" srcId="{7216C5BF-EA98-41D8-B1AB-54688B08839F}" destId="{D909C4E2-33B1-481B-870A-79964AC79AA3}" srcOrd="0" destOrd="0" presId="urn:microsoft.com/office/officeart/2005/8/layout/hierarchy6"/>
    <dgm:cxn modelId="{9AAFF3BF-432A-E94E-A832-5B7DB5E2A86A}" type="presParOf" srcId="{D909C4E2-33B1-481B-870A-79964AC79AA3}" destId="{E7221738-D61F-4921-8298-F1A711B5FACF}" srcOrd="0" destOrd="0" presId="urn:microsoft.com/office/officeart/2005/8/layout/hierarchy6"/>
    <dgm:cxn modelId="{1869989A-8792-E842-9C2B-98B165C13C34}" type="presParOf" srcId="{D909C4E2-33B1-481B-870A-79964AC79AA3}" destId="{3A48FD0D-83E4-4BA0-97BB-944E7F9026E4}" srcOrd="1" destOrd="0" presId="urn:microsoft.com/office/officeart/2005/8/layout/hierarchy6"/>
    <dgm:cxn modelId="{5EC554CA-F165-3546-B7C8-8532864CE463}" type="presParOf" srcId="{7216C5BF-EA98-41D8-B1AB-54688B08839F}" destId="{4C857BA8-8BB1-46E5-B2C1-07EBA63B95DB}" srcOrd="1" destOrd="0" presId="urn:microsoft.com/office/officeart/2005/8/layout/hierarchy6"/>
    <dgm:cxn modelId="{3D7F8215-739D-C048-BA11-0D062200F960}" type="presParOf" srcId="{4C857BA8-8BB1-46E5-B2C1-07EBA63B95DB}" destId="{18C13A88-4A01-466B-8782-B4D35A4F0BD8}" srcOrd="0" destOrd="0" presId="urn:microsoft.com/office/officeart/2005/8/layout/hierarchy6"/>
    <dgm:cxn modelId="{D5DFCCB4-463F-D646-8DEE-8062E10788E3}" type="presParOf" srcId="{7216C5BF-EA98-41D8-B1AB-54688B08839F}" destId="{D2166220-5C3C-435D-8126-D4C34524F210}" srcOrd="2" destOrd="0" presId="urn:microsoft.com/office/officeart/2005/8/layout/hierarchy6"/>
    <dgm:cxn modelId="{8024C93F-314B-2347-9B95-4ABBB1019C77}" type="presParOf" srcId="{D2166220-5C3C-435D-8126-D4C34524F210}" destId="{AC012FBF-3FEA-4945-8185-67F714DF38A8}" srcOrd="0" destOrd="0" presId="urn:microsoft.com/office/officeart/2005/8/layout/hierarchy6"/>
    <dgm:cxn modelId="{9D4B52DE-7845-1346-9C7B-076952A7AF73}" type="presParOf" srcId="{D2166220-5C3C-435D-8126-D4C34524F210}" destId="{D6E81421-1D4D-4A60-9718-653F8E1BDAF7}" srcOrd="1" destOrd="0" presId="urn:microsoft.com/office/officeart/2005/8/layout/hierarchy6"/>
    <dgm:cxn modelId="{7F90E0A0-57BA-2E4D-9F58-8A43481C192D}" type="presParOf" srcId="{7216C5BF-EA98-41D8-B1AB-54688B08839F}" destId="{E2E651E3-3358-4FA8-8D7D-27E14B99740F}" srcOrd="3" destOrd="0" presId="urn:microsoft.com/office/officeart/2005/8/layout/hierarchy6"/>
    <dgm:cxn modelId="{CD114616-BA0F-5E4F-8F4B-633EB3B09BDD}" type="presParOf" srcId="{E2E651E3-3358-4FA8-8D7D-27E14B99740F}" destId="{1AC9EE59-5887-412D-88E8-E012DDC2E0A0}" srcOrd="0" destOrd="0" presId="urn:microsoft.com/office/officeart/2005/8/layout/hierarchy6"/>
    <dgm:cxn modelId="{29FA8620-E882-4447-9D39-6A550B29024B}" type="presParOf" srcId="{7216C5BF-EA98-41D8-B1AB-54688B08839F}" destId="{4AF67E51-4E49-46CB-93B6-3B5D6E4E83EE}" srcOrd="4" destOrd="0" presId="urn:microsoft.com/office/officeart/2005/8/layout/hierarchy6"/>
    <dgm:cxn modelId="{973789BB-B350-B140-9FCD-1D12981903E8}" type="presParOf" srcId="{4AF67E51-4E49-46CB-93B6-3B5D6E4E83EE}" destId="{92DADF03-FE4C-4691-A8D4-05490D1EFCA7}" srcOrd="0" destOrd="0" presId="urn:microsoft.com/office/officeart/2005/8/layout/hierarchy6"/>
    <dgm:cxn modelId="{67341A7A-AB6C-0A48-A3E3-004E2860F2F1}" type="presParOf" srcId="{4AF67E51-4E49-46CB-93B6-3B5D6E4E83EE}" destId="{A1DED64B-D55B-4F79-9391-B5879E291B6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ADF03-FE4C-4691-A8D4-05490D1EFCA7}">
      <dsp:nvSpPr>
        <dsp:cNvPr id="0" name=""/>
        <dsp:cNvSpPr/>
      </dsp:nvSpPr>
      <dsp:spPr>
        <a:xfrm>
          <a:off x="0" y="5196813"/>
          <a:ext cx="8568000" cy="147435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Funkcionális csoportosítás</a:t>
          </a:r>
          <a:endParaRPr lang="hu-HU" sz="24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5196813"/>
        <a:ext cx="2570400" cy="1474351"/>
      </dsp:txXfrm>
    </dsp:sp>
    <dsp:sp modelId="{AC012FBF-3FEA-4945-8185-67F714DF38A8}">
      <dsp:nvSpPr>
        <dsp:cNvPr id="0" name=""/>
        <dsp:cNvSpPr/>
      </dsp:nvSpPr>
      <dsp:spPr>
        <a:xfrm>
          <a:off x="0" y="1518937"/>
          <a:ext cx="8568000" cy="3419621"/>
        </a:xfrm>
        <a:prstGeom prst="roundRect">
          <a:avLst>
            <a:gd name="adj" fmla="val 10000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6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2800" kern="1200" dirty="0"/>
        </a:p>
      </dsp:txBody>
      <dsp:txXfrm>
        <a:off x="0" y="1518937"/>
        <a:ext cx="2570400" cy="3419621"/>
      </dsp:txXfrm>
    </dsp:sp>
    <dsp:sp modelId="{E7221738-D61F-4921-8298-F1A711B5FACF}">
      <dsp:nvSpPr>
        <dsp:cNvPr id="0" name=""/>
        <dsp:cNvSpPr/>
      </dsp:nvSpPr>
      <dsp:spPr>
        <a:xfrm>
          <a:off x="0" y="84683"/>
          <a:ext cx="8568000" cy="1285891"/>
        </a:xfrm>
        <a:prstGeom prst="roundRect">
          <a:avLst>
            <a:gd name="adj" fmla="val 10000"/>
          </a:avLst>
        </a:prstGeom>
        <a:solidFill>
          <a:schemeClr val="bg1"/>
        </a:solidFill>
        <a:ln>
          <a:solidFill>
            <a:schemeClr val="bg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3200" kern="1200" dirty="0"/>
        </a:p>
      </dsp:txBody>
      <dsp:txXfrm>
        <a:off x="0" y="84683"/>
        <a:ext cx="2570400" cy="1285891"/>
      </dsp:txXfrm>
    </dsp:sp>
    <dsp:sp modelId="{D12B7981-E9C8-44D6-A44A-BD19EEF7B722}">
      <dsp:nvSpPr>
        <dsp:cNvPr id="0" name=""/>
        <dsp:cNvSpPr/>
      </dsp:nvSpPr>
      <dsp:spPr>
        <a:xfrm>
          <a:off x="1355240" y="0"/>
          <a:ext cx="4802830" cy="1232765"/>
        </a:xfrm>
        <a:prstGeom prst="roundRect">
          <a:avLst>
            <a:gd name="adj" fmla="val 10000"/>
          </a:avLst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200" b="1" kern="1200" dirty="0" smtClean="0"/>
            <a:t>Prosopagnosia</a:t>
          </a:r>
          <a:endParaRPr lang="hu-HU" sz="3200" b="1" kern="1200" dirty="0"/>
        </a:p>
      </dsp:txBody>
      <dsp:txXfrm>
        <a:off x="1391346" y="36106"/>
        <a:ext cx="4730618" cy="1160553"/>
      </dsp:txXfrm>
    </dsp:sp>
    <dsp:sp modelId="{1D40E04F-BF42-4B13-86B0-6C97D45A6021}">
      <dsp:nvSpPr>
        <dsp:cNvPr id="0" name=""/>
        <dsp:cNvSpPr/>
      </dsp:nvSpPr>
      <dsp:spPr>
        <a:xfrm>
          <a:off x="3011818" y="1232765"/>
          <a:ext cx="744836" cy="360368"/>
        </a:xfrm>
        <a:custGeom>
          <a:avLst/>
          <a:gdLst/>
          <a:ahLst/>
          <a:cxnLst/>
          <a:rect l="0" t="0" r="0" b="0"/>
          <a:pathLst>
            <a:path>
              <a:moveTo>
                <a:pt x="744836" y="0"/>
              </a:moveTo>
              <a:lnTo>
                <a:pt x="744836" y="180184"/>
              </a:lnTo>
              <a:lnTo>
                <a:pt x="0" y="180184"/>
              </a:lnTo>
              <a:lnTo>
                <a:pt x="0" y="360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B1C52-2673-4B0B-9768-D24C3B4593DD}">
      <dsp:nvSpPr>
        <dsp:cNvPr id="0" name=""/>
        <dsp:cNvSpPr/>
      </dsp:nvSpPr>
      <dsp:spPr>
        <a:xfrm>
          <a:off x="2087244" y="1593134"/>
          <a:ext cx="1849148" cy="123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Veleszületett v. fejlődési (DP, CP)</a:t>
          </a:r>
          <a:endParaRPr lang="hu-HU" sz="2300" b="0" kern="1200" dirty="0"/>
        </a:p>
      </dsp:txBody>
      <dsp:txXfrm>
        <a:off x="2123350" y="1629240"/>
        <a:ext cx="1776936" cy="1160553"/>
      </dsp:txXfrm>
    </dsp:sp>
    <dsp:sp modelId="{35D70FC6-DE0D-4344-AF3B-0BF4237A658F}">
      <dsp:nvSpPr>
        <dsp:cNvPr id="0" name=""/>
        <dsp:cNvSpPr/>
      </dsp:nvSpPr>
      <dsp:spPr>
        <a:xfrm>
          <a:off x="1951369" y="2825900"/>
          <a:ext cx="1060449" cy="458970"/>
        </a:xfrm>
        <a:custGeom>
          <a:avLst/>
          <a:gdLst/>
          <a:ahLst/>
          <a:cxnLst/>
          <a:rect l="0" t="0" r="0" b="0"/>
          <a:pathLst>
            <a:path>
              <a:moveTo>
                <a:pt x="1060449" y="0"/>
              </a:moveTo>
              <a:lnTo>
                <a:pt x="1060449" y="229485"/>
              </a:lnTo>
              <a:lnTo>
                <a:pt x="0" y="229485"/>
              </a:lnTo>
              <a:lnTo>
                <a:pt x="0" y="458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E8DF03-086E-461A-85BA-7A7E74ABF2A9}">
      <dsp:nvSpPr>
        <dsp:cNvPr id="0" name=""/>
        <dsp:cNvSpPr/>
      </dsp:nvSpPr>
      <dsp:spPr>
        <a:xfrm>
          <a:off x="1026794" y="3284871"/>
          <a:ext cx="1849148" cy="123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Elszigetelt</a:t>
          </a:r>
          <a:endParaRPr lang="hu-HU" sz="2300" kern="1200" dirty="0"/>
        </a:p>
      </dsp:txBody>
      <dsp:txXfrm>
        <a:off x="1062900" y="3320977"/>
        <a:ext cx="1776936" cy="1160553"/>
      </dsp:txXfrm>
    </dsp:sp>
    <dsp:sp modelId="{9BC87AE8-1C29-446B-8926-7F84971E6BCE}">
      <dsp:nvSpPr>
        <dsp:cNvPr id="0" name=""/>
        <dsp:cNvSpPr/>
      </dsp:nvSpPr>
      <dsp:spPr>
        <a:xfrm>
          <a:off x="1951369" y="4517636"/>
          <a:ext cx="1277465" cy="918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9478"/>
              </a:lnTo>
              <a:lnTo>
                <a:pt x="1277465" y="459478"/>
              </a:lnTo>
              <a:lnTo>
                <a:pt x="1277465" y="91895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578FC-B12C-435B-B9B5-7C6B7DC6AA3D}">
      <dsp:nvSpPr>
        <dsp:cNvPr id="0" name=""/>
        <dsp:cNvSpPr/>
      </dsp:nvSpPr>
      <dsp:spPr>
        <a:xfrm>
          <a:off x="2304260" y="5436594"/>
          <a:ext cx="1849148" cy="123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Apperceptív</a:t>
          </a:r>
          <a:endParaRPr lang="hu-HU" sz="2300" b="1" kern="1200" dirty="0"/>
        </a:p>
      </dsp:txBody>
      <dsp:txXfrm>
        <a:off x="2340366" y="5472700"/>
        <a:ext cx="1776936" cy="1160553"/>
      </dsp:txXfrm>
    </dsp:sp>
    <dsp:sp modelId="{E7202A68-6252-46F1-A371-962029D5A2C6}">
      <dsp:nvSpPr>
        <dsp:cNvPr id="0" name=""/>
        <dsp:cNvSpPr/>
      </dsp:nvSpPr>
      <dsp:spPr>
        <a:xfrm>
          <a:off x="3011818" y="2825900"/>
          <a:ext cx="1153110" cy="4589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9485"/>
              </a:lnTo>
              <a:lnTo>
                <a:pt x="1153110" y="229485"/>
              </a:lnTo>
              <a:lnTo>
                <a:pt x="1153110" y="45897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AD9210-51F7-4B1D-ABB1-8805910E9128}">
      <dsp:nvSpPr>
        <dsp:cNvPr id="0" name=""/>
        <dsp:cNvSpPr/>
      </dsp:nvSpPr>
      <dsp:spPr>
        <a:xfrm>
          <a:off x="3240355" y="3284871"/>
          <a:ext cx="1849148" cy="123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kern="1200" dirty="0" smtClean="0"/>
            <a:t>Örökletes (HP)</a:t>
          </a:r>
        </a:p>
      </dsp:txBody>
      <dsp:txXfrm>
        <a:off x="3276461" y="3320977"/>
        <a:ext cx="1776936" cy="1160553"/>
      </dsp:txXfrm>
    </dsp:sp>
    <dsp:sp modelId="{12C81DBC-6C99-4DA7-9CF3-12FB37E8B062}">
      <dsp:nvSpPr>
        <dsp:cNvPr id="0" name=""/>
        <dsp:cNvSpPr/>
      </dsp:nvSpPr>
      <dsp:spPr>
        <a:xfrm>
          <a:off x="4164929" y="4517636"/>
          <a:ext cx="2649145" cy="9000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45"/>
              </a:lnTo>
              <a:lnTo>
                <a:pt x="2649145" y="450045"/>
              </a:lnTo>
              <a:lnTo>
                <a:pt x="2649145" y="90009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6EF899-2A7E-4A8B-952A-ED1724773388}">
      <dsp:nvSpPr>
        <dsp:cNvPr id="0" name=""/>
        <dsp:cNvSpPr/>
      </dsp:nvSpPr>
      <dsp:spPr>
        <a:xfrm>
          <a:off x="5889500" y="5417728"/>
          <a:ext cx="1849148" cy="123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Asszociatív</a:t>
          </a:r>
          <a:endParaRPr lang="hu-HU" sz="2300" b="1" kern="1200" dirty="0"/>
        </a:p>
      </dsp:txBody>
      <dsp:txXfrm>
        <a:off x="5925606" y="5453834"/>
        <a:ext cx="1776936" cy="1160553"/>
      </dsp:txXfrm>
    </dsp:sp>
    <dsp:sp modelId="{A261C6B1-7BB6-4B15-A117-648AB1C10324}">
      <dsp:nvSpPr>
        <dsp:cNvPr id="0" name=""/>
        <dsp:cNvSpPr/>
      </dsp:nvSpPr>
      <dsp:spPr>
        <a:xfrm>
          <a:off x="3756655" y="1232765"/>
          <a:ext cx="2653564" cy="34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193"/>
              </a:lnTo>
              <a:lnTo>
                <a:pt x="2653564" y="174193"/>
              </a:lnTo>
              <a:lnTo>
                <a:pt x="2653564" y="3483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BF732-FD7C-4C65-9D84-31BC0899B5EA}">
      <dsp:nvSpPr>
        <dsp:cNvPr id="0" name=""/>
        <dsp:cNvSpPr/>
      </dsp:nvSpPr>
      <dsp:spPr>
        <a:xfrm>
          <a:off x="5485646" y="1581151"/>
          <a:ext cx="1849148" cy="12327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300" b="1" kern="1200" dirty="0" smtClean="0"/>
            <a:t>Szerzett (AP)</a:t>
          </a:r>
          <a:endParaRPr lang="hu-HU" sz="2300" b="1" kern="1200" dirty="0"/>
        </a:p>
      </dsp:txBody>
      <dsp:txXfrm>
        <a:off x="5521752" y="1617257"/>
        <a:ext cx="1776936" cy="1160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ACEBE-7797-4D95-9C6F-059333BD89EA}" type="datetimeFigureOut">
              <a:rPr lang="hu-HU" smtClean="0"/>
              <a:pPr/>
              <a:t>2018.04.10.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6E0A6-F7A0-4CFB-BC2D-70E6307793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842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ABD3-0CD8-F94B-9AB9-79E8324CC534}" type="datetimeFigureOut">
              <a:rPr lang="hu-HU" smtClean="0"/>
              <a:t>2018.04.10.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5C3D2-ED22-7440-B3B5-FCECB2907FB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40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90B6-6EF6-49DA-8A23-4053B60920C2}" type="slidenum">
              <a:rPr lang="hu-HU" smtClean="0"/>
              <a:pPr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8500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90B6-6EF6-49DA-8A23-4053B60920C2}" type="slidenum">
              <a:rPr lang="hu-HU" smtClean="0"/>
              <a:pPr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4131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90B6-6EF6-49DA-8A23-4053B60920C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161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90B6-6EF6-49DA-8A23-4053B60920C2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4068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E90B6-6EF6-49DA-8A23-4053B60920C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8961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n-US" sz="1100" dirty="0" smtClean="0"/>
          </a:p>
          <a:p>
            <a:pPr>
              <a:lnSpc>
                <a:spcPct val="90000"/>
              </a:lnSpc>
            </a:pPr>
            <a:endParaRPr lang="hu-HU" sz="1100" dirty="0">
              <a:solidFill>
                <a:srgbClr val="C00000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hu-HU" sz="1100" dirty="0">
              <a:solidFill>
                <a:srgbClr val="C00000"/>
              </a:solidFill>
              <a:ea typeface="Tunga" pitchFamily="34" charset="0"/>
              <a:cs typeface="Tunga" pitchFamily="34" charset="0"/>
            </a:endParaRPr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FFD5F15-228C-114B-9ACA-3684B675DBFC}" type="slidenum">
              <a:rPr lang="hu-HU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6168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hu-HU" b="1"/>
              <a:t>MIÉRT FONTOS A CSOPORTOSÍTÁS?</a:t>
            </a:r>
          </a:p>
          <a:p>
            <a:pPr eaLnBrk="1" hangingPunct="1">
              <a:spcBef>
                <a:spcPct val="0"/>
              </a:spcBef>
            </a:pPr>
            <a:r>
              <a:rPr lang="hu-HU" b="1"/>
              <a:t>- tréningek, terápiák célzottabbak, hatékonyabbak legyenek!</a:t>
            </a:r>
            <a:endParaRPr lang="en-US" b="1"/>
          </a:p>
          <a:p>
            <a:endParaRPr lang="hu-HU"/>
          </a:p>
          <a:p>
            <a:r>
              <a:rPr lang="hu-HU"/>
              <a:t>Lissauer (</a:t>
            </a:r>
            <a:r>
              <a:rPr lang="hu-HU">
                <a:hlinkClick r:id="" action="ppaction://hlinkfile" tooltip="Lissauer, 1890 #33114"/>
              </a:rPr>
              <a:t>1890</a:t>
            </a:r>
            <a:r>
              <a:rPr lang="hu-HU"/>
              <a:t>)</a:t>
            </a:r>
          </a:p>
          <a:p>
            <a:r>
              <a:rPr lang="hu-HU"/>
              <a:t>Lissauer után egy évszázaddal Arthur </a:t>
            </a:r>
            <a:r>
              <a:rPr lang="hu-HU">
                <a:hlinkClick r:id="" action="ppaction://hlinkfile" tooltip="Benton, 1984 #33121"/>
              </a:rPr>
              <a:t>A.L. Benton (1984</a:t>
            </a:r>
            <a:r>
              <a:rPr lang="hu-HU"/>
              <a:t>) veti fel a prosopagnosia altípusokra bontását a különböző szintű feldolgozási folyamatok épségétől függően. A Lissauer által javasolt osztályozás analógiájára De Renzi, Faglioni, Grossi és Nichelli (</a:t>
            </a:r>
            <a:r>
              <a:rPr lang="hu-HU">
                <a:hlinkClick r:id="" action="ppaction://hlinkfile" tooltip="De Renzi, 1991 #33113"/>
              </a:rPr>
              <a:t>1991</a:t>
            </a:r>
            <a:r>
              <a:rPr lang="hu-HU"/>
              <a:t>) a prosopagnosia esetén is helytállónak vélték az apperceptív (prosopagnosia) és az asszociatív (</a:t>
            </a:r>
            <a:r>
              <a:rPr lang="hu-HU" i="1"/>
              <a:t>prosopamnesia</a:t>
            </a:r>
            <a:r>
              <a:rPr lang="hu-HU"/>
              <a:t>) altípusok elkülönítését, illetve kiemelték a differenciálásban rejlő klinikai haszon lehetőségét. A szerzett zavarral összefüggésben Barton is lehetségesnek tartja az apperceptív/asszociatív felosztás helytállóságát (</a:t>
            </a:r>
            <a:r>
              <a:rPr lang="hu-HU">
                <a:hlinkClick r:id="" action="ppaction://hlinkfile" tooltip="Barton, 2003 #28579"/>
              </a:rPr>
              <a:t>Barton</a:t>
            </a:r>
            <a:r>
              <a:rPr lang="hu-HU" i="1">
                <a:hlinkClick r:id="" action="ppaction://hlinkfile" tooltip="Barton, 2003 #28579"/>
              </a:rPr>
              <a:t> és mtsai.</a:t>
            </a:r>
            <a:r>
              <a:rPr lang="hu-HU">
                <a:hlinkClick r:id="" action="ppaction://hlinkfile" tooltip="Barton, 2003 #28579"/>
              </a:rPr>
              <a:t>, 2003</a:t>
            </a:r>
            <a:r>
              <a:rPr lang="hu-HU"/>
              <a:t>; </a:t>
            </a:r>
            <a:r>
              <a:rPr lang="hu-HU">
                <a:hlinkClick r:id="" action="ppaction://hlinkfile" tooltip="Davies-Thompson, 2014 #33122"/>
              </a:rPr>
              <a:t>Davies-Thompson</a:t>
            </a:r>
            <a:r>
              <a:rPr lang="hu-HU" i="1">
                <a:hlinkClick r:id="" action="ppaction://hlinkfile" tooltip="Davies-Thompson, 2014 #33122"/>
              </a:rPr>
              <a:t> és mtsai.</a:t>
            </a:r>
            <a:r>
              <a:rPr lang="hu-HU">
                <a:hlinkClick r:id="" action="ppaction://hlinkfile" tooltip="Davies-Thompson, 2014 #33122"/>
              </a:rPr>
              <a:t>, 2014</a:t>
            </a:r>
            <a:r>
              <a:rPr lang="hu-HU"/>
              <a:t>; </a:t>
            </a:r>
            <a:r>
              <a:rPr lang="hu-HU">
                <a:hlinkClick r:id="" action="ppaction://hlinkfile" tooltip="Fox, 2008 #33471"/>
              </a:rPr>
              <a:t>Fox</a:t>
            </a:r>
            <a:r>
              <a:rPr lang="hu-HU" i="1">
                <a:hlinkClick r:id="" action="ppaction://hlinkfile" tooltip="Fox, 2008 #33471"/>
              </a:rPr>
              <a:t> és mtsai.</a:t>
            </a:r>
            <a:r>
              <a:rPr lang="hu-HU">
                <a:hlinkClick r:id="" action="ppaction://hlinkfile" tooltip="Fox, 2008 #33471"/>
              </a:rPr>
              <a:t>, 2008</a:t>
            </a:r>
            <a:r>
              <a:rPr lang="hu-HU"/>
              <a:t>)</a:t>
            </a:r>
          </a:p>
          <a:p>
            <a:r>
              <a:rPr lang="hu-HU"/>
              <a:t>Duchaine és Nakayama (</a:t>
            </a:r>
            <a:r>
              <a:rPr lang="hu-HU">
                <a:hlinkClick r:id="" action="ppaction://hlinkfile" tooltip="Duchaine, 2006 #28782"/>
              </a:rPr>
              <a:t>2006b</a:t>
            </a:r>
            <a:r>
              <a:rPr lang="hu-HU"/>
              <a:t>) szerint az irodalmi adatok olyan fokú heterogenitást mutatnak, ami felveti a fejlődési prosopagnosia alcsoportokra bontásának szükségességét.</a:t>
            </a:r>
          </a:p>
          <a:p>
            <a:endParaRPr lang="hu-HU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B621BA-0B11-1844-99F8-12D68B7FD58B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132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hu-HU" b="1"/>
              <a:t>PIROS  - ZÖLD</a:t>
            </a:r>
          </a:p>
          <a:p>
            <a:endParaRPr lang="hu-HU" b="1"/>
          </a:p>
          <a:p>
            <a:r>
              <a:rPr lang="hu-HU" b="1"/>
              <a:t>HETEROGÉN</a:t>
            </a:r>
          </a:p>
          <a:p>
            <a:endParaRPr lang="hu-HU" b="1"/>
          </a:p>
          <a:p>
            <a:r>
              <a:rPr lang="hu-HU" b="1"/>
              <a:t>Egyik vizsgálat sem örökletes PROSO</a:t>
            </a:r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3D87A3-38C8-154A-9322-CB165FD0332D}" type="slidenum">
              <a:rPr lang="hu-HU"/>
              <a:pPr/>
              <a:t>37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507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B16E9-CBCB-4A40-9614-0761CA355C94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752A2-2792-4BCC-9155-2BF8664D52C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179CE-F3DE-498D-8633-1E1FE799F02F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353BAF-E28F-4F20-9FE0-96B83610D0E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23F69-9CD8-4124-9731-3BEEDE9C2B14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32825-90B1-48D7-B02C-A4EB3E6C2BE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hu-H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E306C-2042-4265-AA14-1E3FD961306B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0341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6A33-4634-4799-A420-EFEE0016A3BE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F7FE-FE76-46F6-95D0-9DF7CEEFA38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7F0C3-3E54-4FDC-9ECD-DD90F81E472A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93989-F171-4552-8735-BBD45817C3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BF5B-3442-4105-BA53-71443C7F7E1F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705E-3E1A-4057-89CB-6AE3988F093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66A22-F289-432A-A5AD-95041DEAEC3F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585CC-6BAC-4B0D-8854-CA30920E01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7E7A6-EF6C-4573-9AFD-AEB6C44B7E8D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F83B6-7E41-48F8-ACF4-F40B4251C32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E91FA-63F0-4BBF-A9F6-447A9221AD6D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B79BF-4073-4785-9DA3-C461BBAE6BE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FB95F-1C35-4107-98E3-C943DFFB9BC9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69F662-FA20-4719-BC17-1EB21B68DF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9ABF6-4C5C-4894-AC1E-A34C7A21C6D3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837C-3153-4C16-8C89-2EA5759C883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6E9382-9FE9-4EED-B484-1D7AE82B5964}" type="datetimeFigureOut">
              <a:rPr lang="hu-HU"/>
              <a:pPr>
                <a:defRPr/>
              </a:pPr>
              <a:t>2018.04.10.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619B13-83C8-45B2-B3CC-6BCEA44D715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gsci.bme.hu/~ktkuser/KURZUSOK/BMETE47A014/2016_2017_2/" TargetMode="External"/><Relationship Id="rId2" Type="http://schemas.openxmlformats.org/officeDocument/2006/relationships/hyperlink" Target="mailto:mzimmer@cogsci.bme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Az emberi arcok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3100" dirty="0" smtClean="0"/>
              <a:t>Az arcfelismerési zavar I.</a:t>
            </a:r>
            <a:r>
              <a:rPr lang="hu-HU" altLang="hu-HU" sz="5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/>
            </a:r>
            <a:br>
              <a:rPr lang="hu-HU" altLang="hu-HU" sz="5400" b="1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39552" y="3861048"/>
            <a:ext cx="8352928" cy="1752600"/>
          </a:xfrm>
        </p:spPr>
        <p:txBody>
          <a:bodyPr>
            <a:normAutofit/>
          </a:bodyPr>
          <a:lstStyle/>
          <a:p>
            <a:r>
              <a:rPr lang="hu-HU" dirty="0" smtClean="0"/>
              <a:t>Zimmer Márta</a:t>
            </a:r>
          </a:p>
          <a:p>
            <a:r>
              <a:rPr lang="hu-HU" sz="1900" dirty="0" smtClean="0">
                <a:hlinkClick r:id="rId2"/>
              </a:rPr>
              <a:t>mzimmer@cogsci.bme.hu</a:t>
            </a:r>
            <a:endParaRPr lang="hu-HU" sz="1900" dirty="0" smtClean="0"/>
          </a:p>
          <a:p>
            <a:endParaRPr lang="hu-HU" sz="1900" dirty="0"/>
          </a:p>
          <a:p>
            <a:r>
              <a:rPr lang="hu-HU" sz="1900" dirty="0">
                <a:hlinkClick r:id="rId3"/>
              </a:rPr>
              <a:t>http://www.cogsci.bme.hu/~</a:t>
            </a:r>
            <a:r>
              <a:rPr lang="hu-HU" sz="1900" dirty="0" smtClean="0">
                <a:hlinkClick r:id="rId3"/>
              </a:rPr>
              <a:t>ktkuser/KURZUSOK/BMETE47A014/2017_2018_2/</a:t>
            </a:r>
            <a:endParaRPr lang="hu-HU" sz="1900" dirty="0" smtClean="0"/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73063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5651897" y="333375"/>
            <a:ext cx="26355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t" anchorCtr="1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/>
              <a:t>„attentional landscapes</a:t>
            </a:r>
            <a:r>
              <a:rPr lang="hu-HU" altLang="hu-HU" sz="1800" dirty="0" smtClean="0"/>
              <a:t>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u-HU" altLang="hu-HU" sz="1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dirty="0" smtClean="0"/>
              <a:t>/figyelmi hőtérképek/</a:t>
            </a:r>
            <a:endParaRPr lang="hu-HU" altLang="hu-HU" sz="1800" dirty="0"/>
          </a:p>
        </p:txBody>
      </p:sp>
      <p:pic>
        <p:nvPicPr>
          <p:cNvPr id="17411" name="Picture 3" descr="ma_po_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36613"/>
            <a:ext cx="399454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ma_po_a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453" y="2863850"/>
            <a:ext cx="3994547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385888" y="471488"/>
            <a:ext cx="10951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smtClean="0"/>
              <a:t>ELŐTTE</a:t>
            </a:r>
            <a:endParaRPr lang="hu-HU" altLang="hu-HU" sz="1800" b="1" dirty="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6005513" y="234950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1800" b="1" dirty="0" smtClean="0"/>
              <a:t>UTÁNA</a:t>
            </a:r>
            <a:endParaRPr lang="hu-HU" altLang="hu-HU" sz="1800" b="1" dirty="0"/>
          </a:p>
        </p:txBody>
      </p:sp>
    </p:spTree>
    <p:extLst>
      <p:ext uri="{BB962C8B-B14F-4D97-AF65-F5344CB8AC3E}">
        <p14:creationId xmlns:p14="http://schemas.microsoft.com/office/powerpoint/2010/main" val="21213909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/>
              <a:t>    Mi fontos a felismerésben?</a:t>
            </a:r>
          </a:p>
        </p:txBody>
      </p:sp>
      <p:sp>
        <p:nvSpPr>
          <p:cNvPr id="7171" name="Content Placeholder 5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eaLnBrk="1" hangingPunct="1"/>
            <a:r>
              <a:rPr lang="hu-HU" dirty="0"/>
              <a:t>Az azt alkotó részek, elemek (</a:t>
            </a:r>
            <a:r>
              <a:rPr lang="hu-HU" b="1" dirty="0"/>
              <a:t>komponens/vonásinformáció</a:t>
            </a:r>
            <a:r>
              <a:rPr lang="hu-HU" dirty="0"/>
              <a:t>) – 1-2 speciális esetet leszámítva ez ritkább!</a:t>
            </a:r>
          </a:p>
          <a:p>
            <a:pPr eaLnBrk="1" hangingPunct="1">
              <a:buFontTx/>
              <a:buNone/>
            </a:pPr>
            <a:endParaRPr lang="hu-HU" dirty="0" smtClean="0"/>
          </a:p>
          <a:p>
            <a:pPr eaLnBrk="1" hangingPunct="1"/>
            <a:r>
              <a:rPr lang="hu-HU" dirty="0" smtClean="0"/>
              <a:t>Az EGÉSZ </a:t>
            </a:r>
            <a:r>
              <a:rPr lang="hu-HU" b="1" dirty="0"/>
              <a:t>KONFIGURÁCIÓ</a:t>
            </a:r>
            <a:r>
              <a:rPr lang="hu-HU" dirty="0"/>
              <a:t> EGYÜTTESEN VEZET A FELISMERÉSHEZ!</a:t>
            </a:r>
          </a:p>
          <a:p>
            <a:pPr eaLnBrk="1" hangingPunct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/>
              <a:t>További</a:t>
            </a:r>
            <a:r>
              <a:rPr lang="hu-HU" dirty="0" smtClean="0"/>
              <a:t> érvek </a:t>
            </a:r>
            <a:r>
              <a:rPr lang="hu-HU" dirty="0"/>
              <a:t>a konfigurális feldolgozásra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/>
          <a:lstStyle/>
          <a:p>
            <a:pPr eaLnBrk="1" hangingPunct="1"/>
            <a:r>
              <a:rPr lang="hu-HU"/>
              <a:t>Harmon (1973) – képdegradálás még vezethet felismeréshez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r="5339"/>
          <a:stretch>
            <a:fillRect/>
          </a:stretch>
        </p:blipFill>
        <p:spPr bwMode="auto">
          <a:xfrm>
            <a:off x="1116013" y="4221163"/>
            <a:ext cx="154781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Content Placeholder 8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886200"/>
          </a:xfrm>
        </p:spPr>
        <p:txBody>
          <a:bodyPr/>
          <a:lstStyle/>
          <a:p>
            <a:pPr eaLnBrk="1" hangingPunct="1"/>
            <a:r>
              <a:rPr lang="hu-HU"/>
              <a:t>Yin (1969) – felfordított arcok felismerése nehezebb</a:t>
            </a:r>
          </a:p>
          <a:p>
            <a:pPr eaLnBrk="1" hangingPunct="1"/>
            <a:endParaRPr lang="hu-HU"/>
          </a:p>
          <a:p>
            <a:pPr eaLnBrk="1" hangingPunct="1"/>
            <a:r>
              <a:rPr lang="hu-HU"/>
              <a:t>Egészleges/holisztikus feldolgozást támogatja: „összetett arc” hatás (Young és mtsai, 1987) – a részek nagyon erősen integrálódnak egésszé!</a:t>
            </a:r>
          </a:p>
          <a:p>
            <a:pPr eaLnBrk="1" hangingPunct="1">
              <a:buFontTx/>
              <a:buNone/>
            </a:pPr>
            <a:endParaRPr lang="hu-HU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95850" y="0"/>
            <a:ext cx="4248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1762045" cy="2209800"/>
          </a:xfrm>
          <a:prstGeom prst="rect">
            <a:avLst/>
          </a:prstGeom>
        </p:spPr>
      </p:pic>
      <p:pic>
        <p:nvPicPr>
          <p:cNvPr id="7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204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47813" y="1700213"/>
            <a:ext cx="6191250" cy="3097212"/>
            <a:chOff x="975" y="1071"/>
            <a:chExt cx="3900" cy="1951"/>
          </a:xfrm>
        </p:grpSpPr>
        <p:pic>
          <p:nvPicPr>
            <p:cNvPr id="10248" name="Picture 8" descr="thatcher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75" y="1072"/>
              <a:ext cx="1950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9" name="Picture 9" descr="thatcher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25" y="1071"/>
              <a:ext cx="1950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547813" y="1700213"/>
            <a:ext cx="6191250" cy="3095625"/>
            <a:chOff x="975" y="1071"/>
            <a:chExt cx="3900" cy="1950"/>
          </a:xfrm>
        </p:grpSpPr>
        <p:pic>
          <p:nvPicPr>
            <p:cNvPr id="10246" name="Picture 12" descr="thatcher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975" y="1071"/>
              <a:ext cx="1950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47" name="Picture 13" descr="thatcher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925" y="1071"/>
              <a:ext cx="1950" cy="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4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3600"/>
              <a:t>Thatcher – illúzió (Thompson, 1980)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3400" y="5486400"/>
            <a:ext cx="8362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2400"/>
              <a:t>Fordított állású arcban nehéz észrevenni az egyenes állású</a:t>
            </a:r>
          </a:p>
          <a:p>
            <a:r>
              <a:rPr lang="hu-HU" sz="2400"/>
              <a:t>szemeket és szájat – visszafordítva azonnal feltűnik a gond.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Idegi korrelátumok – EEG, EKP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2000" dirty="0"/>
              <a:t>N170</a:t>
            </a:r>
            <a:endParaRPr lang="hu-HU" sz="2000" dirty="0" smtClean="0"/>
          </a:p>
          <a:p>
            <a:pPr lvl="1"/>
            <a:r>
              <a:rPr lang="hu-HU" sz="1800" dirty="0" smtClean="0"/>
              <a:t>Arc felfordítási hatás (FIE)</a:t>
            </a:r>
          </a:p>
          <a:p>
            <a:pPr lvl="1"/>
            <a:r>
              <a:rPr lang="hu-HU" sz="1800" dirty="0"/>
              <a:t>Arc-specificitás (kategória-szelektivitás)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005138"/>
            <a:ext cx="6840538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689725" y="6308725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/>
              <a:t>Itier és Taylor, 2004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5508625" y="4652963"/>
            <a:ext cx="576263" cy="64770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flipV="1">
            <a:off x="5734050" y="4500563"/>
            <a:ext cx="714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2" grpId="1" animBg="1"/>
      <p:bldP spid="348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Idegi korrelátumok – fMRI</a:t>
            </a:r>
            <a:br>
              <a:rPr lang="hu-HU" dirty="0" smtClean="0"/>
            </a:br>
            <a:r>
              <a:rPr lang="hu-HU" dirty="0" smtClean="0"/>
              <a:t>Haxby modellje, 2000</a:t>
            </a:r>
            <a:endParaRPr lang="hu-H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30" y="1905000"/>
            <a:ext cx="714187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Egy újabb érv a speciális jelleg mellett</a:t>
            </a:r>
          </a:p>
        </p:txBody>
      </p:sp>
      <p:sp>
        <p:nvSpPr>
          <p:cNvPr id="12291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hu-HU" sz="2800" dirty="0" smtClean="0"/>
              <a:t>A neuropszichológia szolgáltatja</a:t>
            </a:r>
          </a:p>
          <a:p>
            <a:pPr lvl="1"/>
            <a:r>
              <a:rPr lang="hu-HU" sz="2400" dirty="0"/>
              <a:t>Disszociáció, </a:t>
            </a:r>
            <a:r>
              <a:rPr lang="hu-HU" sz="2400" b="1" dirty="0"/>
              <a:t>kettős </a:t>
            </a:r>
            <a:r>
              <a:rPr lang="hu-HU" sz="2400" b="1" dirty="0" smtClean="0"/>
              <a:t>disszociáció</a:t>
            </a:r>
          </a:p>
          <a:p>
            <a:pPr lvl="1"/>
            <a:r>
              <a:rPr lang="en-US" sz="2000" dirty="0" err="1" smtClean="0"/>
              <a:t>Amennyibe</a:t>
            </a:r>
            <a:r>
              <a:rPr lang="hu-HU" sz="2000" dirty="0" smtClean="0"/>
              <a:t>n</a:t>
            </a:r>
            <a:r>
              <a:rPr lang="en-US" sz="2000" dirty="0" smtClean="0"/>
              <a:t> </a:t>
            </a:r>
            <a:r>
              <a:rPr lang="en-US" sz="2000" dirty="0" err="1" smtClean="0"/>
              <a:t>eg</a:t>
            </a:r>
            <a:r>
              <a:rPr lang="hu-HU" sz="2000" dirty="0" smtClean="0"/>
              <a:t>y</a:t>
            </a:r>
            <a:r>
              <a:rPr lang="en-US" sz="2000" dirty="0" smtClean="0"/>
              <a:t> </a:t>
            </a:r>
            <a:r>
              <a:rPr lang="en-US" sz="2000" dirty="0" err="1" smtClean="0"/>
              <a:t>beteg</a:t>
            </a:r>
            <a:r>
              <a:rPr lang="en-US" sz="2000" dirty="0" smtClean="0"/>
              <a:t> </a:t>
            </a:r>
            <a:r>
              <a:rPr lang="en-US" sz="2000" dirty="0" err="1" smtClean="0"/>
              <a:t>károsodott</a:t>
            </a:r>
            <a:r>
              <a:rPr lang="en-US" sz="2000" dirty="0" smtClean="0"/>
              <a:t> </a:t>
            </a:r>
            <a:r>
              <a:rPr lang="en-US" sz="2000" dirty="0" err="1" smtClean="0"/>
              <a:t>teljesítényt</a:t>
            </a:r>
            <a:r>
              <a:rPr lang="en-US" sz="2000" dirty="0" smtClean="0"/>
              <a:t> </a:t>
            </a:r>
            <a:r>
              <a:rPr lang="en-US" sz="2000" dirty="0" err="1" smtClean="0"/>
              <a:t>nyújt</a:t>
            </a:r>
            <a:r>
              <a:rPr lang="en-US" sz="2000" dirty="0" smtClean="0"/>
              <a:t> „A” </a:t>
            </a:r>
            <a:r>
              <a:rPr lang="en-US" sz="2000" dirty="0" err="1" smtClean="0"/>
              <a:t>feladatban</a:t>
            </a:r>
            <a:r>
              <a:rPr lang="en-US" sz="2000" dirty="0" smtClean="0"/>
              <a:t>, de </a:t>
            </a:r>
            <a:r>
              <a:rPr lang="en-US" sz="2000" dirty="0" err="1" smtClean="0"/>
              <a:t>normális</a:t>
            </a:r>
            <a:r>
              <a:rPr lang="en-US" sz="2000" dirty="0" smtClean="0"/>
              <a:t> </a:t>
            </a:r>
            <a:r>
              <a:rPr lang="en-US" sz="2000" dirty="0" err="1" smtClean="0"/>
              <a:t>szinten</a:t>
            </a:r>
            <a:r>
              <a:rPr lang="en-US" sz="2000" dirty="0" smtClean="0"/>
              <a:t> </a:t>
            </a:r>
            <a:r>
              <a:rPr lang="en-US" sz="2000" dirty="0" err="1" smtClean="0"/>
              <a:t>teljesít</a:t>
            </a:r>
            <a:r>
              <a:rPr lang="en-US" sz="2000" dirty="0" smtClean="0"/>
              <a:t> a „B” </a:t>
            </a:r>
            <a:r>
              <a:rPr lang="en-US" sz="2000" dirty="0" err="1" smtClean="0"/>
              <a:t>feladatban</a:t>
            </a:r>
            <a:r>
              <a:rPr lang="en-US" sz="2000" dirty="0" smtClean="0"/>
              <a:t>, </a:t>
            </a:r>
            <a:r>
              <a:rPr lang="en-US" sz="2000" dirty="0" err="1" smtClean="0"/>
              <a:t>akkor</a:t>
            </a:r>
            <a:r>
              <a:rPr lang="en-US" sz="2000" dirty="0" smtClean="0"/>
              <a:t> </a:t>
            </a:r>
            <a:r>
              <a:rPr lang="en-US" sz="2000" dirty="0" err="1" smtClean="0"/>
              <a:t>feltételezhető</a:t>
            </a:r>
            <a:r>
              <a:rPr lang="en-US" sz="2000" dirty="0" smtClean="0"/>
              <a:t>, </a:t>
            </a:r>
            <a:r>
              <a:rPr lang="en-US" sz="2000" dirty="0" err="1" smtClean="0"/>
              <a:t>hogy</a:t>
            </a:r>
            <a:r>
              <a:rPr lang="en-US" sz="2000" dirty="0" smtClean="0"/>
              <a:t> a </a:t>
            </a:r>
            <a:r>
              <a:rPr lang="en-US" sz="2000" dirty="0" err="1" smtClean="0"/>
              <a:t>két</a:t>
            </a:r>
            <a:r>
              <a:rPr lang="en-US" sz="2000" dirty="0" smtClean="0"/>
              <a:t> </a:t>
            </a:r>
            <a:r>
              <a:rPr lang="en-US" sz="2000" dirty="0" err="1" smtClean="0"/>
              <a:t>feladat</a:t>
            </a:r>
            <a:r>
              <a:rPr lang="en-US" sz="2000" dirty="0" smtClean="0"/>
              <a:t> </a:t>
            </a:r>
            <a:r>
              <a:rPr lang="en-US" sz="2000" dirty="0" err="1" smtClean="0"/>
              <a:t>megoldásához</a:t>
            </a:r>
            <a:r>
              <a:rPr lang="en-US" sz="2000" dirty="0" smtClean="0"/>
              <a:t> </a:t>
            </a:r>
            <a:r>
              <a:rPr lang="en-US" sz="2000" dirty="0" err="1" smtClean="0"/>
              <a:t>szükséges</a:t>
            </a:r>
            <a:r>
              <a:rPr lang="en-US" sz="2000" dirty="0" smtClean="0"/>
              <a:t> </a:t>
            </a:r>
            <a:r>
              <a:rPr lang="en-US" sz="2000" dirty="0" err="1" smtClean="0"/>
              <a:t>kognitív</a:t>
            </a:r>
            <a:r>
              <a:rPr lang="en-US" sz="2000" dirty="0" smtClean="0"/>
              <a:t> </a:t>
            </a:r>
            <a:r>
              <a:rPr lang="en-US" sz="2000" dirty="0" err="1" smtClean="0"/>
              <a:t>folyamatok</a:t>
            </a:r>
            <a:r>
              <a:rPr lang="en-US" sz="2000" dirty="0" smtClean="0"/>
              <a:t> </a:t>
            </a:r>
            <a:r>
              <a:rPr lang="en-US" sz="2000" dirty="0" err="1" smtClean="0"/>
              <a:t>elkülönülnek</a:t>
            </a:r>
            <a:r>
              <a:rPr lang="en-US" sz="2000" dirty="0" smtClean="0"/>
              <a:t> (</a:t>
            </a:r>
            <a:r>
              <a:rPr lang="en-US" sz="2000" dirty="0" err="1" smtClean="0"/>
              <a:t>disszociálódnak</a:t>
            </a:r>
            <a:r>
              <a:rPr lang="en-US" sz="2000" dirty="0" smtClean="0"/>
              <a:t>) </a:t>
            </a:r>
            <a:r>
              <a:rPr lang="en-US" sz="2000" dirty="0" err="1" smtClean="0"/>
              <a:t>egymástól</a:t>
            </a:r>
            <a:r>
              <a:rPr lang="en-US" sz="2000" dirty="0" smtClean="0"/>
              <a:t>. </a:t>
            </a:r>
            <a:r>
              <a:rPr lang="en-US" sz="2000" dirty="0" err="1" smtClean="0"/>
              <a:t>Amennyiben</a:t>
            </a:r>
            <a:r>
              <a:rPr lang="en-US" sz="2000" dirty="0" smtClean="0"/>
              <a:t> </a:t>
            </a:r>
            <a:r>
              <a:rPr lang="en-US" sz="2000" dirty="0" err="1" smtClean="0"/>
              <a:t>olyan</a:t>
            </a:r>
            <a:r>
              <a:rPr lang="en-US" sz="2000" dirty="0" smtClean="0"/>
              <a:t> </a:t>
            </a:r>
            <a:r>
              <a:rPr lang="en-US" sz="2000" dirty="0" err="1" smtClean="0"/>
              <a:t>beteg</a:t>
            </a:r>
            <a:r>
              <a:rPr lang="en-US" sz="2000" dirty="0" smtClean="0"/>
              <a:t> is </a:t>
            </a:r>
            <a:r>
              <a:rPr lang="en-US" sz="2000" dirty="0" err="1" smtClean="0"/>
              <a:t>találhat</a:t>
            </a:r>
            <a:r>
              <a:rPr lang="hu-HU" sz="2000" dirty="0" smtClean="0"/>
              <a:t>ó</a:t>
            </a:r>
            <a:r>
              <a:rPr lang="en-US" sz="2000" dirty="0" smtClean="0"/>
              <a:t>, </a:t>
            </a:r>
            <a:r>
              <a:rPr lang="en-US" sz="2000" dirty="0" err="1" smtClean="0"/>
              <a:t>aki</a:t>
            </a:r>
            <a:r>
              <a:rPr lang="en-US" sz="2000" dirty="0" smtClean="0"/>
              <a:t> a „B” </a:t>
            </a:r>
            <a:r>
              <a:rPr lang="en-US" sz="2000" dirty="0" err="1" smtClean="0"/>
              <a:t>feladatban</a:t>
            </a:r>
            <a:r>
              <a:rPr lang="en-US" sz="2000" dirty="0" smtClean="0"/>
              <a:t> </a:t>
            </a:r>
            <a:r>
              <a:rPr lang="en-US" sz="2000" dirty="0" err="1" smtClean="0"/>
              <a:t>teljesít</a:t>
            </a:r>
            <a:r>
              <a:rPr lang="en-US" sz="2000" dirty="0" smtClean="0"/>
              <a:t> </a:t>
            </a:r>
            <a:r>
              <a:rPr lang="en-US" sz="2000" dirty="0" err="1" smtClean="0"/>
              <a:t>átlag</a:t>
            </a:r>
            <a:r>
              <a:rPr lang="en-US" sz="2000" dirty="0" smtClean="0"/>
              <a:t> </a:t>
            </a:r>
            <a:r>
              <a:rPr lang="en-US" sz="2000" dirty="0" err="1" smtClean="0"/>
              <a:t>alatt</a:t>
            </a:r>
            <a:r>
              <a:rPr lang="en-US" sz="2000" dirty="0" smtClean="0"/>
              <a:t>, </a:t>
            </a:r>
            <a:r>
              <a:rPr lang="en-US" sz="2000" dirty="0" err="1" smtClean="0"/>
              <a:t>míg</a:t>
            </a:r>
            <a:r>
              <a:rPr lang="en-US" sz="2000" dirty="0" smtClean="0"/>
              <a:t> </a:t>
            </a:r>
            <a:r>
              <a:rPr lang="en-US" sz="2000" dirty="0" err="1" smtClean="0"/>
              <a:t>az</a:t>
            </a:r>
            <a:r>
              <a:rPr lang="en-US" sz="2000" dirty="0" smtClean="0"/>
              <a:t> „A”-ban </a:t>
            </a:r>
            <a:r>
              <a:rPr lang="en-US" sz="2000" dirty="0" err="1" smtClean="0"/>
              <a:t>normális</a:t>
            </a:r>
            <a:r>
              <a:rPr lang="en-US" sz="2000" dirty="0" smtClean="0"/>
              <a:t> </a:t>
            </a:r>
            <a:r>
              <a:rPr lang="en-US" sz="2000" dirty="0" err="1" smtClean="0"/>
              <a:t>szintet</a:t>
            </a:r>
            <a:r>
              <a:rPr lang="en-US" sz="2000" dirty="0" smtClean="0"/>
              <a:t> </a:t>
            </a:r>
            <a:r>
              <a:rPr lang="en-US" sz="2000" dirty="0" err="1" smtClean="0"/>
              <a:t>mutat</a:t>
            </a:r>
            <a:r>
              <a:rPr lang="en-US" sz="2000" dirty="0" smtClean="0"/>
              <a:t>, </a:t>
            </a:r>
            <a:r>
              <a:rPr lang="en-US" sz="2000" dirty="0" err="1" smtClean="0"/>
              <a:t>akkor</a:t>
            </a:r>
            <a:r>
              <a:rPr lang="en-US" sz="2000" dirty="0" smtClean="0"/>
              <a:t> a </a:t>
            </a:r>
            <a:r>
              <a:rPr lang="en-US" sz="2000" dirty="0" err="1" smtClean="0"/>
              <a:t>két</a:t>
            </a:r>
            <a:r>
              <a:rPr lang="en-US" sz="2000" dirty="0" smtClean="0"/>
              <a:t> </a:t>
            </a:r>
            <a:r>
              <a:rPr lang="en-US" sz="2000" dirty="0" err="1" smtClean="0"/>
              <a:t>funkció</a:t>
            </a:r>
            <a:r>
              <a:rPr lang="en-US" sz="2000" dirty="0" smtClean="0"/>
              <a:t> </a:t>
            </a:r>
            <a:r>
              <a:rPr lang="en-US" sz="2000" dirty="0" err="1" smtClean="0"/>
              <a:t>között</a:t>
            </a:r>
            <a:r>
              <a:rPr lang="en-US" sz="2000" dirty="0" smtClean="0"/>
              <a:t> </a:t>
            </a:r>
            <a:r>
              <a:rPr lang="en-US" sz="2000" i="1" dirty="0" err="1" smtClean="0"/>
              <a:t>kettős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disszociáció</a:t>
            </a:r>
            <a:r>
              <a:rPr lang="en-US" sz="2000" i="1" dirty="0" smtClean="0"/>
              <a:t> </a:t>
            </a:r>
            <a:r>
              <a:rPr lang="en-US" sz="2000" dirty="0" smtClean="0"/>
              <a:t>van.</a:t>
            </a:r>
            <a:endParaRPr lang="hu-HU" sz="2000" dirty="0" smtClean="0"/>
          </a:p>
          <a:p>
            <a:pPr lvl="1"/>
            <a:r>
              <a:rPr lang="hu-HU" sz="2400" dirty="0"/>
              <a:t>Mivel létezik </a:t>
            </a:r>
            <a:r>
              <a:rPr lang="hu-HU" sz="2400" b="1" dirty="0"/>
              <a:t>tárgyagnózia</a:t>
            </a:r>
            <a:r>
              <a:rPr lang="hu-HU" sz="2400" dirty="0"/>
              <a:t>, </a:t>
            </a:r>
            <a:r>
              <a:rPr lang="hu-HU" sz="2400" b="1" dirty="0"/>
              <a:t>és</a:t>
            </a:r>
            <a:r>
              <a:rPr lang="hu-HU" sz="2400" dirty="0"/>
              <a:t> létezik </a:t>
            </a:r>
            <a:r>
              <a:rPr lang="hu-HU" sz="2400" b="1" dirty="0"/>
              <a:t>arcfelismerési</a:t>
            </a:r>
            <a:r>
              <a:rPr lang="hu-HU" sz="2400" dirty="0"/>
              <a:t> </a:t>
            </a:r>
            <a:r>
              <a:rPr lang="hu-HU" sz="2400" b="1" dirty="0"/>
              <a:t>zavar</a:t>
            </a:r>
            <a:r>
              <a:rPr lang="hu-HU" sz="2400" dirty="0"/>
              <a:t>, így az arcok szükségszerűen egyediek és nem egy a sok tárgykategória közül!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ím 5"/>
          <p:cNvSpPr>
            <a:spLocks noGrp="1"/>
          </p:cNvSpPr>
          <p:nvPr>
            <p:ph type="ctrTitle"/>
          </p:nvPr>
        </p:nvSpPr>
        <p:spPr>
          <a:xfrm>
            <a:off x="685800" y="2535238"/>
            <a:ext cx="7772400" cy="1470025"/>
          </a:xfrm>
        </p:spPr>
        <p:txBody>
          <a:bodyPr/>
          <a:lstStyle/>
          <a:p>
            <a:r>
              <a:rPr lang="hu-HU" dirty="0" smtClean="0"/>
              <a:t>Prozopagnózia – Arcfelismerési zavar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Történeti háttér</a:t>
            </a:r>
          </a:p>
        </p:txBody>
      </p:sp>
      <p:sp>
        <p:nvSpPr>
          <p:cNvPr id="14339" name="Tartalom helye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525962"/>
          </a:xfrm>
        </p:spPr>
        <p:txBody>
          <a:bodyPr/>
          <a:lstStyle/>
          <a:p>
            <a:r>
              <a:rPr lang="hu-HU" sz="2000" dirty="0"/>
              <a:t>Prosopon (arc, görög) és agnosia (nem ismerni)</a:t>
            </a:r>
          </a:p>
          <a:p>
            <a:r>
              <a:rPr lang="hu-HU" sz="2000" dirty="0"/>
              <a:t>A zavar </a:t>
            </a:r>
            <a:r>
              <a:rPr lang="hu-HU" sz="2000" b="1" dirty="0"/>
              <a:t>erőssége változó </a:t>
            </a:r>
            <a:r>
              <a:rPr lang="hu-HU" sz="2000" dirty="0"/>
              <a:t>lehet</a:t>
            </a:r>
          </a:p>
          <a:p>
            <a:r>
              <a:rPr lang="hu-HU" sz="2000" dirty="0"/>
              <a:t>XIX. sz.: </a:t>
            </a:r>
            <a:r>
              <a:rPr lang="hu-HU" sz="2000" b="1" dirty="0"/>
              <a:t>Quagliano</a:t>
            </a:r>
            <a:r>
              <a:rPr lang="hu-HU" sz="2000" dirty="0"/>
              <a:t> – agyvérzéses beteg leírása, akinek színészlelési nehézsége van, elhanyagolja a bal látótérfelet és gondjai vannak arcok felismerésével is</a:t>
            </a:r>
          </a:p>
          <a:p>
            <a:r>
              <a:rPr lang="hu-HU" sz="2000" dirty="0"/>
              <a:t>1947: </a:t>
            </a:r>
            <a:r>
              <a:rPr lang="hu-HU" sz="2000" b="1" dirty="0"/>
              <a:t>Bodamer</a:t>
            </a:r>
            <a:r>
              <a:rPr lang="hu-HU" sz="2000" dirty="0"/>
              <a:t> – 3 világháborús sebesültet ír le</a:t>
            </a:r>
          </a:p>
          <a:p>
            <a:pPr marL="914400" lvl="1" indent="-514350">
              <a:buFontTx/>
              <a:buAutoNum type="arabicPeriod"/>
            </a:pPr>
            <a:r>
              <a:rPr lang="hu-HU" sz="1800" dirty="0"/>
              <a:t>„S”: időlegesen elveszítette látását, majd rossz érzelmek, identikum felismerésében és emberi és állati arcok megkülönböztetésében</a:t>
            </a:r>
          </a:p>
          <a:p>
            <a:pPr marL="914400" lvl="1" indent="-514350">
              <a:buFontTx/>
              <a:buAutoNum type="arabicPeriod"/>
            </a:pPr>
            <a:r>
              <a:rPr lang="hu-HU" sz="1800" dirty="0"/>
              <a:t>„A”: egyedül Hitler arcát ismerte fel</a:t>
            </a:r>
          </a:p>
          <a:p>
            <a:pPr marL="914400" lvl="1" indent="-514350">
              <a:buFontTx/>
              <a:buAutoNum type="arabicPeriod"/>
            </a:pPr>
            <a:r>
              <a:rPr lang="hu-HU" sz="1800" dirty="0"/>
              <a:t>„B”</a:t>
            </a:r>
            <a:r>
              <a:rPr lang="hu-HU" sz="1800" dirty="0" smtClean="0"/>
              <a:t>: sérülése </a:t>
            </a:r>
            <a:r>
              <a:rPr lang="hu-HU" sz="1800" dirty="0"/>
              <a:t>után egy hónappal valahogy minden arcot kicsit torznak látott</a:t>
            </a:r>
          </a:p>
          <a:p>
            <a:r>
              <a:rPr lang="hu-HU" sz="2000" dirty="0"/>
              <a:t>Oliver Sacks: </a:t>
            </a:r>
            <a:r>
              <a:rPr lang="hu-HU" sz="2000" b="1" dirty="0"/>
              <a:t>A férfi, aki kalapnak nézte a feleségét</a:t>
            </a:r>
          </a:p>
          <a:p>
            <a:pPr marL="914400" lvl="1" indent="-514350"/>
            <a:r>
              <a:rPr lang="hu-HU" sz="1800" dirty="0"/>
              <a:t>Feleségét és diákjait is csak hangjukról vagy mozgásukról ismerte fel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260648"/>
            <a:ext cx="1778157" cy="2126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91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44" y="2543944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1473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6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36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5364" name="Picture 2" descr="Képtalálat a következőre: „man reflecting in window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2060575"/>
            <a:ext cx="48482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/>
          </p:nvPr>
        </p:nvSpPr>
        <p:spPr>
          <a:xfrm>
            <a:off x="457200" y="-26988"/>
            <a:ext cx="8229600" cy="1143001"/>
          </a:xfrm>
        </p:spPr>
        <p:txBody>
          <a:bodyPr/>
          <a:lstStyle/>
          <a:p>
            <a:pPr eaLnBrk="1" hangingPunct="1"/>
            <a:r>
              <a:rPr lang="hu-HU">
                <a:solidFill>
                  <a:schemeClr val="tx1"/>
                </a:solidFill>
                <a:latin typeface="Tunga" pitchFamily="34" charset="0"/>
                <a:ea typeface="Tunga" pitchFamily="34" charset="0"/>
                <a:cs typeface="Tunga" pitchFamily="34" charset="0"/>
              </a:rPr>
              <a:t>Háttér</a:t>
            </a:r>
          </a:p>
        </p:txBody>
      </p:sp>
      <p:sp>
        <p:nvSpPr>
          <p:cNvPr id="16387" name="Tartalom helye 2"/>
          <p:cNvSpPr>
            <a:spLocks noGrp="1"/>
          </p:cNvSpPr>
          <p:nvPr>
            <p:ph idx="1"/>
          </p:nvPr>
        </p:nvSpPr>
        <p:spPr>
          <a:xfrm>
            <a:off x="395288" y="1123950"/>
            <a:ext cx="4906962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2800" dirty="0" smtClean="0">
                <a:latin typeface="Tunga" pitchFamily="34" charset="0"/>
                <a:ea typeface="Tunga" pitchFamily="34" charset="0"/>
                <a:cs typeface="Tunga" pitchFamily="34" charset="0"/>
              </a:rPr>
              <a:t>Agyi trauma, </a:t>
            </a:r>
            <a:r>
              <a:rPr lang="hu-HU" sz="2800" dirty="0">
                <a:latin typeface="Tunga" pitchFamily="34" charset="0"/>
                <a:ea typeface="Tunga" pitchFamily="34" charset="0"/>
                <a:cs typeface="Tunga" pitchFamily="34" charset="0"/>
              </a:rPr>
              <a:t>stroke</a:t>
            </a:r>
          </a:p>
          <a:p>
            <a:pPr eaLnBrk="1" hangingPunct="1">
              <a:lnSpc>
                <a:spcPct val="80000"/>
              </a:lnSpc>
            </a:pPr>
            <a:r>
              <a:rPr lang="hu-HU" sz="2400" b="1" u="sng" dirty="0">
                <a:latin typeface="Tunga" pitchFamily="34" charset="0"/>
                <a:ea typeface="Tunga" pitchFamily="34" charset="0"/>
                <a:cs typeface="Tunga" pitchFamily="34" charset="0"/>
              </a:rPr>
              <a:t>Differenciáldiagnózis</a:t>
            </a:r>
            <a:r>
              <a:rPr lang="hu-HU" sz="2800" u="sng" dirty="0">
                <a:latin typeface="Tunga" pitchFamily="34" charset="0"/>
                <a:ea typeface="Tunga" pitchFamily="34" charset="0"/>
                <a:cs typeface="Tunga" pitchFamily="34" charset="0"/>
              </a:rPr>
              <a:t>t</a:t>
            </a:r>
            <a:r>
              <a:rPr lang="hu-HU" sz="2800" dirty="0">
                <a:latin typeface="Tunga" pitchFamily="34" charset="0"/>
                <a:ea typeface="Tunga" pitchFamily="34" charset="0"/>
                <a:cs typeface="Tunga" pitchFamily="34" charset="0"/>
              </a:rPr>
              <a:t> igényel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b="1" dirty="0">
                <a:latin typeface="Tunga" pitchFamily="34" charset="0"/>
                <a:ea typeface="Tunga" pitchFamily="34" charset="0"/>
                <a:cs typeface="Tunga" pitchFamily="34" charset="0"/>
              </a:rPr>
              <a:t>Perceptuális képességek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000" dirty="0">
                <a:latin typeface="Tunga" pitchFamily="34" charset="0"/>
                <a:ea typeface="Tunga" pitchFamily="34" charset="0"/>
                <a:cs typeface="Tunga" pitchFamily="34" charset="0"/>
              </a:rPr>
              <a:t>Látás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800" dirty="0">
                <a:latin typeface="Tunga" pitchFamily="34" charset="0"/>
                <a:ea typeface="Tunga" pitchFamily="34" charset="0"/>
                <a:cs typeface="Tunga" pitchFamily="34" charset="0"/>
              </a:rPr>
              <a:t>Élesség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800" dirty="0">
                <a:latin typeface="Tunga" pitchFamily="34" charset="0"/>
                <a:ea typeface="Tunga" pitchFamily="34" charset="0"/>
                <a:cs typeface="Tunga" pitchFamily="34" charset="0"/>
              </a:rPr>
              <a:t>Kontraszt</a:t>
            </a:r>
          </a:p>
          <a:p>
            <a:pPr lvl="3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1800" dirty="0">
                <a:latin typeface="Tunga" pitchFamily="34" charset="0"/>
                <a:ea typeface="Tunga" pitchFamily="34" charset="0"/>
                <a:cs typeface="Tunga" pitchFamily="34" charset="0"/>
              </a:rPr>
              <a:t>Perimetria</a:t>
            </a:r>
          </a:p>
          <a:p>
            <a:pPr lvl="2" eaLnBrk="1" hangingPunct="1">
              <a:lnSpc>
                <a:spcPct val="80000"/>
              </a:lnSpc>
            </a:pPr>
            <a:r>
              <a:rPr lang="hu-HU" sz="2000" dirty="0">
                <a:latin typeface="Tunga" pitchFamily="34" charset="0"/>
                <a:ea typeface="Tunga" pitchFamily="34" charset="0"/>
                <a:cs typeface="Tunga" pitchFamily="34" charset="0"/>
              </a:rPr>
              <a:t>Tárgyagnosia</a:t>
            </a:r>
          </a:p>
          <a:p>
            <a:pPr lvl="1" eaLnBrk="1" hangingPunct="1">
              <a:lnSpc>
                <a:spcPct val="80000"/>
              </a:lnSpc>
            </a:pPr>
            <a:r>
              <a:rPr lang="hu-HU" sz="2400" b="1" dirty="0">
                <a:latin typeface="Tunga" pitchFamily="34" charset="0"/>
                <a:ea typeface="Tunga" pitchFamily="34" charset="0"/>
                <a:cs typeface="Tunga" pitchFamily="34" charset="0"/>
              </a:rPr>
              <a:t>IQ</a:t>
            </a:r>
          </a:p>
          <a:p>
            <a:pPr eaLnBrk="1" hangingPunct="1">
              <a:lnSpc>
                <a:spcPct val="80000"/>
              </a:lnSpc>
              <a:buFont typeface="Arial" charset="0"/>
              <a:buChar char="–"/>
            </a:pPr>
            <a:endParaRPr lang="hu-HU" dirty="0">
              <a:latin typeface="Tunga" pitchFamily="34" charset="0"/>
              <a:ea typeface="Tunga" pitchFamily="34" charset="0"/>
              <a:cs typeface="Tunga" pitchFamily="34" charset="0"/>
            </a:endParaRPr>
          </a:p>
          <a:p>
            <a:pPr lvl="2" eaLnBrk="1" hangingPunct="1">
              <a:lnSpc>
                <a:spcPct val="80000"/>
              </a:lnSpc>
              <a:buFont typeface="Arial" charset="0"/>
              <a:buChar char="–"/>
            </a:pPr>
            <a:endParaRPr lang="hu-HU" sz="2000" dirty="0">
              <a:latin typeface="Tunga" pitchFamily="34" charset="0"/>
              <a:ea typeface="Tunga" pitchFamily="34" charset="0"/>
              <a:cs typeface="Tunga" pitchFamily="34" charset="0"/>
            </a:endParaRPr>
          </a:p>
          <a:p>
            <a:pPr lvl="2" eaLnBrk="1" hangingPunct="1">
              <a:lnSpc>
                <a:spcPct val="80000"/>
              </a:lnSpc>
            </a:pPr>
            <a:endParaRPr lang="hu-HU" sz="2000" dirty="0">
              <a:latin typeface="Tunga" pitchFamily="34" charset="0"/>
              <a:ea typeface="Tunga" pitchFamily="34" charset="0"/>
              <a:cs typeface="Tung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hu-HU" sz="2800" dirty="0">
              <a:latin typeface="Tunga" pitchFamily="34" charset="0"/>
              <a:ea typeface="Tunga" pitchFamily="34" charset="0"/>
              <a:cs typeface="Tunga" pitchFamily="34" charset="0"/>
            </a:endParaRPr>
          </a:p>
        </p:txBody>
      </p:sp>
      <p:pic>
        <p:nvPicPr>
          <p:cNvPr id="16388" name="Kép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260350"/>
            <a:ext cx="2646362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églalap 6"/>
          <p:cNvSpPr>
            <a:spLocks noChangeArrowheads="1"/>
          </p:cNvSpPr>
          <p:nvPr/>
        </p:nvSpPr>
        <p:spPr bwMode="auto">
          <a:xfrm>
            <a:off x="34925" y="6577013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hu-HU" sz="1400">
                <a:latin typeface="Calibri" charset="0"/>
              </a:rPr>
              <a:t>Rossion, B. et al., (2003). </a:t>
            </a:r>
            <a:r>
              <a:rPr lang="hu-HU" sz="1400" i="1">
                <a:latin typeface="Calibri" charset="0"/>
              </a:rPr>
              <a:t>Brain, 126</a:t>
            </a:r>
            <a:r>
              <a:rPr lang="hu-HU" sz="1400">
                <a:latin typeface="Calibri" charset="0"/>
              </a:rPr>
              <a:t>, 2381-2395.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652963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églalap 6"/>
          <p:cNvSpPr>
            <a:spLocks noChangeArrowheads="1"/>
          </p:cNvSpPr>
          <p:nvPr/>
        </p:nvSpPr>
        <p:spPr bwMode="auto">
          <a:xfrm>
            <a:off x="4643438" y="1984375"/>
            <a:ext cx="4572000" cy="3481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lnSpc>
                <a:spcPct val="80000"/>
              </a:lnSpc>
            </a:pPr>
            <a:r>
              <a:rPr lang="hu-HU" sz="2400" b="1" dirty="0">
                <a:latin typeface="Tunga" pitchFamily="34" charset="0"/>
                <a:ea typeface="Tunga" pitchFamily="34" charset="0"/>
                <a:cs typeface="Tunga" pitchFamily="34" charset="0"/>
              </a:rPr>
              <a:t>Memória</a:t>
            </a:r>
          </a:p>
          <a:p>
            <a:pPr lvl="2">
              <a:buFont typeface="Arial" charset="0"/>
              <a:buChar char="•"/>
            </a:pPr>
            <a:r>
              <a:rPr lang="hu-HU" sz="2800" dirty="0"/>
              <a:t> </a:t>
            </a:r>
            <a:r>
              <a:rPr lang="hu-HU" sz="2000" dirty="0">
                <a:latin typeface="Tunga" pitchFamily="34" charset="0"/>
                <a:ea typeface="Tunga" pitchFamily="34" charset="0"/>
                <a:cs typeface="Tunga" pitchFamily="34" charset="0"/>
              </a:rPr>
              <a:t>szokásos WM tesztek</a:t>
            </a:r>
          </a:p>
          <a:p>
            <a:pPr lvl="3">
              <a:buFont typeface="Arial" charset="0"/>
              <a:buChar char="•"/>
            </a:pPr>
            <a:r>
              <a:rPr lang="hu-HU" dirty="0">
                <a:latin typeface="Tunga" pitchFamily="34" charset="0"/>
                <a:ea typeface="Tunga" pitchFamily="34" charset="0"/>
                <a:cs typeface="Tunga" pitchFamily="34" charset="0"/>
              </a:rPr>
              <a:t> DS</a:t>
            </a:r>
          </a:p>
          <a:p>
            <a:pPr lvl="3">
              <a:buFont typeface="Arial" charset="0"/>
              <a:buChar char="•"/>
            </a:pPr>
            <a:r>
              <a:rPr lang="hu-HU" dirty="0">
                <a:latin typeface="Tunga" pitchFamily="34" charset="0"/>
                <a:ea typeface="Tunga" pitchFamily="34" charset="0"/>
                <a:cs typeface="Tunga" pitchFamily="34" charset="0"/>
              </a:rPr>
              <a:t>bDS</a:t>
            </a:r>
          </a:p>
          <a:p>
            <a:pPr lvl="3">
              <a:buFont typeface="Arial" charset="0"/>
              <a:buChar char="•"/>
            </a:pPr>
            <a:r>
              <a:rPr lang="hu-HU" dirty="0">
                <a:latin typeface="Tunga" pitchFamily="34" charset="0"/>
                <a:ea typeface="Tunga" pitchFamily="34" charset="0"/>
                <a:cs typeface="Tunga" pitchFamily="34" charset="0"/>
              </a:rPr>
              <a:t>Word list</a:t>
            </a:r>
          </a:p>
          <a:p>
            <a:pPr lvl="2">
              <a:lnSpc>
                <a:spcPct val="80000"/>
              </a:lnSpc>
            </a:pPr>
            <a:r>
              <a:rPr lang="hu-HU" sz="2000" dirty="0">
                <a:latin typeface="Tunga" pitchFamily="34" charset="0"/>
                <a:ea typeface="Tunga" pitchFamily="34" charset="0"/>
                <a:cs typeface="Tunga" pitchFamily="34" charset="0"/>
              </a:rPr>
              <a:t>Asszociatív v. másodlagos deficit?</a:t>
            </a:r>
          </a:p>
          <a:p>
            <a:pPr lvl="3">
              <a:lnSpc>
                <a:spcPct val="80000"/>
              </a:lnSpc>
              <a:buFont typeface="Arial" charset="0"/>
              <a:buChar char="–"/>
            </a:pPr>
            <a:r>
              <a:rPr lang="hu-HU" sz="1600" dirty="0">
                <a:latin typeface="Tunga" pitchFamily="34" charset="0"/>
                <a:ea typeface="Tunga" pitchFamily="34" charset="0"/>
                <a:cs typeface="Tunga" pitchFamily="34" charset="0"/>
              </a:rPr>
              <a:t>Diszkonnekció – csak név nem ugrik be, v. egyáltalán nem emlékszik?</a:t>
            </a:r>
          </a:p>
          <a:p>
            <a:pPr lvl="1">
              <a:lnSpc>
                <a:spcPct val="80000"/>
              </a:lnSpc>
            </a:pPr>
            <a:r>
              <a:rPr lang="hu-HU" sz="2000" b="1" dirty="0">
                <a:latin typeface="Tunga" pitchFamily="34" charset="0"/>
                <a:ea typeface="Tunga" pitchFamily="34" charset="0"/>
                <a:cs typeface="Tunga" pitchFamily="34" charset="0"/>
              </a:rPr>
              <a:t>Egyéb funkciók</a:t>
            </a:r>
            <a:endParaRPr lang="hu-HU" sz="2000" b="1" dirty="0" smtClean="0">
              <a:latin typeface="Tunga" pitchFamily="34" charset="0"/>
              <a:ea typeface="Tunga" pitchFamily="34" charset="0"/>
              <a:cs typeface="Tunga" pitchFamily="34" charset="0"/>
            </a:endParaRP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hu-HU" sz="2000" dirty="0" smtClean="0">
                <a:latin typeface="Tunga" pitchFamily="34" charset="0"/>
                <a:ea typeface="Tunga" pitchFamily="34" charset="0"/>
                <a:cs typeface="Tunga" pitchFamily="34" charset="0"/>
              </a:rPr>
              <a:t> képzelet </a:t>
            </a:r>
            <a:r>
              <a:rPr lang="hu-HU" sz="2000" dirty="0">
                <a:latin typeface="Tunga" pitchFamily="34" charset="0"/>
                <a:ea typeface="Tunga" pitchFamily="34" charset="0"/>
                <a:cs typeface="Tunga" pitchFamily="34" charset="0"/>
              </a:rPr>
              <a:t>- mentális forgatás</a:t>
            </a:r>
            <a:endParaRPr lang="hu-HU" sz="2000" dirty="0" smtClean="0">
              <a:latin typeface="Tunga" pitchFamily="34" charset="0"/>
              <a:ea typeface="Tunga" pitchFamily="34" charset="0"/>
              <a:cs typeface="Tunga" pitchFamily="34" charset="0"/>
            </a:endParaRPr>
          </a:p>
          <a:p>
            <a:pPr lvl="2">
              <a:lnSpc>
                <a:spcPct val="80000"/>
              </a:lnSpc>
              <a:buFont typeface="Arial" charset="0"/>
              <a:buChar char="•"/>
            </a:pPr>
            <a:r>
              <a:rPr lang="hu-HU" sz="2000" dirty="0" smtClean="0">
                <a:latin typeface="Tunga" pitchFamily="34" charset="0"/>
                <a:ea typeface="Tunga" pitchFamily="34" charset="0"/>
                <a:cs typeface="Tunga" pitchFamily="34" charset="0"/>
              </a:rPr>
              <a:t> figyelem </a:t>
            </a:r>
            <a:r>
              <a:rPr lang="hu-HU" sz="2000" dirty="0">
                <a:latin typeface="Tunga" pitchFamily="34" charset="0"/>
                <a:ea typeface="Tunga" pitchFamily="34" charset="0"/>
                <a:cs typeface="Tunga" pitchFamily="34" charset="0"/>
              </a:rPr>
              <a:t>– keresés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/>
          </p:nvPr>
        </p:nvSpPr>
        <p:spPr>
          <a:xfrm>
            <a:off x="0" y="-100013"/>
            <a:ext cx="9144000" cy="1143001"/>
          </a:xfrm>
        </p:spPr>
        <p:txBody>
          <a:bodyPr/>
          <a:lstStyle/>
          <a:p>
            <a:r>
              <a:rPr lang="hu-HU" sz="4000">
                <a:solidFill>
                  <a:schemeClr val="tx1"/>
                </a:solidFill>
              </a:rPr>
              <a:t>Vizsgálati eszközök – vizuális rendszer</a:t>
            </a: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36867" name="Tartalom helye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676275"/>
          </a:xfrm>
        </p:spPr>
        <p:txBody>
          <a:bodyPr/>
          <a:lstStyle/>
          <a:p>
            <a:r>
              <a:rPr lang="hu-HU"/>
              <a:t>„ahány ház, annyi szokás”</a:t>
            </a:r>
          </a:p>
        </p:txBody>
      </p:sp>
      <p:sp>
        <p:nvSpPr>
          <p:cNvPr id="36868" name="Téglalap 3"/>
          <p:cNvSpPr>
            <a:spLocks noChangeArrowheads="1"/>
          </p:cNvSpPr>
          <p:nvPr/>
        </p:nvSpPr>
        <p:spPr bwMode="auto">
          <a:xfrm>
            <a:off x="0" y="2235200"/>
            <a:ext cx="50768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hu-HU" sz="2400" b="1"/>
              <a:t>Alacsonyszintű vizuális folyamatok</a:t>
            </a:r>
          </a:p>
          <a:p>
            <a:pPr lvl="1"/>
            <a:endParaRPr lang="hu-HU" sz="2400" b="1"/>
          </a:p>
          <a:p>
            <a:pPr lvl="2">
              <a:buFont typeface="Arial" charset="0"/>
              <a:buChar char="•"/>
            </a:pPr>
            <a:r>
              <a:rPr lang="hu-HU" sz="2400"/>
              <a:t> perimetria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kontraszt-szenzitivitás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luminancia-diszkrimináció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Navon 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Stereo-látás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Figura-háttér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gestalt</a:t>
            </a:r>
          </a:p>
        </p:txBody>
      </p:sp>
      <p:sp>
        <p:nvSpPr>
          <p:cNvPr id="36869" name="Téglalap 4"/>
          <p:cNvSpPr>
            <a:spLocks noChangeArrowheads="1"/>
          </p:cNvSpPr>
          <p:nvPr/>
        </p:nvSpPr>
        <p:spPr bwMode="auto">
          <a:xfrm>
            <a:off x="4572000" y="2195513"/>
            <a:ext cx="457200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lvl="1"/>
            <a:r>
              <a:rPr lang="hu-HU" sz="2400" b="1"/>
              <a:t>Magasabbszintű vizuális folyamatok</a:t>
            </a:r>
          </a:p>
          <a:p>
            <a:pPr lvl="1"/>
            <a:endParaRPr lang="hu-HU" sz="2400" b="1"/>
          </a:p>
          <a:p>
            <a:pPr lvl="2">
              <a:buFont typeface="Arial" charset="0"/>
              <a:buChar char="•"/>
            </a:pPr>
            <a:r>
              <a:rPr lang="hu-HU" sz="2400"/>
              <a:t> BORB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BENTON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kategórián belüli felismerés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Boston Naming</a:t>
            </a:r>
          </a:p>
          <a:p>
            <a:pPr lvl="2">
              <a:buFont typeface="Arial" charset="0"/>
              <a:buChar char="•"/>
            </a:pPr>
            <a:r>
              <a:rPr lang="hu-HU" sz="2400"/>
              <a:t> Doors &amp; People vizuális altesztek</a:t>
            </a:r>
          </a:p>
          <a:p>
            <a:pPr lvl="2">
              <a:buFont typeface="Arial" charset="0"/>
              <a:buChar char="•"/>
            </a:pPr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artalom helye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r>
              <a:rPr lang="hu-HU" sz="2800" dirty="0"/>
              <a:t>Az eddig ismertetett esetek hátterében valamilyen </a:t>
            </a:r>
            <a:r>
              <a:rPr lang="hu-HU" sz="2800" b="1" dirty="0"/>
              <a:t>agyi sérülés vagy fertőzés</a:t>
            </a:r>
            <a:r>
              <a:rPr lang="hu-HU" sz="2800" dirty="0"/>
              <a:t> állt</a:t>
            </a:r>
          </a:p>
          <a:p>
            <a:endParaRPr lang="hu-HU" sz="2800" dirty="0" smtClean="0"/>
          </a:p>
          <a:p>
            <a:r>
              <a:rPr lang="hu-HU" sz="2800" dirty="0" smtClean="0"/>
              <a:t>DE: már </a:t>
            </a:r>
            <a:r>
              <a:rPr lang="hu-HU" sz="2800" dirty="0"/>
              <a:t>a hetvenes években is leírtak olyan esetet, amikor ilyen </a:t>
            </a:r>
            <a:r>
              <a:rPr lang="hu-HU" sz="2800" b="1" dirty="0"/>
              <a:t>külső behatás nélkül is </a:t>
            </a:r>
            <a:r>
              <a:rPr lang="hu-HU" sz="2800" dirty="0"/>
              <a:t>felismerési nehézségei voltak a személynek</a:t>
            </a:r>
          </a:p>
          <a:p>
            <a:endParaRPr lang="hu-HU" sz="2800" dirty="0"/>
          </a:p>
          <a:p>
            <a:r>
              <a:rPr lang="hu-HU" sz="2800" b="1" dirty="0"/>
              <a:t>egyéb</a:t>
            </a:r>
            <a:r>
              <a:rPr lang="hu-HU" sz="2800" dirty="0"/>
              <a:t> vizuális, és emlékezeti </a:t>
            </a:r>
            <a:r>
              <a:rPr lang="hu-HU" sz="2800" b="1" dirty="0"/>
              <a:t>funkcióik épek</a:t>
            </a:r>
            <a:r>
              <a:rPr lang="hu-HU" sz="2800" dirty="0"/>
              <a:t>!</a:t>
            </a:r>
          </a:p>
          <a:p>
            <a:endParaRPr lang="hu-HU" sz="2800" dirty="0"/>
          </a:p>
          <a:p>
            <a:r>
              <a:rPr lang="hu-HU" sz="2800" dirty="0"/>
              <a:t>Finom megkülönböztetésekre képesek, és az esetek többségében </a:t>
            </a:r>
            <a:r>
              <a:rPr lang="hu-HU" sz="2800" b="1" dirty="0"/>
              <a:t>jól DETEKTÁLNAK </a:t>
            </a:r>
            <a:r>
              <a:rPr lang="hu-HU" sz="2800" dirty="0"/>
              <a:t>arcokat! – vannak eltérések</a:t>
            </a:r>
          </a:p>
          <a:p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Felismerhetők?</a:t>
            </a:r>
          </a:p>
        </p:txBody>
      </p:sp>
      <p:sp>
        <p:nvSpPr>
          <p:cNvPr id="1843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/>
              <a:t>Általában </a:t>
            </a:r>
            <a:r>
              <a:rPr lang="hu-HU" sz="2800" b="1"/>
              <a:t>nem</a:t>
            </a:r>
            <a:r>
              <a:rPr lang="hu-HU" sz="2800"/>
              <a:t> „buknak le”</a:t>
            </a:r>
          </a:p>
          <a:p>
            <a:pPr lvl="1"/>
            <a:r>
              <a:rPr lang="hu-HU" sz="2400"/>
              <a:t>„napszemüveg-</a:t>
            </a:r>
            <a:r>
              <a:rPr lang="hu-HU" sz="2400" b="1"/>
              <a:t>szakértő</a:t>
            </a:r>
            <a:r>
              <a:rPr lang="hu-HU" sz="2400"/>
              <a:t>”, kiegészítő-leltár</a:t>
            </a:r>
          </a:p>
          <a:p>
            <a:r>
              <a:rPr lang="hu-HU" sz="2800"/>
              <a:t>Ok:</a:t>
            </a:r>
          </a:p>
          <a:p>
            <a:pPr lvl="1"/>
            <a:r>
              <a:rPr lang="hu-HU" sz="2400"/>
              <a:t>eleve keveset járnak </a:t>
            </a:r>
            <a:r>
              <a:rPr lang="hu-HU" sz="2400" b="1"/>
              <a:t>társaság</a:t>
            </a:r>
            <a:r>
              <a:rPr lang="hu-HU" sz="2400"/>
              <a:t>ba </a:t>
            </a:r>
          </a:p>
          <a:p>
            <a:pPr lvl="1"/>
            <a:r>
              <a:rPr lang="hu-HU" sz="2400"/>
              <a:t>nagyon jól </a:t>
            </a:r>
            <a:r>
              <a:rPr lang="hu-HU" sz="2400" b="1"/>
              <a:t>kompenzál</a:t>
            </a:r>
            <a:r>
              <a:rPr lang="hu-HU" sz="2400"/>
              <a:t>nak</a:t>
            </a:r>
          </a:p>
          <a:p>
            <a:r>
              <a:rPr lang="hu-HU" sz="2800" b="1"/>
              <a:t>Mire támaszkodnak</a:t>
            </a:r>
            <a:r>
              <a:rPr lang="hu-HU" sz="2800"/>
              <a:t>?</a:t>
            </a:r>
          </a:p>
          <a:p>
            <a:pPr lvl="1"/>
            <a:r>
              <a:rPr lang="hu-HU" sz="2400"/>
              <a:t>Külső jegyek</a:t>
            </a:r>
          </a:p>
          <a:p>
            <a:pPr lvl="1"/>
            <a:r>
              <a:rPr lang="hu-HU" sz="2400"/>
              <a:t>Egyedi jellegzetességek</a:t>
            </a:r>
          </a:p>
          <a:p>
            <a:pPr lvl="1"/>
            <a:r>
              <a:rPr lang="hu-HU" sz="2400"/>
              <a:t>Egyéb modalitásból származó információ</a:t>
            </a:r>
          </a:p>
          <a:p>
            <a:pPr lvl="1"/>
            <a:r>
              <a:rPr lang="hu-HU" sz="2400"/>
              <a:t>Esetleges felismerésük erősen kontextus-függő</a:t>
            </a:r>
          </a:p>
          <a:p>
            <a:pPr lvl="1"/>
            <a:endParaRPr lang="hu-H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hu-HU"/>
              <a:t>Magyarázatok a fel-nem-ismerésre</a:t>
            </a:r>
          </a:p>
        </p:txBody>
      </p:sp>
      <p:sp>
        <p:nvSpPr>
          <p:cNvPr id="19459" name="Tartalom helye 2"/>
          <p:cNvSpPr>
            <a:spLocks noGrp="1"/>
          </p:cNvSpPr>
          <p:nvPr>
            <p:ph idx="1"/>
          </p:nvPr>
        </p:nvSpPr>
        <p:spPr>
          <a:xfrm>
            <a:off x="457200" y="1711325"/>
            <a:ext cx="8229600" cy="4525963"/>
          </a:xfrm>
        </p:spPr>
        <p:txBody>
          <a:bodyPr/>
          <a:lstStyle/>
          <a:p>
            <a:r>
              <a:rPr lang="hu-HU" sz="2800"/>
              <a:t>Kennerknecht, 2008: </a:t>
            </a:r>
            <a:r>
              <a:rPr lang="hu-HU" sz="2800" b="1"/>
              <a:t>3 altípus van</a:t>
            </a:r>
          </a:p>
          <a:p>
            <a:pPr marL="1371600" lvl="2" indent="-514350">
              <a:buFontTx/>
              <a:buAutoNum type="arabicPeriod"/>
            </a:pPr>
            <a:r>
              <a:rPr lang="hu-HU" sz="2000"/>
              <a:t>Magyarázkodó („Ne haragudj, elgondolkodtam!”)</a:t>
            </a:r>
          </a:p>
          <a:p>
            <a:pPr marL="1371600" lvl="2" indent="-514350">
              <a:buFontTx/>
              <a:buAutoNum type="arabicPeriod"/>
            </a:pPr>
            <a:r>
              <a:rPr lang="hu-HU" sz="2000"/>
              <a:t>Elkerülő (nem jár társaságba)</a:t>
            </a:r>
          </a:p>
          <a:p>
            <a:pPr marL="1371600" lvl="2" indent="-514350">
              <a:buFontTx/>
              <a:buAutoNum type="arabicPeriod"/>
            </a:pPr>
            <a:r>
              <a:rPr lang="hu-HU" sz="2000"/>
              <a:t>Kompenzáló (lásd előbb) – folyománya: egy terület szakértőivé válhatnak</a:t>
            </a:r>
          </a:p>
          <a:p>
            <a:r>
              <a:rPr lang="hu-HU" sz="2800"/>
              <a:t> Ha „lebuknak”, akkor azért, mert </a:t>
            </a:r>
            <a:r>
              <a:rPr lang="hu-HU" sz="2800" b="1"/>
              <a:t>keveset néznek az emberek szemébe</a:t>
            </a:r>
            <a:r>
              <a:rPr lang="hu-HU" sz="2800"/>
              <a:t>, </a:t>
            </a:r>
            <a:r>
              <a:rPr lang="hu-HU" sz="2800" b="1"/>
              <a:t>máshogyan néznek</a:t>
            </a:r>
            <a:r>
              <a:rPr lang="hu-HU" sz="2800"/>
              <a:t>, </a:t>
            </a:r>
            <a:r>
              <a:rPr lang="hu-HU" sz="2800" b="1"/>
              <a:t>nem szólítanak a nevünkön</a:t>
            </a:r>
            <a:r>
              <a:rPr lang="hu-HU" sz="2800"/>
              <a:t>, az öltözékünk és </a:t>
            </a:r>
            <a:r>
              <a:rPr lang="hu-HU" sz="2800" b="1"/>
              <a:t>kiegészítő</a:t>
            </a:r>
            <a:r>
              <a:rPr lang="hu-HU" sz="2800"/>
              <a:t>ink nagyon elvonják a figyelmüket.</a:t>
            </a:r>
          </a:p>
          <a:p>
            <a:r>
              <a:rPr lang="hu-HU" sz="2800"/>
              <a:t>Látszólag nagyon </a:t>
            </a:r>
            <a:r>
              <a:rPr lang="hu-HU" sz="2800" b="1"/>
              <a:t>figyelmesek a változásokra</a:t>
            </a:r>
            <a:r>
              <a:rPr lang="hu-HU" sz="28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A zavarok </a:t>
            </a:r>
            <a:r>
              <a:rPr lang="hu-HU" b="1"/>
              <a:t>csoportosítás</a:t>
            </a:r>
            <a:r>
              <a:rPr lang="hu-HU"/>
              <a:t>a</a:t>
            </a:r>
          </a:p>
        </p:txBody>
      </p:sp>
      <p:sp>
        <p:nvSpPr>
          <p:cNvPr id="2048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r>
              <a:rPr lang="hu-HU" sz="2400" b="1"/>
              <a:t>Szerzett</a:t>
            </a:r>
            <a:r>
              <a:rPr lang="hu-HU" sz="2400"/>
              <a:t> versus </a:t>
            </a:r>
            <a:r>
              <a:rPr lang="hu-HU" sz="2400" b="1"/>
              <a:t>genetikai</a:t>
            </a:r>
            <a:r>
              <a:rPr lang="hu-HU" sz="2400"/>
              <a:t> eredetű (fejlődési)</a:t>
            </a:r>
          </a:p>
          <a:p>
            <a:r>
              <a:rPr lang="hu-HU" sz="2400"/>
              <a:t>Előbbi nagyon ritka, utóbbi kb. 2%-os prevalenciával van jelen (Kennerknecht et al., 2006, 2007)</a:t>
            </a:r>
          </a:p>
          <a:p>
            <a:r>
              <a:rPr lang="hu-HU" sz="2400"/>
              <a:t>Barton (2003): </a:t>
            </a:r>
            <a:r>
              <a:rPr lang="hu-HU" sz="2400" b="1"/>
              <a:t>apperceptív</a:t>
            </a:r>
            <a:r>
              <a:rPr lang="hu-HU" sz="2400"/>
              <a:t> versus </a:t>
            </a:r>
            <a:r>
              <a:rPr lang="hu-HU" sz="2400" b="1"/>
              <a:t>asszociatív</a:t>
            </a:r>
            <a:r>
              <a:rPr lang="hu-HU" sz="2400"/>
              <a:t> formák</a:t>
            </a:r>
          </a:p>
          <a:p>
            <a:pPr lvl="1"/>
            <a:r>
              <a:rPr lang="hu-HU" sz="2000" b="1"/>
              <a:t>Apperceptív</a:t>
            </a:r>
            <a:r>
              <a:rPr lang="hu-HU" sz="2000"/>
              <a:t>: képtelen egy hatékony észleletet formálni, az arc vizuális érzékelésének legalapvetőbb szintjeivel vannak problémái</a:t>
            </a:r>
          </a:p>
          <a:p>
            <a:pPr lvl="1"/>
            <a:r>
              <a:rPr lang="hu-HU" sz="2000" b="1"/>
              <a:t>Asszociatív</a:t>
            </a:r>
            <a:r>
              <a:rPr lang="hu-HU" sz="2000"/>
              <a:t>: az arcot észleli, detektálja, 1-2 identikumtól független információt is feldolgozhat, de a látott archoz nem tudja hozzáasszociálni a tárolt arcot, annak ismerősségét (FRU sérül)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323528" y="8388"/>
          <a:ext cx="8568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1" name="Egyenes összekötő 20"/>
          <p:cNvCxnSpPr>
            <a:cxnSpLocks noChangeShapeType="1"/>
          </p:cNvCxnSpPr>
          <p:nvPr/>
        </p:nvCxnSpPr>
        <p:spPr bwMode="auto">
          <a:xfrm>
            <a:off x="3540125" y="5184775"/>
            <a:ext cx="0" cy="250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2" name="Egyenes összekötő 21"/>
          <p:cNvCxnSpPr>
            <a:cxnSpLocks noChangeShapeType="1"/>
          </p:cNvCxnSpPr>
          <p:nvPr/>
        </p:nvCxnSpPr>
        <p:spPr bwMode="auto">
          <a:xfrm>
            <a:off x="7126288" y="5165725"/>
            <a:ext cx="0" cy="2524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029575" y="152400"/>
            <a:ext cx="111442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Szövegdoboz 62"/>
          <p:cNvSpPr txBox="1"/>
          <p:nvPr/>
        </p:nvSpPr>
        <p:spPr>
          <a:xfrm>
            <a:off x="395288" y="2501900"/>
            <a:ext cx="1893887" cy="1076325"/>
          </a:xfrm>
          <a:prstGeom prst="rect">
            <a:avLst/>
          </a:prstGeom>
          <a:noFill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Kialakulás</a:t>
            </a:r>
          </a:p>
          <a:p>
            <a:r>
              <a:rPr lang="hu-HU" sz="3200" b="1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oka</a:t>
            </a:r>
          </a:p>
        </p:txBody>
      </p:sp>
      <p:cxnSp>
        <p:nvCxnSpPr>
          <p:cNvPr id="29" name="Egyenes összekötő 28"/>
          <p:cNvCxnSpPr/>
          <p:nvPr/>
        </p:nvCxnSpPr>
        <p:spPr>
          <a:xfrm>
            <a:off x="3525838" y="5176838"/>
            <a:ext cx="3600450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31"/>
          <p:cNvCxnSpPr>
            <a:cxnSpLocks noChangeShapeType="1"/>
          </p:cNvCxnSpPr>
          <p:nvPr/>
        </p:nvCxnSpPr>
        <p:spPr bwMode="auto">
          <a:xfrm>
            <a:off x="5351463" y="4951413"/>
            <a:ext cx="0" cy="215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7"/>
          <p:cNvGrpSpPr>
            <a:grpSpLocks/>
          </p:cNvGrpSpPr>
          <p:nvPr/>
        </p:nvGrpSpPr>
        <p:grpSpPr bwMode="auto">
          <a:xfrm>
            <a:off x="1042988" y="1196975"/>
            <a:ext cx="7283450" cy="5616575"/>
            <a:chOff x="1043608" y="980728"/>
            <a:chExt cx="7282703" cy="5616624"/>
          </a:xfrm>
        </p:grpSpPr>
        <p:grpSp>
          <p:nvGrpSpPr>
            <p:cNvPr id="3" name="Csoportba foglalás 14"/>
            <p:cNvGrpSpPr>
              <a:grpSpLocks/>
            </p:cNvGrpSpPr>
            <p:nvPr/>
          </p:nvGrpSpPr>
          <p:grpSpPr bwMode="auto">
            <a:xfrm>
              <a:off x="1043608" y="1988840"/>
              <a:ext cx="7282703" cy="4608512"/>
              <a:chOff x="506535" y="1628059"/>
              <a:chExt cx="8395840" cy="5103115"/>
            </a:xfrm>
          </p:grpSpPr>
          <p:pic>
            <p:nvPicPr>
              <p:cNvPr id="22535" name="Picture 4"/>
              <p:cNvPicPr>
                <a:picLocks noChangeAspect="1" noChangeArrowheads="1"/>
              </p:cNvPicPr>
              <p:nvPr/>
            </p:nvPicPr>
            <p:blipFill>
              <a:blip r:embed="rId3"/>
              <a:srcRect t="23682"/>
              <a:stretch>
                <a:fillRect/>
              </a:stretch>
            </p:blipFill>
            <p:spPr bwMode="auto">
              <a:xfrm>
                <a:off x="755576" y="1628059"/>
                <a:ext cx="7829551" cy="51031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536" name="Szövegdoboz 6"/>
              <p:cNvSpPr txBox="1">
                <a:spLocks noChangeArrowheads="1"/>
              </p:cNvSpPr>
              <p:nvPr/>
            </p:nvSpPr>
            <p:spPr bwMode="auto">
              <a:xfrm>
                <a:off x="506535" y="3717032"/>
                <a:ext cx="261949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hu-HU">
                    <a:solidFill>
                      <a:srgbClr val="FF0000"/>
                    </a:solidFill>
                  </a:rPr>
                  <a:t>Asszociatív prosopagnosia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9" name="Egyenes összekötő nyíllal 8"/>
              <p:cNvCxnSpPr/>
              <p:nvPr/>
            </p:nvCxnSpPr>
            <p:spPr>
              <a:xfrm>
                <a:off x="3449105" y="3900968"/>
                <a:ext cx="1125423" cy="316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38" name="Szövegdoboz 9"/>
              <p:cNvSpPr txBox="1">
                <a:spLocks noChangeArrowheads="1"/>
              </p:cNvSpPr>
              <p:nvPr/>
            </p:nvSpPr>
            <p:spPr bwMode="auto">
              <a:xfrm>
                <a:off x="6300192" y="3573016"/>
                <a:ext cx="1880771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hu-HU">
                    <a:solidFill>
                      <a:srgbClr val="FF0000"/>
                    </a:solidFill>
                  </a:rPr>
                  <a:t>Capgras-téveszme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" name="Egyenes összekötő nyíllal 10"/>
              <p:cNvCxnSpPr>
                <a:stCxn id="22538" idx="1"/>
              </p:cNvCxnSpPr>
              <p:nvPr/>
            </p:nvCxnSpPr>
            <p:spPr>
              <a:xfrm flipH="1">
                <a:off x="5337620" y="3756821"/>
                <a:ext cx="962557" cy="20743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0" name="Szövegdoboz 12"/>
              <p:cNvSpPr txBox="1">
                <a:spLocks noChangeArrowheads="1"/>
              </p:cNvSpPr>
              <p:nvPr/>
            </p:nvSpPr>
            <p:spPr bwMode="auto">
              <a:xfrm>
                <a:off x="6084168" y="2564904"/>
                <a:ext cx="281820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hu-HU">
                    <a:solidFill>
                      <a:srgbClr val="FF0000"/>
                    </a:solidFill>
                  </a:rPr>
                  <a:t>Apperceptív prosopagnosia</a:t>
                </a:r>
                <a:endParaRPr lang="en-US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4" name="Egyenes összekötő nyíllal 13"/>
              <p:cNvCxnSpPr/>
              <p:nvPr/>
            </p:nvCxnSpPr>
            <p:spPr>
              <a:xfrm flipH="1" flipV="1">
                <a:off x="5796938" y="2348750"/>
                <a:ext cx="327563" cy="43244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nyíllal 16"/>
              <p:cNvCxnSpPr/>
              <p:nvPr/>
            </p:nvCxnSpPr>
            <p:spPr>
              <a:xfrm flipH="1" flipV="1">
                <a:off x="4931370" y="2709118"/>
                <a:ext cx="1193132" cy="7207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543" name="Szövegdoboz 18"/>
              <p:cNvSpPr txBox="1">
                <a:spLocks noChangeArrowheads="1"/>
              </p:cNvSpPr>
              <p:nvPr/>
            </p:nvSpPr>
            <p:spPr bwMode="auto">
              <a:xfrm>
                <a:off x="5724128" y="2276872"/>
                <a:ext cx="505267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hu-HU" sz="5400">
                    <a:solidFill>
                      <a:srgbClr val="00B050"/>
                    </a:solidFill>
                  </a:rPr>
                  <a:t>?</a:t>
                </a:r>
                <a:endParaRPr lang="en-US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1" name="Egyenes összekötő nyíllal 20"/>
              <p:cNvCxnSpPr/>
              <p:nvPr/>
            </p:nvCxnSpPr>
            <p:spPr>
              <a:xfrm flipH="1">
                <a:off x="5723740" y="2781192"/>
                <a:ext cx="360502" cy="36036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534" name="Picture 4"/>
            <p:cNvPicPr>
              <a:picLocks noChangeAspect="1" noChangeArrowheads="1"/>
            </p:cNvPicPr>
            <p:nvPr/>
          </p:nvPicPr>
          <p:blipFill>
            <a:blip r:embed="rId3"/>
            <a:srcRect b="82114"/>
            <a:stretch>
              <a:fillRect/>
            </a:stretch>
          </p:blipFill>
          <p:spPr bwMode="auto">
            <a:xfrm>
              <a:off x="1187624" y="980728"/>
              <a:ext cx="6791492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31" name="Téglalap 5"/>
          <p:cNvSpPr>
            <a:spLocks noChangeArrowheads="1"/>
          </p:cNvSpPr>
          <p:nvPr/>
        </p:nvSpPr>
        <p:spPr bwMode="auto">
          <a:xfrm>
            <a:off x="82550" y="6608763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/>
              <a:t>Burton </a:t>
            </a:r>
            <a:r>
              <a:rPr lang="hu-HU" sz="1200"/>
              <a:t>és mtsai</a:t>
            </a:r>
            <a:r>
              <a:rPr lang="en-US" sz="1200"/>
              <a:t>. (1999)</a:t>
            </a:r>
            <a:r>
              <a:rPr lang="hu-HU" sz="1200"/>
              <a:t>; </a:t>
            </a:r>
            <a:r>
              <a:rPr lang="en-US" sz="1200"/>
              <a:t>Breen</a:t>
            </a:r>
            <a:r>
              <a:rPr lang="hu-HU" sz="1200"/>
              <a:t> és mtsai</a:t>
            </a:r>
            <a:r>
              <a:rPr lang="en-US" sz="1200"/>
              <a:t>. (2000)</a:t>
            </a:r>
            <a:r>
              <a:rPr lang="hu-HU" sz="1200"/>
              <a:t>; </a:t>
            </a:r>
            <a:r>
              <a:rPr lang="en-US" sz="1200"/>
              <a:t>Ellis </a:t>
            </a:r>
            <a:r>
              <a:rPr lang="hu-HU" sz="1200"/>
              <a:t>&amp;</a:t>
            </a:r>
            <a:r>
              <a:rPr lang="en-US" sz="1200"/>
              <a:t> Lewis (2001)</a:t>
            </a: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z="4000"/>
              <a:t>A prosopagnosia az arcfelismerés funkcionális modelljében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Viselkedéses profil</a:t>
            </a:r>
          </a:p>
        </p:txBody>
      </p:sp>
      <p:sp>
        <p:nvSpPr>
          <p:cNvPr id="23555" name="Tartalom helye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525962"/>
          </a:xfrm>
        </p:spPr>
        <p:txBody>
          <a:bodyPr/>
          <a:lstStyle/>
          <a:p>
            <a:r>
              <a:rPr lang="hu-HU" sz="2800"/>
              <a:t>Bárhogyan is csoportosítunk, mindegyiküknek a </a:t>
            </a:r>
            <a:r>
              <a:rPr lang="hu-HU" sz="2800" b="1"/>
              <a:t>felismerés</a:t>
            </a:r>
            <a:r>
              <a:rPr lang="hu-HU" sz="2800"/>
              <a:t>sel van </a:t>
            </a:r>
            <a:r>
              <a:rPr lang="hu-HU" sz="2800" b="1"/>
              <a:t>gond</a:t>
            </a:r>
            <a:r>
              <a:rPr lang="hu-HU" sz="2800"/>
              <a:t>juk, emiatt teszteléshez számukra ismert arcokat használnak</a:t>
            </a:r>
          </a:p>
          <a:p>
            <a:r>
              <a:rPr lang="hu-HU" sz="2800" b="1"/>
              <a:t>híres arcok felismerése </a:t>
            </a:r>
            <a:r>
              <a:rPr lang="hu-HU" sz="2800"/>
              <a:t>40%, míg utólagos kikérdezéskor majdnem mindegyiket ismerik/tudnak hozzá információt kötni </a:t>
            </a:r>
            <a:r>
              <a:rPr lang="hu-HU" sz="1800"/>
              <a:t>(Behrmann et al., 2005, Avidan et al., 2009)</a:t>
            </a:r>
            <a:endParaRPr lang="hu-HU" sz="2800"/>
          </a:p>
          <a:p>
            <a:r>
              <a:rPr lang="hu-HU" sz="2800" b="1"/>
              <a:t>nem</a:t>
            </a:r>
            <a:r>
              <a:rPr lang="hu-HU" sz="2800"/>
              <a:t> tudnak az arcokról </a:t>
            </a:r>
            <a:r>
              <a:rPr lang="hu-HU" sz="2800" b="1"/>
              <a:t>elegendően precíz és hatékony reprezentáció</a:t>
            </a:r>
            <a:r>
              <a:rPr lang="hu-HU" sz="2800"/>
              <a:t>t létrehozni</a:t>
            </a:r>
          </a:p>
          <a:p>
            <a:pPr lvl="1"/>
            <a:r>
              <a:rPr lang="hu-HU" sz="2400" b="1"/>
              <a:t>szemantikus info</a:t>
            </a:r>
            <a:r>
              <a:rPr lang="hu-HU" sz="2400"/>
              <a:t>rmációk későbbi </a:t>
            </a:r>
            <a:r>
              <a:rPr lang="hu-HU" sz="2400" b="1"/>
              <a:t>elérése</a:t>
            </a:r>
            <a:r>
              <a:rPr lang="hu-HU" sz="2400"/>
              <a:t> ezért </a:t>
            </a:r>
            <a:r>
              <a:rPr lang="hu-HU" sz="2400" b="1"/>
              <a:t>nehézkes/lehetetlen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Az arcfelismerési zavar</a:t>
            </a:r>
            <a:endParaRPr lang="hu-HU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arcok speciálisak (?)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74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0"/>
            <a:ext cx="4781550" cy="676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églalap 4"/>
          <p:cNvSpPr>
            <a:spLocks noChangeArrowheads="1"/>
          </p:cNvSpPr>
          <p:nvPr/>
        </p:nvSpPr>
        <p:spPr bwMode="auto">
          <a:xfrm>
            <a:off x="7053263" y="6488113"/>
            <a:ext cx="2090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/>
              <a:t>Avidan et al.,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smtClean="0"/>
              <a:t>Alcsoportokkal</a:t>
            </a:r>
            <a:endParaRPr lang="hu-HU" dirty="0"/>
          </a:p>
        </p:txBody>
      </p:sp>
      <p:graphicFrame>
        <p:nvGraphicFramePr>
          <p:cNvPr id="5" name="Diagram 1"/>
          <p:cNvGraphicFramePr>
            <a:graphicFrameLocks/>
          </p:cNvGraphicFramePr>
          <p:nvPr/>
        </p:nvGraphicFramePr>
        <p:xfrm>
          <a:off x="228600" y="1295400"/>
          <a:ext cx="5232719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 1"/>
          <p:cNvGraphicFramePr/>
          <p:nvPr/>
        </p:nvGraphicFramePr>
        <p:xfrm>
          <a:off x="4094287" y="2743200"/>
          <a:ext cx="5049713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Szemmozgás mintázat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 smtClean="0"/>
              <a:t>Egyedi</a:t>
            </a:r>
            <a:endParaRPr lang="hu-HU" sz="2800" dirty="0"/>
          </a:p>
          <a:p>
            <a:r>
              <a:rPr lang="hu-HU" sz="2800" dirty="0"/>
              <a:t>E mentén eltérnek a szerzett és genetikai eredetű esetek</a:t>
            </a:r>
          </a:p>
          <a:p>
            <a:pPr lvl="1"/>
            <a:r>
              <a:rPr lang="hu-HU" sz="2400" dirty="0"/>
              <a:t>Szerzett: száj környéke</a:t>
            </a:r>
          </a:p>
          <a:p>
            <a:pPr lvl="1"/>
            <a:r>
              <a:rPr lang="hu-HU" sz="2400" dirty="0"/>
              <a:t>Genetikai eredetű: külső jegyek (nyak, haj, áll)</a:t>
            </a:r>
          </a:p>
          <a:p>
            <a:pPr>
              <a:buFontTx/>
              <a:buNone/>
            </a:pPr>
            <a:endParaRPr lang="hu-HU" sz="2800" dirty="0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8500"/>
            <a:ext cx="46196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6263" y="4389438"/>
            <a:ext cx="3514725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56662" cy="1143000"/>
          </a:xfrm>
        </p:spPr>
        <p:txBody>
          <a:bodyPr/>
          <a:lstStyle/>
          <a:p>
            <a:r>
              <a:rPr lang="hu-HU"/>
              <a:t>Érzelem-feldolgozás</a:t>
            </a:r>
          </a:p>
        </p:txBody>
      </p:sp>
      <p:sp>
        <p:nvSpPr>
          <p:cNvPr id="27651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525963"/>
          </a:xfrm>
        </p:spPr>
        <p:txBody>
          <a:bodyPr/>
          <a:lstStyle/>
          <a:p>
            <a:r>
              <a:rPr lang="hu-HU" sz="2400"/>
              <a:t>Eltérések a két csoportban</a:t>
            </a:r>
          </a:p>
          <a:p>
            <a:pPr lvl="1"/>
            <a:r>
              <a:rPr lang="hu-HU" sz="2000"/>
              <a:t>Morfolt arcokról alapérzelem detektálása a feladat</a:t>
            </a:r>
          </a:p>
          <a:p>
            <a:pPr lvl="1"/>
            <a:r>
              <a:rPr lang="hu-HU" sz="2000"/>
              <a:t>Genetikai eredetű: még nagyon nehezen felismerhető esetekben is jól teljesítenek</a:t>
            </a:r>
          </a:p>
          <a:p>
            <a:pPr lvl="1"/>
            <a:r>
              <a:rPr lang="hu-HU" sz="2000"/>
              <a:t>Szerzett: nagyon egyszerű esetekben is sérült mintázat</a:t>
            </a:r>
          </a:p>
          <a:p>
            <a:pPr lvl="1"/>
            <a:r>
              <a:rPr lang="hu-HU" sz="2000"/>
              <a:t>DE: ennek ellentmondó eredmények is ismertek!</a:t>
            </a:r>
          </a:p>
          <a:p>
            <a:r>
              <a:rPr lang="hu-HU" sz="2400"/>
              <a:t>Működik-e a Valentine-elmélet?</a:t>
            </a:r>
          </a:p>
          <a:p>
            <a:pPr lvl="1"/>
            <a:r>
              <a:rPr lang="hu-HU" sz="2000"/>
              <a:t>Tesztelése: adaptációs paradigmákkal</a:t>
            </a:r>
          </a:p>
          <a:p>
            <a:pPr lvl="1"/>
            <a:r>
              <a:rPr lang="hu-HU" sz="2000"/>
              <a:t>Genetikai normál, míg szerzett esetek sérült mintázatot mutattak</a:t>
            </a:r>
          </a:p>
          <a:p>
            <a:pPr lvl="1"/>
            <a:r>
              <a:rPr lang="hu-HU" sz="2000"/>
              <a:t>De akkor miért rosszak a genetikai eredetű személyek?</a:t>
            </a:r>
          </a:p>
          <a:p>
            <a:pPr lvl="2"/>
            <a:r>
              <a:rPr lang="hu-HU" sz="1800"/>
              <a:t>Talán, mert a térben vonásalapú kódolást folytatnak</a:t>
            </a:r>
          </a:p>
          <a:p>
            <a:pPr lvl="2"/>
            <a:r>
              <a:rPr lang="hu-HU" sz="1800"/>
              <a:t>DE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Rejtett felismerés</a:t>
            </a:r>
          </a:p>
        </p:txBody>
      </p:sp>
      <p:sp>
        <p:nvSpPr>
          <p:cNvPr id="2867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Kimutatták, hogy számukra ismert arcok esetén tényleges felismerés hiányában is jobban teljesítenek (pl.</a:t>
            </a:r>
            <a:r>
              <a:rPr lang="hu-HU" dirty="0" smtClean="0"/>
              <a:t> ugyanaz </a:t>
            </a:r>
            <a:r>
              <a:rPr lang="hu-HU" dirty="0"/>
              <a:t>–</a:t>
            </a:r>
            <a:r>
              <a:rPr lang="hu-HU" dirty="0" smtClean="0"/>
              <a:t> eltérő </a:t>
            </a:r>
            <a:r>
              <a:rPr lang="hu-HU" dirty="0"/>
              <a:t>feladatban)</a:t>
            </a:r>
          </a:p>
          <a:p>
            <a:r>
              <a:rPr lang="hu-HU" dirty="0"/>
              <a:t>Pszichofiziológiai mutatók is alátámasztják ezt</a:t>
            </a:r>
          </a:p>
          <a:p>
            <a:pPr lvl="1"/>
            <a:r>
              <a:rPr lang="hu-HU" dirty="0"/>
              <a:t>Megemelkedett bőrellenállás</a:t>
            </a:r>
          </a:p>
          <a:p>
            <a:r>
              <a:rPr lang="hu-HU" dirty="0"/>
              <a:t>Egyéb jelek</a:t>
            </a:r>
          </a:p>
          <a:p>
            <a:pPr lvl="1"/>
            <a:r>
              <a:rPr lang="hu-HU" dirty="0"/>
              <a:t>Kiváltott válaszokban is tükröződik pl.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Idegi reprezentáció - strukturálisan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dirty="0"/>
              <a:t>Szerzett esetben „könnyű dolgunk van”</a:t>
            </a:r>
          </a:p>
          <a:p>
            <a:pPr lvl="1"/>
            <a:r>
              <a:rPr lang="hu-HU" sz="2400" dirty="0"/>
              <a:t>Általában jobb oldali OT sérülés (vagy mindkét oldalt érinti), főként a Mag rendszer valamelyik állomását érinti</a:t>
            </a:r>
          </a:p>
          <a:p>
            <a:pPr lvl="1"/>
            <a:r>
              <a:rPr lang="hu-HU" sz="2400" dirty="0"/>
              <a:t>A legismertebb P.S.</a:t>
            </a:r>
            <a:r>
              <a:rPr lang="hu-HU" sz="2400" dirty="0" smtClean="0"/>
              <a:t>: bal </a:t>
            </a:r>
            <a:r>
              <a:rPr lang="hu-HU" sz="2400" dirty="0"/>
              <a:t>FFA és jobb OFA</a:t>
            </a:r>
          </a:p>
          <a:p>
            <a:r>
              <a:rPr lang="hu-HU" sz="2800" dirty="0"/>
              <a:t>Genetikai eredetű zavar</a:t>
            </a:r>
          </a:p>
          <a:p>
            <a:pPr lvl="1"/>
            <a:r>
              <a:rPr lang="hu-HU" sz="2400" dirty="0"/>
              <a:t>Jobb FFA térfogatcsökkenés</a:t>
            </a:r>
          </a:p>
          <a:p>
            <a:pPr lvl="1"/>
            <a:r>
              <a:rPr lang="hu-HU" sz="2400" dirty="0"/>
              <a:t>Megnövekedett MT</a:t>
            </a:r>
          </a:p>
          <a:p>
            <a:pPr lvl="1"/>
            <a:r>
              <a:rPr lang="hu-HU" sz="2400" dirty="0" smtClean="0"/>
              <a:t>DTI (fehérállomány/kapcsolatok)</a:t>
            </a:r>
          </a:p>
          <a:p>
            <a:pPr lvl="2"/>
            <a:r>
              <a:rPr lang="hu-HU" sz="2000" dirty="0" smtClean="0"/>
              <a:t>kevesebb </a:t>
            </a:r>
            <a:r>
              <a:rPr lang="hu-HU" sz="2000" dirty="0"/>
              <a:t>összeköttetés</a:t>
            </a:r>
            <a:endParaRPr lang="hu-HU" sz="2000" dirty="0" smtClean="0"/>
          </a:p>
          <a:p>
            <a:pPr lvl="2">
              <a:buNone/>
            </a:pPr>
            <a:r>
              <a:rPr lang="hu-HU" dirty="0" smtClean="0"/>
              <a:t>	</a:t>
            </a:r>
            <a:r>
              <a:rPr lang="hu-HU" sz="2000" dirty="0" smtClean="0"/>
              <a:t>FFA és temporális/frontális</a:t>
            </a:r>
          </a:p>
          <a:p>
            <a:pPr lvl="2">
              <a:buNone/>
            </a:pPr>
            <a:r>
              <a:rPr lang="hu-HU" sz="2000" dirty="0" smtClean="0"/>
              <a:t>	lebeny között</a:t>
            </a:r>
          </a:p>
          <a:p>
            <a:pPr lvl="1"/>
            <a:endParaRPr lang="hu-HU" sz="2400" dirty="0"/>
          </a:p>
          <a:p>
            <a:pPr lvl="1"/>
            <a:endParaRPr lang="hu-HU" sz="2400" dirty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6288" y="4198938"/>
            <a:ext cx="3287712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hu-HU"/>
              <a:t>Funkcionális eltérések</a:t>
            </a:r>
          </a:p>
        </p:txBody>
      </p:sp>
      <p:sp>
        <p:nvSpPr>
          <p:cNvPr id="30723" name="Tartalom helye 2"/>
          <p:cNvSpPr>
            <a:spLocks noGrp="1"/>
          </p:cNvSpPr>
          <p:nvPr>
            <p:ph idx="1"/>
          </p:nvPr>
        </p:nvSpPr>
        <p:spPr>
          <a:xfrm>
            <a:off x="323850" y="1350963"/>
            <a:ext cx="5338763" cy="4525962"/>
          </a:xfrm>
        </p:spPr>
        <p:txBody>
          <a:bodyPr/>
          <a:lstStyle/>
          <a:p>
            <a:r>
              <a:rPr lang="hu-HU" sz="2800"/>
              <a:t>Fordított helyzet, szerzett esetben ugyanis nagyrészt nincs meg az a terület, amit vizsgálni kéne</a:t>
            </a:r>
          </a:p>
          <a:p>
            <a:r>
              <a:rPr lang="hu-HU" sz="2800"/>
              <a:t>Azért a remény hal meg utoljára: szomszédos területek veszik át a funkciót</a:t>
            </a:r>
          </a:p>
          <a:p>
            <a:r>
              <a:rPr lang="hu-HU" sz="2800"/>
              <a:t>Válaszgörbe lefutása atipikus</a:t>
            </a:r>
          </a:p>
          <a:p>
            <a:r>
              <a:rPr lang="hu-HU" sz="2800"/>
              <a:t>Genetikai eredetű esetek: nagyon heterogén társaság!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/>
          <a:srcRect r="50000"/>
          <a:stretch>
            <a:fillRect/>
          </a:stretch>
        </p:blipFill>
        <p:spPr bwMode="auto">
          <a:xfrm>
            <a:off x="6084888" y="1768475"/>
            <a:ext cx="28670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2"/>
          <a:srcRect l="50000"/>
          <a:stretch>
            <a:fillRect/>
          </a:stretch>
        </p:blipFill>
        <p:spPr bwMode="auto">
          <a:xfrm>
            <a:off x="6084888" y="4124325"/>
            <a:ext cx="28670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/>
          <p:cNvPicPr>
            <a:picLocks noChangeAspect="1" noChangeArrowheads="1"/>
          </p:cNvPicPr>
          <p:nvPr/>
        </p:nvPicPr>
        <p:blipFill>
          <a:blip r:embed="rId3"/>
          <a:srcRect b="11659"/>
          <a:stretch>
            <a:fillRect/>
          </a:stretch>
        </p:blipFill>
        <p:spPr bwMode="auto">
          <a:xfrm>
            <a:off x="2011363" y="5300663"/>
            <a:ext cx="2651125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7463"/>
            <a:ext cx="9144000" cy="1143001"/>
          </a:xfrm>
        </p:spPr>
        <p:txBody>
          <a:bodyPr>
            <a:normAutofit fontScale="90000"/>
          </a:bodyPr>
          <a:lstStyle/>
          <a:p>
            <a:r>
              <a:rPr lang="hu-HU" sz="4000"/>
              <a:t>Arc-szenzitivitás prosopagnosiában – (funkcionális) képalkotás</a:t>
            </a:r>
          </a:p>
        </p:txBody>
      </p:sp>
      <p:sp>
        <p:nvSpPr>
          <p:cNvPr id="31748" name="Tartalom helye 2"/>
          <p:cNvSpPr>
            <a:spLocks noGrp="1"/>
          </p:cNvSpPr>
          <p:nvPr>
            <p:ph idx="1"/>
          </p:nvPr>
        </p:nvSpPr>
        <p:spPr>
          <a:xfrm>
            <a:off x="457200" y="1196975"/>
            <a:ext cx="3322638" cy="4525963"/>
          </a:xfrm>
        </p:spPr>
        <p:txBody>
          <a:bodyPr/>
          <a:lstStyle/>
          <a:p>
            <a:endParaRPr lang="hu-HU" sz="2000"/>
          </a:p>
          <a:p>
            <a:r>
              <a:rPr lang="hu-HU" sz="2000"/>
              <a:t>Y.T.: </a:t>
            </a:r>
            <a:r>
              <a:rPr lang="hu-HU" sz="2000">
                <a:solidFill>
                  <a:srgbClr val="FF0000"/>
                </a:solidFill>
              </a:rPr>
              <a:t>kisebb térfogatú a jobb temporális lebeny</a:t>
            </a:r>
            <a:r>
              <a:rPr lang="hu-HU" sz="2000"/>
              <a:t> </a:t>
            </a:r>
            <a:r>
              <a:rPr lang="hu-HU" sz="1200"/>
              <a:t>(Bentin és mtsai., 1999)</a:t>
            </a:r>
            <a:r>
              <a:rPr lang="hu-HU" sz="2000"/>
              <a:t>, de </a:t>
            </a:r>
            <a:r>
              <a:rPr lang="hu-HU" sz="2000">
                <a:solidFill>
                  <a:srgbClr val="00B050"/>
                </a:solidFill>
              </a:rPr>
              <a:t>arcszenzitív</a:t>
            </a:r>
            <a:r>
              <a:rPr lang="hu-HU" sz="2000"/>
              <a:t> </a:t>
            </a:r>
            <a:r>
              <a:rPr lang="hu-HU" sz="2000">
                <a:solidFill>
                  <a:srgbClr val="00B050"/>
                </a:solidFill>
              </a:rPr>
              <a:t>a </a:t>
            </a:r>
            <a:r>
              <a:rPr lang="hu-HU" sz="2000" i="1">
                <a:solidFill>
                  <a:srgbClr val="00B050"/>
                </a:solidFill>
              </a:rPr>
              <a:t>mag        </a:t>
            </a:r>
            <a:r>
              <a:rPr lang="hu-HU" sz="1200"/>
              <a:t>(Hasson és mtsai., 2003)</a:t>
            </a:r>
          </a:p>
          <a:p>
            <a:pPr>
              <a:buFontTx/>
              <a:buNone/>
            </a:pPr>
            <a:endParaRPr lang="hu-HU" sz="900"/>
          </a:p>
          <a:p>
            <a:r>
              <a:rPr lang="hu-HU" sz="2000"/>
              <a:t>PS: </a:t>
            </a:r>
            <a:r>
              <a:rPr lang="hu-HU" sz="2000">
                <a:solidFill>
                  <a:srgbClr val="FF0000"/>
                </a:solidFill>
              </a:rPr>
              <a:t>jobb OFA sérülés </a:t>
            </a:r>
            <a:r>
              <a:rPr lang="hu-HU" sz="2000"/>
              <a:t>ellenére </a:t>
            </a:r>
            <a:r>
              <a:rPr lang="hu-HU" sz="2000">
                <a:solidFill>
                  <a:srgbClr val="00B050"/>
                </a:solidFill>
              </a:rPr>
              <a:t>jobb FFA arc-szenzitív </a:t>
            </a:r>
            <a:r>
              <a:rPr lang="hu-HU" sz="1200"/>
              <a:t>(Prieto és mtsai., 2011)</a:t>
            </a:r>
            <a:endParaRPr lang="hu-HU" sz="2400"/>
          </a:p>
          <a:p>
            <a:r>
              <a:rPr lang="hu-HU" sz="2000">
                <a:solidFill>
                  <a:srgbClr val="00B050"/>
                </a:solidFill>
              </a:rPr>
              <a:t>6 DP-ás; normál arcadaptáció </a:t>
            </a:r>
            <a:r>
              <a:rPr lang="hu-HU" sz="1200"/>
              <a:t>(Avidan és mtsai., 2005; Avidan és Behrmann, 2009)</a:t>
            </a:r>
          </a:p>
          <a:p>
            <a:r>
              <a:rPr lang="hu-HU" sz="2000">
                <a:solidFill>
                  <a:srgbClr val="00B050"/>
                </a:solidFill>
              </a:rPr>
              <a:t>MZ</a:t>
            </a:r>
            <a:r>
              <a:rPr lang="hu-HU" sz="2000"/>
              <a:t>:</a:t>
            </a:r>
            <a:r>
              <a:rPr lang="hu-HU" sz="1200"/>
              <a:t> (DeGutis és mtsai., 2007)</a:t>
            </a:r>
          </a:p>
          <a:p>
            <a:endParaRPr lang="hu-HU" sz="1200"/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932363" y="1628775"/>
            <a:ext cx="4211637" cy="4525963"/>
          </a:xfrm>
          <a:prstGeom prst="rect">
            <a:avLst/>
          </a:prstGeom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>
                <a:solidFill>
                  <a:srgbClr val="FF0000"/>
                </a:solidFill>
              </a:rPr>
              <a:t>3 DP-ás: nincs arc-szenzitivitás </a:t>
            </a:r>
            <a:r>
              <a:rPr lang="hu-HU" sz="1200"/>
              <a:t>(Hadjikhani &amp; deGelder, 2002)</a:t>
            </a:r>
            <a:endParaRPr lang="hu-HU" sz="20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20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20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8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>
                <a:solidFill>
                  <a:srgbClr val="FF0000"/>
                </a:solidFill>
              </a:rPr>
              <a:t>KW: nincs arc-szenzitivitás          </a:t>
            </a:r>
            <a:r>
              <a:rPr lang="hu-HU" sz="1200"/>
              <a:t>(Bentin és mtsai., 2007)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hu-HU" sz="2000">
                <a:solidFill>
                  <a:srgbClr val="FF0000"/>
                </a:solidFill>
              </a:rPr>
              <a:t>6 DP-ás: FFG (csökkent) térfogata korrelált a felismerési teljesítménnyel</a:t>
            </a:r>
            <a:r>
              <a:rPr lang="hu-HU" sz="1200"/>
              <a:t> (Behrmann és mtsai., 2007)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12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2000"/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8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2000">
              <a:solidFill>
                <a:srgbClr val="00B05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hu-HU" sz="2000"/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4163" y="2247900"/>
            <a:ext cx="318452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644900"/>
            <a:ext cx="3140075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54413" y="3028950"/>
            <a:ext cx="10922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1484313"/>
            <a:ext cx="101441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ím 1"/>
          <p:cNvSpPr>
            <a:spLocks noGrp="1"/>
          </p:cNvSpPr>
          <p:nvPr>
            <p:ph type="title"/>
          </p:nvPr>
        </p:nvSpPr>
        <p:spPr>
          <a:xfrm>
            <a:off x="457200" y="1588"/>
            <a:ext cx="8229600" cy="1143000"/>
          </a:xfrm>
        </p:spPr>
        <p:txBody>
          <a:bodyPr/>
          <a:lstStyle/>
          <a:p>
            <a:r>
              <a:rPr lang="hu-HU" sz="4000"/>
              <a:t>1. vizsgálat - teljes agy-elemzés</a:t>
            </a:r>
          </a:p>
        </p:txBody>
      </p:sp>
      <p:cxnSp>
        <p:nvCxnSpPr>
          <p:cNvPr id="4" name="Egyenes összekötő 3"/>
          <p:cNvCxnSpPr/>
          <p:nvPr/>
        </p:nvCxnSpPr>
        <p:spPr>
          <a:xfrm>
            <a:off x="714348" y="928670"/>
            <a:ext cx="8072494" cy="71438"/>
          </a:xfrm>
          <a:prstGeom prst="line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295" endPos="92000" dist="1016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074863"/>
            <a:ext cx="8443912" cy="409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Szövegdoboz 5"/>
          <p:cNvSpPr txBox="1">
            <a:spLocks noChangeArrowheads="1"/>
          </p:cNvSpPr>
          <p:nvPr/>
        </p:nvSpPr>
        <p:spPr bwMode="auto">
          <a:xfrm>
            <a:off x="1687513" y="1414463"/>
            <a:ext cx="3028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hu-HU" sz="3600"/>
              <a:t>Arc vs. nem arc</a:t>
            </a:r>
          </a:p>
        </p:txBody>
      </p:sp>
      <p:sp>
        <p:nvSpPr>
          <p:cNvPr id="32774" name="Szövegdoboz 7"/>
          <p:cNvSpPr txBox="1">
            <a:spLocks noChangeArrowheads="1"/>
          </p:cNvSpPr>
          <p:nvPr/>
        </p:nvSpPr>
        <p:spPr bwMode="auto">
          <a:xfrm>
            <a:off x="6588125" y="1425575"/>
            <a:ext cx="22320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hu-HU" sz="2000"/>
              <a:t>CTRL vs. CP (Arc vs. nem arc)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Elektrofiziológia – szerzett esetek</a:t>
            </a:r>
          </a:p>
        </p:txBody>
      </p:sp>
      <p:sp>
        <p:nvSpPr>
          <p:cNvPr id="33795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N170 nem arc-szelektív</a:t>
            </a:r>
          </a:p>
          <a:p>
            <a:r>
              <a:rPr lang="hu-HU"/>
              <a:t>N400 és P600 (ismerősségi komponensek): nem tükröződik rajtuk, hogy ismerték-e a bemutatott személyt vagy sem</a:t>
            </a:r>
          </a:p>
          <a:p>
            <a:r>
              <a:rPr lang="hu-HU"/>
              <a:t>Néha volt rejtett felismerés (P300), igaz, hogy később jelent meg</a:t>
            </a:r>
          </a:p>
          <a:p>
            <a:r>
              <a:rPr lang="hu-HU"/>
              <a:t>Dalrympe et al., 2011: csak akkor marad arc-szelektív az N170, ha a Mag rendszernek legalább két területe ép marad!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Mit tudunk eddig?</a:t>
            </a:r>
            <a:endParaRPr lang="hu-HU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u-HU"/>
              <a:t>Szociális lények vagyunk</a:t>
            </a:r>
          </a:p>
          <a:p>
            <a:pPr eaLnBrk="1" hangingPunct="1"/>
            <a:r>
              <a:rPr lang="hu-HU"/>
              <a:t>Az arcok nagyon fontosak számunkra</a:t>
            </a:r>
          </a:p>
          <a:p>
            <a:pPr eaLnBrk="1" hangingPunct="1"/>
            <a:r>
              <a:rPr lang="hu-HU"/>
              <a:t>Körülvesznek minket</a:t>
            </a:r>
          </a:p>
          <a:p>
            <a:pPr eaLnBrk="1" hangingPunct="1"/>
            <a:r>
              <a:rPr lang="hu-HU"/>
              <a:t>Rengeteg tulajdonságot hordoznak</a:t>
            </a:r>
          </a:p>
          <a:p>
            <a:pPr lvl="1" eaLnBrk="1" hangingPunct="1"/>
            <a:r>
              <a:rPr lang="hu-HU"/>
              <a:t>Nem, kor, érzelem, rassz, szimpátia, ismerősség</a:t>
            </a:r>
          </a:p>
          <a:p>
            <a:pPr lvl="1" eaLnBrk="1" hangingPunct="1">
              <a:buFontTx/>
              <a:buNone/>
            </a:pPr>
            <a:endParaRPr lang="hu-HU"/>
          </a:p>
          <a:p>
            <a:pPr lvl="1" eaLnBrk="1" hangingPunct="1">
              <a:buFontTx/>
              <a:buNone/>
            </a:pPr>
            <a:r>
              <a:rPr lang="hu-HU"/>
              <a:t>Hajlamosak vagyunk mindenben arcokat látni!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Elektrofiziológia – genetikai eredetű zavar</a:t>
            </a:r>
          </a:p>
        </p:txBody>
      </p:sp>
      <p:sp>
        <p:nvSpPr>
          <p:cNvPr id="34819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/>
              <a:t>N170 nem arc-szelektív, de amiatt, mert nem-arc ingerekre is nagyobb a válasz</a:t>
            </a:r>
          </a:p>
          <a:p>
            <a:r>
              <a:rPr lang="hu-HU"/>
              <a:t>Nem a strukturális kódolás hiányzik, hanem a specifikus jelleg!</a:t>
            </a:r>
          </a:p>
          <a:p>
            <a:r>
              <a:rPr lang="hu-HU"/>
              <a:t>Minnebusch et al., 2007: nagyobb N170 karikatúrákra, tehát az arcok közötti különbségek bekódolása nem kellően hatékony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Fejlesztés?</a:t>
            </a:r>
          </a:p>
        </p:txBody>
      </p:sp>
      <p:sp>
        <p:nvSpPr>
          <p:cNvPr id="3584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r>
              <a:rPr lang="hu-HU" sz="2400"/>
              <a:t>DeGutis et al., 2007: 14 hónapos tréning, feladat: arcok téri konfigurációjának megkülönböztetése</a:t>
            </a:r>
          </a:p>
          <a:p>
            <a:r>
              <a:rPr lang="hu-HU" sz="2400"/>
              <a:t>Tréning végére kontrollszerű teljesítmény és N170</a:t>
            </a:r>
          </a:p>
          <a:p>
            <a:r>
              <a:rPr lang="hu-HU" sz="2400"/>
              <a:t>fMRI: OFA – FFA kapcsolat megerősödött</a:t>
            </a:r>
          </a:p>
          <a:p>
            <a:r>
              <a:rPr lang="hu-HU" sz="2400"/>
              <a:t>Feketeleves: tréning elhagyása – leromlott, újabb tréning – visszatért, rövidebb idő után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/>
          <a:srcRect l="15506" t="36707" r="38535" b="18651"/>
          <a:stretch>
            <a:fillRect/>
          </a:stretch>
        </p:blipFill>
        <p:spPr bwMode="auto">
          <a:xfrm>
            <a:off x="5148263" y="4448175"/>
            <a:ext cx="3849687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/>
          <a:srcRect l="31259" t="30399" r="38927" b="15814"/>
          <a:stretch>
            <a:fillRect/>
          </a:stretch>
        </p:blipFill>
        <p:spPr bwMode="auto">
          <a:xfrm>
            <a:off x="5580063" y="1268413"/>
            <a:ext cx="287972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/>
          </p:cNvGraphicFramePr>
          <p:nvPr>
            <p:extLst/>
          </p:nvPr>
        </p:nvGraphicFramePr>
        <p:xfrm>
          <a:off x="683568" y="476672"/>
          <a:ext cx="7975848" cy="5805525"/>
        </p:xfrm>
        <a:graphic>
          <a:graphicData uri="http://schemas.openxmlformats.org/drawingml/2006/table">
            <a:tbl>
              <a:tblPr/>
              <a:tblGrid>
                <a:gridCol w="644513"/>
                <a:gridCol w="1450154"/>
                <a:gridCol w="5881181"/>
              </a:tblGrid>
              <a:tr h="55886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Időpont</a:t>
                      </a:r>
                      <a:endParaRPr kumimoji="0" lang="hu-HU" altLang="hu-H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Téma</a:t>
                      </a:r>
                      <a:endParaRPr kumimoji="0" lang="hu-HU" altLang="hu-HU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Óramegbeszélés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speciálisak (?), korai modellek, arcok reprezentációja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Fejlődési adatok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6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4.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február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arcon tükröződő érzelmek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5.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6.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Szociális aspektusok (tekintet iránya, nem, kor, attraktivitás)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6.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1. Zárthelyi dolgozat</a:t>
                      </a:r>
                      <a:endParaRPr kumimoji="0" lang="hu-HU" altLang="hu-H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7.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- </a:t>
                      </a:r>
                      <a:r>
                        <a:rPr kumimoji="0" lang="hu-HU" alt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elektrofiziológia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8.</a:t>
                      </a:r>
                      <a:endParaRPr kumimoji="0" lang="hu-HU" altLang="hu-H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március 27.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arcok idegi reprezentációja – képalkotó eljárások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9.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3.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Tavaszi szünet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10.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11.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17.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Az arcfelismerési zavar II., fejlődési rendellenességek, pszichiátria és arcok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12.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április 24.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Alkalmazások és érdekességek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13.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1.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Szünet</a:t>
                      </a:r>
                      <a:endParaRPr kumimoji="0" lang="hu-HU" alt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70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14.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8.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2. Zárthelyi dolgozat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11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15.</a:t>
                      </a:r>
                      <a:endParaRPr kumimoji="0" lang="hu-HU" altLang="hu-H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május 15.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hu-HU" alt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Javító-/Pótló ZH alkalom</a:t>
                      </a:r>
                    </a:p>
                  </a:txBody>
                  <a:tcPr marT="45725" marB="45725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8512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42" y="1438129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90" y="179147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591" y="2165242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344" y="2543944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85293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8140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914738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3.gstatic.com/images?q=tbn:ANd9GcQPQ9ttBxdK7QMlI6_ejJnnOcUdRZ_IVeyXFTracIXqFF2R4arT2d8K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7200"/>
            <a:ext cx="236984" cy="23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7649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04800"/>
            <a:ext cx="80676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chu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838200"/>
            <a:ext cx="5345906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1693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achup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3425429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25926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chu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1" y="838200"/>
            <a:ext cx="5345906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16646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MPbef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4705" y="1169990"/>
            <a:ext cx="6273403" cy="4975225"/>
          </a:xfrm>
          <a:noFill/>
        </p:spPr>
      </p:pic>
      <p:pic>
        <p:nvPicPr>
          <p:cNvPr id="195587" name="Picture 3" descr="MP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05" y="1169990"/>
            <a:ext cx="6273403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0541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9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1951</Words>
  <Application>Microsoft Office PowerPoint</Application>
  <PresentationFormat>Diavetítés a képernyőre (4:3 oldalarány)</PresentationFormat>
  <Paragraphs>348</Paragraphs>
  <Slides>42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42</vt:i4>
      </vt:variant>
    </vt:vector>
  </HeadingPairs>
  <TitlesOfParts>
    <vt:vector size="48" baseType="lpstr">
      <vt:lpstr>ＭＳ Ｐゴシック</vt:lpstr>
      <vt:lpstr>Arial</vt:lpstr>
      <vt:lpstr>Calibri</vt:lpstr>
      <vt:lpstr>Tunga</vt:lpstr>
      <vt:lpstr>Wingdings</vt:lpstr>
      <vt:lpstr>Office-téma</vt:lpstr>
      <vt:lpstr>Az emberi arcok  Az arcfelismerési zavar I. </vt:lpstr>
      <vt:lpstr>PowerPoint bemutató</vt:lpstr>
      <vt:lpstr>Az arcfelismerési zavar</vt:lpstr>
      <vt:lpstr>Mit tudunk eddig?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    Mi fontos a felismerésben?</vt:lpstr>
      <vt:lpstr>További érvek a konfigurális feldolgozásra</vt:lpstr>
      <vt:lpstr>PowerPoint bemutató</vt:lpstr>
      <vt:lpstr>Thatcher – illúzió (Thompson, 1980) </vt:lpstr>
      <vt:lpstr>Idegi korrelátumok – EEG, EKP</vt:lpstr>
      <vt:lpstr>Idegi korrelátumok – fMRI Haxby modellje, 2000</vt:lpstr>
      <vt:lpstr>Egy újabb érv a speciális jelleg mellett</vt:lpstr>
      <vt:lpstr>Prozopagnózia – Arcfelismerési zavar</vt:lpstr>
      <vt:lpstr>Történeti háttér</vt:lpstr>
      <vt:lpstr>PowerPoint bemutató</vt:lpstr>
      <vt:lpstr>Háttér</vt:lpstr>
      <vt:lpstr>Vizsgálati eszközök – vizuális rendszer</vt:lpstr>
      <vt:lpstr>PowerPoint bemutató</vt:lpstr>
      <vt:lpstr>Felismerhetők?</vt:lpstr>
      <vt:lpstr>Magyarázatok a fel-nem-ismerésre</vt:lpstr>
      <vt:lpstr>A zavarok csoportosítása</vt:lpstr>
      <vt:lpstr>PowerPoint bemutató</vt:lpstr>
      <vt:lpstr>A prosopagnosia az arcfelismerés funkcionális modelljében</vt:lpstr>
      <vt:lpstr>Viselkedéses profil</vt:lpstr>
      <vt:lpstr>PowerPoint bemutató</vt:lpstr>
      <vt:lpstr>Alcsoportokkal</vt:lpstr>
      <vt:lpstr>Szemmozgás mintázat</vt:lpstr>
      <vt:lpstr>Érzelem-feldolgozás</vt:lpstr>
      <vt:lpstr>Rejtett felismerés</vt:lpstr>
      <vt:lpstr>Idegi reprezentáció - strukturálisan</vt:lpstr>
      <vt:lpstr>Funkcionális eltérések</vt:lpstr>
      <vt:lpstr>Arc-szenzitivitás prosopagnosiában – (funkcionális) képalkotás</vt:lpstr>
      <vt:lpstr>1. vizsgálat - teljes agy-elemzés</vt:lpstr>
      <vt:lpstr>Elektrofiziológia – szerzett esetek</vt:lpstr>
      <vt:lpstr>Elektrofiziológia – genetikai eredetű zavar</vt:lpstr>
      <vt:lpstr>Fejlesztés?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 - kurzus</dc:title>
  <dc:creator>home</dc:creator>
  <cp:lastModifiedBy>Márti</cp:lastModifiedBy>
  <cp:revision>107</cp:revision>
  <cp:lastPrinted>2018-03-19T14:37:30Z</cp:lastPrinted>
  <dcterms:created xsi:type="dcterms:W3CDTF">2018-04-08T07:25:24Z</dcterms:created>
  <dcterms:modified xsi:type="dcterms:W3CDTF">2018-04-10T13:51:04Z</dcterms:modified>
</cp:coreProperties>
</file>