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4"/>
  </p:handoutMasterIdLst>
  <p:sldIdLst>
    <p:sldId id="310" r:id="rId2"/>
    <p:sldId id="326" r:id="rId3"/>
    <p:sldId id="328" r:id="rId4"/>
    <p:sldId id="329" r:id="rId5"/>
    <p:sldId id="330" r:id="rId6"/>
    <p:sldId id="331" r:id="rId7"/>
    <p:sldId id="332" r:id="rId8"/>
    <p:sldId id="377" r:id="rId9"/>
    <p:sldId id="333" r:id="rId10"/>
    <p:sldId id="334" r:id="rId11"/>
    <p:sldId id="335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43" r:id="rId20"/>
    <p:sldId id="344" r:id="rId21"/>
    <p:sldId id="345" r:id="rId22"/>
    <p:sldId id="346" r:id="rId23"/>
    <p:sldId id="347" r:id="rId24"/>
    <p:sldId id="348" r:id="rId25"/>
    <p:sldId id="349" r:id="rId26"/>
    <p:sldId id="350" r:id="rId27"/>
    <p:sldId id="351" r:id="rId28"/>
    <p:sldId id="352" r:id="rId29"/>
    <p:sldId id="353" r:id="rId30"/>
    <p:sldId id="354" r:id="rId31"/>
    <p:sldId id="355" r:id="rId32"/>
    <p:sldId id="357" r:id="rId33"/>
    <p:sldId id="358" r:id="rId34"/>
    <p:sldId id="359" r:id="rId35"/>
    <p:sldId id="360" r:id="rId36"/>
    <p:sldId id="361" r:id="rId37"/>
    <p:sldId id="362" r:id="rId38"/>
    <p:sldId id="374" r:id="rId39"/>
    <p:sldId id="375" r:id="rId40"/>
    <p:sldId id="363" r:id="rId41"/>
    <p:sldId id="364" r:id="rId42"/>
    <p:sldId id="365" r:id="rId43"/>
    <p:sldId id="369" r:id="rId44"/>
    <p:sldId id="366" r:id="rId45"/>
    <p:sldId id="367" r:id="rId46"/>
    <p:sldId id="368" r:id="rId47"/>
    <p:sldId id="373" r:id="rId48"/>
    <p:sldId id="376" r:id="rId49"/>
    <p:sldId id="370" r:id="rId50"/>
    <p:sldId id="371" r:id="rId51"/>
    <p:sldId id="372" r:id="rId52"/>
    <p:sldId id="327" r:id="rId53"/>
  </p:sldIdLst>
  <p:sldSz cx="9144000" cy="6858000" type="screen4x3"/>
  <p:notesSz cx="6797675" cy="9926638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6" autoAdjust="0"/>
    <p:restoredTop sz="94660"/>
  </p:normalViewPr>
  <p:slideViewPr>
    <p:cSldViewPr>
      <p:cViewPr varScale="1">
        <p:scale>
          <a:sx n="103" d="100"/>
          <a:sy n="103" d="100"/>
        </p:scale>
        <p:origin x="24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5ACEBE-7797-4D95-9C6F-059333BD89EA}" type="datetimeFigureOut">
              <a:rPr lang="hu-HU" smtClean="0"/>
              <a:t>2018.03.20.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06E0A6-F7A0-4CFB-BC2D-70E6307793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838421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B16E9-CBCB-4A40-9614-0761CA355C94}" type="datetimeFigureOut">
              <a:rPr lang="hu-HU"/>
              <a:pPr>
                <a:defRPr/>
              </a:pPr>
              <a:t>2018.03.20.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752A2-2792-4BCC-9155-2BF8664D52C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179CE-F3DE-498D-8633-1E1FE799F02F}" type="datetimeFigureOut">
              <a:rPr lang="hu-HU"/>
              <a:pPr>
                <a:defRPr/>
              </a:pPr>
              <a:t>2018.03.20.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53BAF-E28F-4F20-9FE0-96B83610D0E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23F69-9CD8-4124-9731-3BEEDE9C2B14}" type="datetimeFigureOut">
              <a:rPr lang="hu-HU"/>
              <a:pPr>
                <a:defRPr/>
              </a:pPr>
              <a:t>2018.03.20.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32825-90B1-48D7-B02C-A4EB3E6C2BE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hu-HU" smtClean="0"/>
              <a:t>Click to edit Master title style</a:t>
            </a:r>
            <a:endParaRPr lang="hu-H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E306C-2042-4265-AA14-1E3FD961306B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03410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hu-HU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hu-H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D08A6-C695-495A-B665-1E6CB84F33F8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40452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C6A33-4634-4799-A420-EFEE0016A3BE}" type="datetimeFigureOut">
              <a:rPr lang="hu-HU"/>
              <a:pPr>
                <a:defRPr/>
              </a:pPr>
              <a:t>2018.03.20.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EF7FE-FE76-46F6-95D0-9DF7CEEFA38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7F0C3-3E54-4FDC-9ECD-DD90F81E472A}" type="datetimeFigureOut">
              <a:rPr lang="hu-HU"/>
              <a:pPr>
                <a:defRPr/>
              </a:pPr>
              <a:t>2018.03.20.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93989-F171-4552-8735-BBD45817C39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7BF5B-3442-4105-BA53-71443C7F7E1F}" type="datetimeFigureOut">
              <a:rPr lang="hu-HU"/>
              <a:pPr>
                <a:defRPr/>
              </a:pPr>
              <a:t>2018.03.20.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8705E-3E1A-4057-89CB-6AE3988F093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66A22-F289-432A-A5AD-95041DEAEC3F}" type="datetimeFigureOut">
              <a:rPr lang="hu-HU"/>
              <a:pPr>
                <a:defRPr/>
              </a:pPr>
              <a:t>2018.03.20.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585CC-6BAC-4B0D-8854-CA30920E014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7E7A6-EF6C-4573-9AFD-AEB6C44B7E8D}" type="datetimeFigureOut">
              <a:rPr lang="hu-HU"/>
              <a:pPr>
                <a:defRPr/>
              </a:pPr>
              <a:t>2018.03.20.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F83B6-7E41-48F8-ACF4-F40B4251C32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E91FA-63F0-4BBF-A9F6-447A9221AD6D}" type="datetimeFigureOut">
              <a:rPr lang="hu-HU"/>
              <a:pPr>
                <a:defRPr/>
              </a:pPr>
              <a:t>2018.03.20.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B79BF-4073-4785-9DA3-C461BBAE6BE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FB95F-1C35-4107-98E3-C943DFFB9BC9}" type="datetimeFigureOut">
              <a:rPr lang="hu-HU"/>
              <a:pPr>
                <a:defRPr/>
              </a:pPr>
              <a:t>2018.03.20.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9F662-FA20-4719-BC17-1EB21B68DFF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9ABF6-4C5C-4894-AC1E-A34C7A21C6D3}" type="datetimeFigureOut">
              <a:rPr lang="hu-HU"/>
              <a:pPr>
                <a:defRPr/>
              </a:pPr>
              <a:t>2018.03.20.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D837C-3153-4C16-8C89-2EA5759C883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36E9382-9FE9-4EED-B484-1D7AE82B5964}" type="datetimeFigureOut">
              <a:rPr lang="hu-HU"/>
              <a:pPr>
                <a:defRPr/>
              </a:pPr>
              <a:t>2018.03.20.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7619B13-83C8-45B2-B3CC-6BCEA44D715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gsci.bme.hu/~ktkuser/KURZUSOK/BMETE47A014/2016_2017_2/" TargetMode="External"/><Relationship Id="rId2" Type="http://schemas.openxmlformats.org/officeDocument/2006/relationships/hyperlink" Target="mailto:mzimmer@cogsci.bme.h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11" Type="http://schemas.openxmlformats.org/officeDocument/2006/relationships/image" Target="../media/image32.jpe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oleObject" Target="../embeddings/oleObject4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196752"/>
            <a:ext cx="7772400" cy="2403699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Az emberi arcok</a:t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sz="3100" dirty="0" smtClean="0"/>
              <a:t>Az arcok idegi reprezentációja</a:t>
            </a:r>
            <a:br>
              <a:rPr lang="hu-HU" sz="3100" dirty="0" smtClean="0"/>
            </a:br>
            <a:r>
              <a:rPr lang="hu-HU" sz="3100" dirty="0" err="1" smtClean="0"/>
              <a:t>Elektrofiziológia</a:t>
            </a:r>
            <a:r>
              <a:rPr lang="hu-HU" altLang="hu-HU" sz="54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/>
            </a:r>
            <a:br>
              <a:rPr lang="hu-HU" altLang="hu-HU" sz="5400" b="1" dirty="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39552" y="3861048"/>
            <a:ext cx="8352928" cy="1752600"/>
          </a:xfrm>
        </p:spPr>
        <p:txBody>
          <a:bodyPr>
            <a:normAutofit/>
          </a:bodyPr>
          <a:lstStyle/>
          <a:p>
            <a:r>
              <a:rPr lang="hu-HU" dirty="0" smtClean="0"/>
              <a:t>Zimmer Márta</a:t>
            </a:r>
          </a:p>
          <a:p>
            <a:r>
              <a:rPr lang="hu-HU" sz="1900" dirty="0" err="1" smtClean="0">
                <a:hlinkClick r:id="rId2"/>
              </a:rPr>
              <a:t>mzimmer</a:t>
            </a:r>
            <a:r>
              <a:rPr lang="hu-HU" sz="1900" dirty="0" smtClean="0">
                <a:hlinkClick r:id="rId2"/>
              </a:rPr>
              <a:t>@</a:t>
            </a:r>
            <a:r>
              <a:rPr lang="hu-HU" sz="1900" dirty="0" err="1" smtClean="0">
                <a:hlinkClick r:id="rId2"/>
              </a:rPr>
              <a:t>cogsci.bme.hu</a:t>
            </a:r>
            <a:endParaRPr lang="hu-HU" sz="1900" dirty="0" smtClean="0"/>
          </a:p>
          <a:p>
            <a:endParaRPr lang="hu-HU" sz="1900" dirty="0"/>
          </a:p>
          <a:p>
            <a:r>
              <a:rPr lang="hu-HU" sz="1900" dirty="0">
                <a:hlinkClick r:id="rId3"/>
              </a:rPr>
              <a:t>http://www.cogsci.bme.hu/~</a:t>
            </a:r>
            <a:r>
              <a:rPr lang="hu-HU" sz="1900" dirty="0" smtClean="0">
                <a:hlinkClick r:id="rId3"/>
              </a:rPr>
              <a:t>ktkuser/KURZUSOK/BMETE47A014/2017_2018_2/</a:t>
            </a:r>
            <a:endParaRPr lang="hu-HU" sz="1900" dirty="0" smtClean="0"/>
          </a:p>
          <a:p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373063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i="1"/>
              <a:t>Elektroenkefalogram</a:t>
            </a:r>
            <a:r>
              <a:rPr lang="en-US" altLang="hu-HU"/>
              <a:t> (EEG)	</a:t>
            </a:r>
          </a:p>
        </p:txBody>
      </p:sp>
      <p:sp>
        <p:nvSpPr>
          <p:cNvPr id="911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1628800"/>
            <a:ext cx="3028950" cy="29146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altLang="hu-HU" sz="1800" dirty="0"/>
              <a:t>Az </a:t>
            </a:r>
            <a:r>
              <a:rPr lang="en-US" altLang="hu-HU" sz="1800" dirty="0"/>
              <a:t>EEG</a:t>
            </a:r>
            <a:r>
              <a:rPr lang="hu-HU" altLang="hu-HU" sz="1800" dirty="0"/>
              <a:t> </a:t>
            </a:r>
            <a:r>
              <a:rPr lang="en-US" altLang="hu-HU" sz="1800" dirty="0"/>
              <a:t>—</a:t>
            </a:r>
            <a:r>
              <a:rPr lang="hu-HU" altLang="hu-HU" sz="1800" dirty="0"/>
              <a:t> egy </a:t>
            </a:r>
            <a:r>
              <a:rPr lang="en-US" altLang="hu-HU" sz="1800" dirty="0" err="1"/>
              <a:t>os</a:t>
            </a:r>
            <a:r>
              <a:rPr lang="hu-HU" altLang="hu-HU" sz="1800" dirty="0"/>
              <a:t>z</a:t>
            </a:r>
            <a:r>
              <a:rPr lang="en-US" altLang="hu-HU" sz="1800" dirty="0" err="1"/>
              <a:t>cill</a:t>
            </a:r>
            <a:r>
              <a:rPr lang="hu-HU" altLang="hu-HU" sz="1800" dirty="0" err="1"/>
              <a:t>áló</a:t>
            </a:r>
            <a:r>
              <a:rPr lang="en-US" altLang="hu-HU" sz="1800" dirty="0"/>
              <a:t> </a:t>
            </a:r>
            <a:r>
              <a:rPr lang="hu-HU" altLang="hu-HU" sz="1800" dirty="0"/>
              <a:t>feszültség, melyet a hajas fejbőrről vezetünk el</a:t>
            </a:r>
          </a:p>
          <a:p>
            <a:pPr lvl="1">
              <a:lnSpc>
                <a:spcPct val="90000"/>
              </a:lnSpc>
            </a:pPr>
            <a:r>
              <a:rPr lang="en-US" altLang="hu-HU" sz="1800" dirty="0"/>
              <a:t> </a:t>
            </a:r>
            <a:r>
              <a:rPr lang="hu-HU" altLang="hu-HU" sz="1800" dirty="0"/>
              <a:t>sok neuron együttes aktivitását mutatja</a:t>
            </a:r>
            <a:endParaRPr lang="en-US" altLang="hu-HU" sz="1800" dirty="0"/>
          </a:p>
          <a:p>
            <a:pPr lvl="1">
              <a:lnSpc>
                <a:spcPct val="90000"/>
              </a:lnSpc>
            </a:pPr>
            <a:r>
              <a:rPr lang="en-US" altLang="hu-HU" sz="1800" dirty="0"/>
              <a:t> </a:t>
            </a:r>
            <a:r>
              <a:rPr lang="hu-HU" altLang="hu-HU" sz="1800" dirty="0"/>
              <a:t>kicsi (</a:t>
            </a:r>
            <a:r>
              <a:rPr lang="en-US" altLang="hu-HU" sz="1800" dirty="0">
                <a:cs typeface="Arial" panose="020B0604020202020204" pitchFamily="34" charset="0"/>
              </a:rPr>
              <a:t>µ</a:t>
            </a:r>
            <a:r>
              <a:rPr lang="hu-HU" altLang="hu-HU" sz="1800" dirty="0" err="1">
                <a:cs typeface="Arial" panose="020B0604020202020204" pitchFamily="34" charset="0"/>
              </a:rPr>
              <a:t>V-os</a:t>
            </a:r>
            <a:r>
              <a:rPr lang="hu-HU" altLang="hu-HU" sz="1800" dirty="0">
                <a:cs typeface="Arial" panose="020B0604020202020204" pitchFamily="34" charset="0"/>
              </a:rPr>
              <a:t> </a:t>
            </a:r>
            <a:r>
              <a:rPr lang="hu-HU" altLang="hu-HU" sz="1800" dirty="0" smtClean="0">
                <a:cs typeface="Arial" panose="020B0604020202020204" pitchFamily="34" charset="0"/>
              </a:rPr>
              <a:t>nagyságrend)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hu-HU" altLang="hu-HU" sz="1800" dirty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hu-HU" altLang="hu-HU" sz="2200" dirty="0" smtClean="0"/>
              <a:t>Legismertebb </a:t>
            </a:r>
            <a:r>
              <a:rPr lang="hu-HU" altLang="hu-HU" sz="2200" dirty="0"/>
              <a:t>frekvencia sávok</a:t>
            </a:r>
            <a:r>
              <a:rPr lang="en-US" altLang="hu-HU" sz="2200" dirty="0"/>
              <a:t>  </a:t>
            </a:r>
          </a:p>
          <a:p>
            <a:pPr marL="742950" lvl="2" indent="-342900">
              <a:lnSpc>
                <a:spcPct val="90000"/>
              </a:lnSpc>
            </a:pPr>
            <a:r>
              <a:rPr lang="en-US" altLang="hu-HU" sz="1400" dirty="0"/>
              <a:t>Delta 0.5-4 Hz </a:t>
            </a:r>
          </a:p>
          <a:p>
            <a:pPr marL="742950" lvl="2" indent="-342900">
              <a:lnSpc>
                <a:spcPct val="90000"/>
              </a:lnSpc>
            </a:pPr>
            <a:r>
              <a:rPr lang="en-US" altLang="hu-HU" sz="1400" dirty="0"/>
              <a:t>Theta 4-8 Hz</a:t>
            </a:r>
          </a:p>
          <a:p>
            <a:pPr marL="742950" lvl="2" indent="-342900">
              <a:lnSpc>
                <a:spcPct val="90000"/>
              </a:lnSpc>
            </a:pPr>
            <a:r>
              <a:rPr lang="en-US" altLang="hu-HU" sz="1400" dirty="0"/>
              <a:t>Alpha 8-13 Hz</a:t>
            </a:r>
          </a:p>
          <a:p>
            <a:pPr marL="742950" lvl="2" indent="-342900">
              <a:lnSpc>
                <a:spcPct val="90000"/>
              </a:lnSpc>
            </a:pPr>
            <a:r>
              <a:rPr lang="en-US" altLang="hu-HU" sz="1400" dirty="0"/>
              <a:t>Beta 13-30 Hz</a:t>
            </a:r>
          </a:p>
          <a:p>
            <a:pPr marL="742950" lvl="2" indent="-342900">
              <a:lnSpc>
                <a:spcPct val="90000"/>
              </a:lnSpc>
            </a:pPr>
            <a:r>
              <a:rPr lang="en-US" altLang="hu-HU" sz="1400" dirty="0"/>
              <a:t>Gamma 30-50 Hz</a:t>
            </a:r>
          </a:p>
          <a:p>
            <a:pPr lvl="1">
              <a:lnSpc>
                <a:spcPct val="90000"/>
              </a:lnSpc>
            </a:pPr>
            <a:endParaRPr lang="en-US" altLang="hu-HU" dirty="0"/>
          </a:p>
        </p:txBody>
      </p:sp>
      <p:pic>
        <p:nvPicPr>
          <p:cNvPr id="911364" name="Picture 4" descr="freq bands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" b="-870"/>
          <a:stretch/>
        </p:blipFill>
        <p:spPr>
          <a:xfrm>
            <a:off x="3707903" y="2664000"/>
            <a:ext cx="4742215" cy="3096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11365" name="Rectangle 5"/>
          <p:cNvSpPr>
            <a:spLocks noChangeArrowheads="1"/>
          </p:cNvSpPr>
          <p:nvPr/>
        </p:nvSpPr>
        <p:spPr bwMode="auto">
          <a:xfrm>
            <a:off x="3707904" y="1772816"/>
            <a:ext cx="4464496" cy="61379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u-HU" altLang="hu-HU" sz="1600" dirty="0"/>
              <a:t>Kiváló időbeli felbontás</a:t>
            </a:r>
          </a:p>
          <a:p>
            <a:pPr algn="ctr"/>
            <a:r>
              <a:rPr lang="hu-HU" altLang="hu-HU" sz="1600" dirty="0"/>
              <a:t>Relatíve </a:t>
            </a:r>
            <a:r>
              <a:rPr lang="hu-HU" altLang="hu-HU" sz="1600" dirty="0" err="1"/>
              <a:t>non-invázív</a:t>
            </a:r>
            <a:r>
              <a:rPr lang="hu-HU" altLang="hu-HU" sz="1600" dirty="0"/>
              <a:t> és nem kellemetlen</a:t>
            </a:r>
          </a:p>
        </p:txBody>
      </p:sp>
    </p:spTree>
    <p:extLst>
      <p:ext uri="{BB962C8B-B14F-4D97-AF65-F5344CB8AC3E}">
        <p14:creationId xmlns:p14="http://schemas.microsoft.com/office/powerpoint/2010/main" val="36870125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0" name="Text Box 2"/>
          <p:cNvSpPr txBox="1">
            <a:spLocks noChangeArrowheads="1"/>
          </p:cNvSpPr>
          <p:nvPr/>
        </p:nvSpPr>
        <p:spPr bwMode="auto">
          <a:xfrm>
            <a:off x="1763688" y="620688"/>
            <a:ext cx="6172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 sz="2400" b="1" dirty="0"/>
              <a:t>Az EEG történeti háttere</a:t>
            </a:r>
          </a:p>
        </p:txBody>
      </p:sp>
      <p:sp>
        <p:nvSpPr>
          <p:cNvPr id="851971" name="Line 3"/>
          <p:cNvSpPr>
            <a:spLocks noChangeShapeType="1"/>
          </p:cNvSpPr>
          <p:nvPr/>
        </p:nvSpPr>
        <p:spPr bwMode="auto">
          <a:xfrm>
            <a:off x="1979712" y="1196752"/>
            <a:ext cx="53721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pic>
        <p:nvPicPr>
          <p:cNvPr id="851973" name="Picture 5" descr="appartur ber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106341"/>
            <a:ext cx="4143375" cy="26658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1974" name="Picture 6" descr="hansberg1873-19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19" y="1916906"/>
            <a:ext cx="2143125" cy="3257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1975" name="Text Box 7"/>
          <p:cNvSpPr txBox="1">
            <a:spLocks noChangeArrowheads="1"/>
          </p:cNvSpPr>
          <p:nvPr/>
        </p:nvSpPr>
        <p:spPr bwMode="auto">
          <a:xfrm>
            <a:off x="3563888" y="1556792"/>
            <a:ext cx="4229100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 dirty="0">
                <a:latin typeface="Times New Roman" panose="02020603050405020304" pitchFamily="18" charset="0"/>
              </a:rPr>
              <a:t>Hans Berger (1873-1941) a jénai egyetemen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dirty="0">
                <a:latin typeface="Times New Roman" panose="02020603050405020304" pitchFamily="18" charset="0"/>
              </a:rPr>
              <a:t>hozta létre az első EEG laboratóriumot</a:t>
            </a:r>
            <a:r>
              <a:rPr lang="de-DE" altLang="hu-HU" dirty="0">
                <a:latin typeface="Times New Roman" panose="02020603050405020304" pitchFamily="18" charset="0"/>
              </a:rPr>
              <a:t> (</a:t>
            </a:r>
            <a:r>
              <a:rPr lang="de-DE" altLang="hu-HU" dirty="0" err="1">
                <a:latin typeface="Times New Roman" panose="02020603050405020304" pitchFamily="18" charset="0"/>
              </a:rPr>
              <a:t>alpha</a:t>
            </a:r>
            <a:r>
              <a:rPr lang="de-DE" altLang="hu-HU" dirty="0">
                <a:latin typeface="Times New Roman" panose="02020603050405020304" pitchFamily="18" charset="0"/>
              </a:rPr>
              <a:t> </a:t>
            </a:r>
            <a:r>
              <a:rPr lang="de-DE" altLang="hu-HU" dirty="0" err="1">
                <a:latin typeface="Times New Roman" panose="02020603050405020304" pitchFamily="18" charset="0"/>
              </a:rPr>
              <a:t>hullámok</a:t>
            </a:r>
            <a:r>
              <a:rPr lang="de-DE" altLang="hu-HU" dirty="0">
                <a:latin typeface="Times New Roman" panose="02020603050405020304" pitchFamily="18" charset="0"/>
              </a:rPr>
              <a:t>)</a:t>
            </a:r>
            <a:r>
              <a:rPr lang="hu-HU" altLang="hu-HU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851976" name="Picture 8" descr="berg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4800600"/>
            <a:ext cx="1285875" cy="985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1977" name="Picture 9" descr="First EEG recording (Berger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869160"/>
            <a:ext cx="3888581" cy="97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31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995" name="Line 3"/>
          <p:cNvSpPr>
            <a:spLocks noChangeShapeType="1"/>
          </p:cNvSpPr>
          <p:nvPr/>
        </p:nvSpPr>
        <p:spPr bwMode="auto">
          <a:xfrm>
            <a:off x="1763688" y="1628800"/>
            <a:ext cx="54292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52996" name="Text Box 4"/>
          <p:cNvSpPr txBox="1">
            <a:spLocks noChangeArrowheads="1"/>
          </p:cNvSpPr>
          <p:nvPr/>
        </p:nvSpPr>
        <p:spPr bwMode="auto">
          <a:xfrm>
            <a:off x="2051720" y="908720"/>
            <a:ext cx="4914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 sz="2400" b="1" dirty="0"/>
              <a:t>Az EEG keletkezésének alapjai</a:t>
            </a:r>
          </a:p>
        </p:txBody>
      </p:sp>
      <p:pic>
        <p:nvPicPr>
          <p:cNvPr id="852997" name="Picture 5" descr="cortex 6 lay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6" y="2605285"/>
            <a:ext cx="2374106" cy="37040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2999" name="Text Box 7"/>
          <p:cNvSpPr txBox="1">
            <a:spLocks noChangeArrowheads="1"/>
          </p:cNvSpPr>
          <p:nvPr/>
        </p:nvSpPr>
        <p:spPr bwMode="auto">
          <a:xfrm>
            <a:off x="3028950" y="1771651"/>
            <a:ext cx="39433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/>
              <a:t>Az EEG jel generátorai: agykérgi anatómia</a:t>
            </a:r>
          </a:p>
        </p:txBody>
      </p:sp>
      <p:grpSp>
        <p:nvGrpSpPr>
          <p:cNvPr id="2" name="Csoportba foglalás 1"/>
          <p:cNvGrpSpPr/>
          <p:nvPr/>
        </p:nvGrpSpPr>
        <p:grpSpPr>
          <a:xfrm>
            <a:off x="4788024" y="2564904"/>
            <a:ext cx="3196828" cy="3721894"/>
            <a:chOff x="4620817" y="2114551"/>
            <a:chExt cx="3196828" cy="3721894"/>
          </a:xfrm>
        </p:grpSpPr>
        <p:pic>
          <p:nvPicPr>
            <p:cNvPr id="852998" name="Picture 6" descr="pyramidal ce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0817" y="2114551"/>
              <a:ext cx="3196828" cy="37218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3000" name="Text Box 8"/>
            <p:cNvSpPr txBox="1">
              <a:spLocks noChangeArrowheads="1"/>
            </p:cNvSpPr>
            <p:nvPr/>
          </p:nvSpPr>
          <p:spPr bwMode="auto">
            <a:xfrm>
              <a:off x="4629150" y="4743450"/>
              <a:ext cx="114300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hu-HU" altLang="hu-HU" b="1" dirty="0">
                  <a:solidFill>
                    <a:srgbClr val="FF3300"/>
                  </a:solidFill>
                </a:rPr>
                <a:t>5. réteg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18490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019" name="Line 3"/>
          <p:cNvSpPr>
            <a:spLocks noChangeShapeType="1"/>
          </p:cNvSpPr>
          <p:nvPr/>
        </p:nvSpPr>
        <p:spPr bwMode="auto">
          <a:xfrm>
            <a:off x="1979712" y="1340768"/>
            <a:ext cx="54292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54020" name="Text Box 4"/>
          <p:cNvSpPr txBox="1">
            <a:spLocks noChangeArrowheads="1"/>
          </p:cNvSpPr>
          <p:nvPr/>
        </p:nvSpPr>
        <p:spPr bwMode="auto">
          <a:xfrm>
            <a:off x="2339752" y="764704"/>
            <a:ext cx="4914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 sz="2400" b="1" dirty="0"/>
              <a:t>Az EEG keletkezésének alapjai</a:t>
            </a:r>
          </a:p>
        </p:txBody>
      </p:sp>
      <p:pic>
        <p:nvPicPr>
          <p:cNvPr id="854021" name="Picture 5" descr="eeg gener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2204864"/>
            <a:ext cx="2684963" cy="35283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4022" name="Picture 6" descr="inputs and outputs of corte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492896"/>
            <a:ext cx="4057650" cy="27824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4023" name="Text Box 7"/>
          <p:cNvSpPr txBox="1">
            <a:spLocks noChangeArrowheads="1"/>
          </p:cNvSpPr>
          <p:nvPr/>
        </p:nvSpPr>
        <p:spPr bwMode="auto">
          <a:xfrm>
            <a:off x="1331640" y="1628800"/>
            <a:ext cx="65151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 dirty="0"/>
              <a:t>Az EEG generátorai az agykérgi piramissejtek és közvetlen neuronális kapcsolataik (</a:t>
            </a:r>
            <a:r>
              <a:rPr lang="hu-HU" altLang="hu-HU" dirty="0" err="1"/>
              <a:t>kolumnák</a:t>
            </a:r>
            <a:r>
              <a:rPr lang="hu-HU" altLang="hu-HU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22440386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042" name="Line 2"/>
          <p:cNvSpPr>
            <a:spLocks noChangeShapeType="1"/>
          </p:cNvSpPr>
          <p:nvPr/>
        </p:nvSpPr>
        <p:spPr bwMode="auto">
          <a:xfrm>
            <a:off x="1907704" y="1484784"/>
            <a:ext cx="5486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55043" name="Text Box 3"/>
          <p:cNvSpPr txBox="1">
            <a:spLocks noChangeArrowheads="1"/>
          </p:cNvSpPr>
          <p:nvPr/>
        </p:nvSpPr>
        <p:spPr bwMode="auto">
          <a:xfrm>
            <a:off x="2267744" y="548680"/>
            <a:ext cx="49149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 sz="2400" b="1" dirty="0"/>
              <a:t>Az agykérgi dipólus keletkezésének vázlata</a:t>
            </a:r>
          </a:p>
        </p:txBody>
      </p:sp>
      <p:pic>
        <p:nvPicPr>
          <p:cNvPr id="855045" name="Picture 5" descr="12_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942" y="3265512"/>
            <a:ext cx="3030140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5046" name="Picture 6" descr="eeg cortex curr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3275037"/>
            <a:ext cx="3429000" cy="2962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5047" name="Line 7"/>
          <p:cNvSpPr>
            <a:spLocks noChangeShapeType="1"/>
          </p:cNvSpPr>
          <p:nvPr/>
        </p:nvSpPr>
        <p:spPr bwMode="auto">
          <a:xfrm>
            <a:off x="3714750" y="3356992"/>
            <a:ext cx="114300" cy="0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55048" name="Text Box 8"/>
          <p:cNvSpPr txBox="1">
            <a:spLocks noChangeArrowheads="1"/>
          </p:cNvSpPr>
          <p:nvPr/>
        </p:nvSpPr>
        <p:spPr bwMode="auto">
          <a:xfrm>
            <a:off x="1187624" y="1628800"/>
            <a:ext cx="66294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hu-HU" altLang="hu-HU" dirty="0"/>
              <a:t>A piramissejt testeket és dendriteket tartalmazó rétegek közötti töltéskülönbség áramot indukál. Az EEG jel </a:t>
            </a:r>
            <a:r>
              <a:rPr lang="hu-HU" altLang="hu-HU" dirty="0" err="1"/>
              <a:t>poszt-szinaptikus</a:t>
            </a:r>
            <a:r>
              <a:rPr lang="hu-HU" altLang="hu-HU" dirty="0"/>
              <a:t> potenciálok (EPSP, IPSP) és a sejtmembránok lokális potenciálváltozásait kompenzáló </a:t>
            </a:r>
            <a:r>
              <a:rPr lang="hu-HU" altLang="hu-HU" dirty="0" err="1"/>
              <a:t>extracelluláris-hosszanti</a:t>
            </a:r>
            <a:r>
              <a:rPr lang="hu-HU" altLang="hu-HU" dirty="0"/>
              <a:t> áramok eredője.</a:t>
            </a:r>
          </a:p>
        </p:txBody>
      </p:sp>
    </p:spTree>
    <p:extLst>
      <p:ext uri="{BB962C8B-B14F-4D97-AF65-F5344CB8AC3E}">
        <p14:creationId xmlns:p14="http://schemas.microsoft.com/office/powerpoint/2010/main" val="3430606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066" name="Line 2"/>
          <p:cNvSpPr>
            <a:spLocks noChangeShapeType="1"/>
          </p:cNvSpPr>
          <p:nvPr/>
        </p:nvSpPr>
        <p:spPr bwMode="auto">
          <a:xfrm>
            <a:off x="1907704" y="1052736"/>
            <a:ext cx="53721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56067" name="Text Box 3"/>
          <p:cNvSpPr txBox="1">
            <a:spLocks noChangeArrowheads="1"/>
          </p:cNvSpPr>
          <p:nvPr/>
        </p:nvSpPr>
        <p:spPr bwMode="auto">
          <a:xfrm>
            <a:off x="2267744" y="476672"/>
            <a:ext cx="4914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 sz="2400" b="1" dirty="0"/>
              <a:t>Az EEG keletkezésének alapjai</a:t>
            </a:r>
          </a:p>
        </p:txBody>
      </p:sp>
      <p:pic>
        <p:nvPicPr>
          <p:cNvPr id="856069" name="Picture 5" descr="scalp electro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24944"/>
            <a:ext cx="4400550" cy="2181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6071" name="Text Box 7"/>
          <p:cNvSpPr txBox="1">
            <a:spLocks noChangeArrowheads="1"/>
          </p:cNvSpPr>
          <p:nvPr/>
        </p:nvSpPr>
        <p:spPr bwMode="auto">
          <a:xfrm>
            <a:off x="1259632" y="1268760"/>
            <a:ext cx="65151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hu-HU" altLang="hu-HU" dirty="0"/>
              <a:t>A hajas fejbőrön elhelyezett EEG elektródák a helyi agykérgi </a:t>
            </a:r>
            <a:r>
              <a:rPr lang="hu-HU" altLang="hu-HU" dirty="0" err="1"/>
              <a:t>extracelluláris</a:t>
            </a:r>
            <a:r>
              <a:rPr lang="hu-HU" altLang="hu-HU" dirty="0"/>
              <a:t> áramok </a:t>
            </a:r>
            <a:r>
              <a:rPr lang="hu-HU" altLang="hu-HU" i="1" u="sng" dirty="0"/>
              <a:t>feszültségkülönbségét</a:t>
            </a:r>
            <a:r>
              <a:rPr lang="hu-HU" altLang="hu-HU" dirty="0"/>
              <a:t> mérik. Az EEG-n csak a koponya görbületére merőleges dipólusok adnak jelet. A </a:t>
            </a:r>
            <a:r>
              <a:rPr lang="hu-HU" altLang="hu-HU" dirty="0" err="1"/>
              <a:t>sulcusokban</a:t>
            </a:r>
            <a:r>
              <a:rPr lang="hu-HU" altLang="hu-HU" dirty="0"/>
              <a:t> </a:t>
            </a:r>
            <a:r>
              <a:rPr lang="hu-HU" altLang="hu-HU" dirty="0" err="1"/>
              <a:t>a</a:t>
            </a:r>
            <a:r>
              <a:rPr lang="hu-HU" altLang="hu-HU" dirty="0"/>
              <a:t> koponya érintőjével párhuzamos </a:t>
            </a:r>
            <a:r>
              <a:rPr lang="hu-HU" altLang="hu-HU" dirty="0" err="1"/>
              <a:t>kolumnák</a:t>
            </a:r>
            <a:r>
              <a:rPr lang="hu-HU" altLang="hu-HU" dirty="0"/>
              <a:t> nem adnak EEG hullámot. Miért?</a:t>
            </a:r>
          </a:p>
        </p:txBody>
      </p:sp>
      <p:pic>
        <p:nvPicPr>
          <p:cNvPr id="856072" name="Picture 8" descr="eeg-m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212976"/>
            <a:ext cx="2503020" cy="14762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869160"/>
            <a:ext cx="2880320" cy="191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182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62" name="Line 2"/>
          <p:cNvSpPr>
            <a:spLocks noChangeShapeType="1"/>
          </p:cNvSpPr>
          <p:nvPr/>
        </p:nvSpPr>
        <p:spPr bwMode="auto">
          <a:xfrm>
            <a:off x="1763688" y="1124744"/>
            <a:ext cx="54292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0163" name="Text Box 3"/>
          <p:cNvSpPr txBox="1">
            <a:spLocks noChangeArrowheads="1"/>
          </p:cNvSpPr>
          <p:nvPr/>
        </p:nvSpPr>
        <p:spPr bwMode="auto">
          <a:xfrm>
            <a:off x="2051720" y="548680"/>
            <a:ext cx="50863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 sz="2400" b="1"/>
              <a:t>EEG elvezetési technikák</a:t>
            </a:r>
          </a:p>
        </p:txBody>
      </p:sp>
      <p:sp>
        <p:nvSpPr>
          <p:cNvPr id="860165" name="Text Box 5"/>
          <p:cNvSpPr txBox="1">
            <a:spLocks noChangeArrowheads="1"/>
          </p:cNvSpPr>
          <p:nvPr/>
        </p:nvSpPr>
        <p:spPr bwMode="auto">
          <a:xfrm>
            <a:off x="1187624" y="1268760"/>
            <a:ext cx="6457950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hu-HU" altLang="hu-HU" dirty="0"/>
              <a:t>Elektróda pozíciók: a nemzetközi 10/20-as rendszer, 19 elektróda</a:t>
            </a:r>
            <a:r>
              <a:rPr lang="de-DE" altLang="hu-HU" dirty="0"/>
              <a:t> (</a:t>
            </a:r>
            <a:r>
              <a:rPr lang="de-DE" altLang="hu-HU" dirty="0" err="1"/>
              <a:t>elnevezésben</a:t>
            </a:r>
            <a:r>
              <a:rPr lang="de-DE" altLang="hu-HU" dirty="0"/>
              <a:t> </a:t>
            </a:r>
            <a:r>
              <a:rPr lang="de-DE" altLang="hu-HU" dirty="0" err="1"/>
              <a:t>lebeny</a:t>
            </a:r>
            <a:r>
              <a:rPr lang="de-DE" altLang="hu-HU" dirty="0"/>
              <a:t> </a:t>
            </a:r>
            <a:r>
              <a:rPr lang="de-DE" altLang="hu-HU" dirty="0" err="1"/>
              <a:t>neve</a:t>
            </a:r>
            <a:r>
              <a:rPr lang="de-DE" altLang="hu-HU" dirty="0"/>
              <a:t>, z: zentrale</a:t>
            </a:r>
            <a:r>
              <a:rPr lang="hu-HU" altLang="hu-HU" dirty="0"/>
              <a:t> /középvonal/</a:t>
            </a:r>
            <a:r>
              <a:rPr lang="de-DE" altLang="hu-HU" dirty="0"/>
              <a:t>, </a:t>
            </a:r>
            <a:r>
              <a:rPr lang="de-DE" altLang="hu-HU" dirty="0" err="1"/>
              <a:t>páros</a:t>
            </a:r>
            <a:r>
              <a:rPr lang="de-DE" altLang="hu-HU" dirty="0"/>
              <a:t> – jobb </a:t>
            </a:r>
            <a:r>
              <a:rPr lang="de-DE" altLang="hu-HU" dirty="0" err="1"/>
              <a:t>oldal</a:t>
            </a:r>
            <a:r>
              <a:rPr lang="de-DE" altLang="hu-HU" dirty="0"/>
              <a:t>, </a:t>
            </a:r>
            <a:r>
              <a:rPr lang="de-DE" altLang="hu-HU" dirty="0" err="1"/>
              <a:t>páratlan</a:t>
            </a:r>
            <a:r>
              <a:rPr lang="de-DE" altLang="hu-HU" dirty="0"/>
              <a:t>: </a:t>
            </a:r>
            <a:r>
              <a:rPr lang="de-DE" altLang="hu-HU" dirty="0" err="1"/>
              <a:t>bal</a:t>
            </a:r>
            <a:r>
              <a:rPr lang="de-DE" altLang="hu-HU" dirty="0"/>
              <a:t> </a:t>
            </a:r>
            <a:r>
              <a:rPr lang="de-DE" altLang="hu-HU" dirty="0" err="1"/>
              <a:t>oldal</a:t>
            </a:r>
            <a:r>
              <a:rPr lang="de-DE" altLang="hu-HU" dirty="0"/>
              <a:t>)</a:t>
            </a:r>
            <a:r>
              <a:rPr lang="hu-HU" altLang="hu-HU" dirty="0"/>
              <a:t>. </a:t>
            </a:r>
            <a:endParaRPr lang="de-DE" altLang="hu-HU" dirty="0"/>
          </a:p>
          <a:p>
            <a:pPr algn="just" eaLnBrk="1" hangingPunct="1">
              <a:spcBef>
                <a:spcPct val="50000"/>
              </a:spcBef>
            </a:pPr>
            <a:r>
              <a:rPr lang="hu-HU" altLang="hu-HU" u="sng" dirty="0" err="1"/>
              <a:t>Inion</a:t>
            </a:r>
            <a:r>
              <a:rPr lang="hu-HU" altLang="hu-HU" dirty="0"/>
              <a:t>, </a:t>
            </a:r>
            <a:r>
              <a:rPr lang="hu-HU" altLang="hu-HU" u="sng" dirty="0" err="1"/>
              <a:t>nasion</a:t>
            </a:r>
            <a:r>
              <a:rPr lang="hu-HU" altLang="hu-HU" dirty="0"/>
              <a:t> és </a:t>
            </a:r>
            <a:r>
              <a:rPr lang="hu-HU" altLang="hu-HU" u="sng" dirty="0" err="1"/>
              <a:t>interaurikuláris</a:t>
            </a:r>
            <a:r>
              <a:rPr lang="hu-HU" altLang="hu-HU" dirty="0"/>
              <a:t> távolságok (pl. sapka esetén elég ezt a két távolságot megkeresnünk, megállapítanunk)</a:t>
            </a:r>
          </a:p>
        </p:txBody>
      </p:sp>
      <p:pic>
        <p:nvPicPr>
          <p:cNvPr id="860167" name="Picture 7" descr="10-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96952"/>
            <a:ext cx="2571750" cy="23252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60171" name="Group 11"/>
          <p:cNvGrpSpPr>
            <a:grpSpLocks/>
          </p:cNvGrpSpPr>
          <p:nvPr/>
        </p:nvGrpSpPr>
        <p:grpSpPr bwMode="auto">
          <a:xfrm>
            <a:off x="3851920" y="3140968"/>
            <a:ext cx="3932635" cy="2026444"/>
            <a:chOff x="2352" y="2448"/>
            <a:chExt cx="3303" cy="1702"/>
          </a:xfrm>
        </p:grpSpPr>
        <p:pic>
          <p:nvPicPr>
            <p:cNvPr id="860166" name="Picture 6" descr="10-20 syste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2448"/>
              <a:ext cx="3303" cy="170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60169" name="Rectangle 9"/>
            <p:cNvSpPr>
              <a:spLocks noChangeArrowheads="1"/>
            </p:cNvSpPr>
            <p:nvPr/>
          </p:nvSpPr>
          <p:spPr bwMode="auto">
            <a:xfrm>
              <a:off x="2352" y="3250"/>
              <a:ext cx="240" cy="14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60170" name="Rectangle 10"/>
            <p:cNvSpPr>
              <a:spLocks noChangeArrowheads="1"/>
            </p:cNvSpPr>
            <p:nvPr/>
          </p:nvSpPr>
          <p:spPr bwMode="auto">
            <a:xfrm>
              <a:off x="3751" y="3360"/>
              <a:ext cx="240" cy="14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7839064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186" name="Rectangle 2"/>
          <p:cNvSpPr>
            <a:spLocks noChangeArrowheads="1"/>
          </p:cNvSpPr>
          <p:nvPr/>
        </p:nvSpPr>
        <p:spPr bwMode="auto">
          <a:xfrm>
            <a:off x="1259632" y="1412776"/>
            <a:ext cx="65151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 dirty="0"/>
              <a:t>Az elektródák száma bővíthető, ilyenkor az alaprendszert alkotó elektródák közti távolságok felezőpontjaira kerülnek az új elektródák (10/10-es rendszer)</a:t>
            </a:r>
          </a:p>
        </p:txBody>
      </p:sp>
      <p:sp>
        <p:nvSpPr>
          <p:cNvPr id="861187" name="Line 3"/>
          <p:cNvSpPr>
            <a:spLocks noChangeShapeType="1"/>
          </p:cNvSpPr>
          <p:nvPr/>
        </p:nvSpPr>
        <p:spPr bwMode="auto">
          <a:xfrm>
            <a:off x="1835696" y="1196752"/>
            <a:ext cx="54292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1188" name="Text Box 4"/>
          <p:cNvSpPr txBox="1">
            <a:spLocks noChangeArrowheads="1"/>
          </p:cNvSpPr>
          <p:nvPr/>
        </p:nvSpPr>
        <p:spPr bwMode="auto">
          <a:xfrm>
            <a:off x="2051720" y="548680"/>
            <a:ext cx="50863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 sz="2400" b="1" dirty="0"/>
              <a:t>EEG elvezetési technikák</a:t>
            </a:r>
          </a:p>
        </p:txBody>
      </p:sp>
      <p:pic>
        <p:nvPicPr>
          <p:cNvPr id="861190" name="Picture 6" descr="bovitett rndsz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2800350"/>
            <a:ext cx="3886200" cy="2528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1191" name="Text Box 7"/>
          <p:cNvSpPr txBox="1">
            <a:spLocks noChangeArrowheads="1"/>
          </p:cNvSpPr>
          <p:nvPr/>
        </p:nvSpPr>
        <p:spPr bwMode="auto">
          <a:xfrm>
            <a:off x="1115616" y="2636912"/>
            <a:ext cx="2448272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hu-HU" altLang="hu-HU" dirty="0"/>
              <a:t>Standard elektróda számok:</a:t>
            </a:r>
            <a:endParaRPr lang="de-DE" altLang="hu-HU" dirty="0"/>
          </a:p>
          <a:p>
            <a:pPr algn="just" eaLnBrk="1" hangingPunct="1">
              <a:spcBef>
                <a:spcPct val="50000"/>
              </a:spcBef>
            </a:pPr>
            <a:r>
              <a:rPr lang="hu-HU" altLang="hu-HU" dirty="0"/>
              <a:t>8, 16, </a:t>
            </a:r>
            <a:r>
              <a:rPr lang="hu-HU" altLang="hu-HU" b="1" dirty="0"/>
              <a:t>19, </a:t>
            </a:r>
            <a:r>
              <a:rPr lang="hu-HU" altLang="hu-HU" dirty="0"/>
              <a:t>32, 64, 128, </a:t>
            </a:r>
            <a:r>
              <a:rPr lang="hu-HU" altLang="hu-HU" dirty="0" smtClean="0"/>
              <a:t>256</a:t>
            </a:r>
          </a:p>
          <a:p>
            <a:pPr marL="285750" indent="-285750" algn="just" eaLnBrk="1" hangingPunct="1">
              <a:spcBef>
                <a:spcPct val="50000"/>
              </a:spcBef>
              <a:buFont typeface="Symbol" panose="05050102010706020507" pitchFamily="18" charset="2"/>
              <a:buChar char="Þ"/>
            </a:pPr>
            <a:r>
              <a:rPr lang="hu-HU" altLang="hu-HU" dirty="0" err="1" smtClean="0">
                <a:sym typeface="Symbol" panose="05050102010706020507" pitchFamily="18" charset="2"/>
              </a:rPr>
              <a:t>High</a:t>
            </a:r>
            <a:r>
              <a:rPr lang="hu-HU" altLang="hu-HU" dirty="0" smtClean="0">
                <a:sym typeface="Symbol" panose="05050102010706020507" pitchFamily="18" charset="2"/>
              </a:rPr>
              <a:t> </a:t>
            </a:r>
            <a:r>
              <a:rPr lang="hu-HU" altLang="hu-HU" dirty="0" err="1">
                <a:sym typeface="Symbol" panose="05050102010706020507" pitchFamily="18" charset="2"/>
              </a:rPr>
              <a:t>density</a:t>
            </a:r>
            <a:r>
              <a:rPr lang="hu-HU" altLang="hu-HU" dirty="0">
                <a:sym typeface="Symbol" panose="05050102010706020507" pitchFamily="18" charset="2"/>
              </a:rPr>
              <a:t> </a:t>
            </a:r>
            <a:r>
              <a:rPr lang="hu-HU" altLang="hu-HU" dirty="0" smtClean="0">
                <a:sym typeface="Symbol" panose="05050102010706020507" pitchFamily="18" charset="2"/>
              </a:rPr>
              <a:t>EEG.</a:t>
            </a:r>
          </a:p>
          <a:p>
            <a:pPr algn="just" eaLnBrk="1" hangingPunct="1">
              <a:spcBef>
                <a:spcPct val="50000"/>
              </a:spcBef>
            </a:pPr>
            <a:r>
              <a:rPr lang="hu-HU" altLang="hu-HU" dirty="0" smtClean="0">
                <a:sym typeface="Symbol" panose="05050102010706020507" pitchFamily="18" charset="2"/>
              </a:rPr>
              <a:t>3-féle </a:t>
            </a:r>
            <a:r>
              <a:rPr lang="hu-HU" altLang="hu-HU" dirty="0">
                <a:sym typeface="Symbol" panose="05050102010706020507" pitchFamily="18" charset="2"/>
              </a:rPr>
              <a:t>elvezetés:</a:t>
            </a:r>
          </a:p>
          <a:p>
            <a:pPr algn="just" eaLnBrk="1" hangingPunct="1">
              <a:spcBef>
                <a:spcPct val="50000"/>
              </a:spcBef>
            </a:pPr>
            <a:r>
              <a:rPr lang="hu-HU" altLang="hu-HU" dirty="0">
                <a:sym typeface="Symbol" panose="05050102010706020507" pitchFamily="18" charset="2"/>
              </a:rPr>
              <a:t>- </a:t>
            </a:r>
            <a:r>
              <a:rPr lang="hu-HU" altLang="hu-HU" dirty="0" err="1">
                <a:sym typeface="Symbol" panose="05050102010706020507" pitchFamily="18" charset="2"/>
              </a:rPr>
              <a:t>monopoláris</a:t>
            </a:r>
            <a:endParaRPr lang="de-DE" altLang="hu-HU" dirty="0">
              <a:sym typeface="Symbol" panose="05050102010706020507" pitchFamily="18" charset="2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hu-HU" altLang="hu-HU" dirty="0">
                <a:sym typeface="Symbol" panose="05050102010706020507" pitchFamily="18" charset="2"/>
              </a:rPr>
              <a:t>- bipoláris</a:t>
            </a:r>
          </a:p>
          <a:p>
            <a:pPr algn="just" eaLnBrk="1" hangingPunct="1">
              <a:spcBef>
                <a:spcPct val="50000"/>
              </a:spcBef>
            </a:pPr>
            <a:r>
              <a:rPr lang="hu-HU" altLang="hu-HU" dirty="0" smtClean="0">
                <a:sym typeface="Symbol" panose="05050102010706020507" pitchFamily="18" charset="2"/>
              </a:rPr>
              <a:t>- </a:t>
            </a:r>
            <a:r>
              <a:rPr lang="hu-HU" altLang="hu-HU" dirty="0" err="1" smtClean="0">
                <a:sym typeface="Symbol" panose="05050102010706020507" pitchFamily="18" charset="2"/>
              </a:rPr>
              <a:t>average</a:t>
            </a:r>
            <a:r>
              <a:rPr lang="hu-HU" altLang="hu-HU" dirty="0" smtClean="0">
                <a:sym typeface="Symbol" panose="05050102010706020507" pitchFamily="18" charset="2"/>
              </a:rPr>
              <a:t> </a:t>
            </a:r>
            <a:r>
              <a:rPr lang="hu-HU" altLang="hu-HU" dirty="0" err="1">
                <a:sym typeface="Symbol" panose="05050102010706020507" pitchFamily="18" charset="2"/>
              </a:rPr>
              <a:t>reference</a:t>
            </a:r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15993225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210" name="Line 2"/>
          <p:cNvSpPr>
            <a:spLocks noChangeShapeType="1"/>
          </p:cNvSpPr>
          <p:nvPr/>
        </p:nvSpPr>
        <p:spPr bwMode="auto">
          <a:xfrm>
            <a:off x="1763688" y="980728"/>
            <a:ext cx="54292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2211" name="Text Box 3"/>
          <p:cNvSpPr txBox="1">
            <a:spLocks noChangeArrowheads="1"/>
          </p:cNvSpPr>
          <p:nvPr/>
        </p:nvSpPr>
        <p:spPr bwMode="auto">
          <a:xfrm>
            <a:off x="2699792" y="404664"/>
            <a:ext cx="39604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 sz="2400" b="1" dirty="0"/>
              <a:t>A </a:t>
            </a:r>
            <a:r>
              <a:rPr lang="hu-HU" altLang="hu-HU" sz="2400" b="1" dirty="0" err="1"/>
              <a:t>monopoláris</a:t>
            </a:r>
            <a:r>
              <a:rPr lang="hu-HU" altLang="hu-HU" sz="2400" b="1" dirty="0"/>
              <a:t> elvezetés</a:t>
            </a:r>
            <a:endParaRPr lang="hu-HU" altLang="hu-HU" sz="3200" b="1" dirty="0"/>
          </a:p>
        </p:txBody>
      </p:sp>
      <p:pic>
        <p:nvPicPr>
          <p:cNvPr id="862214" name="Picture 6" descr="10-20 monopo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96952"/>
            <a:ext cx="2371725" cy="2495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2215" name="Text Box 7"/>
          <p:cNvSpPr txBox="1">
            <a:spLocks noChangeArrowheads="1"/>
          </p:cNvSpPr>
          <p:nvPr/>
        </p:nvSpPr>
        <p:spPr bwMode="auto">
          <a:xfrm>
            <a:off x="1115616" y="1124744"/>
            <a:ext cx="6572250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hu-HU" altLang="hu-HU" dirty="0"/>
              <a:t>Az EEG </a:t>
            </a:r>
            <a:r>
              <a:rPr lang="hu-HU" altLang="hu-HU" dirty="0" err="1"/>
              <a:t>feszültségKÜLÖNBSÉGET</a:t>
            </a:r>
            <a:r>
              <a:rPr lang="hu-HU" altLang="hu-HU" dirty="0"/>
              <a:t> mér. Mik között?</a:t>
            </a:r>
          </a:p>
          <a:p>
            <a:pPr algn="just" eaLnBrk="1" hangingPunct="1">
              <a:spcBef>
                <a:spcPct val="50000"/>
              </a:spcBef>
            </a:pPr>
            <a:r>
              <a:rPr lang="hu-HU" altLang="hu-HU" dirty="0"/>
              <a:t>Az összes aktív elektródát egy közös referencia elektródával kötjük össze. </a:t>
            </a:r>
            <a:r>
              <a:rPr lang="hu-HU" altLang="hu-HU" dirty="0" err="1" smtClean="0"/>
              <a:t>Monopoláris</a:t>
            </a:r>
            <a:r>
              <a:rPr lang="hu-HU" altLang="hu-HU" dirty="0" smtClean="0"/>
              <a:t> </a:t>
            </a:r>
            <a:r>
              <a:rPr lang="hu-HU" altLang="hu-HU" dirty="0"/>
              <a:t>elvezetést kutatási célokra érdemes használni. Gyakori földpontok: orr, fül, összekötött </a:t>
            </a:r>
            <a:r>
              <a:rPr lang="hu-HU" altLang="hu-HU" dirty="0" err="1"/>
              <a:t>masztoidok</a:t>
            </a:r>
            <a:r>
              <a:rPr lang="hu-HU" altLang="hu-HU" dirty="0"/>
              <a:t>, homlok. A földelés célja a zaj csökkentése.</a:t>
            </a:r>
          </a:p>
        </p:txBody>
      </p:sp>
      <p:pic>
        <p:nvPicPr>
          <p:cNvPr id="862216" name="Picture 8" descr="EE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140968"/>
            <a:ext cx="4148138" cy="2019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9748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Line 2"/>
          <p:cNvSpPr>
            <a:spLocks noChangeShapeType="1"/>
          </p:cNvSpPr>
          <p:nvPr/>
        </p:nvSpPr>
        <p:spPr bwMode="auto">
          <a:xfrm>
            <a:off x="1835696" y="980728"/>
            <a:ext cx="54292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3235" name="Text Box 3"/>
          <p:cNvSpPr txBox="1">
            <a:spLocks noChangeArrowheads="1"/>
          </p:cNvSpPr>
          <p:nvPr/>
        </p:nvSpPr>
        <p:spPr bwMode="auto">
          <a:xfrm>
            <a:off x="2123728" y="476672"/>
            <a:ext cx="50863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 sz="2400" b="1" dirty="0"/>
              <a:t>A bipoláris elvezetés</a:t>
            </a:r>
          </a:p>
        </p:txBody>
      </p:sp>
      <p:pic>
        <p:nvPicPr>
          <p:cNvPr id="863238" name="Picture 6" descr="10-20 bipolar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2914650"/>
            <a:ext cx="2381250" cy="2495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3239" name="Picture 7" descr="EE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3028951"/>
            <a:ext cx="4171950" cy="21228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3240" name="Line 8"/>
          <p:cNvSpPr>
            <a:spLocks noChangeShapeType="1"/>
          </p:cNvSpPr>
          <p:nvPr/>
        </p:nvSpPr>
        <p:spPr bwMode="auto">
          <a:xfrm>
            <a:off x="4286250" y="4114800"/>
            <a:ext cx="400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3241" name="Line 9"/>
          <p:cNvSpPr>
            <a:spLocks noChangeShapeType="1"/>
          </p:cNvSpPr>
          <p:nvPr/>
        </p:nvSpPr>
        <p:spPr bwMode="auto">
          <a:xfrm>
            <a:off x="4400550" y="4572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3242" name="Text Box 10"/>
          <p:cNvSpPr txBox="1">
            <a:spLocks noChangeArrowheads="1"/>
          </p:cNvSpPr>
          <p:nvPr/>
        </p:nvSpPr>
        <p:spPr bwMode="auto">
          <a:xfrm>
            <a:off x="1187624" y="1268760"/>
            <a:ext cx="6629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hu-HU" altLang="hu-HU" dirty="0"/>
              <a:t>Két aktív skalpi pont közötti feszültség</a:t>
            </a:r>
            <a:r>
              <a:rPr lang="de-DE" altLang="hu-HU" dirty="0"/>
              <a:t>-</a:t>
            </a:r>
            <a:r>
              <a:rPr lang="hu-HU" altLang="hu-HU" dirty="0"/>
              <a:t>különbség mérése. Hosszanti és transzverzális kapcsolások. Főleg klinikai, diagnosztikai célokra használható (pl. epileptikus fókusz lokalizáció).</a:t>
            </a:r>
          </a:p>
        </p:txBody>
      </p:sp>
    </p:spTree>
    <p:extLst>
      <p:ext uri="{BB962C8B-B14F-4D97-AF65-F5344CB8AC3E}">
        <p14:creationId xmlns:p14="http://schemas.microsoft.com/office/powerpoint/2010/main" val="5654117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/>
          <p:cNvGraphicFramePr>
            <a:graphicFrameLocks/>
          </p:cNvGraphicFramePr>
          <p:nvPr>
            <p:extLst/>
          </p:nvPr>
        </p:nvGraphicFramePr>
        <p:xfrm>
          <a:off x="683568" y="476672"/>
          <a:ext cx="7975848" cy="5805525"/>
        </p:xfrm>
        <a:graphic>
          <a:graphicData uri="http://schemas.openxmlformats.org/drawingml/2006/table">
            <a:tbl>
              <a:tblPr/>
              <a:tblGrid>
                <a:gridCol w="644513"/>
                <a:gridCol w="1450154"/>
                <a:gridCol w="5881181"/>
              </a:tblGrid>
              <a:tr h="55886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Óra</a:t>
                      </a:r>
                      <a:endParaRPr kumimoji="0" lang="hu-HU" altLang="hu-H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Időpont</a:t>
                      </a:r>
                      <a:endParaRPr kumimoji="0" lang="hu-HU" altLang="hu-H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Téma</a:t>
                      </a:r>
                      <a:endParaRPr kumimoji="0" lang="hu-HU" altLang="hu-HU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70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6.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Óramegbeszélés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13.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arcok speciálisak (?), korai modellek, arcok reprezentációja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3.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20.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Fejlődési adatok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86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4.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27.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arcon tükröződő érzelmek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5.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6.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Szociális aspektusok (tekintet iránya, nem, kor, attraktivitás)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6.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13.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1. Zárthelyi dolgozat</a:t>
                      </a:r>
                      <a:endParaRPr kumimoji="0" lang="hu-HU" altLang="hu-H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70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7.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20.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arcok idegi reprezentációja - </a:t>
                      </a:r>
                      <a:r>
                        <a:rPr kumimoji="0" lang="hu-HU" alt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elektrofiziológia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8.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27.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arcok idegi reprezentációja – képalkotó eljárások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9.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3.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Tavaszi szünet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10.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10.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arcfelismerési zavar I.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11.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17.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arcfelismerési zavar II., fejlődési rendellenességek, pszichiátria és arcok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12.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24.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Alkalmazások és érdekességek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13.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május 1.</a:t>
                      </a:r>
                      <a:endParaRPr kumimoji="0" lang="hu-HU" altLang="hu-H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Szünet</a:t>
                      </a:r>
                      <a:endParaRPr kumimoji="0" lang="hu-HU" altLang="hu-H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70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14.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május 8.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2. Zárthelyi dolgozat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15.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május 15.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Javító-/Pótló ZH alkalom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Picture 2" descr="https://encrypted-tbn3.gstatic.com/images?q=tbn:ANd9GcQPQ9ttBxdK7QMlI6_ejJnnOcUdRZ_IVeyXFTracIXqFF2R4arT2d8K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085122"/>
            <a:ext cx="236984" cy="2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encrypted-tbn3.gstatic.com/images?q=tbn:ANd9GcQPQ9ttBxdK7QMlI6_ejJnnOcUdRZ_IVeyXFTracIXqFF2R4arT2d8K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342" y="1438129"/>
            <a:ext cx="236984" cy="2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encrypted-tbn3.gstatic.com/images?q=tbn:ANd9GcQPQ9ttBxdK7QMlI6_ejJnnOcUdRZ_IVeyXFTracIXqFF2R4arT2d8K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290" y="1791478"/>
            <a:ext cx="236984" cy="2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encrypted-tbn3.gstatic.com/images?q=tbn:ANd9GcQPQ9ttBxdK7QMlI6_ejJnnOcUdRZ_IVeyXFTracIXqFF2R4arT2d8K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591" y="2165242"/>
            <a:ext cx="236984" cy="2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encrypted-tbn3.gstatic.com/images?q=tbn:ANd9GcQPQ9ttBxdK7QMlI6_ejJnnOcUdRZ_IVeyXFTracIXqFF2R4arT2d8K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344" y="2543944"/>
            <a:ext cx="236984" cy="2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encrypted-tbn3.gstatic.com/images?q=tbn:ANd9GcQPQ9ttBxdK7QMlI6_ejJnnOcUdRZ_IVeyXFTracIXqFF2R4arT2d8K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852936"/>
            <a:ext cx="236984" cy="2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7649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47664" y="332656"/>
            <a:ext cx="6172200" cy="830997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400" b="1" dirty="0" err="1">
                <a:latin typeface="Arial" charset="0"/>
                <a:ea typeface="+mn-ea"/>
                <a:cs typeface="+mn-cs"/>
              </a:rPr>
              <a:t>Average</a:t>
            </a:r>
            <a:r>
              <a:rPr lang="hu-HU" altLang="hu-HU" sz="2400" b="1" dirty="0">
                <a:latin typeface="Arial" charset="0"/>
                <a:ea typeface="+mn-ea"/>
                <a:cs typeface="+mn-cs"/>
              </a:rPr>
              <a:t> (re)</a:t>
            </a:r>
            <a:r>
              <a:rPr lang="hu-HU" altLang="hu-HU" sz="2400" b="1" dirty="0" err="1">
                <a:latin typeface="Arial" charset="0"/>
                <a:ea typeface="+mn-ea"/>
                <a:cs typeface="+mn-cs"/>
              </a:rPr>
              <a:t>reference</a:t>
            </a:r>
            <a:r>
              <a:rPr lang="hu-HU" altLang="hu-HU" sz="2400" b="1" dirty="0">
                <a:latin typeface="Arial" charset="0"/>
                <a:ea typeface="+mn-ea"/>
                <a:cs typeface="+mn-cs"/>
              </a:rPr>
              <a:t> – </a:t>
            </a:r>
            <a:r>
              <a:rPr lang="hu-HU" altLang="hu-HU" sz="2400" b="1" dirty="0" err="1">
                <a:latin typeface="Arial" charset="0"/>
                <a:ea typeface="+mn-ea"/>
                <a:cs typeface="+mn-cs"/>
              </a:rPr>
              <a:t>weighted</a:t>
            </a:r>
            <a:r>
              <a:rPr lang="hu-HU" altLang="hu-HU" sz="2400" b="1" dirty="0">
                <a:latin typeface="Arial" charset="0"/>
                <a:ea typeface="+mn-ea"/>
                <a:cs typeface="+mn-cs"/>
              </a:rPr>
              <a:t> </a:t>
            </a:r>
            <a:r>
              <a:rPr lang="hu-HU" altLang="hu-HU" sz="2400" b="1" dirty="0" err="1">
                <a:latin typeface="Arial" charset="0"/>
                <a:ea typeface="+mn-ea"/>
                <a:cs typeface="+mn-cs"/>
              </a:rPr>
              <a:t>average</a:t>
            </a:r>
            <a:r>
              <a:rPr lang="hu-HU" altLang="hu-HU" sz="2400" b="1" dirty="0">
                <a:latin typeface="Arial" charset="0"/>
                <a:ea typeface="+mn-ea"/>
                <a:cs typeface="+mn-cs"/>
              </a:rPr>
              <a:t> </a:t>
            </a:r>
            <a:r>
              <a:rPr lang="hu-HU" altLang="hu-HU" sz="2400" b="1" dirty="0" err="1">
                <a:latin typeface="Arial" charset="0"/>
                <a:ea typeface="+mn-ea"/>
                <a:cs typeface="+mn-cs"/>
              </a:rPr>
              <a:t>reference</a:t>
            </a:r>
            <a:endParaRPr lang="hu-HU" altLang="hu-HU" sz="2400" b="1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27584" y="1916832"/>
            <a:ext cx="7543800" cy="3017044"/>
          </a:xfrm>
        </p:spPr>
        <p:txBody>
          <a:bodyPr/>
          <a:lstStyle/>
          <a:p>
            <a:r>
              <a:rPr lang="hu-HU" altLang="hu-HU" sz="2400" dirty="0"/>
              <a:t>Virtuálisan kiszámítom az átlag aktivitást és kivonom minden egyedi elektróda jeléből</a:t>
            </a:r>
          </a:p>
          <a:p>
            <a:r>
              <a:rPr lang="hu-HU" altLang="hu-HU" sz="2400" dirty="0"/>
              <a:t>Plusz: súlyozom a regisztráció alatt referencia-pontnak a megadott elektródától mért távolságával.</a:t>
            </a:r>
          </a:p>
        </p:txBody>
      </p:sp>
      <p:sp>
        <p:nvSpPr>
          <p:cNvPr id="1045508" name="Line 4"/>
          <p:cNvSpPr>
            <a:spLocks noChangeShapeType="1"/>
          </p:cNvSpPr>
          <p:nvPr/>
        </p:nvSpPr>
        <p:spPr bwMode="auto">
          <a:xfrm>
            <a:off x="1691680" y="1340768"/>
            <a:ext cx="54292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51772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19672" y="332656"/>
            <a:ext cx="6172200" cy="514350"/>
          </a:xfrm>
        </p:spPr>
        <p:txBody>
          <a:bodyPr/>
          <a:lstStyle/>
          <a:p>
            <a:pPr algn="ctr"/>
            <a:r>
              <a:rPr lang="hu-HU" altLang="hu-HU" sz="2400" b="1" dirty="0"/>
              <a:t>Egyéb pontok</a:t>
            </a:r>
          </a:p>
        </p:txBody>
      </p:sp>
      <p:sp>
        <p:nvSpPr>
          <p:cNvPr id="10639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19672" y="1412776"/>
            <a:ext cx="6172200" cy="2914650"/>
          </a:xfrm>
        </p:spPr>
        <p:txBody>
          <a:bodyPr/>
          <a:lstStyle/>
          <a:p>
            <a:r>
              <a:rPr lang="hu-HU" altLang="hu-HU" sz="2400" dirty="0"/>
              <a:t>Non – cerebrális pontok</a:t>
            </a:r>
          </a:p>
          <a:p>
            <a:pPr lvl="1"/>
            <a:r>
              <a:rPr lang="hu-HU" altLang="hu-HU" sz="2000" dirty="0"/>
              <a:t>Cél: a műtermékek csökkentése/kizárása</a:t>
            </a:r>
          </a:p>
          <a:p>
            <a:pPr lvl="1"/>
            <a:r>
              <a:rPr lang="hu-HU" altLang="hu-HU" sz="2000" dirty="0"/>
              <a:t>Más testi funkciók által generált műtermékeket is!!! </a:t>
            </a:r>
            <a:r>
              <a:rPr lang="hu-HU" altLang="hu-HU" sz="2000" dirty="0" err="1"/>
              <a:t>Pl</a:t>
            </a:r>
            <a:r>
              <a:rPr lang="hu-HU" altLang="hu-HU" sz="2000" dirty="0"/>
              <a:t>: szemmozgás (EOG – </a:t>
            </a:r>
            <a:r>
              <a:rPr lang="hu-HU" altLang="hu-HU" sz="2000" dirty="0" err="1"/>
              <a:t>elektro-okulogram</a:t>
            </a:r>
            <a:r>
              <a:rPr lang="hu-HU" altLang="hu-HU" sz="2000" dirty="0"/>
              <a:t>), izommozgás (különösen axiális), légzés, egyéb motoros válaszok (különösen alvásnál)</a:t>
            </a:r>
          </a:p>
        </p:txBody>
      </p:sp>
      <p:sp>
        <p:nvSpPr>
          <p:cNvPr id="1063940" name="Line 4"/>
          <p:cNvSpPr>
            <a:spLocks noChangeShapeType="1"/>
          </p:cNvSpPr>
          <p:nvPr/>
        </p:nvSpPr>
        <p:spPr bwMode="auto">
          <a:xfrm>
            <a:off x="1907704" y="980728"/>
            <a:ext cx="54292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pic>
        <p:nvPicPr>
          <p:cNvPr id="10639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717032"/>
            <a:ext cx="2232248" cy="2735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39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3645024"/>
            <a:ext cx="2712179" cy="2699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3889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306" name="Line 2"/>
          <p:cNvSpPr>
            <a:spLocks noChangeShapeType="1"/>
          </p:cNvSpPr>
          <p:nvPr/>
        </p:nvSpPr>
        <p:spPr bwMode="auto">
          <a:xfrm>
            <a:off x="1763688" y="1196752"/>
            <a:ext cx="54292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6307" name="Text Box 3"/>
          <p:cNvSpPr txBox="1">
            <a:spLocks noChangeArrowheads="1"/>
          </p:cNvSpPr>
          <p:nvPr/>
        </p:nvSpPr>
        <p:spPr bwMode="auto">
          <a:xfrm>
            <a:off x="1619672" y="260648"/>
            <a:ext cx="5715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 sz="2400" b="1" dirty="0"/>
              <a:t>A normál EEG + </a:t>
            </a:r>
            <a:r>
              <a:rPr lang="hu-HU" altLang="hu-HU" sz="2400" b="1" dirty="0" err="1" smtClean="0"/>
              <a:t>artefaktumok</a:t>
            </a:r>
            <a:r>
              <a:rPr lang="hu-HU" altLang="hu-HU" sz="2400" b="1" dirty="0" smtClean="0"/>
              <a:t> </a:t>
            </a:r>
            <a:r>
              <a:rPr lang="de-DE" altLang="hu-HU" sz="2400" b="1" dirty="0"/>
              <a:t>(</a:t>
            </a:r>
            <a:r>
              <a:rPr lang="de-DE" altLang="hu-HU" sz="2400" b="1" dirty="0" err="1"/>
              <a:t>m</a:t>
            </a:r>
            <a:r>
              <a:rPr lang="de-DE" altLang="hu-HU" sz="2400" b="1" dirty="0" err="1">
                <a:cs typeface="Arial" panose="020B0604020202020204" pitchFamily="34" charset="0"/>
              </a:rPr>
              <a:t>űtermékek</a:t>
            </a:r>
            <a:r>
              <a:rPr lang="de-DE" altLang="hu-HU" sz="2400" b="1" dirty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40768"/>
            <a:ext cx="6671160" cy="466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408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578" name="Text Box 2"/>
          <p:cNvSpPr txBox="1">
            <a:spLocks noChangeArrowheads="1"/>
          </p:cNvSpPr>
          <p:nvPr/>
        </p:nvSpPr>
        <p:spPr bwMode="auto">
          <a:xfrm>
            <a:off x="3995936" y="476672"/>
            <a:ext cx="1281120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u-HU" sz="405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EEG</a:t>
            </a:r>
          </a:p>
        </p:txBody>
      </p:sp>
      <p:sp>
        <p:nvSpPr>
          <p:cNvPr id="920579" name="Text Box 3"/>
          <p:cNvSpPr txBox="1">
            <a:spLocks noChangeArrowheads="1"/>
          </p:cNvSpPr>
          <p:nvPr/>
        </p:nvSpPr>
        <p:spPr bwMode="auto">
          <a:xfrm>
            <a:off x="1390651" y="3050382"/>
            <a:ext cx="2124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u-HU" sz="2400" b="1" i="1">
                <a:latin typeface="Times New Roman" panose="02020603050405020304" pitchFamily="18" charset="0"/>
              </a:rPr>
              <a:t>Alpha</a:t>
            </a:r>
            <a:r>
              <a:rPr lang="en-US" altLang="hu-HU" sz="2400" b="1">
                <a:latin typeface="Times New Roman" panose="02020603050405020304" pitchFamily="18" charset="0"/>
              </a:rPr>
              <a:t>  8-13 Hz</a:t>
            </a:r>
          </a:p>
        </p:txBody>
      </p:sp>
      <p:sp>
        <p:nvSpPr>
          <p:cNvPr id="920580" name="Text Box 4"/>
          <p:cNvSpPr txBox="1">
            <a:spLocks noChangeArrowheads="1"/>
          </p:cNvSpPr>
          <p:nvPr/>
        </p:nvSpPr>
        <p:spPr bwMode="auto">
          <a:xfrm>
            <a:off x="1543051" y="2078832"/>
            <a:ext cx="19303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u-HU" sz="2400" b="1" i="1">
                <a:latin typeface="Times New Roman" panose="02020603050405020304" pitchFamily="18" charset="0"/>
              </a:rPr>
              <a:t>Beta</a:t>
            </a:r>
            <a:r>
              <a:rPr lang="en-US" altLang="hu-HU" sz="2400" b="1">
                <a:latin typeface="Times New Roman" panose="02020603050405020304" pitchFamily="18" charset="0"/>
              </a:rPr>
              <a:t>  &gt; 13 Hz</a:t>
            </a:r>
          </a:p>
        </p:txBody>
      </p:sp>
      <p:sp>
        <p:nvSpPr>
          <p:cNvPr id="920581" name="Text Box 5"/>
          <p:cNvSpPr txBox="1">
            <a:spLocks noChangeArrowheads="1"/>
          </p:cNvSpPr>
          <p:nvPr/>
        </p:nvSpPr>
        <p:spPr bwMode="auto">
          <a:xfrm>
            <a:off x="1447800" y="3974307"/>
            <a:ext cx="20505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u-HU" b="1">
                <a:latin typeface="Times New Roman" panose="02020603050405020304" pitchFamily="18" charset="0"/>
              </a:rPr>
              <a:t>  </a:t>
            </a:r>
            <a:r>
              <a:rPr lang="en-US" altLang="hu-HU" sz="2400" b="1" i="1">
                <a:latin typeface="Times New Roman" panose="02020603050405020304" pitchFamily="18" charset="0"/>
              </a:rPr>
              <a:t>Theta</a:t>
            </a:r>
            <a:r>
              <a:rPr lang="en-US" altLang="hu-HU" sz="2400" b="1">
                <a:latin typeface="Times New Roman" panose="02020603050405020304" pitchFamily="18" charset="0"/>
              </a:rPr>
              <a:t>  4-7 Hz</a:t>
            </a:r>
          </a:p>
        </p:txBody>
      </p:sp>
      <p:sp>
        <p:nvSpPr>
          <p:cNvPr id="920582" name="Text Box 6"/>
          <p:cNvSpPr txBox="1">
            <a:spLocks noChangeArrowheads="1"/>
          </p:cNvSpPr>
          <p:nvPr/>
        </p:nvSpPr>
        <p:spPr bwMode="auto">
          <a:xfrm>
            <a:off x="1600200" y="4936332"/>
            <a:ext cx="18790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u-HU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Delta</a:t>
            </a:r>
            <a:r>
              <a:rPr lang="en-US" altLang="hu-H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&lt; 4 Hz</a:t>
            </a:r>
          </a:p>
        </p:txBody>
      </p:sp>
      <p:sp>
        <p:nvSpPr>
          <p:cNvPr id="920583" name="Rectangle 7"/>
          <p:cNvSpPr>
            <a:spLocks noChangeArrowheads="1"/>
          </p:cNvSpPr>
          <p:nvPr/>
        </p:nvSpPr>
        <p:spPr bwMode="auto">
          <a:xfrm>
            <a:off x="1428751" y="1543050"/>
            <a:ext cx="16474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hu-HU" altLang="hu-HU" sz="2400" b="1">
                <a:latin typeface="Times New Roman" panose="02020603050405020304" pitchFamily="18" charset="0"/>
              </a:rPr>
              <a:t>Frekvencia</a:t>
            </a:r>
            <a:endParaRPr lang="en-US" altLang="hu-HU" sz="2400" b="1">
              <a:latin typeface="Times New Roman" panose="02020603050405020304" pitchFamily="18" charset="0"/>
            </a:endParaRPr>
          </a:p>
        </p:txBody>
      </p:sp>
      <p:sp>
        <p:nvSpPr>
          <p:cNvPr id="920584" name="Rectangle 8"/>
          <p:cNvSpPr>
            <a:spLocks noChangeArrowheads="1"/>
          </p:cNvSpPr>
          <p:nvPr/>
        </p:nvSpPr>
        <p:spPr bwMode="auto">
          <a:xfrm>
            <a:off x="5887642" y="1543050"/>
            <a:ext cx="16049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u-H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A</a:t>
            </a:r>
            <a:r>
              <a:rPr lang="hu-HU" altLang="hu-H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mplitúdó</a:t>
            </a:r>
            <a:endParaRPr lang="en-US" altLang="hu-HU" sz="2400" b="1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920585" name="Text Box 9"/>
          <p:cNvSpPr txBox="1">
            <a:spLocks noChangeArrowheads="1"/>
          </p:cNvSpPr>
          <p:nvPr/>
        </p:nvSpPr>
        <p:spPr bwMode="auto">
          <a:xfrm>
            <a:off x="5897166" y="2087167"/>
            <a:ext cx="11833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u-HU" b="1">
                <a:latin typeface="Times New Roman" panose="02020603050405020304" pitchFamily="18" charset="0"/>
              </a:rPr>
              <a:t>  </a:t>
            </a:r>
            <a:r>
              <a:rPr lang="en-US" altLang="hu-H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&lt; 5 </a:t>
            </a:r>
            <a:r>
              <a:rPr lang="en-US" altLang="hu-H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altLang="hu-H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V</a:t>
            </a:r>
          </a:p>
        </p:txBody>
      </p:sp>
      <p:sp>
        <p:nvSpPr>
          <p:cNvPr id="920586" name="Text Box 10"/>
          <p:cNvSpPr txBox="1">
            <a:spLocks noChangeArrowheads="1"/>
          </p:cNvSpPr>
          <p:nvPr/>
        </p:nvSpPr>
        <p:spPr bwMode="auto">
          <a:xfrm>
            <a:off x="5897167" y="3058717"/>
            <a:ext cx="12266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u-H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5-15 </a:t>
            </a:r>
            <a:r>
              <a:rPr lang="en-US" altLang="hu-H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altLang="hu-H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V</a:t>
            </a:r>
          </a:p>
        </p:txBody>
      </p:sp>
      <p:sp>
        <p:nvSpPr>
          <p:cNvPr id="920587" name="Text Box 11"/>
          <p:cNvSpPr txBox="1">
            <a:spLocks noChangeArrowheads="1"/>
          </p:cNvSpPr>
          <p:nvPr/>
        </p:nvSpPr>
        <p:spPr bwMode="auto">
          <a:xfrm>
            <a:off x="5887642" y="4000500"/>
            <a:ext cx="13805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u-H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10-50 </a:t>
            </a:r>
            <a:r>
              <a:rPr lang="en-US" altLang="hu-H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altLang="hu-H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V</a:t>
            </a:r>
          </a:p>
        </p:txBody>
      </p:sp>
      <p:sp>
        <p:nvSpPr>
          <p:cNvPr id="920588" name="Text Box 12"/>
          <p:cNvSpPr txBox="1">
            <a:spLocks noChangeArrowheads="1"/>
          </p:cNvSpPr>
          <p:nvPr/>
        </p:nvSpPr>
        <p:spPr bwMode="auto">
          <a:xfrm>
            <a:off x="5887641" y="5029200"/>
            <a:ext cx="12218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u-H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&gt; 50 </a:t>
            </a:r>
            <a:r>
              <a:rPr lang="en-US" altLang="hu-H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altLang="hu-H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V</a:t>
            </a:r>
          </a:p>
        </p:txBody>
      </p:sp>
      <p:graphicFrame>
        <p:nvGraphicFramePr>
          <p:cNvPr id="920589" name="Object 13"/>
          <p:cNvGraphicFramePr>
            <a:graphicFrameLocks noChangeAspect="1"/>
          </p:cNvGraphicFramePr>
          <p:nvPr/>
        </p:nvGraphicFramePr>
        <p:xfrm>
          <a:off x="3486150" y="1943101"/>
          <a:ext cx="2001441" cy="807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Image" r:id="rId3" imgW="3085714" imgH="1244006" progId="Photoshop.Image.6">
                  <p:embed/>
                </p:oleObj>
              </mc:Choice>
              <mc:Fallback>
                <p:oleObj name="Image" r:id="rId3" imgW="3085714" imgH="1244006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6150" y="1943101"/>
                        <a:ext cx="2001441" cy="8072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0590" name="Object 14"/>
          <p:cNvGraphicFramePr>
            <a:graphicFrameLocks noChangeAspect="1"/>
          </p:cNvGraphicFramePr>
          <p:nvPr/>
        </p:nvGraphicFramePr>
        <p:xfrm>
          <a:off x="3486150" y="2914650"/>
          <a:ext cx="2001441" cy="815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Image" r:id="rId5" imgW="3085714" imgH="1257143" progId="Photoshop.Image.6">
                  <p:embed/>
                </p:oleObj>
              </mc:Choice>
              <mc:Fallback>
                <p:oleObj name="Image" r:id="rId5" imgW="3085714" imgH="1257143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6150" y="2914650"/>
                        <a:ext cx="2001441" cy="8155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0591" name="Object 15"/>
          <p:cNvGraphicFramePr>
            <a:graphicFrameLocks noChangeAspect="1"/>
          </p:cNvGraphicFramePr>
          <p:nvPr/>
        </p:nvGraphicFramePr>
        <p:xfrm>
          <a:off x="3486151" y="3829050"/>
          <a:ext cx="1999060" cy="910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Image" r:id="rId7" imgW="3149206" imgH="1434415" progId="Photoshop.Image.6">
                  <p:embed/>
                </p:oleObj>
              </mc:Choice>
              <mc:Fallback>
                <p:oleObj name="Image" r:id="rId7" imgW="3149206" imgH="1434415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6151" y="3829050"/>
                        <a:ext cx="1999060" cy="9108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0592" name="Object 16"/>
          <p:cNvGraphicFramePr>
            <a:graphicFrameLocks noChangeAspect="1"/>
          </p:cNvGraphicFramePr>
          <p:nvPr/>
        </p:nvGraphicFramePr>
        <p:xfrm>
          <a:off x="3486150" y="4857751"/>
          <a:ext cx="2000250" cy="898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Image" r:id="rId9" imgW="3136508" imgH="1409524" progId="Photoshop.Image.6">
                  <p:embed/>
                </p:oleObj>
              </mc:Choice>
              <mc:Fallback>
                <p:oleObj name="Image" r:id="rId9" imgW="3136508" imgH="1409524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6150" y="4857751"/>
                        <a:ext cx="2000250" cy="8989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20594" name="Group 18"/>
          <p:cNvGrpSpPr>
            <a:grpSpLocks/>
          </p:cNvGrpSpPr>
          <p:nvPr/>
        </p:nvGrpSpPr>
        <p:grpSpPr bwMode="auto">
          <a:xfrm>
            <a:off x="3440907" y="1943100"/>
            <a:ext cx="2331244" cy="3868341"/>
            <a:chOff x="1930" y="975"/>
            <a:chExt cx="1958" cy="3249"/>
          </a:xfrm>
        </p:grpSpPr>
        <p:pic>
          <p:nvPicPr>
            <p:cNvPr id="920595" name="Picture 19" descr="alpha-delt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712"/>
            <a:stretch>
              <a:fillRect/>
            </a:stretch>
          </p:blipFill>
          <p:spPr bwMode="auto">
            <a:xfrm>
              <a:off x="1932" y="2832"/>
              <a:ext cx="1956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0596" name="Picture 20" descr="alpha-delt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440" b="61105"/>
            <a:stretch>
              <a:fillRect/>
            </a:stretch>
          </p:blipFill>
          <p:spPr bwMode="auto">
            <a:xfrm>
              <a:off x="1930" y="2160"/>
              <a:ext cx="1956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0597" name="Picture 21" descr="alpha-delt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1" b="81937"/>
            <a:stretch>
              <a:fillRect/>
            </a:stretch>
          </p:blipFill>
          <p:spPr bwMode="auto">
            <a:xfrm>
              <a:off x="1930" y="1574"/>
              <a:ext cx="1956" cy="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0598" name="Picture 22" descr="alpha-delt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273" b="43057"/>
            <a:stretch>
              <a:fillRect/>
            </a:stretch>
          </p:blipFill>
          <p:spPr bwMode="auto">
            <a:xfrm>
              <a:off x="1930" y="1013"/>
              <a:ext cx="195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0599" name="Picture 23" descr="alpha-delt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109"/>
            <a:stretch>
              <a:fillRect/>
            </a:stretch>
          </p:blipFill>
          <p:spPr bwMode="auto">
            <a:xfrm>
              <a:off x="1930" y="975"/>
              <a:ext cx="1956" cy="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841506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0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0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0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90675" y="2667000"/>
            <a:ext cx="6172200" cy="1028700"/>
          </a:xfrm>
        </p:spPr>
        <p:txBody>
          <a:bodyPr>
            <a:normAutofit fontScale="90000"/>
          </a:bodyPr>
          <a:lstStyle/>
          <a:p>
            <a:pPr algn="ctr"/>
            <a:r>
              <a:rPr lang="de-DE" altLang="hu-HU" sz="3300" b="1" dirty="0" err="1"/>
              <a:t>Az</a:t>
            </a:r>
            <a:r>
              <a:rPr lang="de-DE" altLang="hu-HU" sz="3300" b="1" dirty="0"/>
              <a:t> </a:t>
            </a:r>
            <a:r>
              <a:rPr lang="de-DE" altLang="hu-HU" sz="3300" b="1" dirty="0" err="1"/>
              <a:t>egyes</a:t>
            </a:r>
            <a:r>
              <a:rPr lang="de-DE" altLang="hu-HU" sz="3300" b="1" dirty="0"/>
              <a:t> </a:t>
            </a:r>
            <a:r>
              <a:rPr lang="de-DE" altLang="hu-HU" sz="3300" b="1" dirty="0" err="1"/>
              <a:t>hullámtípusok</a:t>
            </a:r>
            <a:r>
              <a:rPr lang="de-DE" altLang="hu-HU" sz="3300" b="1" dirty="0"/>
              <a:t> </a:t>
            </a:r>
            <a:r>
              <a:rPr lang="de-DE" altLang="hu-HU" sz="3300" b="1" dirty="0" err="1"/>
              <a:t>és</a:t>
            </a:r>
            <a:r>
              <a:rPr lang="de-DE" altLang="hu-HU" sz="3300" b="1" dirty="0"/>
              <a:t> </a:t>
            </a:r>
            <a:r>
              <a:rPr lang="de-DE" altLang="hu-HU" sz="3300" b="1" dirty="0" err="1"/>
              <a:t>jellemz</a:t>
            </a:r>
            <a:r>
              <a:rPr lang="de-DE" altLang="hu-HU" sz="3300" b="1" dirty="0" err="1">
                <a:cs typeface="Arial" panose="020B0604020202020204" pitchFamily="34" charset="0"/>
              </a:rPr>
              <a:t>őik</a:t>
            </a:r>
            <a:endParaRPr lang="de-DE" altLang="hu-HU" sz="33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6699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977" name="Group 9"/>
          <p:cNvGrpSpPr>
            <a:grpSpLocks/>
          </p:cNvGrpSpPr>
          <p:nvPr/>
        </p:nvGrpSpPr>
        <p:grpSpPr bwMode="auto">
          <a:xfrm>
            <a:off x="827584" y="25985"/>
            <a:ext cx="6858000" cy="5136356"/>
            <a:chOff x="0" y="0"/>
            <a:chExt cx="5760" cy="4314"/>
          </a:xfrm>
        </p:grpSpPr>
        <p:pic>
          <p:nvPicPr>
            <p:cNvPr id="97997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79976" name="Rectangle 8"/>
            <p:cNvSpPr>
              <a:spLocks noChangeArrowheads="1"/>
            </p:cNvSpPr>
            <p:nvPr/>
          </p:nvSpPr>
          <p:spPr bwMode="auto">
            <a:xfrm>
              <a:off x="2495" y="1344"/>
              <a:ext cx="768" cy="336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979975" name="Text Box 7"/>
          <p:cNvSpPr txBox="1">
            <a:spLocks noChangeArrowheads="1"/>
          </p:cNvSpPr>
          <p:nvPr/>
        </p:nvSpPr>
        <p:spPr bwMode="auto">
          <a:xfrm>
            <a:off x="4644008" y="3933056"/>
            <a:ext cx="384333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hu-HU" sz="1600" dirty="0" err="1">
                <a:solidFill>
                  <a:srgbClr val="FF0000"/>
                </a:solidFill>
              </a:rPr>
              <a:t>Más</a:t>
            </a:r>
            <a:r>
              <a:rPr lang="de-DE" altLang="hu-HU" sz="1600" dirty="0">
                <a:solidFill>
                  <a:srgbClr val="FF0000"/>
                </a:solidFill>
              </a:rPr>
              <a:t> </a:t>
            </a:r>
            <a:r>
              <a:rPr lang="de-DE" altLang="hu-HU" sz="1600" dirty="0" err="1">
                <a:solidFill>
                  <a:srgbClr val="FF0000"/>
                </a:solidFill>
              </a:rPr>
              <a:t>adatok</a:t>
            </a:r>
            <a:r>
              <a:rPr lang="de-DE" altLang="hu-HU" sz="1600" dirty="0">
                <a:solidFill>
                  <a:srgbClr val="FF0000"/>
                </a:solidFill>
              </a:rPr>
              <a:t> </a:t>
            </a:r>
            <a:r>
              <a:rPr lang="de-DE" altLang="hu-HU" sz="1600" dirty="0" err="1">
                <a:solidFill>
                  <a:srgbClr val="FF0000"/>
                </a:solidFill>
              </a:rPr>
              <a:t>szerint</a:t>
            </a:r>
            <a:r>
              <a:rPr lang="de-DE" altLang="hu-HU" sz="1600" dirty="0">
                <a:solidFill>
                  <a:srgbClr val="FF0000"/>
                </a:solidFill>
              </a:rPr>
              <a:t>: 1 – 4 Hz</a:t>
            </a:r>
          </a:p>
          <a:p>
            <a:r>
              <a:rPr lang="de-DE" altLang="hu-HU" sz="1600" dirty="0" err="1">
                <a:solidFill>
                  <a:srgbClr val="FF0000"/>
                </a:solidFill>
              </a:rPr>
              <a:t>Nagyrészt</a:t>
            </a:r>
            <a:r>
              <a:rPr lang="de-DE" altLang="hu-HU" sz="1600" dirty="0">
                <a:solidFill>
                  <a:srgbClr val="FF0000"/>
                </a:solidFill>
              </a:rPr>
              <a:t> </a:t>
            </a:r>
            <a:r>
              <a:rPr lang="de-DE" altLang="hu-HU" sz="1600" dirty="0" err="1">
                <a:solidFill>
                  <a:srgbClr val="FF0000"/>
                </a:solidFill>
              </a:rPr>
              <a:t>alváskor</a:t>
            </a:r>
            <a:r>
              <a:rPr lang="de-DE" altLang="hu-HU" sz="1600" dirty="0">
                <a:solidFill>
                  <a:srgbClr val="FF0000"/>
                </a:solidFill>
              </a:rPr>
              <a:t> </a:t>
            </a:r>
            <a:r>
              <a:rPr lang="de-DE" altLang="hu-HU" sz="1600" dirty="0" err="1">
                <a:solidFill>
                  <a:srgbClr val="FF0000"/>
                </a:solidFill>
              </a:rPr>
              <a:t>vagy</a:t>
            </a:r>
            <a:r>
              <a:rPr lang="de-DE" altLang="hu-HU" sz="1600" dirty="0">
                <a:solidFill>
                  <a:srgbClr val="FF0000"/>
                </a:solidFill>
              </a:rPr>
              <a:t> </a:t>
            </a:r>
            <a:r>
              <a:rPr lang="de-DE" altLang="hu-HU" sz="1600" dirty="0" err="1">
                <a:solidFill>
                  <a:srgbClr val="FF0000"/>
                </a:solidFill>
              </a:rPr>
              <a:t>altatásban</a:t>
            </a:r>
            <a:r>
              <a:rPr lang="de-DE" altLang="hu-HU" sz="1600" dirty="0">
                <a:solidFill>
                  <a:srgbClr val="FF0000"/>
                </a:solidFill>
              </a:rPr>
              <a:t>,</a:t>
            </a:r>
          </a:p>
          <a:p>
            <a:r>
              <a:rPr lang="de-DE" altLang="hu-HU" sz="1600" dirty="0">
                <a:solidFill>
                  <a:srgbClr val="FF0000"/>
                </a:solidFill>
              </a:rPr>
              <a:t>de: </a:t>
            </a:r>
            <a:r>
              <a:rPr lang="de-DE" altLang="hu-HU" sz="1600" dirty="0" err="1">
                <a:solidFill>
                  <a:srgbClr val="FF0000"/>
                </a:solidFill>
              </a:rPr>
              <a:t>növekedése</a:t>
            </a:r>
            <a:r>
              <a:rPr lang="de-DE" altLang="hu-HU" sz="1600" dirty="0">
                <a:solidFill>
                  <a:srgbClr val="FF0000"/>
                </a:solidFill>
              </a:rPr>
              <a:t> </a:t>
            </a:r>
            <a:r>
              <a:rPr lang="de-DE" altLang="hu-HU" sz="1600" dirty="0" err="1">
                <a:solidFill>
                  <a:srgbClr val="FF0000"/>
                </a:solidFill>
              </a:rPr>
              <a:t>jelezhet</a:t>
            </a:r>
            <a:r>
              <a:rPr lang="de-DE" altLang="hu-HU" sz="1600" dirty="0">
                <a:solidFill>
                  <a:srgbClr val="FF0000"/>
                </a:solidFill>
              </a:rPr>
              <a:t> </a:t>
            </a:r>
            <a:r>
              <a:rPr lang="de-DE" altLang="hu-HU" sz="1600" dirty="0" err="1">
                <a:solidFill>
                  <a:srgbClr val="FF0000"/>
                </a:solidFill>
              </a:rPr>
              <a:t>tumort</a:t>
            </a:r>
            <a:r>
              <a:rPr lang="de-DE" altLang="hu-HU" sz="1600" dirty="0">
                <a:solidFill>
                  <a:srgbClr val="FF0000"/>
                </a:solidFill>
              </a:rPr>
              <a:t>;</a:t>
            </a:r>
          </a:p>
          <a:p>
            <a:r>
              <a:rPr lang="hu-HU" altLang="hu-HU" sz="1600" dirty="0" smtClean="0">
                <a:solidFill>
                  <a:srgbClr val="FF0000"/>
                </a:solidFill>
              </a:rPr>
              <a:t>1-2 </a:t>
            </a:r>
            <a:r>
              <a:rPr lang="hu-HU" altLang="hu-HU" sz="1600" dirty="0">
                <a:solidFill>
                  <a:srgbClr val="FF0000"/>
                </a:solidFill>
              </a:rPr>
              <a:t>évig domináns</a:t>
            </a:r>
            <a:endParaRPr lang="de-DE" altLang="hu-HU" sz="1600" dirty="0">
              <a:solidFill>
                <a:srgbClr val="FF0000"/>
              </a:solidFill>
            </a:endParaRPr>
          </a:p>
          <a:p>
            <a:r>
              <a:rPr lang="de-DE" altLang="hu-HU" sz="1600" dirty="0" err="1">
                <a:solidFill>
                  <a:srgbClr val="FF0000"/>
                </a:solidFill>
              </a:rPr>
              <a:t>Összességében</a:t>
            </a:r>
            <a:r>
              <a:rPr lang="de-DE" altLang="hu-HU" sz="1600" dirty="0">
                <a:solidFill>
                  <a:srgbClr val="FF0000"/>
                </a:solidFill>
              </a:rPr>
              <a:t> </a:t>
            </a:r>
            <a:r>
              <a:rPr lang="de-DE" altLang="hu-HU" sz="1600" dirty="0" err="1">
                <a:solidFill>
                  <a:srgbClr val="FF0000"/>
                </a:solidFill>
              </a:rPr>
              <a:t>gátló</a:t>
            </a:r>
            <a:r>
              <a:rPr lang="de-DE" altLang="hu-HU" sz="1600" dirty="0">
                <a:solidFill>
                  <a:srgbClr val="FF0000"/>
                </a:solidFill>
              </a:rPr>
              <a:t> </a:t>
            </a:r>
            <a:r>
              <a:rPr lang="de-DE" altLang="hu-HU" sz="1600" dirty="0" err="1">
                <a:solidFill>
                  <a:srgbClr val="FF0000"/>
                </a:solidFill>
              </a:rPr>
              <a:t>ritmusnak</a:t>
            </a:r>
            <a:r>
              <a:rPr lang="de-DE" altLang="hu-HU" sz="1600" dirty="0">
                <a:solidFill>
                  <a:srgbClr val="FF0000"/>
                </a:solidFill>
              </a:rPr>
              <a:t> </a:t>
            </a:r>
            <a:r>
              <a:rPr lang="de-DE" altLang="hu-HU" sz="1600" dirty="0" err="1">
                <a:solidFill>
                  <a:srgbClr val="FF0000"/>
                </a:solidFill>
              </a:rPr>
              <a:t>tartják</a:t>
            </a:r>
            <a:r>
              <a:rPr lang="de-DE" altLang="hu-HU" sz="16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17599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1000" name="Group 8"/>
          <p:cNvGrpSpPr>
            <a:grpSpLocks/>
          </p:cNvGrpSpPr>
          <p:nvPr/>
        </p:nvGrpSpPr>
        <p:grpSpPr bwMode="auto">
          <a:xfrm>
            <a:off x="611560" y="188640"/>
            <a:ext cx="6858000" cy="5136356"/>
            <a:chOff x="0" y="6"/>
            <a:chExt cx="5760" cy="4314"/>
          </a:xfrm>
        </p:grpSpPr>
        <p:pic>
          <p:nvPicPr>
            <p:cNvPr id="98099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"/>
              <a:ext cx="5760" cy="4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80999" name="Rectangle 7"/>
            <p:cNvSpPr>
              <a:spLocks noChangeArrowheads="1"/>
            </p:cNvSpPr>
            <p:nvPr/>
          </p:nvSpPr>
          <p:spPr bwMode="auto">
            <a:xfrm>
              <a:off x="432" y="672"/>
              <a:ext cx="1200" cy="384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980998" name="Text Box 6"/>
          <p:cNvSpPr txBox="1">
            <a:spLocks noChangeArrowheads="1"/>
          </p:cNvSpPr>
          <p:nvPr/>
        </p:nvSpPr>
        <p:spPr bwMode="auto">
          <a:xfrm>
            <a:off x="4788024" y="3933056"/>
            <a:ext cx="3771900" cy="196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kumimoji="0" lang="de-DE" altLang="hu-HU" sz="1350" dirty="0">
                <a:solidFill>
                  <a:srgbClr val="FF0000"/>
                </a:solidFill>
                <a:latin typeface="Arial" panose="020B0604020202020204" pitchFamily="34" charset="0"/>
              </a:rPr>
              <a:t>A </a:t>
            </a:r>
            <a:r>
              <a:rPr kumimoji="0" lang="de-DE" altLang="hu-HU" sz="1350" dirty="0" err="1">
                <a:solidFill>
                  <a:srgbClr val="FF0000"/>
                </a:solidFill>
                <a:latin typeface="Arial" panose="020B0604020202020204" pitchFamily="34" charset="0"/>
              </a:rPr>
              <a:t>deltához</a:t>
            </a:r>
            <a:r>
              <a:rPr kumimoji="0" lang="de-DE" altLang="hu-HU" sz="135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kumimoji="0" lang="de-DE" altLang="hu-HU" sz="1350" dirty="0" err="1">
                <a:solidFill>
                  <a:srgbClr val="FF0000"/>
                </a:solidFill>
                <a:latin typeface="Arial" panose="020B0604020202020204" pitchFamily="34" charset="0"/>
              </a:rPr>
              <a:t>hasonlóan</a:t>
            </a:r>
            <a:r>
              <a:rPr kumimoji="0" lang="de-DE" altLang="hu-HU" sz="135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kumimoji="0" lang="de-DE" altLang="hu-HU" sz="1350" dirty="0" err="1">
                <a:solidFill>
                  <a:srgbClr val="FF0000"/>
                </a:solidFill>
                <a:latin typeface="Arial" panose="020B0604020202020204" pitchFamily="34" charset="0"/>
              </a:rPr>
              <a:t>az</a:t>
            </a:r>
            <a:r>
              <a:rPr kumimoji="0" lang="de-DE" altLang="hu-HU" sz="135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kumimoji="0" lang="de-DE" altLang="hu-HU" sz="1350" dirty="0" err="1">
                <a:solidFill>
                  <a:srgbClr val="FF0000"/>
                </a:solidFill>
                <a:latin typeface="Arial" panose="020B0604020202020204" pitchFamily="34" charset="0"/>
              </a:rPr>
              <a:t>életkor</a:t>
            </a:r>
            <a:r>
              <a:rPr kumimoji="0" lang="de-DE" altLang="hu-HU" sz="135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kumimoji="0" lang="de-DE" altLang="hu-HU" sz="1350" dirty="0" err="1">
                <a:solidFill>
                  <a:srgbClr val="FF0000"/>
                </a:solidFill>
                <a:latin typeface="Arial" panose="020B0604020202020204" pitchFamily="34" charset="0"/>
              </a:rPr>
              <a:t>el</a:t>
            </a:r>
            <a:r>
              <a:rPr kumimoji="0" lang="de-DE" altLang="hu-HU" sz="135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őrehaladtával</a:t>
            </a:r>
            <a:r>
              <a:rPr kumimoji="0" lang="de-DE" altLang="hu-HU" sz="13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altLang="hu-HU" sz="135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aránya</a:t>
            </a:r>
            <a:r>
              <a:rPr kumimoji="0" lang="de-DE" altLang="hu-HU" sz="13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altLang="hu-HU" sz="135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csökken</a:t>
            </a:r>
            <a:endParaRPr kumimoji="0" lang="de-DE" altLang="hu-HU" sz="13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de-DE" altLang="hu-HU" sz="13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– 8 Hz</a:t>
            </a:r>
          </a:p>
          <a:p>
            <a:r>
              <a:rPr kumimoji="0" lang="de-DE" altLang="hu-HU" sz="135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Két</a:t>
            </a:r>
            <a:r>
              <a:rPr kumimoji="0" lang="de-DE" altLang="hu-HU" sz="13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altLang="hu-HU" sz="135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fajtája</a:t>
            </a:r>
            <a:r>
              <a:rPr kumimoji="0" lang="de-DE" altLang="hu-HU" sz="13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van:</a:t>
            </a:r>
          </a:p>
          <a:p>
            <a:pPr>
              <a:buFontTx/>
              <a:buAutoNum type="arabicPeriod"/>
            </a:pPr>
            <a:r>
              <a:rPr kumimoji="0" lang="de-DE" altLang="hu-HU" sz="135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Alvás</a:t>
            </a:r>
            <a:r>
              <a:rPr kumimoji="0" lang="de-DE" altLang="hu-HU" sz="13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de-DE" altLang="hu-HU" sz="135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szendergés</a:t>
            </a:r>
            <a:r>
              <a:rPr kumimoji="0" lang="de-DE" altLang="hu-HU" sz="13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de-DE" altLang="hu-HU" sz="135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kiterjedt</a:t>
            </a:r>
            <a:r>
              <a:rPr kumimoji="0" lang="de-DE" altLang="hu-HU" sz="13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altLang="hu-HU" sz="135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skalp-eloszlás</a:t>
            </a:r>
            <a:r>
              <a:rPr kumimoji="0" lang="de-DE" altLang="hu-HU" sz="13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kumimoji="0" lang="de-DE" altLang="hu-HU" sz="135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alatt</a:t>
            </a:r>
            <a:endParaRPr kumimoji="0" lang="de-DE" altLang="hu-HU" sz="13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AutoNum type="arabicPeriod"/>
            </a:pPr>
            <a:r>
              <a:rPr kumimoji="0" lang="de-DE" altLang="hu-HU" sz="135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Fókuszált</a:t>
            </a:r>
            <a:r>
              <a:rPr kumimoji="0" lang="de-DE" altLang="hu-HU" sz="13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altLang="hu-HU" sz="135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figyelem</a:t>
            </a:r>
            <a:r>
              <a:rPr kumimoji="0" lang="de-DE" altLang="hu-HU" sz="13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de-DE" altLang="hu-HU" sz="135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hatékony</a:t>
            </a:r>
            <a:r>
              <a:rPr kumimoji="0" lang="de-DE" altLang="hu-HU" sz="13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altLang="hu-HU" sz="135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ingerfeldolgozás</a:t>
            </a:r>
            <a:r>
              <a:rPr kumimoji="0" lang="de-DE" altLang="hu-HU" sz="13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de-DE" altLang="hu-HU" sz="135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</a:t>
            </a:r>
            <a:r>
              <a:rPr kumimoji="0" lang="hu-HU" altLang="hu-HU" sz="135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kumimoji="0" lang="de-DE" altLang="hu-HU" sz="135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kumimoji="0" lang="hu-HU" altLang="hu-HU" sz="135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kumimoji="0" lang="de-DE" altLang="hu-HU" sz="135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hu-HU" altLang="hu-HU" sz="135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középvonal</a:t>
            </a:r>
            <a:r>
              <a:rPr kumimoji="0" lang="de-DE" altLang="hu-HU" sz="135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kumimoji="0" lang="de-DE" altLang="hu-HU" sz="13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0" lang="de-DE" altLang="hu-HU" sz="135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generátora</a:t>
            </a:r>
            <a:r>
              <a:rPr kumimoji="0" lang="de-DE" altLang="hu-HU" sz="13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ACC</a:t>
            </a:r>
            <a:r>
              <a:rPr kumimoji="0" lang="de-DE" altLang="hu-HU" sz="135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de-DE" altLang="hu-HU" sz="13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7099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7928" name="Group 8"/>
          <p:cNvGrpSpPr>
            <a:grpSpLocks/>
          </p:cNvGrpSpPr>
          <p:nvPr/>
        </p:nvGrpSpPr>
        <p:grpSpPr bwMode="auto">
          <a:xfrm>
            <a:off x="2051720" y="404664"/>
            <a:ext cx="6858000" cy="5135166"/>
            <a:chOff x="0" y="0"/>
            <a:chExt cx="5760" cy="4313"/>
          </a:xfrm>
        </p:grpSpPr>
        <p:pic>
          <p:nvPicPr>
            <p:cNvPr id="97792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77927" name="Rectangle 7"/>
            <p:cNvSpPr>
              <a:spLocks noChangeArrowheads="1"/>
            </p:cNvSpPr>
            <p:nvPr/>
          </p:nvSpPr>
          <p:spPr bwMode="auto">
            <a:xfrm>
              <a:off x="2544" y="33"/>
              <a:ext cx="768" cy="336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977925" name="Text Box 5"/>
          <p:cNvSpPr txBox="1">
            <a:spLocks noChangeArrowheads="1"/>
          </p:cNvSpPr>
          <p:nvPr/>
        </p:nvSpPr>
        <p:spPr bwMode="auto">
          <a:xfrm>
            <a:off x="323528" y="1700808"/>
            <a:ext cx="27432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hu-HU" sz="1600" dirty="0">
                <a:solidFill>
                  <a:srgbClr val="FF0000"/>
                </a:solidFill>
              </a:rPr>
              <a:t>8 – 13 Hz</a:t>
            </a:r>
          </a:p>
          <a:p>
            <a:pPr>
              <a:spcBef>
                <a:spcPct val="50000"/>
              </a:spcBef>
            </a:pPr>
            <a:r>
              <a:rPr lang="de-DE" altLang="hu-HU" sz="1600" dirty="0" err="1">
                <a:solidFill>
                  <a:srgbClr val="FF0000"/>
                </a:solidFill>
              </a:rPr>
              <a:t>Relaxált</a:t>
            </a:r>
            <a:r>
              <a:rPr lang="de-DE" altLang="hu-HU" sz="1600" dirty="0">
                <a:solidFill>
                  <a:srgbClr val="FF0000"/>
                </a:solidFill>
              </a:rPr>
              <a:t> </a:t>
            </a:r>
            <a:r>
              <a:rPr lang="de-DE" altLang="hu-HU" sz="1600" dirty="0" err="1">
                <a:solidFill>
                  <a:srgbClr val="FF0000"/>
                </a:solidFill>
              </a:rPr>
              <a:t>állapot</a:t>
            </a:r>
            <a:r>
              <a:rPr lang="de-DE" altLang="hu-HU" sz="1600" dirty="0">
                <a:solidFill>
                  <a:srgbClr val="FF0000"/>
                </a:solidFill>
              </a:rPr>
              <a:t>, </a:t>
            </a:r>
            <a:r>
              <a:rPr lang="de-DE" altLang="hu-HU" sz="1600" dirty="0" err="1">
                <a:solidFill>
                  <a:srgbClr val="FF0000"/>
                </a:solidFill>
              </a:rPr>
              <a:t>csukott</a:t>
            </a:r>
            <a:r>
              <a:rPr lang="de-DE" altLang="hu-HU" sz="1600" dirty="0">
                <a:solidFill>
                  <a:srgbClr val="FF0000"/>
                </a:solidFill>
              </a:rPr>
              <a:t> </a:t>
            </a:r>
            <a:r>
              <a:rPr lang="de-DE" altLang="hu-HU" sz="1600" dirty="0" err="1">
                <a:solidFill>
                  <a:srgbClr val="FF0000"/>
                </a:solidFill>
              </a:rPr>
              <a:t>szemek</a:t>
            </a:r>
            <a:endParaRPr lang="de-DE" altLang="hu-HU" sz="1600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hu-HU" altLang="hu-HU" sz="1600" dirty="0" smtClean="0">
                <a:solidFill>
                  <a:srgbClr val="FF0000"/>
                </a:solidFill>
              </a:rPr>
              <a:t>Hátsó</a:t>
            </a:r>
            <a:r>
              <a:rPr lang="de-DE" altLang="hu-HU" sz="1600" dirty="0" smtClean="0">
                <a:solidFill>
                  <a:srgbClr val="FF0000"/>
                </a:solidFill>
              </a:rPr>
              <a:t>, </a:t>
            </a:r>
            <a:r>
              <a:rPr lang="hu-HU" altLang="hu-HU" sz="1600" dirty="0" smtClean="0">
                <a:solidFill>
                  <a:srgbClr val="FF0000"/>
                </a:solidFill>
              </a:rPr>
              <a:t>nyakszirti/halántéklebenyi</a:t>
            </a:r>
            <a:r>
              <a:rPr lang="de-DE" altLang="hu-HU" sz="1600" dirty="0" smtClean="0">
                <a:solidFill>
                  <a:srgbClr val="FF0000"/>
                </a:solidFill>
              </a:rPr>
              <a:t>, </a:t>
            </a:r>
            <a:r>
              <a:rPr lang="hu-HU" altLang="hu-HU" sz="1600" dirty="0" smtClean="0">
                <a:solidFill>
                  <a:srgbClr val="FF0000"/>
                </a:solidFill>
              </a:rPr>
              <a:t>fali lebenyi</a:t>
            </a:r>
            <a:r>
              <a:rPr lang="de-DE" altLang="hu-HU" sz="1600" dirty="0" smtClean="0">
                <a:solidFill>
                  <a:srgbClr val="FF0000"/>
                </a:solidFill>
              </a:rPr>
              <a:t> </a:t>
            </a:r>
            <a:r>
              <a:rPr lang="de-DE" altLang="hu-HU" sz="1600" dirty="0" err="1">
                <a:solidFill>
                  <a:srgbClr val="FF0000"/>
                </a:solidFill>
              </a:rPr>
              <a:t>régióknál</a:t>
            </a:r>
            <a:r>
              <a:rPr lang="de-DE" altLang="hu-HU" sz="1600" dirty="0">
                <a:solidFill>
                  <a:srgbClr val="FF0000"/>
                </a:solidFill>
              </a:rPr>
              <a:t> </a:t>
            </a:r>
            <a:r>
              <a:rPr lang="de-DE" altLang="hu-HU" sz="1600" dirty="0" err="1">
                <a:solidFill>
                  <a:srgbClr val="FF0000"/>
                </a:solidFill>
              </a:rPr>
              <a:t>legnagyobb</a:t>
            </a:r>
            <a:r>
              <a:rPr lang="de-DE" altLang="hu-HU" sz="1600" dirty="0">
                <a:solidFill>
                  <a:srgbClr val="FF0000"/>
                </a:solidFill>
              </a:rPr>
              <a:t> </a:t>
            </a:r>
            <a:r>
              <a:rPr lang="de-DE" altLang="hu-HU" sz="1600" dirty="0" err="1">
                <a:solidFill>
                  <a:srgbClr val="FF0000"/>
                </a:solidFill>
              </a:rPr>
              <a:t>amplitúdó</a:t>
            </a:r>
            <a:endParaRPr lang="de-DE" altLang="hu-HU" sz="1600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de-DE" altLang="hu-HU" sz="1600" dirty="0" err="1">
                <a:solidFill>
                  <a:srgbClr val="FF0000"/>
                </a:solidFill>
              </a:rPr>
              <a:t>Szemnyitásra</a:t>
            </a:r>
            <a:r>
              <a:rPr lang="de-DE" altLang="hu-HU" sz="1600" dirty="0">
                <a:solidFill>
                  <a:srgbClr val="FF0000"/>
                </a:solidFill>
              </a:rPr>
              <a:t> </a:t>
            </a:r>
            <a:r>
              <a:rPr lang="de-DE" altLang="hu-HU" sz="1600" dirty="0" err="1" smtClean="0">
                <a:solidFill>
                  <a:srgbClr val="FF0000"/>
                </a:solidFill>
              </a:rPr>
              <a:t>elt</a:t>
            </a:r>
            <a:r>
              <a:rPr lang="de-DE" altLang="hu-HU" sz="16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űnik</a:t>
            </a:r>
            <a:endParaRPr lang="de-DE" altLang="hu-HU" sz="16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de-DE" altLang="hu-HU" sz="1600" dirty="0">
              <a:solidFill>
                <a:srgbClr val="FF0000"/>
              </a:solidFill>
            </a:endParaRPr>
          </a:p>
        </p:txBody>
      </p:sp>
      <p:sp>
        <p:nvSpPr>
          <p:cNvPr id="977926" name="Text Box 6"/>
          <p:cNvSpPr txBox="1">
            <a:spLocks noChangeArrowheads="1"/>
          </p:cNvSpPr>
          <p:nvPr/>
        </p:nvSpPr>
        <p:spPr bwMode="auto">
          <a:xfrm>
            <a:off x="6804248" y="4005064"/>
            <a:ext cx="188595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hu-HU" dirty="0" err="1">
                <a:solidFill>
                  <a:srgbClr val="FF0000"/>
                </a:solidFill>
              </a:rPr>
              <a:t>Az</a:t>
            </a:r>
            <a:r>
              <a:rPr lang="de-DE" altLang="hu-HU" dirty="0">
                <a:solidFill>
                  <a:srgbClr val="FF0000"/>
                </a:solidFill>
              </a:rPr>
              <a:t> </a:t>
            </a:r>
            <a:r>
              <a:rPr lang="de-DE" altLang="hu-HU" dirty="0" err="1">
                <a:solidFill>
                  <a:srgbClr val="FF0000"/>
                </a:solidFill>
              </a:rPr>
              <a:t>életkor</a:t>
            </a:r>
            <a:r>
              <a:rPr lang="de-DE" altLang="hu-HU" dirty="0">
                <a:solidFill>
                  <a:srgbClr val="FF0000"/>
                </a:solidFill>
              </a:rPr>
              <a:t> </a:t>
            </a:r>
            <a:r>
              <a:rPr lang="de-DE" altLang="hu-HU" dirty="0" err="1">
                <a:solidFill>
                  <a:srgbClr val="FF0000"/>
                </a:solidFill>
              </a:rPr>
              <a:t>el</a:t>
            </a:r>
            <a:r>
              <a:rPr lang="de-DE" altLang="hu-HU" dirty="0" err="1">
                <a:solidFill>
                  <a:srgbClr val="FF0000"/>
                </a:solidFill>
                <a:cs typeface="Arial" panose="020B0604020202020204" pitchFamily="34" charset="0"/>
              </a:rPr>
              <a:t>őrehaladtával</a:t>
            </a:r>
            <a:r>
              <a:rPr lang="de-DE" altLang="hu-HU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de-DE" altLang="hu-HU" dirty="0" err="1">
                <a:solidFill>
                  <a:srgbClr val="FF0000"/>
                </a:solidFill>
                <a:cs typeface="Arial" panose="020B0604020202020204" pitchFamily="34" charset="0"/>
              </a:rPr>
              <a:t>egyenes</a:t>
            </a:r>
            <a:r>
              <a:rPr lang="de-DE" altLang="hu-HU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de-DE" altLang="hu-HU" dirty="0" err="1">
                <a:solidFill>
                  <a:srgbClr val="FF0000"/>
                </a:solidFill>
                <a:cs typeface="Arial" panose="020B0604020202020204" pitchFamily="34" charset="0"/>
              </a:rPr>
              <a:t>arányban</a:t>
            </a:r>
            <a:r>
              <a:rPr lang="de-DE" altLang="hu-HU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de-DE" altLang="hu-HU" dirty="0" err="1">
                <a:solidFill>
                  <a:srgbClr val="FF0000"/>
                </a:solidFill>
                <a:cs typeface="Arial" panose="020B0604020202020204" pitchFamily="34" charset="0"/>
              </a:rPr>
              <a:t>növekszik</a:t>
            </a:r>
            <a:r>
              <a:rPr lang="de-DE" altLang="hu-HU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de-DE" altLang="hu-HU" dirty="0" err="1">
                <a:solidFill>
                  <a:srgbClr val="FF0000"/>
                </a:solidFill>
                <a:cs typeface="Arial" panose="020B0604020202020204" pitchFamily="34" charset="0"/>
              </a:rPr>
              <a:t>mértéke</a:t>
            </a:r>
            <a:r>
              <a:rPr lang="de-DE" altLang="hu-HU" dirty="0">
                <a:solidFill>
                  <a:srgbClr val="FF0000"/>
                </a:solidFill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72040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8952" name="Group 8"/>
          <p:cNvGrpSpPr>
            <a:grpSpLocks/>
          </p:cNvGrpSpPr>
          <p:nvPr/>
        </p:nvGrpSpPr>
        <p:grpSpPr bwMode="auto">
          <a:xfrm>
            <a:off x="1331640" y="620688"/>
            <a:ext cx="6858000" cy="5136356"/>
            <a:chOff x="0" y="0"/>
            <a:chExt cx="5760" cy="4314"/>
          </a:xfrm>
        </p:grpSpPr>
        <p:pic>
          <p:nvPicPr>
            <p:cNvPr id="97894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78951" name="Rectangle 7"/>
            <p:cNvSpPr>
              <a:spLocks noChangeArrowheads="1"/>
            </p:cNvSpPr>
            <p:nvPr/>
          </p:nvSpPr>
          <p:spPr bwMode="auto">
            <a:xfrm>
              <a:off x="2592" y="0"/>
              <a:ext cx="720" cy="240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978949" name="Text Box 5"/>
          <p:cNvSpPr txBox="1">
            <a:spLocks noChangeArrowheads="1"/>
          </p:cNvSpPr>
          <p:nvPr/>
        </p:nvSpPr>
        <p:spPr bwMode="auto">
          <a:xfrm>
            <a:off x="1214439" y="2056210"/>
            <a:ext cx="3627916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hu-HU" sz="1600" dirty="0">
                <a:solidFill>
                  <a:srgbClr val="FF0000"/>
                </a:solidFill>
              </a:rPr>
              <a:t>13 – 30 Hz</a:t>
            </a:r>
          </a:p>
          <a:p>
            <a:r>
              <a:rPr lang="de-DE" altLang="hu-HU" sz="1600" dirty="0" err="1">
                <a:solidFill>
                  <a:srgbClr val="FF0000"/>
                </a:solidFill>
              </a:rPr>
              <a:t>Szimmetrikus</a:t>
            </a:r>
            <a:r>
              <a:rPr lang="de-DE" altLang="hu-HU" sz="1600" dirty="0">
                <a:solidFill>
                  <a:srgbClr val="FF0000"/>
                </a:solidFill>
              </a:rPr>
              <a:t> </a:t>
            </a:r>
            <a:r>
              <a:rPr lang="de-DE" altLang="hu-HU" sz="1600" dirty="0" err="1">
                <a:solidFill>
                  <a:srgbClr val="FF0000"/>
                </a:solidFill>
              </a:rPr>
              <a:t>fronto-centrális</a:t>
            </a:r>
            <a:r>
              <a:rPr lang="de-DE" altLang="hu-HU" sz="1600" dirty="0">
                <a:solidFill>
                  <a:srgbClr val="FF0000"/>
                </a:solidFill>
              </a:rPr>
              <a:t> </a:t>
            </a:r>
            <a:r>
              <a:rPr lang="de-DE" altLang="hu-HU" sz="1600" dirty="0" err="1">
                <a:solidFill>
                  <a:srgbClr val="FF0000"/>
                </a:solidFill>
              </a:rPr>
              <a:t>eloszlás</a:t>
            </a:r>
            <a:endParaRPr lang="de-DE" altLang="hu-HU" sz="1600" dirty="0">
              <a:solidFill>
                <a:srgbClr val="FF0000"/>
              </a:solidFill>
            </a:endParaRPr>
          </a:p>
          <a:p>
            <a:r>
              <a:rPr lang="de-DE" altLang="hu-HU" sz="1600" dirty="0" err="1">
                <a:solidFill>
                  <a:srgbClr val="FF0000"/>
                </a:solidFill>
              </a:rPr>
              <a:t>F</a:t>
            </a:r>
            <a:r>
              <a:rPr lang="de-DE" altLang="hu-HU" sz="1600" dirty="0" err="1">
                <a:solidFill>
                  <a:srgbClr val="FF0000"/>
                </a:solidFill>
                <a:cs typeface="Arial" panose="020B0604020202020204" pitchFamily="34" charset="0"/>
              </a:rPr>
              <a:t>őként</a:t>
            </a:r>
            <a:r>
              <a:rPr lang="de-DE" altLang="hu-HU" sz="1600" dirty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de-DE" altLang="hu-HU" sz="1600" dirty="0" err="1">
                <a:solidFill>
                  <a:srgbClr val="FF0000"/>
                </a:solidFill>
                <a:cs typeface="Arial" panose="020B0604020202020204" pitchFamily="34" charset="0"/>
              </a:rPr>
              <a:t>figyelem</a:t>
            </a:r>
            <a:r>
              <a:rPr lang="de-DE" altLang="hu-HU" sz="1600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de-DE" altLang="hu-HU" sz="1600" dirty="0" err="1">
                <a:solidFill>
                  <a:srgbClr val="FF0000"/>
                </a:solidFill>
                <a:cs typeface="Arial" panose="020B0604020202020204" pitchFamily="34" charset="0"/>
              </a:rPr>
              <a:t>éberség</a:t>
            </a:r>
            <a:endParaRPr lang="de-DE" altLang="hu-HU" sz="16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978950" name="Text Box 6"/>
          <p:cNvSpPr txBox="1">
            <a:spLocks noChangeArrowheads="1"/>
          </p:cNvSpPr>
          <p:nvPr/>
        </p:nvSpPr>
        <p:spPr bwMode="auto">
          <a:xfrm>
            <a:off x="5940152" y="3356992"/>
            <a:ext cx="188595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hu-HU" sz="1600" dirty="0" err="1">
                <a:solidFill>
                  <a:srgbClr val="FF0000"/>
                </a:solidFill>
              </a:rPr>
              <a:t>Az</a:t>
            </a:r>
            <a:r>
              <a:rPr lang="de-DE" altLang="hu-HU" sz="1600" dirty="0">
                <a:solidFill>
                  <a:srgbClr val="FF0000"/>
                </a:solidFill>
              </a:rPr>
              <a:t> </a:t>
            </a:r>
            <a:r>
              <a:rPr lang="de-DE" altLang="hu-HU" sz="1600" dirty="0" err="1">
                <a:solidFill>
                  <a:srgbClr val="FF0000"/>
                </a:solidFill>
              </a:rPr>
              <a:t>életkor</a:t>
            </a:r>
            <a:r>
              <a:rPr lang="de-DE" altLang="hu-HU" sz="1600" dirty="0">
                <a:solidFill>
                  <a:srgbClr val="FF0000"/>
                </a:solidFill>
              </a:rPr>
              <a:t> </a:t>
            </a:r>
            <a:r>
              <a:rPr lang="de-DE" altLang="hu-HU" sz="1600" dirty="0" err="1">
                <a:solidFill>
                  <a:srgbClr val="FF0000"/>
                </a:solidFill>
              </a:rPr>
              <a:t>el</a:t>
            </a:r>
            <a:r>
              <a:rPr lang="de-DE" altLang="hu-HU" sz="1600" dirty="0" err="1">
                <a:solidFill>
                  <a:srgbClr val="FF0000"/>
                </a:solidFill>
                <a:cs typeface="Arial" panose="020B0604020202020204" pitchFamily="34" charset="0"/>
              </a:rPr>
              <a:t>őrehaladtával</a:t>
            </a:r>
            <a:r>
              <a:rPr lang="de-DE" altLang="hu-HU" sz="16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de-DE" altLang="hu-HU" sz="1600" dirty="0" err="1">
                <a:solidFill>
                  <a:srgbClr val="FF0000"/>
                </a:solidFill>
                <a:cs typeface="Arial" panose="020B0604020202020204" pitchFamily="34" charset="0"/>
              </a:rPr>
              <a:t>egyenes</a:t>
            </a:r>
            <a:r>
              <a:rPr lang="de-DE" altLang="hu-HU" sz="16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de-DE" altLang="hu-HU" sz="1600" dirty="0" err="1">
                <a:solidFill>
                  <a:srgbClr val="FF0000"/>
                </a:solidFill>
                <a:cs typeface="Arial" panose="020B0604020202020204" pitchFamily="34" charset="0"/>
              </a:rPr>
              <a:t>arányban</a:t>
            </a:r>
            <a:r>
              <a:rPr lang="de-DE" altLang="hu-HU" sz="16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de-DE" altLang="hu-HU" sz="1600" dirty="0" err="1">
                <a:solidFill>
                  <a:srgbClr val="FF0000"/>
                </a:solidFill>
                <a:cs typeface="Arial" panose="020B0604020202020204" pitchFamily="34" charset="0"/>
              </a:rPr>
              <a:t>növekszik</a:t>
            </a:r>
            <a:r>
              <a:rPr lang="de-DE" altLang="hu-HU" sz="16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de-DE" altLang="hu-HU" sz="1600" dirty="0" err="1">
                <a:solidFill>
                  <a:srgbClr val="FF0000"/>
                </a:solidFill>
                <a:cs typeface="Arial" panose="020B0604020202020204" pitchFamily="34" charset="0"/>
              </a:rPr>
              <a:t>mértéke</a:t>
            </a:r>
            <a:r>
              <a:rPr lang="de-DE" altLang="hu-HU" sz="1600" dirty="0">
                <a:solidFill>
                  <a:srgbClr val="FF0000"/>
                </a:solidFill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16456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hu-HU" sz="3200" b="1" dirty="0"/>
              <a:t>Gamma </a:t>
            </a:r>
            <a:r>
              <a:rPr lang="de-DE" altLang="hu-HU" sz="3200" b="1" dirty="0" err="1"/>
              <a:t>aktivitás</a:t>
            </a:r>
            <a:endParaRPr lang="de-DE" altLang="hu-HU" sz="3200" b="1" dirty="0"/>
          </a:p>
        </p:txBody>
      </p:sp>
      <p:sp>
        <p:nvSpPr>
          <p:cNvPr id="991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708920"/>
            <a:ext cx="8229600" cy="3417243"/>
          </a:xfrm>
        </p:spPr>
        <p:txBody>
          <a:bodyPr/>
          <a:lstStyle/>
          <a:p>
            <a:r>
              <a:rPr lang="de-DE" altLang="hu-HU" sz="2400" dirty="0"/>
              <a:t>36 – 44 Hz</a:t>
            </a:r>
          </a:p>
          <a:p>
            <a:r>
              <a:rPr lang="de-DE" altLang="hu-HU" sz="2400" dirty="0" err="1"/>
              <a:t>Nagyrészt</a:t>
            </a:r>
            <a:r>
              <a:rPr lang="de-DE" altLang="hu-HU" sz="2400" dirty="0"/>
              <a:t>: </a:t>
            </a:r>
            <a:r>
              <a:rPr lang="de-DE" altLang="hu-HU" sz="2400" dirty="0" err="1"/>
              <a:t>figyelem</a:t>
            </a:r>
            <a:r>
              <a:rPr lang="de-DE" altLang="hu-HU" sz="2400" dirty="0"/>
              <a:t>, </a:t>
            </a:r>
            <a:r>
              <a:rPr lang="de-DE" altLang="hu-HU" sz="2400" dirty="0" err="1"/>
              <a:t>arousal</a:t>
            </a:r>
            <a:r>
              <a:rPr lang="de-DE" altLang="hu-HU" sz="2400" dirty="0"/>
              <a:t>, </a:t>
            </a:r>
            <a:r>
              <a:rPr lang="de-DE" altLang="hu-HU" sz="2400" dirty="0" err="1"/>
              <a:t>tárgyfelismerés</a:t>
            </a:r>
            <a:r>
              <a:rPr lang="de-DE" altLang="hu-HU" sz="2400" dirty="0"/>
              <a:t>, </a:t>
            </a:r>
            <a:r>
              <a:rPr lang="de-DE" altLang="hu-HU" sz="2400" dirty="0" err="1"/>
              <a:t>észlelési</a:t>
            </a:r>
            <a:r>
              <a:rPr lang="de-DE" altLang="hu-HU" sz="2400" dirty="0"/>
              <a:t> </a:t>
            </a:r>
            <a:r>
              <a:rPr lang="de-DE" altLang="hu-HU" sz="2400" dirty="0" err="1"/>
              <a:t>feldolgozások</a:t>
            </a:r>
            <a:r>
              <a:rPr lang="de-DE" altLang="hu-HU" sz="2400" dirty="0"/>
              <a:t> top-down </a:t>
            </a:r>
            <a:r>
              <a:rPr lang="de-DE" altLang="hu-HU" sz="2400" dirty="0" err="1"/>
              <a:t>modulációi</a:t>
            </a:r>
            <a:r>
              <a:rPr lang="de-DE" altLang="hu-HU" sz="2400" dirty="0"/>
              <a:t>, </a:t>
            </a:r>
            <a:r>
              <a:rPr lang="de-DE" altLang="hu-HU" sz="2400" dirty="0" err="1"/>
              <a:t>perceptuális</a:t>
            </a:r>
            <a:r>
              <a:rPr lang="de-DE" altLang="hu-HU" sz="2400" dirty="0"/>
              <a:t> </a:t>
            </a:r>
            <a:r>
              <a:rPr lang="de-DE" altLang="hu-HU" sz="2400" dirty="0" err="1"/>
              <a:t>binding</a:t>
            </a:r>
            <a:r>
              <a:rPr lang="de-DE" altLang="hu-HU" sz="2400" dirty="0"/>
              <a:t> (</a:t>
            </a:r>
            <a:r>
              <a:rPr lang="de-DE" altLang="hu-HU" sz="2400" dirty="0" err="1"/>
              <a:t>pl.</a:t>
            </a:r>
            <a:r>
              <a:rPr lang="de-DE" altLang="hu-HU" sz="2400" dirty="0"/>
              <a:t> Gestalt)</a:t>
            </a:r>
          </a:p>
          <a:p>
            <a:r>
              <a:rPr lang="de-DE" altLang="hu-HU" sz="2400" dirty="0" err="1"/>
              <a:t>Sokak</a:t>
            </a:r>
            <a:r>
              <a:rPr lang="de-DE" altLang="hu-HU" sz="2400" dirty="0"/>
              <a:t> </a:t>
            </a:r>
            <a:r>
              <a:rPr lang="de-DE" altLang="hu-HU" sz="2400" dirty="0" err="1"/>
              <a:t>szerint</a:t>
            </a:r>
            <a:r>
              <a:rPr lang="de-DE" altLang="hu-HU" sz="2400" dirty="0"/>
              <a:t> direkten </a:t>
            </a:r>
            <a:r>
              <a:rPr lang="de-DE" altLang="hu-HU" sz="2400" dirty="0" err="1"/>
              <a:t>köthet</a:t>
            </a:r>
            <a:r>
              <a:rPr lang="de-DE" altLang="hu-HU" sz="2400" dirty="0" err="1">
                <a:cs typeface="Arial" panose="020B0604020202020204" pitchFamily="34" charset="0"/>
              </a:rPr>
              <a:t>ő</a:t>
            </a:r>
            <a:r>
              <a:rPr lang="de-DE" altLang="hu-HU" sz="2400" dirty="0">
                <a:cs typeface="Arial" panose="020B0604020202020204" pitchFamily="34" charset="0"/>
              </a:rPr>
              <a:t> </a:t>
            </a:r>
            <a:r>
              <a:rPr lang="de-DE" altLang="hu-HU" sz="2400" dirty="0" err="1">
                <a:cs typeface="Arial" panose="020B0604020202020204" pitchFamily="34" charset="0"/>
              </a:rPr>
              <a:t>az</a:t>
            </a:r>
            <a:r>
              <a:rPr lang="de-DE" altLang="hu-HU" sz="2400" dirty="0">
                <a:cs typeface="Arial" panose="020B0604020202020204" pitchFamily="34" charset="0"/>
              </a:rPr>
              <a:t> </a:t>
            </a:r>
            <a:r>
              <a:rPr lang="de-DE" altLang="hu-HU" sz="2400" dirty="0" err="1">
                <a:cs typeface="Arial" panose="020B0604020202020204" pitchFamily="34" charset="0"/>
              </a:rPr>
              <a:t>agyi</a:t>
            </a:r>
            <a:r>
              <a:rPr lang="de-DE" altLang="hu-HU" sz="2400" dirty="0">
                <a:cs typeface="Arial" panose="020B0604020202020204" pitchFamily="34" charset="0"/>
              </a:rPr>
              <a:t> </a:t>
            </a:r>
            <a:r>
              <a:rPr lang="de-DE" altLang="hu-HU" sz="2400" dirty="0" err="1">
                <a:cs typeface="Arial" panose="020B0604020202020204" pitchFamily="34" charset="0"/>
              </a:rPr>
              <a:t>aktivitáshoz</a:t>
            </a:r>
            <a:endParaRPr lang="de-DE" altLang="hu-HU" sz="2400" dirty="0">
              <a:cs typeface="Arial" panose="020B0604020202020204" pitchFamily="34" charset="0"/>
            </a:endParaRPr>
          </a:p>
          <a:p>
            <a:r>
              <a:rPr lang="de-DE" altLang="hu-HU" sz="2400" dirty="0" err="1">
                <a:cs typeface="Arial" panose="020B0604020202020204" pitchFamily="34" charset="0"/>
              </a:rPr>
              <a:t>Generátorai</a:t>
            </a:r>
            <a:r>
              <a:rPr lang="de-DE" altLang="hu-HU" sz="2400" dirty="0">
                <a:cs typeface="Arial" panose="020B0604020202020204" pitchFamily="34" charset="0"/>
              </a:rPr>
              <a:t> </a:t>
            </a:r>
            <a:r>
              <a:rPr lang="de-DE" altLang="hu-HU" sz="2400" dirty="0" err="1">
                <a:cs typeface="Arial" panose="020B0604020202020204" pitchFamily="34" charset="0"/>
              </a:rPr>
              <a:t>lehetnek</a:t>
            </a:r>
            <a:r>
              <a:rPr lang="de-DE" altLang="hu-HU" sz="2400" dirty="0">
                <a:cs typeface="Arial" panose="020B0604020202020204" pitchFamily="34" charset="0"/>
              </a:rPr>
              <a:t>: </a:t>
            </a:r>
            <a:r>
              <a:rPr lang="hu-HU" altLang="hu-HU" sz="2400" dirty="0" smtClean="0">
                <a:cs typeface="Arial" panose="020B0604020202020204" pitchFamily="34" charset="0"/>
              </a:rPr>
              <a:t>kérgi területek közötti</a:t>
            </a:r>
            <a:r>
              <a:rPr lang="de-DE" altLang="hu-HU" sz="2400" dirty="0" smtClean="0">
                <a:cs typeface="Arial" panose="020B0604020202020204" pitchFamily="34" charset="0"/>
              </a:rPr>
              <a:t> </a:t>
            </a:r>
            <a:r>
              <a:rPr lang="de-DE" altLang="hu-HU" sz="2400" dirty="0" err="1">
                <a:cs typeface="Arial" panose="020B0604020202020204" pitchFamily="34" charset="0"/>
              </a:rPr>
              <a:t>összeköttetések</a:t>
            </a:r>
            <a:r>
              <a:rPr lang="de-DE" altLang="hu-HU" sz="2400" dirty="0">
                <a:cs typeface="Arial" panose="020B0604020202020204" pitchFamily="34" charset="0"/>
              </a:rPr>
              <a:t>, </a:t>
            </a:r>
            <a:r>
              <a:rPr lang="de-DE" altLang="hu-HU" sz="2400" dirty="0" err="1" smtClean="0">
                <a:cs typeface="Arial" panose="020B0604020202020204" pitchFamily="34" charset="0"/>
              </a:rPr>
              <a:t>kéreg</a:t>
            </a:r>
            <a:r>
              <a:rPr lang="hu-HU" altLang="hu-HU" sz="2400" dirty="0" smtClean="0">
                <a:cs typeface="Arial" panose="020B0604020202020204" pitchFamily="34" charset="0"/>
              </a:rPr>
              <a:t> - </a:t>
            </a:r>
            <a:r>
              <a:rPr lang="de-DE" altLang="hu-HU" sz="2400" dirty="0" err="1" smtClean="0">
                <a:cs typeface="Arial" panose="020B0604020202020204" pitchFamily="34" charset="0"/>
              </a:rPr>
              <a:t>thalamus</a:t>
            </a:r>
            <a:r>
              <a:rPr lang="de-DE" altLang="hu-HU" sz="2400" dirty="0" smtClean="0">
                <a:cs typeface="Arial" panose="020B0604020202020204" pitchFamily="34" charset="0"/>
              </a:rPr>
              <a:t> </a:t>
            </a:r>
            <a:r>
              <a:rPr lang="hu-HU" altLang="hu-HU" sz="2400" dirty="0" smtClean="0">
                <a:cs typeface="Arial" panose="020B0604020202020204" pitchFamily="34" charset="0"/>
              </a:rPr>
              <a:t>-</a:t>
            </a:r>
            <a:r>
              <a:rPr lang="de-DE" altLang="hu-HU" sz="2400" dirty="0" smtClean="0">
                <a:cs typeface="Arial" panose="020B0604020202020204" pitchFamily="34" charset="0"/>
              </a:rPr>
              <a:t> </a:t>
            </a:r>
            <a:r>
              <a:rPr lang="de-DE" altLang="hu-HU" sz="2400" dirty="0" err="1">
                <a:cs typeface="Arial" panose="020B0604020202020204" pitchFamily="34" charset="0"/>
              </a:rPr>
              <a:t>limbikus</a:t>
            </a:r>
            <a:r>
              <a:rPr lang="de-DE" altLang="hu-HU" sz="2400" dirty="0">
                <a:cs typeface="Arial" panose="020B0604020202020204" pitchFamily="34" charset="0"/>
              </a:rPr>
              <a:t> </a:t>
            </a:r>
            <a:r>
              <a:rPr lang="de-DE" altLang="hu-HU" sz="2400" dirty="0" smtClean="0">
                <a:cs typeface="Arial" panose="020B0604020202020204" pitchFamily="34" charset="0"/>
              </a:rPr>
              <a:t>r</a:t>
            </a:r>
            <a:r>
              <a:rPr lang="hu-HU" altLang="hu-HU" sz="2400" dirty="0" smtClean="0">
                <a:cs typeface="Arial" panose="020B0604020202020204" pitchFamily="34" charset="0"/>
              </a:rPr>
              <a:t>end</a:t>
            </a:r>
            <a:r>
              <a:rPr lang="de-DE" altLang="hu-HU" sz="2400" dirty="0" err="1" smtClean="0">
                <a:cs typeface="Arial" panose="020B0604020202020204" pitchFamily="34" charset="0"/>
              </a:rPr>
              <a:t>sz</a:t>
            </a:r>
            <a:r>
              <a:rPr lang="hu-HU" altLang="hu-HU" sz="2400" dirty="0" err="1" smtClean="0">
                <a:cs typeface="Arial" panose="020B0604020202020204" pitchFamily="34" charset="0"/>
              </a:rPr>
              <a:t>er</a:t>
            </a:r>
            <a:r>
              <a:rPr lang="de-DE" altLang="hu-HU" sz="2400" dirty="0" smtClean="0">
                <a:cs typeface="Arial" panose="020B0604020202020204" pitchFamily="34" charset="0"/>
              </a:rPr>
              <a:t> </a:t>
            </a:r>
            <a:r>
              <a:rPr lang="hu-HU" altLang="hu-HU" sz="2400" dirty="0" err="1">
                <a:cs typeface="Arial" panose="020B0604020202020204" pitchFamily="34" charset="0"/>
              </a:rPr>
              <a:t>k</a:t>
            </a:r>
            <a:r>
              <a:rPr lang="de-DE" altLang="hu-HU" sz="2400" dirty="0" err="1" smtClean="0">
                <a:cs typeface="Arial" panose="020B0604020202020204" pitchFamily="34" charset="0"/>
              </a:rPr>
              <a:t>özött</a:t>
            </a:r>
            <a:r>
              <a:rPr lang="hu-HU" altLang="hu-HU" sz="2400" dirty="0" smtClean="0">
                <a:cs typeface="Arial" panose="020B0604020202020204" pitchFamily="34" charset="0"/>
              </a:rPr>
              <a:t>i kapcsolat</a:t>
            </a:r>
            <a:r>
              <a:rPr lang="de-DE" altLang="hu-HU" sz="2400" dirty="0" smtClean="0">
                <a:cs typeface="Arial" panose="020B0604020202020204" pitchFamily="34" charset="0"/>
              </a:rPr>
              <a:t>.</a:t>
            </a:r>
            <a:endParaRPr lang="de-DE" altLang="hu-HU" sz="2400" dirty="0">
              <a:cs typeface="Arial" panose="020B0604020202020204" pitchFamily="34" charset="0"/>
            </a:endParaRPr>
          </a:p>
        </p:txBody>
      </p:sp>
      <p:pic>
        <p:nvPicPr>
          <p:cNvPr id="991237" name="Picture 5" descr="400px-Eeg_gam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" r="7042"/>
          <a:stretch>
            <a:fillRect/>
          </a:stretch>
        </p:blipFill>
        <p:spPr bwMode="auto">
          <a:xfrm>
            <a:off x="2915816" y="1340768"/>
            <a:ext cx="5623139" cy="133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2892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b="1" dirty="0"/>
              <a:t>7. Idegi reprezentáció</a:t>
            </a:r>
            <a:endParaRPr lang="hu-HU" dirty="0"/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Egy időben jó felbontású módszer – az </a:t>
            </a:r>
            <a:r>
              <a:rPr lang="hu-HU" dirty="0" smtClean="0"/>
              <a:t>EEG</a:t>
            </a:r>
          </a:p>
          <a:p>
            <a:r>
              <a:rPr lang="hu-HU" dirty="0" smtClean="0"/>
              <a:t>Kiváltott válaszok és arcok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744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5279" y="1531973"/>
            <a:ext cx="7543800" cy="2385002"/>
          </a:xfrm>
        </p:spPr>
        <p:txBody>
          <a:bodyPr>
            <a:normAutofit/>
          </a:bodyPr>
          <a:lstStyle/>
          <a:p>
            <a:r>
              <a:rPr lang="hu-HU" sz="4950" dirty="0"/>
              <a:t>Eseményfüggő kiváltott válasz (</a:t>
            </a:r>
            <a:r>
              <a:rPr lang="hu-HU" sz="4950" dirty="0" smtClean="0"/>
              <a:t>EKP)</a:t>
            </a:r>
            <a:endParaRPr lang="hu-HU" sz="4950" dirty="0"/>
          </a:p>
        </p:txBody>
      </p:sp>
    </p:spTree>
    <p:extLst>
      <p:ext uri="{BB962C8B-B14F-4D97-AF65-F5344CB8AC3E}">
        <p14:creationId xmlns:p14="http://schemas.microsoft.com/office/powerpoint/2010/main" val="396632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mtClean="0"/>
              <a:t>Mi az?</a:t>
            </a:r>
            <a:endParaRPr lang="en-US" altLang="hu-HU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00050" indent="-400050"/>
            <a:r>
              <a:rPr lang="hu-HU" altLang="hu-HU" dirty="0" smtClean="0"/>
              <a:t>Egy adott eseményhez </a:t>
            </a:r>
            <a:r>
              <a:rPr lang="hu-HU" altLang="hu-HU" dirty="0" smtClean="0"/>
              <a:t>(pl. akusztikus</a:t>
            </a:r>
            <a:r>
              <a:rPr lang="hu-HU" altLang="hu-HU" dirty="0" smtClean="0"/>
              <a:t>, vizuális) kötött és az által kiváltott folyamatot reflektáló, az </a:t>
            </a:r>
            <a:r>
              <a:rPr lang="de-DE" altLang="hu-HU" dirty="0" smtClean="0"/>
              <a:t>EEG</a:t>
            </a:r>
            <a:r>
              <a:rPr lang="hu-HU" altLang="hu-HU" dirty="0" smtClean="0"/>
              <a:t> jelben található mintázat. </a:t>
            </a:r>
          </a:p>
          <a:p>
            <a:pPr marL="400050" indent="-400050"/>
            <a:endParaRPr lang="hu-HU" altLang="hu-HU" dirty="0" smtClean="0"/>
          </a:p>
          <a:p>
            <a:pPr marL="400050" indent="-400050"/>
            <a:r>
              <a:rPr lang="hu-HU" altLang="hu-HU" dirty="0" smtClean="0"/>
              <a:t>Ugyanúgy mérjük mint az </a:t>
            </a:r>
            <a:r>
              <a:rPr lang="de-DE" altLang="hu-HU" dirty="0" smtClean="0"/>
              <a:t>EEG</a:t>
            </a:r>
            <a:r>
              <a:rPr lang="hu-HU" altLang="hu-HU" dirty="0" err="1" smtClean="0"/>
              <a:t>-t</a:t>
            </a:r>
            <a:r>
              <a:rPr lang="hu-HU" altLang="hu-HU" dirty="0" smtClean="0"/>
              <a:t>.</a:t>
            </a:r>
          </a:p>
          <a:p>
            <a:pPr marL="400050" indent="-400050">
              <a:buNone/>
            </a:pPr>
            <a:endParaRPr lang="hu-HU" altLang="hu-HU" dirty="0" smtClean="0"/>
          </a:p>
        </p:txBody>
      </p:sp>
    </p:spTree>
    <p:extLst>
      <p:ext uri="{BB962C8B-B14F-4D97-AF65-F5344CB8AC3E}">
        <p14:creationId xmlns:p14="http://schemas.microsoft.com/office/powerpoint/2010/main" val="1597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4"/>
          <p:cNvGrpSpPr>
            <a:grpSpLocks/>
          </p:cNvGrpSpPr>
          <p:nvPr/>
        </p:nvGrpSpPr>
        <p:grpSpPr bwMode="auto">
          <a:xfrm>
            <a:off x="1228725" y="1125142"/>
            <a:ext cx="6686550" cy="4606528"/>
            <a:chOff x="72" y="225"/>
            <a:chExt cx="5616" cy="3869"/>
          </a:xfrm>
        </p:grpSpPr>
        <p:pic>
          <p:nvPicPr>
            <p:cNvPr id="819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" y="225"/>
              <a:ext cx="5616" cy="3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6" name="Text Box 3"/>
            <p:cNvSpPr txBox="1">
              <a:spLocks noChangeArrowheads="1"/>
            </p:cNvSpPr>
            <p:nvPr/>
          </p:nvSpPr>
          <p:spPr bwMode="auto">
            <a:xfrm>
              <a:off x="230" y="3034"/>
              <a:ext cx="1274" cy="388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>
                  <a:solidFill>
                    <a:srgbClr val="FF3300"/>
                  </a:solidFill>
                </a:rPr>
                <a:t>SETTING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863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548680"/>
            <a:ext cx="6172200" cy="628650"/>
          </a:xfrm>
        </p:spPr>
        <p:txBody>
          <a:bodyPr>
            <a:normAutofit/>
          </a:bodyPr>
          <a:lstStyle/>
          <a:p>
            <a:pPr eaLnBrk="1" hangingPunct="1"/>
            <a:r>
              <a:rPr lang="hu-HU" altLang="hu-HU" sz="3200" b="1" dirty="0" smtClean="0"/>
              <a:t>A módszer lelke: az átlagolás</a:t>
            </a:r>
            <a:endParaRPr lang="en-US" altLang="hu-HU" sz="3200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lum bright="14000"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44824"/>
            <a:ext cx="3028950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Csoportba foglalás 1"/>
          <p:cNvGrpSpPr/>
          <p:nvPr/>
        </p:nvGrpSpPr>
        <p:grpSpPr>
          <a:xfrm>
            <a:off x="899592" y="3068960"/>
            <a:ext cx="2743200" cy="2818789"/>
            <a:chOff x="1143001" y="2628900"/>
            <a:chExt cx="2743200" cy="2818789"/>
          </a:xfrm>
        </p:grpSpPr>
        <p:sp>
          <p:nvSpPr>
            <p:cNvPr id="9220" name="AutoShape 32"/>
            <p:cNvSpPr>
              <a:spLocks noChangeArrowheads="1"/>
            </p:cNvSpPr>
            <p:nvPr/>
          </p:nvSpPr>
          <p:spPr bwMode="auto">
            <a:xfrm>
              <a:off x="1143001" y="4761310"/>
              <a:ext cx="1193006" cy="417909"/>
            </a:xfrm>
            <a:prstGeom prst="rightArrow">
              <a:avLst>
                <a:gd name="adj1" fmla="val 50000"/>
                <a:gd name="adj2" fmla="val 142748"/>
              </a:avLst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hu-HU" altLang="hu-HU" sz="1350"/>
            </a:p>
          </p:txBody>
        </p:sp>
        <p:grpSp>
          <p:nvGrpSpPr>
            <p:cNvPr id="9221" name="Group 33"/>
            <p:cNvGrpSpPr>
              <a:grpSpLocks/>
            </p:cNvGrpSpPr>
            <p:nvPr/>
          </p:nvGrpSpPr>
          <p:grpSpPr bwMode="auto">
            <a:xfrm>
              <a:off x="1198961" y="2628900"/>
              <a:ext cx="2687240" cy="2818789"/>
              <a:chOff x="266" y="1108"/>
              <a:chExt cx="3346" cy="2856"/>
            </a:xfrm>
          </p:grpSpPr>
          <p:grpSp>
            <p:nvGrpSpPr>
              <p:cNvPr id="9224" name="Group 34"/>
              <p:cNvGrpSpPr>
                <a:grpSpLocks/>
              </p:cNvGrpSpPr>
              <p:nvPr/>
            </p:nvGrpSpPr>
            <p:grpSpPr bwMode="auto">
              <a:xfrm>
                <a:off x="1721" y="1200"/>
                <a:ext cx="1891" cy="2764"/>
                <a:chOff x="1936" y="1200"/>
                <a:chExt cx="2128" cy="2764"/>
              </a:xfrm>
            </p:grpSpPr>
            <p:pic>
              <p:nvPicPr>
                <p:cNvPr id="9233" name="Picture 35"/>
                <p:cNvPicPr>
                  <a:picLocks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42" y="1200"/>
                  <a:ext cx="1914" cy="24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9234" name="Group 36"/>
                <p:cNvGrpSpPr>
                  <a:grpSpLocks/>
                </p:cNvGrpSpPr>
                <p:nvPr/>
              </p:nvGrpSpPr>
              <p:grpSpPr bwMode="auto">
                <a:xfrm>
                  <a:off x="2170" y="2870"/>
                  <a:ext cx="706" cy="520"/>
                  <a:chOff x="2170" y="2870"/>
                  <a:chExt cx="706" cy="520"/>
                </a:xfrm>
              </p:grpSpPr>
              <p:sp>
                <p:nvSpPr>
                  <p:cNvPr id="9243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2205" y="2956"/>
                    <a:ext cx="0" cy="312"/>
                  </a:xfrm>
                  <a:prstGeom prst="line">
                    <a:avLst/>
                  </a:prstGeom>
                  <a:noFill/>
                  <a:ln w="25400">
                    <a:solidFill>
                      <a:srgbClr val="FAFD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grpSp>
                <p:nvGrpSpPr>
                  <p:cNvPr id="9244" name="Group 38"/>
                  <p:cNvGrpSpPr>
                    <a:grpSpLocks/>
                  </p:cNvGrpSpPr>
                  <p:nvPr/>
                </p:nvGrpSpPr>
                <p:grpSpPr bwMode="auto">
                  <a:xfrm>
                    <a:off x="2170" y="2870"/>
                    <a:ext cx="706" cy="520"/>
                    <a:chOff x="2170" y="2870"/>
                    <a:chExt cx="706" cy="520"/>
                  </a:xfrm>
                </p:grpSpPr>
                <p:sp>
                  <p:nvSpPr>
                    <p:cNvPr id="9245" name="Line 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70" y="3276"/>
                      <a:ext cx="7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AFD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9246" name="Line 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70" y="2948"/>
                      <a:ext cx="7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AFD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9247" name="Rectangle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83" y="2979"/>
                      <a:ext cx="693" cy="2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67866" tIns="33338" rIns="67866" bIns="33338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n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Char char="¨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¨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hu-HU" sz="1200">
                          <a:solidFill>
                            <a:srgbClr val="FAFD00"/>
                          </a:solidFill>
                          <a:latin typeface="Book Antiqua" panose="02040602050305030304" pitchFamily="18" charset="0"/>
                        </a:rPr>
                        <a:t>10uV</a:t>
                      </a:r>
                    </a:p>
                  </p:txBody>
                </p:sp>
                <p:sp>
                  <p:nvSpPr>
                    <p:cNvPr id="9248" name="Rectangle 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22" y="2870"/>
                      <a:ext cx="307" cy="23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67866" tIns="33338" rIns="67866" bIns="33338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n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Char char="¨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¨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hu-HU" sz="1050">
                          <a:solidFill>
                            <a:srgbClr val="FAFD00"/>
                          </a:solidFill>
                          <a:latin typeface="Book Antiqua" panose="02040602050305030304" pitchFamily="18" charset="0"/>
                        </a:rPr>
                        <a:t>+</a:t>
                      </a:r>
                    </a:p>
                  </p:txBody>
                </p:sp>
                <p:sp>
                  <p:nvSpPr>
                    <p:cNvPr id="9249" name="Rectangle 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12" y="3158"/>
                      <a:ext cx="255" cy="23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67866" tIns="33338" rIns="67866" bIns="33338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n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Char char="¨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¨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hu-HU" sz="1050">
                          <a:solidFill>
                            <a:srgbClr val="FAFD00"/>
                          </a:solidFill>
                          <a:latin typeface="Book Antiqua" panose="02040602050305030304" pitchFamily="18" charset="0"/>
                        </a:rPr>
                        <a:t>-</a:t>
                      </a:r>
                    </a:p>
                  </p:txBody>
                </p:sp>
              </p:grpSp>
            </p:grpSp>
            <p:grpSp>
              <p:nvGrpSpPr>
                <p:cNvPr id="9235" name="Group 44"/>
                <p:cNvGrpSpPr>
                  <a:grpSpLocks/>
                </p:cNvGrpSpPr>
                <p:nvPr/>
              </p:nvGrpSpPr>
              <p:grpSpPr bwMode="auto">
                <a:xfrm>
                  <a:off x="1936" y="3428"/>
                  <a:ext cx="2128" cy="536"/>
                  <a:chOff x="1936" y="3428"/>
                  <a:chExt cx="2128" cy="536"/>
                </a:xfrm>
              </p:grpSpPr>
              <p:sp>
                <p:nvSpPr>
                  <p:cNvPr id="9236" name="Line 4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36" y="3502"/>
                    <a:ext cx="2128" cy="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triangle" w="med" len="med"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9237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2703" y="3685"/>
                    <a:ext cx="1349" cy="2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67866" tIns="33338" rIns="67866" bIns="33338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bg2"/>
                      </a:buClr>
                      <a:buSzPct val="75000"/>
                      <a:buFont typeface="Wingdings" panose="05000000000000000000" pitchFamily="2" charset="2"/>
                      <a:buChar char="n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spcBef>
                        <a:spcPct val="20000"/>
                      </a:spcBef>
                      <a:buClr>
                        <a:schemeClr val="accent2"/>
                      </a:buClr>
                      <a:buSzPct val="80000"/>
                      <a:buFont typeface="Wingdings" panose="05000000000000000000" pitchFamily="2" charset="2"/>
                      <a:buChar char="¨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bg2"/>
                      </a:buClr>
                      <a:buSzPct val="65000"/>
                      <a:buFont typeface="Wingdings" panose="05000000000000000000" pitchFamily="2" charset="2"/>
                      <a:buChar char="n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0000"/>
                      <a:buFont typeface="Wingdings" panose="05000000000000000000" pitchFamily="2" charset="2"/>
                      <a:buChar char="¨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bg2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r>
                      <a:rPr lang="en-US" altLang="hu-HU" sz="1350">
                        <a:solidFill>
                          <a:srgbClr val="FF3300"/>
                        </a:solidFill>
                        <a:latin typeface="Book Antiqua" panose="02040602050305030304" pitchFamily="18" charset="0"/>
                      </a:rPr>
                      <a:t>TIME</a:t>
                    </a:r>
                    <a:r>
                      <a:rPr lang="en-US" altLang="hu-HU" sz="1350">
                        <a:solidFill>
                          <a:srgbClr val="FAFD00"/>
                        </a:solidFill>
                        <a:latin typeface="Book Antiqua" panose="02040602050305030304" pitchFamily="18" charset="0"/>
                      </a:rPr>
                      <a:t> </a:t>
                    </a:r>
                    <a:r>
                      <a:rPr lang="en-US" altLang="hu-HU" sz="1350">
                        <a:solidFill>
                          <a:srgbClr val="FF3300"/>
                        </a:solidFill>
                        <a:latin typeface="Book Antiqua" panose="02040602050305030304" pitchFamily="18" charset="0"/>
                      </a:rPr>
                      <a:t>(sec)</a:t>
                    </a:r>
                  </a:p>
                </p:txBody>
              </p:sp>
              <p:sp>
                <p:nvSpPr>
                  <p:cNvPr id="9238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2425" y="3561"/>
                    <a:ext cx="273" cy="20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67866" tIns="33338" rIns="67866" bIns="33338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bg2"/>
                      </a:buClr>
                      <a:buSzPct val="75000"/>
                      <a:buFont typeface="Wingdings" panose="05000000000000000000" pitchFamily="2" charset="2"/>
                      <a:buChar char="n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spcBef>
                        <a:spcPct val="20000"/>
                      </a:spcBef>
                      <a:buClr>
                        <a:schemeClr val="accent2"/>
                      </a:buClr>
                      <a:buSzPct val="80000"/>
                      <a:buFont typeface="Wingdings" panose="05000000000000000000" pitchFamily="2" charset="2"/>
                      <a:buChar char="¨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bg2"/>
                      </a:buClr>
                      <a:buSzPct val="65000"/>
                      <a:buFont typeface="Wingdings" panose="05000000000000000000" pitchFamily="2" charset="2"/>
                      <a:buChar char="n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0000"/>
                      <a:buFont typeface="Wingdings" panose="05000000000000000000" pitchFamily="2" charset="2"/>
                      <a:buChar char="¨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bg2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r>
                      <a:rPr lang="en-US" altLang="hu-HU" sz="900">
                        <a:solidFill>
                          <a:srgbClr val="FF3300"/>
                        </a:solidFill>
                        <a:latin typeface="Book Antiqua" panose="02040602050305030304" pitchFamily="18" charset="0"/>
                      </a:rPr>
                      <a:t>0</a:t>
                    </a:r>
                  </a:p>
                </p:txBody>
              </p:sp>
              <p:sp>
                <p:nvSpPr>
                  <p:cNvPr id="9239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3586" y="3428"/>
                    <a:ext cx="0" cy="148"/>
                  </a:xfrm>
                  <a:prstGeom prst="line">
                    <a:avLst/>
                  </a:prstGeom>
                  <a:noFill/>
                  <a:ln w="2540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9240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3039" y="3428"/>
                    <a:ext cx="0" cy="148"/>
                  </a:xfrm>
                  <a:prstGeom prst="line">
                    <a:avLst/>
                  </a:prstGeom>
                  <a:noFill/>
                  <a:ln w="2540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9241" name="Rectangle 50"/>
                  <p:cNvSpPr>
                    <a:spLocks noChangeArrowheads="1"/>
                  </p:cNvSpPr>
                  <p:nvPr/>
                </p:nvSpPr>
                <p:spPr bwMode="auto">
                  <a:xfrm>
                    <a:off x="3520" y="3561"/>
                    <a:ext cx="273" cy="20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67866" tIns="33338" rIns="67866" bIns="33338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bg2"/>
                      </a:buClr>
                      <a:buSzPct val="75000"/>
                      <a:buFont typeface="Wingdings" panose="05000000000000000000" pitchFamily="2" charset="2"/>
                      <a:buChar char="n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spcBef>
                        <a:spcPct val="20000"/>
                      </a:spcBef>
                      <a:buClr>
                        <a:schemeClr val="accent2"/>
                      </a:buClr>
                      <a:buSzPct val="80000"/>
                      <a:buFont typeface="Wingdings" panose="05000000000000000000" pitchFamily="2" charset="2"/>
                      <a:buChar char="¨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bg2"/>
                      </a:buClr>
                      <a:buSzPct val="65000"/>
                      <a:buFont typeface="Wingdings" panose="05000000000000000000" pitchFamily="2" charset="2"/>
                      <a:buChar char="n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0000"/>
                      <a:buFont typeface="Wingdings" panose="05000000000000000000" pitchFamily="2" charset="2"/>
                      <a:buChar char="¨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bg2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r>
                      <a:rPr lang="en-US" altLang="hu-HU" sz="900">
                        <a:solidFill>
                          <a:srgbClr val="FF3300"/>
                        </a:solidFill>
                        <a:latin typeface="Book Antiqua" panose="02040602050305030304" pitchFamily="18" charset="0"/>
                      </a:rPr>
                      <a:t>2</a:t>
                    </a:r>
                  </a:p>
                </p:txBody>
              </p:sp>
              <p:sp>
                <p:nvSpPr>
                  <p:cNvPr id="9242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2973" y="3561"/>
                    <a:ext cx="273" cy="20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67866" tIns="33338" rIns="67866" bIns="33338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bg2"/>
                      </a:buClr>
                      <a:buSzPct val="75000"/>
                      <a:buFont typeface="Wingdings" panose="05000000000000000000" pitchFamily="2" charset="2"/>
                      <a:buChar char="n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spcBef>
                        <a:spcPct val="20000"/>
                      </a:spcBef>
                      <a:buClr>
                        <a:schemeClr val="accent2"/>
                      </a:buClr>
                      <a:buSzPct val="80000"/>
                      <a:buFont typeface="Wingdings" panose="05000000000000000000" pitchFamily="2" charset="2"/>
                      <a:buChar char="¨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bg2"/>
                      </a:buClr>
                      <a:buSzPct val="65000"/>
                      <a:buFont typeface="Wingdings" panose="05000000000000000000" pitchFamily="2" charset="2"/>
                      <a:buChar char="n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0000"/>
                      <a:buFont typeface="Wingdings" panose="05000000000000000000" pitchFamily="2" charset="2"/>
                      <a:buChar char="¨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bg2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r>
                      <a:rPr lang="en-US" altLang="hu-HU" sz="900">
                        <a:solidFill>
                          <a:srgbClr val="FF3300"/>
                        </a:solidFill>
                        <a:latin typeface="Book Antiqua" panose="02040602050305030304" pitchFamily="18" charset="0"/>
                      </a:rPr>
                      <a:t>1</a:t>
                    </a:r>
                  </a:p>
                </p:txBody>
              </p:sp>
            </p:grpSp>
          </p:grpSp>
          <p:sp>
            <p:nvSpPr>
              <p:cNvPr id="9225" name="AutoShape 52"/>
              <p:cNvSpPr>
                <a:spLocks noChangeArrowheads="1"/>
              </p:cNvSpPr>
              <p:nvPr/>
            </p:nvSpPr>
            <p:spPr bwMode="auto">
              <a:xfrm rot="480000">
                <a:off x="750" y="1108"/>
                <a:ext cx="1486" cy="424"/>
              </a:xfrm>
              <a:prstGeom prst="rightArrow">
                <a:avLst>
                  <a:gd name="adj1" fmla="val 50000"/>
                  <a:gd name="adj2" fmla="val 175252"/>
                </a:avLst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hu-HU" altLang="hu-HU" sz="1350"/>
              </a:p>
            </p:txBody>
          </p:sp>
          <p:sp>
            <p:nvSpPr>
              <p:cNvPr id="9226" name="Rectangle 53"/>
              <p:cNvSpPr>
                <a:spLocks noChangeArrowheads="1"/>
              </p:cNvSpPr>
              <p:nvPr/>
            </p:nvSpPr>
            <p:spPr bwMode="auto">
              <a:xfrm rot="480000">
                <a:off x="753" y="1168"/>
                <a:ext cx="961" cy="2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7866" tIns="33338" rIns="67866" bIns="33338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hu-HU" altLang="hu-HU" sz="1350" b="1" dirty="0" smtClean="0">
                    <a:solidFill>
                      <a:srgbClr val="FF3300"/>
                    </a:solidFill>
                    <a:latin typeface="Book Antiqua" panose="02040602050305030304" pitchFamily="18" charset="0"/>
                  </a:rPr>
                  <a:t>KUTYA</a:t>
                </a:r>
                <a:endParaRPr lang="en-US" altLang="hu-HU" sz="1350" b="1" dirty="0">
                  <a:solidFill>
                    <a:srgbClr val="FF3300"/>
                  </a:solidFill>
                  <a:latin typeface="Book Antiqua" panose="02040602050305030304" pitchFamily="18" charset="0"/>
                </a:endParaRPr>
              </a:p>
            </p:txBody>
          </p:sp>
          <p:grpSp>
            <p:nvGrpSpPr>
              <p:cNvPr id="9227" name="Group 54"/>
              <p:cNvGrpSpPr>
                <a:grpSpLocks/>
              </p:cNvGrpSpPr>
              <p:nvPr/>
            </p:nvGrpSpPr>
            <p:grpSpPr bwMode="auto">
              <a:xfrm>
                <a:off x="750" y="2212"/>
                <a:ext cx="1486" cy="424"/>
                <a:chOff x="844" y="2212"/>
                <a:chExt cx="1672" cy="424"/>
              </a:xfrm>
            </p:grpSpPr>
            <p:sp>
              <p:nvSpPr>
                <p:cNvPr id="9231" name="AutoShape 55"/>
                <p:cNvSpPr>
                  <a:spLocks noChangeArrowheads="1"/>
                </p:cNvSpPr>
                <p:nvPr/>
              </p:nvSpPr>
              <p:spPr bwMode="auto">
                <a:xfrm rot="-480000">
                  <a:off x="844" y="2212"/>
                  <a:ext cx="1672" cy="424"/>
                </a:xfrm>
                <a:prstGeom prst="rightArrow">
                  <a:avLst>
                    <a:gd name="adj1" fmla="val 50000"/>
                    <a:gd name="adj2" fmla="val 197188"/>
                  </a:avLst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350"/>
                </a:p>
              </p:txBody>
            </p:sp>
            <p:sp>
              <p:nvSpPr>
                <p:cNvPr id="9232" name="Rectangle 56"/>
                <p:cNvSpPr>
                  <a:spLocks noChangeArrowheads="1"/>
                </p:cNvSpPr>
                <p:nvPr/>
              </p:nvSpPr>
              <p:spPr bwMode="auto">
                <a:xfrm rot="21120000">
                  <a:off x="943" y="2330"/>
                  <a:ext cx="839" cy="2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7866" tIns="33338" rIns="67866" bIns="33338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hu-HU" altLang="hu-HU" sz="1350" b="1" dirty="0" smtClean="0">
                      <a:solidFill>
                        <a:srgbClr val="FF3300"/>
                      </a:solidFill>
                      <a:latin typeface="Book Antiqua" panose="02040602050305030304" pitchFamily="18" charset="0"/>
                    </a:rPr>
                    <a:t>SZÉK</a:t>
                  </a:r>
                  <a:endParaRPr lang="en-US" altLang="hu-HU" sz="1350" b="1" dirty="0">
                    <a:solidFill>
                      <a:srgbClr val="FF3300"/>
                    </a:solidFill>
                    <a:latin typeface="Book Antiqua" panose="02040602050305030304" pitchFamily="18" charset="0"/>
                  </a:endParaRPr>
                </a:p>
              </p:txBody>
            </p:sp>
          </p:grpSp>
          <p:sp>
            <p:nvSpPr>
              <p:cNvPr id="9228" name="AutoShape 57"/>
              <p:cNvSpPr>
                <a:spLocks noChangeArrowheads="1"/>
              </p:cNvSpPr>
              <p:nvPr/>
            </p:nvSpPr>
            <p:spPr bwMode="auto">
              <a:xfrm>
                <a:off x="708" y="1684"/>
                <a:ext cx="1486" cy="424"/>
              </a:xfrm>
              <a:prstGeom prst="rightArrow">
                <a:avLst>
                  <a:gd name="adj1" fmla="val 50000"/>
                  <a:gd name="adj2" fmla="val 175252"/>
                </a:avLst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hu-HU" altLang="hu-HU" sz="1350"/>
              </a:p>
            </p:txBody>
          </p:sp>
          <p:sp>
            <p:nvSpPr>
              <p:cNvPr id="9229" name="Rectangle 58"/>
              <p:cNvSpPr>
                <a:spLocks noChangeArrowheads="1"/>
              </p:cNvSpPr>
              <p:nvPr/>
            </p:nvSpPr>
            <p:spPr bwMode="auto">
              <a:xfrm>
                <a:off x="777" y="1773"/>
                <a:ext cx="722" cy="2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7866" tIns="33338" rIns="67866" bIns="33338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hu-HU" altLang="hu-HU" sz="1350" b="1" dirty="0" smtClean="0">
                    <a:solidFill>
                      <a:srgbClr val="FF3300"/>
                    </a:solidFill>
                    <a:latin typeface="Book Antiqua" panose="02040602050305030304" pitchFamily="18" charset="0"/>
                  </a:rPr>
                  <a:t>CIPŐ</a:t>
                </a:r>
                <a:endParaRPr lang="en-US" altLang="hu-HU" sz="1350" b="1" dirty="0">
                  <a:solidFill>
                    <a:srgbClr val="FF3300"/>
                  </a:solidFill>
                  <a:latin typeface="Book Antiqua" panose="02040602050305030304" pitchFamily="18" charset="0"/>
                </a:endParaRPr>
              </a:p>
            </p:txBody>
          </p:sp>
          <p:sp>
            <p:nvSpPr>
              <p:cNvPr id="9230" name="Rectangle 59"/>
              <p:cNvSpPr>
                <a:spLocks noChangeArrowheads="1"/>
              </p:cNvSpPr>
              <p:nvPr/>
            </p:nvSpPr>
            <p:spPr bwMode="auto">
              <a:xfrm>
                <a:off x="266" y="3343"/>
                <a:ext cx="961" cy="2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7866" tIns="33338" rIns="67866" bIns="33338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hu-HU" altLang="hu-HU" sz="1350" b="1" dirty="0" smtClean="0">
                    <a:solidFill>
                      <a:srgbClr val="FF3300"/>
                    </a:solidFill>
                    <a:latin typeface="Book Antiqua" panose="02040602050305030304" pitchFamily="18" charset="0"/>
                  </a:rPr>
                  <a:t>ÁTLAG</a:t>
                </a:r>
                <a:endParaRPr lang="en-US" altLang="hu-HU" sz="1350" b="1" dirty="0">
                  <a:solidFill>
                    <a:srgbClr val="FF3300"/>
                  </a:solidFill>
                  <a:latin typeface="Book Antiqua" panose="02040602050305030304" pitchFamily="18" charset="0"/>
                </a:endParaRPr>
              </a:p>
            </p:txBody>
          </p:sp>
        </p:grpSp>
        <p:sp>
          <p:nvSpPr>
            <p:cNvPr id="9222" name="Line 62"/>
            <p:cNvSpPr>
              <a:spLocks noChangeShapeType="1"/>
            </p:cNvSpPr>
            <p:nvPr/>
          </p:nvSpPr>
          <p:spPr bwMode="auto">
            <a:xfrm>
              <a:off x="2825354" y="4800600"/>
              <a:ext cx="0" cy="28575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9223" name="Text Box 63"/>
          <p:cNvSpPr txBox="1">
            <a:spLocks noChangeArrowheads="1"/>
          </p:cNvSpPr>
          <p:nvPr/>
        </p:nvSpPr>
        <p:spPr bwMode="auto">
          <a:xfrm>
            <a:off x="1259632" y="1196752"/>
            <a:ext cx="2833688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114FFB"/>
              </a:buClr>
              <a:buFont typeface="Wingdings" panose="05000000000000000000" pitchFamily="2" charset="2"/>
              <a:buNone/>
            </a:pPr>
            <a:r>
              <a:rPr lang="hu-HU" altLang="hu-HU" sz="1800" dirty="0">
                <a:solidFill>
                  <a:srgbClr val="000000"/>
                </a:solidFill>
              </a:rPr>
              <a:t>Eseményhez időben kötött</a:t>
            </a:r>
            <a:endParaRPr lang="en-US" altLang="hu-HU" sz="1800" dirty="0">
              <a:solidFill>
                <a:srgbClr val="000000"/>
              </a:solidFill>
            </a:endParaRPr>
          </a:p>
          <a:p>
            <a:pPr eaLnBrk="1" hangingPunct="1">
              <a:buClr>
                <a:srgbClr val="114FFB"/>
              </a:buClr>
              <a:buFont typeface="Wingdings" panose="05000000000000000000" pitchFamily="2" charset="2"/>
              <a:buNone/>
            </a:pPr>
            <a:r>
              <a:rPr lang="hu-HU" altLang="hu-HU" sz="1800" dirty="0">
                <a:solidFill>
                  <a:srgbClr val="000000"/>
                </a:solidFill>
              </a:rPr>
              <a:t>komponensek á</a:t>
            </a:r>
            <a:r>
              <a:rPr lang="en-US" altLang="hu-HU" sz="1800" dirty="0">
                <a:solidFill>
                  <a:srgbClr val="000000"/>
                </a:solidFill>
              </a:rPr>
              <a:t>t</a:t>
            </a:r>
            <a:r>
              <a:rPr lang="hu-HU" altLang="hu-HU" sz="1800" dirty="0" err="1">
                <a:solidFill>
                  <a:srgbClr val="000000"/>
                </a:solidFill>
              </a:rPr>
              <a:t>lagolása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21029132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538736" cy="1143000"/>
          </a:xfrm>
        </p:spPr>
        <p:txBody>
          <a:bodyPr/>
          <a:lstStyle/>
          <a:p>
            <a:pPr eaLnBrk="1" hangingPunct="1"/>
            <a:r>
              <a:rPr lang="de-DE" altLang="hu-HU" sz="3200" b="1" dirty="0" err="1"/>
              <a:t>Szabályok</a:t>
            </a:r>
            <a:endParaRPr lang="hu-HU" altLang="hu-HU" sz="2400" b="1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hu-HU" altLang="hu-HU" sz="2400" dirty="0"/>
              <a:t>A több –</a:t>
            </a:r>
            <a:r>
              <a:rPr lang="de-DE" altLang="hu-HU" sz="2400" dirty="0"/>
              <a:t> </a:t>
            </a:r>
            <a:r>
              <a:rPr lang="hu-HU" altLang="hu-HU" sz="2400" dirty="0"/>
              <a:t>jobb</a:t>
            </a:r>
          </a:p>
          <a:p>
            <a:pPr eaLnBrk="1" hangingPunct="1"/>
            <a:r>
              <a:rPr lang="hu-HU" altLang="hu-HU" sz="2400" dirty="0"/>
              <a:t>A nem korrelált jel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sz="2400" dirty="0"/>
              <a:t>(zaj) „KIÁTLAGOLÓDIK”</a:t>
            </a:r>
          </a:p>
          <a:p>
            <a:pPr eaLnBrk="1" hangingPunct="1"/>
            <a:r>
              <a:rPr lang="hu-HU" altLang="hu-HU" sz="2400" dirty="0"/>
              <a:t>Azaz: feltételezi, h</a:t>
            </a:r>
            <a:r>
              <a:rPr lang="de-DE" altLang="hu-HU" sz="2400" dirty="0" err="1"/>
              <a:t>ogy</a:t>
            </a:r>
            <a:r>
              <a:rPr lang="hu-HU" altLang="hu-HU" sz="2400" dirty="0"/>
              <a:t> a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sz="2400" dirty="0"/>
              <a:t>	jel és a zaj is lineárisan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sz="2400" dirty="0"/>
              <a:t>	adódik össze, a jel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sz="2400" dirty="0"/>
              <a:t>	kizárólag az ingertől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sz="2400" dirty="0"/>
              <a:t>	függ, és mi</a:t>
            </a:r>
            <a:r>
              <a:rPr lang="de-DE" altLang="hu-HU" sz="2400" dirty="0" err="1"/>
              <a:t>nd</a:t>
            </a:r>
            <a:r>
              <a:rPr lang="hu-HU" altLang="hu-HU" sz="2400" dirty="0" err="1"/>
              <a:t>ig</a:t>
            </a:r>
            <a:endParaRPr lang="hu-HU" altLang="hu-HU" sz="24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sz="2400" dirty="0"/>
              <a:t>	u</a:t>
            </a:r>
            <a:r>
              <a:rPr lang="de-DE" altLang="hu-HU" sz="2400" dirty="0" err="1"/>
              <a:t>gyan</a:t>
            </a:r>
            <a:r>
              <a:rPr lang="hu-HU" altLang="hu-HU" sz="2400" dirty="0"/>
              <a:t>akkor „jön le”,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sz="2400" dirty="0"/>
              <a:t>	míg a zaj random</a:t>
            </a:r>
            <a:r>
              <a:rPr lang="de-DE" altLang="hu-HU" sz="2400" dirty="0"/>
              <a:t>.</a:t>
            </a:r>
            <a:endParaRPr lang="en-US" altLang="hu-HU" sz="2400" dirty="0"/>
          </a:p>
          <a:p>
            <a:pPr eaLnBrk="1" hangingPunct="1"/>
            <a:endParaRPr lang="en-US" altLang="hu-HU" sz="24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356992"/>
            <a:ext cx="4224425" cy="281560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76672"/>
            <a:ext cx="4352925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624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EKP jellemzői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494" y="1928506"/>
            <a:ext cx="5155770" cy="4197657"/>
          </a:xfrm>
        </p:spPr>
      </p:pic>
      <p:grpSp>
        <p:nvGrpSpPr>
          <p:cNvPr id="19" name="Csoportba foglalás 18"/>
          <p:cNvGrpSpPr/>
          <p:nvPr/>
        </p:nvGrpSpPr>
        <p:grpSpPr>
          <a:xfrm>
            <a:off x="2656968" y="2329424"/>
            <a:ext cx="4980367" cy="2899776"/>
            <a:chOff x="2656968" y="2329424"/>
            <a:chExt cx="4980367" cy="2899776"/>
          </a:xfrm>
        </p:grpSpPr>
        <p:cxnSp>
          <p:nvCxnSpPr>
            <p:cNvPr id="6" name="Egyenes összekötő 5"/>
            <p:cNvCxnSpPr/>
            <p:nvPr/>
          </p:nvCxnSpPr>
          <p:spPr>
            <a:xfrm>
              <a:off x="3957024" y="3501008"/>
              <a:ext cx="0" cy="1728192"/>
            </a:xfrm>
            <a:prstGeom prst="line">
              <a:avLst/>
            </a:prstGeom>
            <a:ln w="158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gyenes összekötő nyíllal 7"/>
            <p:cNvCxnSpPr/>
            <p:nvPr/>
          </p:nvCxnSpPr>
          <p:spPr>
            <a:xfrm>
              <a:off x="2656968" y="4365104"/>
              <a:ext cx="1296144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gyenes összekötő nyíllal 14"/>
            <p:cNvCxnSpPr/>
            <p:nvPr/>
          </p:nvCxnSpPr>
          <p:spPr>
            <a:xfrm>
              <a:off x="3521064" y="2329424"/>
              <a:ext cx="0" cy="648072"/>
            </a:xfrm>
            <a:prstGeom prst="straightConnector1">
              <a:avLst/>
            </a:prstGeom>
            <a:ln w="2222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Szövegdoboz 15"/>
            <p:cNvSpPr txBox="1"/>
            <p:nvPr/>
          </p:nvSpPr>
          <p:spPr>
            <a:xfrm>
              <a:off x="2843808" y="4365104"/>
              <a:ext cx="8657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600" b="1" i="1" dirty="0" err="1" smtClean="0">
                  <a:solidFill>
                    <a:srgbClr val="FF0000"/>
                  </a:solidFill>
                  <a:latin typeface="+mj-lt"/>
                </a:rPr>
                <a:t>latencia</a:t>
              </a:r>
              <a:endParaRPr lang="hu-HU" sz="1600" b="1" i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7" name="Szövegdoboz 16"/>
            <p:cNvSpPr txBox="1"/>
            <p:nvPr/>
          </p:nvSpPr>
          <p:spPr>
            <a:xfrm>
              <a:off x="3635896" y="2348880"/>
              <a:ext cx="10647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600" b="1" i="1" dirty="0" smtClean="0">
                  <a:solidFill>
                    <a:srgbClr val="FF0000"/>
                  </a:solidFill>
                  <a:latin typeface="+mj-lt"/>
                </a:rPr>
                <a:t>amplitúdó</a:t>
              </a:r>
              <a:endParaRPr lang="hu-HU" sz="1600" b="1" i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8" name="Szövegdoboz 17"/>
            <p:cNvSpPr txBox="1"/>
            <p:nvPr/>
          </p:nvSpPr>
          <p:spPr>
            <a:xfrm>
              <a:off x="5148064" y="4509120"/>
              <a:ext cx="24892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600" b="1" i="1" dirty="0" smtClean="0">
                  <a:solidFill>
                    <a:srgbClr val="FF0000"/>
                  </a:solidFill>
                  <a:latin typeface="+mj-lt"/>
                </a:rPr>
                <a:t>polaritás</a:t>
              </a:r>
            </a:p>
            <a:p>
              <a:pPr algn="ctr"/>
              <a:r>
                <a:rPr lang="hu-HU" sz="1600" b="1" i="1" dirty="0" smtClean="0">
                  <a:solidFill>
                    <a:srgbClr val="FF0000"/>
                  </a:solidFill>
                  <a:latin typeface="+mj-lt"/>
                </a:rPr>
                <a:t>pozitív (P) vagy negatív (N)</a:t>
              </a:r>
              <a:endParaRPr lang="hu-HU" sz="1600" b="1" i="1" dirty="0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237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1043608" y="332656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b="1" dirty="0"/>
              <a:t>Mi az a „komponens”?</a:t>
            </a:r>
            <a:endParaRPr lang="en-US" altLang="hu-HU" b="1" dirty="0"/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043608" y="1124744"/>
            <a:ext cx="6755606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371600" indent="-4572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o"/>
            </a:pPr>
            <a:r>
              <a:rPr lang="hu-HU" altLang="hu-HU" sz="1800" dirty="0"/>
              <a:t>Az EKP bizonyos szegmensei </a:t>
            </a:r>
            <a:r>
              <a:rPr lang="hu-HU" altLang="hu-HU" sz="1800" dirty="0" err="1"/>
              <a:t>kovariálnak</a:t>
            </a:r>
            <a:r>
              <a:rPr lang="hu-HU" altLang="hu-HU" sz="1800" dirty="0"/>
              <a:t> </a:t>
            </a:r>
            <a:r>
              <a:rPr lang="hu-HU" altLang="hu-HU" sz="1800" dirty="0" smtClean="0"/>
              <a:t>bizonyos kísérleti manipulációkkal</a:t>
            </a:r>
            <a:endParaRPr lang="hu-HU" altLang="hu-HU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o"/>
            </a:pPr>
            <a:r>
              <a:rPr lang="hu-HU" altLang="hu-HU" sz="1800" dirty="0"/>
              <a:t>Az egész EKP sok</a:t>
            </a:r>
            <a:r>
              <a:rPr lang="de-DE" altLang="hu-HU" sz="1800" dirty="0"/>
              <a:t>-</a:t>
            </a:r>
            <a:r>
              <a:rPr lang="hu-HU" altLang="hu-HU" sz="1800" dirty="0"/>
              <a:t>sok komponens összege.</a:t>
            </a:r>
            <a:r>
              <a:rPr lang="en-US" altLang="hu-HU" sz="1800" dirty="0"/>
              <a:t> </a:t>
            </a:r>
            <a:endParaRPr lang="hu-HU" altLang="hu-HU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o"/>
            </a:pPr>
            <a:endParaRPr lang="hu-HU" altLang="hu-HU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o"/>
            </a:pPr>
            <a:r>
              <a:rPr lang="hu-HU" altLang="hu-HU" sz="1800" dirty="0"/>
              <a:t>3 féleképp</a:t>
            </a:r>
            <a:r>
              <a:rPr lang="de-DE" altLang="hu-HU" sz="1800" dirty="0"/>
              <a:t>en</a:t>
            </a:r>
            <a:r>
              <a:rPr lang="hu-HU" altLang="hu-HU" sz="1800" dirty="0"/>
              <a:t> definiálható egy komponens.</a:t>
            </a:r>
            <a:endParaRPr lang="en-US" altLang="hu-HU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hu-HU" sz="1800" dirty="0"/>
              <a:t>		</a:t>
            </a:r>
            <a:r>
              <a:rPr lang="en-US" altLang="hu-HU" sz="1600" dirty="0"/>
              <a:t>1.  </a:t>
            </a:r>
            <a:r>
              <a:rPr lang="hu-HU" altLang="hu-HU" sz="1600" dirty="0" smtClean="0"/>
              <a:t>Pozitív vagy negatív</a:t>
            </a:r>
            <a:r>
              <a:rPr lang="en-US" altLang="hu-HU" sz="1600" dirty="0" smtClean="0"/>
              <a:t> </a:t>
            </a:r>
            <a:r>
              <a:rPr lang="hu-HU" altLang="hu-HU" sz="1600" dirty="0" smtClean="0"/>
              <a:t>csúcs (</a:t>
            </a:r>
            <a:r>
              <a:rPr lang="hu-HU" altLang="hu-HU" sz="1600" dirty="0" err="1" smtClean="0"/>
              <a:t>latenciával</a:t>
            </a:r>
            <a:r>
              <a:rPr lang="hu-HU" altLang="hu-HU" sz="1600" dirty="0" smtClean="0"/>
              <a:t>)</a:t>
            </a:r>
            <a:endParaRPr lang="en-US" altLang="hu-HU" sz="1600" dirty="0"/>
          </a:p>
          <a:p>
            <a:pPr lvl="2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hu-HU" sz="1600" dirty="0"/>
              <a:t>2.  </a:t>
            </a:r>
            <a:r>
              <a:rPr lang="hu-HU" altLang="hu-HU" sz="1600" dirty="0"/>
              <a:t>Alanyokon át </a:t>
            </a:r>
            <a:r>
              <a:rPr lang="hu-HU" altLang="hu-HU" sz="1600" dirty="0" err="1"/>
              <a:t>kovariáló</a:t>
            </a:r>
            <a:r>
              <a:rPr lang="hu-HU" altLang="hu-HU" sz="1600" dirty="0"/>
              <a:t> EKP tulajdonság </a:t>
            </a:r>
            <a:r>
              <a:rPr lang="en-US" altLang="hu-HU" sz="1600" dirty="0"/>
              <a:t>(PCA </a:t>
            </a:r>
            <a:r>
              <a:rPr lang="hu-HU" altLang="hu-HU" sz="1600" dirty="0"/>
              <a:t>–főkomponens analízis</a:t>
            </a:r>
            <a:r>
              <a:rPr lang="en-US" altLang="hu-HU" sz="1600" dirty="0"/>
              <a:t>)</a:t>
            </a:r>
          </a:p>
          <a:p>
            <a:pPr marL="1257300" lvl="2" indent="-342900" eaLnBrk="1" hangingPunct="1">
              <a:spcBef>
                <a:spcPct val="0"/>
              </a:spcBef>
              <a:buClrTx/>
              <a:buSzTx/>
              <a:buFont typeface="+mj-lt"/>
              <a:buAutoNum type="arabicPeriod" startAt="3"/>
            </a:pPr>
            <a:r>
              <a:rPr lang="hu-HU" altLang="hu-HU" sz="1600" dirty="0" smtClean="0"/>
              <a:t>Idegstruktúra </a:t>
            </a:r>
            <a:r>
              <a:rPr lang="hu-HU" altLang="hu-HU" sz="1600" dirty="0"/>
              <a:t>ami generálja az EKP</a:t>
            </a:r>
            <a:r>
              <a:rPr lang="de-DE" altLang="hu-HU" sz="1600" dirty="0"/>
              <a:t>-</a:t>
            </a:r>
            <a:r>
              <a:rPr lang="hu-HU" altLang="hu-HU" sz="1600" dirty="0"/>
              <a:t>t </a:t>
            </a:r>
            <a:r>
              <a:rPr lang="en-US" altLang="hu-HU" sz="1600" dirty="0"/>
              <a:t>(</a:t>
            </a:r>
            <a:r>
              <a:rPr lang="hu-HU" altLang="hu-HU" sz="1600" dirty="0"/>
              <a:t>forrás</a:t>
            </a:r>
            <a:r>
              <a:rPr lang="de-DE" altLang="hu-HU" sz="1600" dirty="0"/>
              <a:t> </a:t>
            </a:r>
            <a:r>
              <a:rPr lang="hu-HU" altLang="hu-HU" sz="1600" dirty="0"/>
              <a:t>- </a:t>
            </a:r>
            <a:r>
              <a:rPr lang="en-US" altLang="hu-HU" sz="1600" dirty="0"/>
              <a:t>source </a:t>
            </a:r>
            <a:r>
              <a:rPr lang="en-US" altLang="hu-HU" sz="1600" dirty="0" smtClean="0"/>
              <a:t>modeling)</a:t>
            </a:r>
            <a:endParaRPr lang="hu-HU" altLang="hu-HU" sz="1600" dirty="0" smtClean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o"/>
            </a:pPr>
            <a:r>
              <a:rPr lang="hu-HU" altLang="hu-HU" sz="1800" dirty="0"/>
              <a:t>Egy csúcs több </a:t>
            </a:r>
            <a:r>
              <a:rPr lang="hu-HU" altLang="hu-HU" sz="1800" dirty="0" smtClean="0"/>
              <a:t>funkcionális </a:t>
            </a:r>
            <a:r>
              <a:rPr lang="hu-HU" altLang="hu-HU" sz="1800" dirty="0"/>
              <a:t>és/vagy </a:t>
            </a:r>
            <a:r>
              <a:rPr lang="hu-HU" altLang="hu-HU" sz="1800" dirty="0" smtClean="0"/>
              <a:t>strukturális </a:t>
            </a:r>
            <a:r>
              <a:rPr lang="hu-HU" altLang="hu-HU" sz="1800" dirty="0"/>
              <a:t>forrást is jelölhet.</a:t>
            </a:r>
            <a:r>
              <a:rPr lang="en-US" altLang="hu-HU" sz="1800" dirty="0"/>
              <a:t> </a:t>
            </a:r>
            <a:endParaRPr lang="hu-HU" altLang="hu-HU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o"/>
            </a:pPr>
            <a:endParaRPr lang="hu-HU" altLang="hu-HU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o"/>
            </a:pPr>
            <a:r>
              <a:rPr lang="hu-HU" altLang="hu-HU" sz="1800" dirty="0" smtClean="0"/>
              <a:t>Ugyanaz</a:t>
            </a:r>
            <a:r>
              <a:rPr lang="de-DE" altLang="hu-HU" sz="1800" dirty="0" smtClean="0"/>
              <a:t> </a:t>
            </a:r>
            <a:r>
              <a:rPr lang="hu-HU" altLang="hu-HU" sz="1800" dirty="0" smtClean="0"/>
              <a:t>az agyterület </a:t>
            </a:r>
            <a:r>
              <a:rPr lang="hu-HU" altLang="hu-HU" sz="1800" dirty="0"/>
              <a:t>több komponenst </a:t>
            </a:r>
            <a:r>
              <a:rPr lang="hu-HU" altLang="hu-HU" sz="1800" dirty="0" smtClean="0"/>
              <a:t>kreálhat</a:t>
            </a:r>
            <a:endParaRPr lang="en-US" altLang="hu-HU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o"/>
            </a:pPr>
            <a:endParaRPr lang="en-US" altLang="hu-HU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o"/>
            </a:pPr>
            <a:r>
              <a:rPr lang="hu-HU" altLang="hu-HU" sz="1800" dirty="0"/>
              <a:t>E</a:t>
            </a:r>
            <a:r>
              <a:rPr lang="de-DE" altLang="hu-HU" sz="1800" dirty="0"/>
              <a:t>l</a:t>
            </a:r>
            <a:r>
              <a:rPr lang="hu-HU" altLang="hu-HU" sz="1800" dirty="0"/>
              <a:t>térő </a:t>
            </a:r>
            <a:r>
              <a:rPr lang="hu-HU" altLang="hu-HU" sz="1800" dirty="0" smtClean="0"/>
              <a:t>struktúrák </a:t>
            </a:r>
            <a:r>
              <a:rPr lang="hu-HU" altLang="hu-HU" sz="1800" dirty="0"/>
              <a:t>funkcionálisan azonos aktivitást produkálhatnak (pld bal-jobb félteke)</a:t>
            </a:r>
            <a:endParaRPr lang="en-US" altLang="hu-HU" sz="1800" dirty="0"/>
          </a:p>
          <a:p>
            <a:pPr marL="37474525" lvl="1" indent="0">
              <a:spcBef>
                <a:spcPct val="0"/>
              </a:spcBef>
              <a:buClrTx/>
              <a:buSzTx/>
              <a:buNone/>
            </a:pPr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26686408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EKP és arcok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7764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Egy tipikus arc EKP </a:t>
            </a:r>
            <a:r>
              <a:rPr lang="hu-HU" dirty="0" smtClean="0"/>
              <a:t>– korai komponensekkel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2" t="2158" b="45686"/>
          <a:stretch/>
        </p:blipFill>
        <p:spPr>
          <a:xfrm>
            <a:off x="1763688" y="1844824"/>
            <a:ext cx="5184576" cy="4135001"/>
          </a:xfrm>
        </p:spPr>
      </p:pic>
    </p:spTree>
    <p:extLst>
      <p:ext uri="{BB962C8B-B14F-4D97-AF65-F5344CB8AC3E}">
        <p14:creationId xmlns:p14="http://schemas.microsoft.com/office/powerpoint/2010/main" val="38174873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dirty="0" smtClean="0"/>
              <a:t>P100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Korai, vizuális, endogén komponens</a:t>
            </a:r>
          </a:p>
          <a:p>
            <a:pPr lvl="1"/>
            <a:r>
              <a:rPr lang="hu-HU" dirty="0" smtClean="0"/>
              <a:t>Endogén = meghatározza a szervezeten belüli történés is (fáradtság, értelmezés, kapott feladat/döntés nehézsége) /ellentéte: </a:t>
            </a:r>
            <a:r>
              <a:rPr lang="hu-HU" dirty="0" err="1" smtClean="0"/>
              <a:t>exogén</a:t>
            </a:r>
            <a:r>
              <a:rPr lang="hu-HU" dirty="0" smtClean="0"/>
              <a:t> = CSAK külső dolog – azaz maga az inger jelenléte – határozza meg/</a:t>
            </a:r>
          </a:p>
          <a:p>
            <a:pPr lvl="1"/>
            <a:r>
              <a:rPr lang="hu-HU" dirty="0" smtClean="0"/>
              <a:t>Már mutat felfordítási hatást és arc-specifikus jelleget is</a:t>
            </a:r>
          </a:p>
          <a:p>
            <a:pPr lvl="2"/>
            <a:r>
              <a:rPr lang="hu-HU" dirty="0" smtClean="0"/>
              <a:t>Később és nagyobb amplitúdóval felfordított arcra; arcokra nagyobb, mint 6 másik tárgykategória esetében</a:t>
            </a:r>
          </a:p>
          <a:p>
            <a:pPr lvl="3"/>
            <a:r>
              <a:rPr lang="hu-HU" dirty="0" smtClean="0"/>
              <a:t>Lásd későbbi EKP ábra (színes)</a:t>
            </a:r>
            <a:endParaRPr lang="hu-HU" dirty="0"/>
          </a:p>
        </p:txBody>
      </p:sp>
      <p:pic>
        <p:nvPicPr>
          <p:cNvPr id="4" name="Tartalom hely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2" t="2158" b="45686"/>
          <a:stretch/>
        </p:blipFill>
        <p:spPr bwMode="auto">
          <a:xfrm>
            <a:off x="6804248" y="0"/>
            <a:ext cx="2232248" cy="1780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lipszis 4"/>
          <p:cNvSpPr/>
          <p:nvPr/>
        </p:nvSpPr>
        <p:spPr>
          <a:xfrm>
            <a:off x="7524328" y="332656"/>
            <a:ext cx="432048" cy="5040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959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Amit eddig elkerültünk…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 jelenségek mögött meghúzódó idegi folyamatok; ezek időbeli és térbeli mintázata</a:t>
            </a:r>
          </a:p>
          <a:p>
            <a:r>
              <a:rPr lang="hu-HU" dirty="0" smtClean="0"/>
              <a:t>A mai órán: az arcfeldolgozás lépései, állomásai az idő függvényében – ehhez kitérő egy olyan módszer megismerése, mellyel az idői dimenzió jól vizsgálható</a:t>
            </a:r>
          </a:p>
          <a:p>
            <a:r>
              <a:rPr lang="hu-HU" dirty="0" smtClean="0"/>
              <a:t>Kérdés: kell-e speciális módszer/technika vagy a viselkedésünk is utalhat agyi/idegi történésekre?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6121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smtClean="0"/>
              <a:t>Arcok és kiváltott válaszok</a:t>
            </a:r>
          </a:p>
        </p:txBody>
      </p:sp>
      <p:sp>
        <p:nvSpPr>
          <p:cNvPr id="6553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mtClean="0"/>
              <a:t>Az úttörő: Allison et al., 1994</a:t>
            </a:r>
          </a:p>
          <a:p>
            <a:r>
              <a:rPr lang="hu-HU" smtClean="0"/>
              <a:t>Puce et al., 1999</a:t>
            </a:r>
          </a:p>
        </p:txBody>
      </p:sp>
      <p:pic>
        <p:nvPicPr>
          <p:cNvPr id="65543" name="Picture 7"/>
          <p:cNvPicPr>
            <a:picLocks noChangeAspect="1" noChangeArrowheads="1"/>
          </p:cNvPicPr>
          <p:nvPr/>
        </p:nvPicPr>
        <p:blipFill>
          <a:blip r:embed="rId2"/>
          <a:srcRect l="59349" t="12703" r="7578" b="54507"/>
          <a:stretch>
            <a:fillRect/>
          </a:stretch>
        </p:blipFill>
        <p:spPr bwMode="auto">
          <a:xfrm>
            <a:off x="6553200" y="0"/>
            <a:ext cx="2590800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4" name="Picture 8"/>
          <p:cNvPicPr>
            <a:picLocks noChangeAspect="1" noChangeArrowheads="1"/>
          </p:cNvPicPr>
          <p:nvPr/>
        </p:nvPicPr>
        <p:blipFill>
          <a:blip r:embed="rId3"/>
          <a:srcRect l="60248" t="13005" r="4311" b="9766"/>
          <a:stretch>
            <a:fillRect/>
          </a:stretch>
        </p:blipFill>
        <p:spPr bwMode="auto">
          <a:xfrm>
            <a:off x="6434138" y="2133600"/>
            <a:ext cx="2709862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6" name="Picture 10"/>
          <p:cNvPicPr>
            <a:picLocks noChangeAspect="1" noChangeArrowheads="1"/>
          </p:cNvPicPr>
          <p:nvPr/>
        </p:nvPicPr>
        <p:blipFill>
          <a:blip r:embed="rId4"/>
          <a:srcRect l="60248" t="30273" r="3725" b="28662"/>
          <a:stretch>
            <a:fillRect/>
          </a:stretch>
        </p:blipFill>
        <p:spPr bwMode="auto">
          <a:xfrm>
            <a:off x="0" y="2886075"/>
            <a:ext cx="4356100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206488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sz="4000" dirty="0" smtClean="0"/>
              <a:t>Skalp-megfelelője: N170</a:t>
            </a:r>
            <a:br>
              <a:rPr lang="hu-HU" sz="4000" dirty="0" smtClean="0"/>
            </a:br>
            <a:r>
              <a:rPr lang="hu-HU" sz="4000" dirty="0" err="1" smtClean="0"/>
              <a:t>Bentin</a:t>
            </a:r>
            <a:r>
              <a:rPr lang="hu-HU" sz="4000" dirty="0" smtClean="0"/>
              <a:t> et </a:t>
            </a:r>
            <a:r>
              <a:rPr lang="hu-HU" sz="4000" dirty="0" err="1" smtClean="0"/>
              <a:t>al</a:t>
            </a:r>
            <a:r>
              <a:rPr lang="hu-HU" sz="4000" dirty="0" smtClean="0"/>
              <a:t>., 1996</a:t>
            </a:r>
          </a:p>
        </p:txBody>
      </p:sp>
      <p:pic>
        <p:nvPicPr>
          <p:cNvPr id="66565" name="Picture 5" descr="Fig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57338"/>
            <a:ext cx="4406900" cy="5300662"/>
          </a:xfrm>
          <a:prstGeom prst="rect">
            <a:avLst/>
          </a:prstGeom>
          <a:noFill/>
        </p:spPr>
      </p:pic>
      <p:sp>
        <p:nvSpPr>
          <p:cNvPr id="66566" name="Rectangle 6"/>
          <p:cNvSpPr>
            <a:spLocks noGrp="1"/>
          </p:cNvSpPr>
          <p:nvPr>
            <p:ph type="body" idx="1"/>
          </p:nvPr>
        </p:nvSpPr>
        <p:spPr>
          <a:xfrm>
            <a:off x="4644008" y="2060848"/>
            <a:ext cx="4186237" cy="36290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sz="2800" dirty="0" smtClean="0"/>
              <a:t>A legtöbbet vizsgált komponens</a:t>
            </a:r>
          </a:p>
          <a:p>
            <a:pPr>
              <a:lnSpc>
                <a:spcPct val="90000"/>
              </a:lnSpc>
            </a:pPr>
            <a:r>
              <a:rPr lang="hu-HU" sz="2800" dirty="0" smtClean="0"/>
              <a:t>Jobb oldali dominancia</a:t>
            </a:r>
          </a:p>
          <a:p>
            <a:pPr>
              <a:lnSpc>
                <a:spcPct val="90000"/>
              </a:lnSpc>
            </a:pPr>
            <a:r>
              <a:rPr lang="hu-HU" sz="2800" dirty="0" smtClean="0"/>
              <a:t>POT* </a:t>
            </a:r>
            <a:r>
              <a:rPr lang="hu-HU" sz="2800" dirty="0" smtClean="0"/>
              <a:t>régiók</a:t>
            </a:r>
          </a:p>
          <a:p>
            <a:pPr>
              <a:lnSpc>
                <a:spcPct val="90000"/>
              </a:lnSpc>
            </a:pPr>
            <a:r>
              <a:rPr lang="hu-HU" sz="2800" dirty="0" smtClean="0"/>
              <a:t>Sematikus arcok, más fajok egyedeinek arca, arcokról készült rajzok, </a:t>
            </a:r>
            <a:r>
              <a:rPr lang="hu-HU" sz="2800" dirty="0" smtClean="0"/>
              <a:t>izolált </a:t>
            </a:r>
            <a:r>
              <a:rPr lang="hu-HU" sz="2800" dirty="0" smtClean="0"/>
              <a:t>szempár is </a:t>
            </a:r>
            <a:r>
              <a:rPr lang="hu-HU" sz="2800" dirty="0" smtClean="0"/>
              <a:t>kiváltja</a:t>
            </a:r>
          </a:p>
          <a:p>
            <a:pPr>
              <a:lnSpc>
                <a:spcPct val="90000"/>
              </a:lnSpc>
            </a:pPr>
            <a:endParaRPr lang="hu-HU" sz="2800" dirty="0"/>
          </a:p>
          <a:p>
            <a:pPr marL="0" indent="0">
              <a:lnSpc>
                <a:spcPct val="90000"/>
              </a:lnSpc>
              <a:buNone/>
            </a:pPr>
            <a:r>
              <a:rPr lang="hu-HU" sz="1600" dirty="0" smtClean="0"/>
              <a:t>*POT: </a:t>
            </a:r>
            <a:r>
              <a:rPr lang="hu-HU" sz="1600" dirty="0" err="1" smtClean="0"/>
              <a:t>posterior</a:t>
            </a:r>
            <a:r>
              <a:rPr lang="hu-HU" sz="1600" dirty="0" smtClean="0"/>
              <a:t> </a:t>
            </a:r>
            <a:r>
              <a:rPr lang="hu-HU" sz="1600" dirty="0" err="1" smtClean="0"/>
              <a:t>occipito-temporális</a:t>
            </a:r>
            <a:r>
              <a:rPr lang="hu-HU" sz="1600" dirty="0" smtClean="0"/>
              <a:t> = hátsó nyakszirti/halántéklebenyi</a:t>
            </a:r>
            <a:endParaRPr lang="hu-HU" sz="1600" dirty="0" smtClean="0"/>
          </a:p>
        </p:txBody>
      </p:sp>
      <p:pic>
        <p:nvPicPr>
          <p:cNvPr id="5" name="Tartalom hely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2" t="2158" b="45686"/>
          <a:stretch/>
        </p:blipFill>
        <p:spPr bwMode="auto">
          <a:xfrm>
            <a:off x="6804248" y="0"/>
            <a:ext cx="2232248" cy="1780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lipszis 5"/>
          <p:cNvSpPr/>
          <p:nvPr/>
        </p:nvSpPr>
        <p:spPr>
          <a:xfrm>
            <a:off x="7740352" y="1340768"/>
            <a:ext cx="432048" cy="5040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1195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Kategória-specifikus (?)</a:t>
            </a:r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2"/>
          <a:srcRect l="18907" t="35432" r="18204" b="40218"/>
          <a:stretch>
            <a:fillRect/>
          </a:stretch>
        </p:blipFill>
        <p:spPr bwMode="auto">
          <a:xfrm>
            <a:off x="0" y="2492375"/>
            <a:ext cx="9144000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zövegdoboz 1"/>
          <p:cNvSpPr txBox="1"/>
          <p:nvPr/>
        </p:nvSpPr>
        <p:spPr>
          <a:xfrm>
            <a:off x="1216771" y="5877272"/>
            <a:ext cx="7120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400" dirty="0" err="1" smtClean="0"/>
              <a:t>Kategória-specificitás</a:t>
            </a:r>
            <a:r>
              <a:rPr lang="hu-HU" sz="1400" dirty="0" smtClean="0"/>
              <a:t> = arcokra nagyobb és korábban jelenik meg az N170</a:t>
            </a:r>
          </a:p>
          <a:p>
            <a:pPr algn="ctr"/>
            <a:r>
              <a:rPr lang="hu-HU" sz="1400" dirty="0" smtClean="0"/>
              <a:t>Felfordítási hatás = fordított arcokra később, nagyobb amplitúdóval (lásd következő dia)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7793943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smtClean="0"/>
              <a:t>Bizonyíték a konfigurális feldolgozásra:</a:t>
            </a:r>
            <a:br>
              <a:rPr lang="hu-HU" sz="4000" smtClean="0"/>
            </a:br>
            <a:r>
              <a:rPr lang="hu-HU" sz="4000" smtClean="0"/>
              <a:t>felfordítási hatás</a:t>
            </a: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2"/>
          <a:srcRect l="20378" t="14763" r="18190" b="21745"/>
          <a:stretch>
            <a:fillRect/>
          </a:stretch>
        </p:blipFill>
        <p:spPr bwMode="auto">
          <a:xfrm>
            <a:off x="1547813" y="1673225"/>
            <a:ext cx="6192837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324426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smtClean="0"/>
              <a:t>A vita …</a:t>
            </a:r>
          </a:p>
        </p:txBody>
      </p:sp>
      <p:sp>
        <p:nvSpPr>
          <p:cNvPr id="696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mtClean="0"/>
              <a:t>Thierry versus Rossion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2"/>
          <a:srcRect l="50795" t="10335" r="6693" b="37582"/>
          <a:stretch>
            <a:fillRect/>
          </a:stretch>
        </p:blipFill>
        <p:spPr bwMode="auto">
          <a:xfrm>
            <a:off x="5175250" y="2968625"/>
            <a:ext cx="3968750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3"/>
          <a:srcRect l="10039" t="23616" r="49908" b="38852"/>
          <a:stretch>
            <a:fillRect/>
          </a:stretch>
        </p:blipFill>
        <p:spPr bwMode="auto">
          <a:xfrm>
            <a:off x="5557838" y="0"/>
            <a:ext cx="3586162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4"/>
          <a:srcRect l="17722" t="46223" r="50977" b="8008"/>
          <a:stretch>
            <a:fillRect/>
          </a:stretch>
        </p:blipFill>
        <p:spPr bwMode="auto">
          <a:xfrm>
            <a:off x="0" y="0"/>
            <a:ext cx="5862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395288" y="1773238"/>
            <a:ext cx="5329237" cy="863600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9640" name="Rectangle 8"/>
          <p:cNvSpPr>
            <a:spLocks noChangeArrowheads="1"/>
          </p:cNvSpPr>
          <p:nvPr/>
        </p:nvSpPr>
        <p:spPr bwMode="auto">
          <a:xfrm>
            <a:off x="395288" y="4724400"/>
            <a:ext cx="5256212" cy="1152525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30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9" grpId="0" animBg="1"/>
      <p:bldP spid="6964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Amire </a:t>
            </a:r>
            <a:r>
              <a:rPr lang="hu-HU" b="1" dirty="0" smtClean="0"/>
              <a:t>NEM</a:t>
            </a:r>
            <a:r>
              <a:rPr lang="hu-HU" dirty="0" smtClean="0"/>
              <a:t> érzékeny az N170</a:t>
            </a:r>
          </a:p>
        </p:txBody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hu-HU" dirty="0" smtClean="0"/>
              <a:t>Ismerősség</a:t>
            </a:r>
          </a:p>
          <a:p>
            <a:pPr>
              <a:lnSpc>
                <a:spcPct val="90000"/>
              </a:lnSpc>
            </a:pPr>
            <a:r>
              <a:rPr lang="hu-HU" dirty="0" smtClean="0"/>
              <a:t>Nemi információ</a:t>
            </a:r>
            <a:endParaRPr lang="hu-HU" dirty="0" smtClean="0"/>
          </a:p>
          <a:p>
            <a:pPr>
              <a:lnSpc>
                <a:spcPct val="90000"/>
              </a:lnSpc>
            </a:pPr>
            <a:r>
              <a:rPr lang="hu-HU" dirty="0" smtClean="0"/>
              <a:t>Érzelmek (?)</a:t>
            </a:r>
          </a:p>
          <a:p>
            <a:pPr>
              <a:lnSpc>
                <a:spcPct val="90000"/>
              </a:lnSpc>
            </a:pPr>
            <a:r>
              <a:rPr lang="hu-HU" dirty="0" smtClean="0"/>
              <a:t>Döntés nehézsége</a:t>
            </a:r>
          </a:p>
          <a:p>
            <a:pPr>
              <a:lnSpc>
                <a:spcPct val="90000"/>
              </a:lnSpc>
            </a:pPr>
            <a:endParaRPr lang="hu-HU" dirty="0" smtClean="0"/>
          </a:p>
          <a:p>
            <a:pPr>
              <a:lnSpc>
                <a:spcPct val="90000"/>
              </a:lnSpc>
            </a:pPr>
            <a:r>
              <a:rPr lang="hu-HU" dirty="0" smtClean="0"/>
              <a:t>Ebből az következik, hogy AZ N170 AZ ARCFELDOLGOZÁS </a:t>
            </a:r>
            <a:r>
              <a:rPr lang="hu-HU" b="1" dirty="0" smtClean="0"/>
              <a:t>KORAI STRUKTURÁLIS KÓDOLÁSI FÁZIS</a:t>
            </a:r>
            <a:r>
              <a:rPr lang="hu-HU" dirty="0" smtClean="0"/>
              <a:t>ÁT TÜKRÖZŐ KORAI AGYKÉRGI JELZÉS.</a:t>
            </a:r>
          </a:p>
        </p:txBody>
      </p:sp>
    </p:spTree>
    <p:extLst>
      <p:ext uri="{BB962C8B-B14F-4D97-AF65-F5344CB8AC3E}">
        <p14:creationId xmlns:p14="http://schemas.microsoft.com/office/powerpoint/2010/main" val="152020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N170 és érzelmek</a:t>
            </a:r>
          </a:p>
        </p:txBody>
      </p:sp>
      <p:sp>
        <p:nvSpPr>
          <p:cNvPr id="757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2800" dirty="0" smtClean="0"/>
              <a:t>Bruce és Young alapján nem várnánk el, hogy tükröződjön</a:t>
            </a:r>
          </a:p>
          <a:p>
            <a:r>
              <a:rPr lang="hu-HU" sz="2800" dirty="0" smtClean="0"/>
              <a:t>De: félelem-teli arcok módosítják</a:t>
            </a:r>
          </a:p>
          <a:p>
            <a:r>
              <a:rPr lang="hu-HU" sz="2800" dirty="0" smtClean="0"/>
              <a:t>A többi alapérzelem?</a:t>
            </a:r>
          </a:p>
          <a:p>
            <a:pPr lvl="1"/>
            <a:r>
              <a:rPr lang="hu-HU" sz="2400" dirty="0" err="1" smtClean="0"/>
              <a:t>Batty</a:t>
            </a:r>
            <a:r>
              <a:rPr lang="hu-HU" sz="2400" dirty="0" smtClean="0"/>
              <a:t> és Taylor, 2003: </a:t>
            </a:r>
            <a:r>
              <a:rPr lang="hu-HU" sz="2400" dirty="0" smtClean="0"/>
              <a:t>félelemre </a:t>
            </a:r>
            <a:r>
              <a:rPr lang="hu-HU" sz="2400" dirty="0" smtClean="0"/>
              <a:t>nagyobb, pozitív érzelmekre hamarabb (példa lásd következő dián)</a:t>
            </a:r>
          </a:p>
          <a:p>
            <a:pPr lvl="1"/>
            <a:r>
              <a:rPr lang="hu-HU" sz="2400" dirty="0" err="1" smtClean="0"/>
              <a:t>Sprengelmeyer</a:t>
            </a:r>
            <a:r>
              <a:rPr lang="hu-HU" sz="2400" dirty="0" smtClean="0"/>
              <a:t> és </a:t>
            </a:r>
            <a:r>
              <a:rPr lang="hu-HU" sz="2400" dirty="0" err="1" smtClean="0"/>
              <a:t>Jentzsch</a:t>
            </a:r>
            <a:r>
              <a:rPr lang="hu-HU" sz="2400" dirty="0" smtClean="0"/>
              <a:t>, 2006: düh~undor~félelem, de az érzelem intenzitása lineárisan növeli az N170-et.</a:t>
            </a:r>
          </a:p>
          <a:p>
            <a:r>
              <a:rPr lang="hu-HU" sz="2800" dirty="0" smtClean="0"/>
              <a:t>Akik nem találnak, ők későbbre, P200 </a:t>
            </a:r>
            <a:r>
              <a:rPr lang="hu-HU" sz="2800" dirty="0" smtClean="0"/>
              <a:t>körülire </a:t>
            </a:r>
            <a:r>
              <a:rPr lang="hu-HU" sz="2800" dirty="0" smtClean="0"/>
              <a:t>teszik</a:t>
            </a:r>
          </a:p>
        </p:txBody>
      </p:sp>
    </p:spTree>
    <p:extLst>
      <p:ext uri="{BB962C8B-B14F-4D97-AF65-F5344CB8AC3E}">
        <p14:creationId xmlns:p14="http://schemas.microsoft.com/office/powerpoint/2010/main" val="10041898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Batty</a:t>
            </a:r>
            <a:r>
              <a:rPr lang="hu-HU" dirty="0" smtClean="0"/>
              <a:t> és Taylor, 2003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1" y="1484784"/>
            <a:ext cx="5418047" cy="4032448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97152"/>
            <a:ext cx="4572000" cy="1917812"/>
          </a:xfrm>
        </p:spPr>
      </p:pic>
      <p:sp>
        <p:nvSpPr>
          <p:cNvPr id="6" name="Ellipszis 5"/>
          <p:cNvSpPr/>
          <p:nvPr/>
        </p:nvSpPr>
        <p:spPr>
          <a:xfrm>
            <a:off x="6228184" y="3140968"/>
            <a:ext cx="288032" cy="864096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7092280" y="4725144"/>
            <a:ext cx="576064" cy="93610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7668344" y="3429000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smtClean="0"/>
              <a:t>N170</a:t>
            </a:r>
          </a:p>
          <a:p>
            <a:pPr algn="ctr"/>
            <a:r>
              <a:rPr lang="hu-HU" dirty="0" smtClean="0"/>
              <a:t>amplitúdó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7842944" y="4725144"/>
            <a:ext cx="979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smtClean="0"/>
              <a:t>N170</a:t>
            </a:r>
          </a:p>
          <a:p>
            <a:pPr algn="ctr"/>
            <a:r>
              <a:rPr lang="hu-HU" dirty="0" err="1" smtClean="0"/>
              <a:t>latencia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343577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dirty="0" smtClean="0"/>
              <a:t>P2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3345235"/>
          </a:xfrm>
        </p:spPr>
        <p:txBody>
          <a:bodyPr/>
          <a:lstStyle/>
          <a:p>
            <a:r>
              <a:rPr lang="hu-HU" dirty="0" smtClean="0"/>
              <a:t>Másodlagos </a:t>
            </a:r>
            <a:r>
              <a:rPr lang="hu-HU" dirty="0" smtClean="0"/>
              <a:t>relációk, melyek egyedivé teszik az arcokat</a:t>
            </a:r>
            <a:endParaRPr lang="hu-HU" dirty="0" smtClean="0"/>
          </a:p>
          <a:p>
            <a:r>
              <a:rPr lang="hu-HU" dirty="0" smtClean="0"/>
              <a:t>Szakértőségi döntések</a:t>
            </a:r>
          </a:p>
          <a:p>
            <a:r>
              <a:rPr lang="hu-HU" dirty="0" smtClean="0"/>
              <a:t>Mélyebb feldolgozást igénylő feladatok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Tartalom hely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2" t="2158" b="45686"/>
          <a:stretch/>
        </p:blipFill>
        <p:spPr bwMode="auto">
          <a:xfrm>
            <a:off x="6804248" y="0"/>
            <a:ext cx="2232248" cy="1780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lipszis 4"/>
          <p:cNvSpPr/>
          <p:nvPr/>
        </p:nvSpPr>
        <p:spPr>
          <a:xfrm>
            <a:off x="7956376" y="908720"/>
            <a:ext cx="432048" cy="5040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18333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dirty="0" smtClean="0"/>
              <a:t>Későbbi komponensek</a:t>
            </a:r>
            <a:br>
              <a:rPr lang="hu-HU" dirty="0" smtClean="0"/>
            </a:br>
            <a:r>
              <a:rPr lang="hu-HU" dirty="0" smtClean="0"/>
              <a:t>N250</a:t>
            </a:r>
          </a:p>
        </p:txBody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330700" cy="4525963"/>
          </a:xfrm>
        </p:spPr>
        <p:txBody>
          <a:bodyPr/>
          <a:lstStyle/>
          <a:p>
            <a:r>
              <a:rPr lang="hu-HU" sz="2800" smtClean="0"/>
              <a:t>Schweinberger et al., 1995</a:t>
            </a:r>
          </a:p>
          <a:p>
            <a:r>
              <a:rPr lang="hu-HU" sz="2800" smtClean="0"/>
              <a:t>Ismert arcok esetén nagyobb a jel</a:t>
            </a:r>
          </a:p>
          <a:p>
            <a:r>
              <a:rPr lang="hu-HU" sz="2800" smtClean="0"/>
              <a:t>Tanulás alatt fokozatosan változik (Tanaka et al., 2006)</a:t>
            </a:r>
          </a:p>
          <a:p>
            <a:r>
              <a:rPr lang="hu-HU" sz="2800" smtClean="0"/>
              <a:t>Emellett érzékeny a saját csoport torzításokra is!</a:t>
            </a:r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2"/>
          <a:srcRect l="33672" t="33952" r="22031" b="19531"/>
          <a:stretch>
            <a:fillRect/>
          </a:stretch>
        </p:blipFill>
        <p:spPr bwMode="auto">
          <a:xfrm>
            <a:off x="4788024" y="2636912"/>
            <a:ext cx="4105275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Tartalom hely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2" t="2158" b="45686"/>
          <a:stretch/>
        </p:blipFill>
        <p:spPr bwMode="auto">
          <a:xfrm>
            <a:off x="6804248" y="0"/>
            <a:ext cx="2232248" cy="1780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lipszis 5"/>
          <p:cNvSpPr/>
          <p:nvPr/>
        </p:nvSpPr>
        <p:spPr>
          <a:xfrm>
            <a:off x="8172400" y="1052736"/>
            <a:ext cx="432048" cy="5040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6108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Viselkedésből nyert adatok </a:t>
            </a:r>
          </a:p>
        </p:txBody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hu-HU" sz="2400" dirty="0" smtClean="0"/>
              <a:t>Laterális eltérések</a:t>
            </a:r>
          </a:p>
          <a:p>
            <a:pPr>
              <a:lnSpc>
                <a:spcPct val="80000"/>
              </a:lnSpc>
            </a:pPr>
            <a:r>
              <a:rPr lang="hu-HU" sz="2400" dirty="0" smtClean="0"/>
              <a:t>Technika: periférián történő bemutatás vagy valami sztereoszkópszerű prezentáció</a:t>
            </a:r>
          </a:p>
          <a:p>
            <a:pPr>
              <a:lnSpc>
                <a:spcPct val="80000"/>
              </a:lnSpc>
            </a:pPr>
            <a:r>
              <a:rPr lang="hu-HU" sz="2400" dirty="0" smtClean="0"/>
              <a:t>Egy kezdeti vizsgálat: tesztarc középen bemutatva, majd periférián egy újabb arcinger (ugyanaz vagy eltérő?)</a:t>
            </a:r>
          </a:p>
          <a:p>
            <a:pPr>
              <a:lnSpc>
                <a:spcPct val="80000"/>
              </a:lnSpc>
            </a:pPr>
            <a:r>
              <a:rPr lang="hu-HU" sz="2400" dirty="0" smtClean="0"/>
              <a:t>Kapták: bal oldalon felvillanó 2. arc esetén gyorsabbak és pontosabbak vagyunk</a:t>
            </a:r>
          </a:p>
          <a:p>
            <a:pPr>
              <a:lnSpc>
                <a:spcPct val="80000"/>
              </a:lnSpc>
            </a:pPr>
            <a:r>
              <a:rPr lang="hu-HU" sz="2400" dirty="0" smtClean="0"/>
              <a:t>Azaz: jobb oldali dominancia!</a:t>
            </a:r>
          </a:p>
          <a:p>
            <a:pPr>
              <a:lnSpc>
                <a:spcPct val="80000"/>
              </a:lnSpc>
            </a:pPr>
            <a:r>
              <a:rPr lang="hu-HU" sz="2400" dirty="0" smtClean="0"/>
              <a:t>DE: ez nem jelenti azt, hogy a bal félteke nem dolgoz fel arcokhoz köthető információt! SŐT! Pl. felfordítás, szemantikus információ bal oldali</a:t>
            </a:r>
          </a:p>
          <a:p>
            <a:pPr>
              <a:lnSpc>
                <a:spcPct val="80000"/>
              </a:lnSpc>
            </a:pPr>
            <a:r>
              <a:rPr lang="hu-HU" sz="2400" dirty="0" smtClean="0"/>
              <a:t>Tehát: jobb oldal: konfigurális feldolgozás, bal oldal: vonásalapú</a:t>
            </a:r>
          </a:p>
        </p:txBody>
      </p:sp>
    </p:spTree>
    <p:extLst>
      <p:ext uri="{BB962C8B-B14F-4D97-AF65-F5344CB8AC3E}">
        <p14:creationId xmlns:p14="http://schemas.microsoft.com/office/powerpoint/2010/main" val="3055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sz="4000" smtClean="0"/>
              <a:t>A szemantikus információk „komponense” – N400</a:t>
            </a:r>
          </a:p>
        </p:txBody>
      </p:sp>
      <p:sp>
        <p:nvSpPr>
          <p:cNvPr id="73731" name="Rectangle 3"/>
          <p:cNvSpPr>
            <a:spLocks noGrp="1"/>
          </p:cNvSpPr>
          <p:nvPr>
            <p:ph type="body" idx="1"/>
          </p:nvPr>
        </p:nvSpPr>
        <p:spPr>
          <a:xfrm>
            <a:off x="457200" y="2060575"/>
            <a:ext cx="4546600" cy="4392613"/>
          </a:xfrm>
        </p:spPr>
        <p:txBody>
          <a:bodyPr/>
          <a:lstStyle/>
          <a:p>
            <a:r>
              <a:rPr lang="hu-HU" sz="2600" dirty="0" err="1" smtClean="0"/>
              <a:t>Schweinberger</a:t>
            </a:r>
            <a:r>
              <a:rPr lang="hu-HU" sz="2600" dirty="0" smtClean="0"/>
              <a:t> et </a:t>
            </a:r>
            <a:r>
              <a:rPr lang="hu-HU" sz="2600" dirty="0" err="1" smtClean="0"/>
              <a:t>al</a:t>
            </a:r>
            <a:r>
              <a:rPr lang="hu-HU" sz="2600" dirty="0" smtClean="0"/>
              <a:t>., 1996</a:t>
            </a:r>
          </a:p>
          <a:p>
            <a:pPr lvl="1"/>
            <a:r>
              <a:rPr lang="hu-HU" sz="2600" dirty="0" smtClean="0"/>
              <a:t>Arcokra, de nevekre is</a:t>
            </a:r>
          </a:p>
          <a:p>
            <a:r>
              <a:rPr lang="hu-HU" sz="2600" dirty="0" err="1" smtClean="0"/>
              <a:t>Paller</a:t>
            </a:r>
            <a:r>
              <a:rPr lang="hu-HU" sz="2600" dirty="0" smtClean="0"/>
              <a:t> et </a:t>
            </a:r>
            <a:r>
              <a:rPr lang="hu-HU" sz="2600" dirty="0" err="1" smtClean="0"/>
              <a:t>al</a:t>
            </a:r>
            <a:r>
              <a:rPr lang="hu-HU" sz="2600" dirty="0" smtClean="0"/>
              <a:t>., 2000</a:t>
            </a:r>
          </a:p>
          <a:p>
            <a:pPr lvl="1"/>
            <a:r>
              <a:rPr lang="hu-HU" sz="2600" dirty="0" err="1" smtClean="0"/>
              <a:t>Anterior</a:t>
            </a:r>
            <a:r>
              <a:rPr lang="hu-HU" sz="2600" dirty="0" smtClean="0"/>
              <a:t> </a:t>
            </a:r>
            <a:r>
              <a:rPr lang="hu-HU" sz="2600" dirty="0" smtClean="0"/>
              <a:t>(elülső) és </a:t>
            </a:r>
            <a:r>
              <a:rPr lang="hu-HU" sz="2600" dirty="0" err="1" smtClean="0"/>
              <a:t>posterior</a:t>
            </a:r>
            <a:r>
              <a:rPr lang="hu-HU" sz="2600" dirty="0" smtClean="0"/>
              <a:t> </a:t>
            </a:r>
            <a:r>
              <a:rPr lang="hu-HU" sz="2600" dirty="0" smtClean="0"/>
              <a:t>(hátsó) N400</a:t>
            </a:r>
            <a:endParaRPr lang="hu-HU" sz="2600" dirty="0" smtClean="0"/>
          </a:p>
          <a:p>
            <a:pPr lvl="1"/>
            <a:r>
              <a:rPr lang="hu-HU" sz="2600" dirty="0" err="1" smtClean="0"/>
              <a:t>Anterior</a:t>
            </a:r>
            <a:r>
              <a:rPr lang="hu-HU" sz="2600" dirty="0" smtClean="0"/>
              <a:t>: szemantikus információ előhívása</a:t>
            </a:r>
          </a:p>
          <a:p>
            <a:pPr lvl="1"/>
            <a:r>
              <a:rPr lang="hu-HU" sz="2600" dirty="0" err="1" smtClean="0"/>
              <a:t>Posterior</a:t>
            </a:r>
            <a:r>
              <a:rPr lang="hu-HU" sz="2600" dirty="0" smtClean="0"/>
              <a:t>: arc ismerősként való felismerése</a:t>
            </a:r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2"/>
          <a:srcRect l="21249" t="14030" r="43004" b="35156"/>
          <a:stretch>
            <a:fillRect/>
          </a:stretch>
        </p:blipFill>
        <p:spPr bwMode="auto">
          <a:xfrm>
            <a:off x="5116513" y="2276475"/>
            <a:ext cx="4027487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3" name="Picture 5"/>
          <p:cNvPicPr>
            <a:picLocks noChangeAspect="1" noChangeArrowheads="1"/>
          </p:cNvPicPr>
          <p:nvPr/>
        </p:nvPicPr>
        <p:blipFill>
          <a:blip r:embed="rId2"/>
          <a:srcRect l="58488" t="27196" r="23828" b="42723"/>
          <a:stretch>
            <a:fillRect/>
          </a:stretch>
        </p:blipFill>
        <p:spPr bwMode="auto">
          <a:xfrm>
            <a:off x="7451725" y="0"/>
            <a:ext cx="1692275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634529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EKP és fejlődés</a:t>
            </a:r>
          </a:p>
        </p:txBody>
      </p:sp>
      <p:sp>
        <p:nvSpPr>
          <p:cNvPr id="747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mtClean="0"/>
              <a:t>Csecsemők: N170 = N290 + P400 </a:t>
            </a:r>
            <a:r>
              <a:rPr lang="hu-HU" smtClean="0">
                <a:sym typeface="Wingdings" pitchFamily="2" charset="2"/>
              </a:rPr>
              <a:t></a:t>
            </a:r>
          </a:p>
          <a:p>
            <a:r>
              <a:rPr lang="hu-HU" smtClean="0"/>
              <a:t>6 hónaposoknál az utóbbi fordított inverziós hatást mutat és kategória-specifikus</a:t>
            </a:r>
          </a:p>
          <a:p>
            <a:r>
              <a:rPr lang="hu-HU" smtClean="0"/>
              <a:t>9 hónapos: mindkét komponens nagysága függ a familiaritástól és kisebb erősségű nem emberi arcok esetében</a:t>
            </a:r>
          </a:p>
          <a:p>
            <a:pPr>
              <a:buFont typeface="Arial" charset="0"/>
              <a:buNone/>
            </a:pPr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9418549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5415252"/>
              </p:ext>
            </p:extLst>
          </p:nvPr>
        </p:nvGraphicFramePr>
        <p:xfrm>
          <a:off x="683568" y="476672"/>
          <a:ext cx="7975848" cy="5805525"/>
        </p:xfrm>
        <a:graphic>
          <a:graphicData uri="http://schemas.openxmlformats.org/drawingml/2006/table">
            <a:tbl>
              <a:tblPr/>
              <a:tblGrid>
                <a:gridCol w="644513"/>
                <a:gridCol w="1450154"/>
                <a:gridCol w="5881181"/>
              </a:tblGrid>
              <a:tr h="55886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Óra</a:t>
                      </a:r>
                      <a:endParaRPr kumimoji="0" lang="hu-HU" altLang="hu-H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Időpont</a:t>
                      </a:r>
                      <a:endParaRPr kumimoji="0" lang="hu-HU" altLang="hu-H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Téma</a:t>
                      </a:r>
                      <a:endParaRPr kumimoji="0" lang="hu-HU" altLang="hu-HU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70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6.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Óramegbeszélés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13.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arcok speciálisak (?), korai modellek, arcok reprezentációja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3.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20.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Fejlődési adatok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86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4.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27.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arcon tükröződő érzelmek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5.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6.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Szociális aspektusok (tekintet iránya, nem, kor, attraktivitás)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6.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13.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1. Zárthelyi dolgozat</a:t>
                      </a:r>
                      <a:endParaRPr kumimoji="0" lang="hu-HU" altLang="hu-H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70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7.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20.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arcok idegi reprezentációja - </a:t>
                      </a:r>
                      <a:r>
                        <a:rPr kumimoji="0" lang="hu-HU" alt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elektrofiziológia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8.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27.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arcok idegi reprezentációja – képalkotó eljárások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9.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3.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Tavaszi szünet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10.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10.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arcfelismerési zavar I.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11.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17.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arcfelismerési zavar II., fejlődési rendellenességek, pszichiátria és arcok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12.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24.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Alkalmazások és érdekességek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13.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május 1.</a:t>
                      </a:r>
                      <a:endParaRPr kumimoji="0" lang="hu-HU" altLang="hu-H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Szünet</a:t>
                      </a:r>
                      <a:endParaRPr kumimoji="0" lang="hu-HU" altLang="hu-H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70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14.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május 8.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2. Zárthelyi dolgozat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15.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május 15.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Javító-/Pótló ZH alkalom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Picture 2" descr="https://encrypted-tbn3.gstatic.com/images?q=tbn:ANd9GcQPQ9ttBxdK7QMlI6_ejJnnOcUdRZ_IVeyXFTracIXqFF2R4arT2d8K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085122"/>
            <a:ext cx="236984" cy="2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encrypted-tbn3.gstatic.com/images?q=tbn:ANd9GcQPQ9ttBxdK7QMlI6_ejJnnOcUdRZ_IVeyXFTracIXqFF2R4arT2d8K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342" y="1438129"/>
            <a:ext cx="236984" cy="2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encrypted-tbn3.gstatic.com/images?q=tbn:ANd9GcQPQ9ttBxdK7QMlI6_ejJnnOcUdRZ_IVeyXFTracIXqFF2R4arT2d8K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290" y="1791478"/>
            <a:ext cx="236984" cy="2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encrypted-tbn3.gstatic.com/images?q=tbn:ANd9GcQPQ9ttBxdK7QMlI6_ejJnnOcUdRZ_IVeyXFTracIXqFF2R4arT2d8K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591" y="2165242"/>
            <a:ext cx="236984" cy="2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encrypted-tbn3.gstatic.com/images?q=tbn:ANd9GcQPQ9ttBxdK7QMlI6_ejJnnOcUdRZ_IVeyXFTracIXqFF2R4arT2d8K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333" y="2536911"/>
            <a:ext cx="236984" cy="2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encrypted-tbn3.gstatic.com/images?q=tbn:ANd9GcQPQ9ttBxdK7QMlI6_ejJnnOcUdRZ_IVeyXFTracIXqFF2R4arT2d8K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852936"/>
            <a:ext cx="236984" cy="2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encrypted-tbn3.gstatic.com/images?q=tbn:ANd9GcQPQ9ttBxdK7QMlI6_ejJnnOcUdRZ_IVeyXFTracIXqFF2R4arT2d8K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212976"/>
            <a:ext cx="236984" cy="2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3398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Ennél pontosabb lokalizálás</a:t>
            </a:r>
          </a:p>
        </p:txBody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>
                <a:sym typeface="Wingdings" pitchFamily="2" charset="2"/>
              </a:rPr>
              <a:t>Adaptációfüggő utóhatások</a:t>
            </a:r>
          </a:p>
          <a:p>
            <a:r>
              <a:rPr lang="hu-HU" dirty="0" err="1" smtClean="0"/>
              <a:t>Frisby</a:t>
            </a:r>
            <a:r>
              <a:rPr lang="hu-HU" dirty="0" smtClean="0"/>
              <a:t>: a pszichológusok </a:t>
            </a:r>
            <a:r>
              <a:rPr lang="hu-HU" dirty="0" err="1" smtClean="0"/>
              <a:t>mikroelektródája</a:t>
            </a:r>
            <a:r>
              <a:rPr lang="hu-HU" dirty="0" smtClean="0"/>
              <a:t> </a:t>
            </a:r>
            <a:r>
              <a:rPr lang="hu-HU" dirty="0" smtClean="0">
                <a:sym typeface="Wingdings" pitchFamily="2" charset="2"/>
              </a:rPr>
              <a:t></a:t>
            </a:r>
          </a:p>
          <a:p>
            <a:endParaRPr lang="hu-HU" dirty="0" smtClean="0">
              <a:sym typeface="Wingdings" pitchFamily="2" charset="2"/>
            </a:endParaRPr>
          </a:p>
          <a:p>
            <a:endParaRPr lang="hu-HU" dirty="0" smtClean="0">
              <a:sym typeface="Wingdings" pitchFamily="2" charset="2"/>
            </a:endParaRPr>
          </a:p>
          <a:p>
            <a:r>
              <a:rPr lang="hu-HU" dirty="0" smtClean="0">
                <a:sym typeface="Wingdings" pitchFamily="2" charset="2"/>
              </a:rPr>
              <a:t>Jól manipulálva, ismerve a látórendszer egyes állomásainak invarianciáit, lehet szűkíteni a kört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238758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>
          <a:xfrm>
            <a:off x="611560" y="1340768"/>
            <a:ext cx="7772400" cy="1470025"/>
          </a:xfrm>
        </p:spPr>
        <p:txBody>
          <a:bodyPr/>
          <a:lstStyle/>
          <a:p>
            <a:r>
              <a:rPr lang="hu-HU" dirty="0" smtClean="0"/>
              <a:t>Jó időbeli felbontású módszer</a:t>
            </a:r>
            <a:endParaRPr lang="hu-HU" dirty="0"/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>
          <a:xfrm>
            <a:off x="1115616" y="2708920"/>
            <a:ext cx="6400800" cy="1752600"/>
          </a:xfrm>
        </p:spPr>
        <p:txBody>
          <a:bodyPr/>
          <a:lstStyle/>
          <a:p>
            <a:r>
              <a:rPr lang="hu-HU" dirty="0" smtClean="0"/>
              <a:t>EEG és EKP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745" y="2622504"/>
            <a:ext cx="2178255" cy="423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2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254875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46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Legfontosabb kérdések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Mi az az EEG?</a:t>
            </a:r>
          </a:p>
          <a:p>
            <a:r>
              <a:rPr lang="hu-HU" dirty="0" smtClean="0"/>
              <a:t>Mi az EKP?</a:t>
            </a:r>
          </a:p>
          <a:p>
            <a:r>
              <a:rPr lang="hu-HU" dirty="0" smtClean="0"/>
              <a:t>Mi a komponens?</a:t>
            </a:r>
          </a:p>
          <a:p>
            <a:r>
              <a:rPr lang="hu-HU" dirty="0" smtClean="0"/>
              <a:t>Milyen nevezéktana van a komponenseknek?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9655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1550</TotalTime>
  <Words>1744</Words>
  <Application>Microsoft Office PowerPoint</Application>
  <PresentationFormat>Diavetítés a képernyőre (4:3 oldalarány)</PresentationFormat>
  <Paragraphs>328</Paragraphs>
  <Slides>52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52</vt:i4>
      </vt:variant>
    </vt:vector>
  </HeadingPairs>
  <TitlesOfParts>
    <vt:vector size="61" baseType="lpstr">
      <vt:lpstr>ＭＳ Ｐゴシック</vt:lpstr>
      <vt:lpstr>Arial</vt:lpstr>
      <vt:lpstr>Book Antiqua</vt:lpstr>
      <vt:lpstr>Calibri</vt:lpstr>
      <vt:lpstr>Symbol</vt:lpstr>
      <vt:lpstr>Times New Roman</vt:lpstr>
      <vt:lpstr>Wingdings</vt:lpstr>
      <vt:lpstr>Office-téma</vt:lpstr>
      <vt:lpstr>Image</vt:lpstr>
      <vt:lpstr>Az emberi arcok  Az arcok idegi reprezentációja Elektrofiziológia </vt:lpstr>
      <vt:lpstr>PowerPoint bemutató</vt:lpstr>
      <vt:lpstr>7. Idegi reprezentáció</vt:lpstr>
      <vt:lpstr>Amit eddig elkerültünk…</vt:lpstr>
      <vt:lpstr>Viselkedésből nyert adatok </vt:lpstr>
      <vt:lpstr>Ennél pontosabb lokalizálás</vt:lpstr>
      <vt:lpstr>Jó időbeli felbontású módszer</vt:lpstr>
      <vt:lpstr>PowerPoint bemutató</vt:lpstr>
      <vt:lpstr>Legfontosabb kérdések</vt:lpstr>
      <vt:lpstr>Elektroenkefalogram (EEG)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Average (re)reference – weighted average reference</vt:lpstr>
      <vt:lpstr>Egyéb pontok</vt:lpstr>
      <vt:lpstr>PowerPoint bemutató</vt:lpstr>
      <vt:lpstr>PowerPoint bemutató</vt:lpstr>
      <vt:lpstr>Az egyes hullámtípusok és jellemzőik</vt:lpstr>
      <vt:lpstr>PowerPoint bemutató</vt:lpstr>
      <vt:lpstr>PowerPoint bemutató</vt:lpstr>
      <vt:lpstr>PowerPoint bemutató</vt:lpstr>
      <vt:lpstr>PowerPoint bemutató</vt:lpstr>
      <vt:lpstr>Gamma aktivitás</vt:lpstr>
      <vt:lpstr>Eseményfüggő kiváltott válasz (EKP)</vt:lpstr>
      <vt:lpstr>Mi az?</vt:lpstr>
      <vt:lpstr>PowerPoint bemutató</vt:lpstr>
      <vt:lpstr>A módszer lelke: az átlagolás</vt:lpstr>
      <vt:lpstr>Szabályok</vt:lpstr>
      <vt:lpstr>EKP jellemzői</vt:lpstr>
      <vt:lpstr>PowerPoint bemutató</vt:lpstr>
      <vt:lpstr>EKP és arcok</vt:lpstr>
      <vt:lpstr>Egy tipikus arc EKP – korai komponensekkel</vt:lpstr>
      <vt:lpstr>P100</vt:lpstr>
      <vt:lpstr>Arcok és kiváltott válaszok</vt:lpstr>
      <vt:lpstr>Skalp-megfelelője: N170 Bentin et al., 1996</vt:lpstr>
      <vt:lpstr>Kategória-specifikus (?)</vt:lpstr>
      <vt:lpstr>Bizonyíték a konfigurális feldolgozásra: felfordítási hatás</vt:lpstr>
      <vt:lpstr>A vita …</vt:lpstr>
      <vt:lpstr>Amire NEM érzékeny az N170</vt:lpstr>
      <vt:lpstr>N170 és érzelmek</vt:lpstr>
      <vt:lpstr>Batty és Taylor, 2003</vt:lpstr>
      <vt:lpstr>P2</vt:lpstr>
      <vt:lpstr>Későbbi komponensek N250</vt:lpstr>
      <vt:lpstr>A szemantikus információk „komponense” – N400</vt:lpstr>
      <vt:lpstr>EKP és fejlődés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 - kurzus</dc:title>
  <dc:creator>home</dc:creator>
  <cp:lastModifiedBy>Márti</cp:lastModifiedBy>
  <cp:revision>99</cp:revision>
  <cp:lastPrinted>2018-03-19T14:37:30Z</cp:lastPrinted>
  <dcterms:created xsi:type="dcterms:W3CDTF">2013-12-03T09:10:55Z</dcterms:created>
  <dcterms:modified xsi:type="dcterms:W3CDTF">2018-03-20T11:11:25Z</dcterms:modified>
</cp:coreProperties>
</file>