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6"/>
  </p:handoutMasterIdLst>
  <p:sldIdLst>
    <p:sldId id="290" r:id="rId2"/>
    <p:sldId id="309" r:id="rId3"/>
    <p:sldId id="258" r:id="rId4"/>
    <p:sldId id="274" r:id="rId5"/>
    <p:sldId id="275" r:id="rId6"/>
    <p:sldId id="301" r:id="rId7"/>
    <p:sldId id="278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0" r:id="rId16"/>
    <p:sldId id="279" r:id="rId17"/>
    <p:sldId id="280" r:id="rId18"/>
    <p:sldId id="281" r:id="rId19"/>
    <p:sldId id="297" r:id="rId20"/>
    <p:sldId id="299" r:id="rId21"/>
    <p:sldId id="298" r:id="rId22"/>
    <p:sldId id="282" r:id="rId23"/>
    <p:sldId id="293" r:id="rId24"/>
    <p:sldId id="294" r:id="rId25"/>
    <p:sldId id="295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6" r:id="rId34"/>
    <p:sldId id="310" r:id="rId35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5F263-A794-4E62-AACC-4EED96F6DFBE}" type="datetimeFigureOut">
              <a:rPr lang="hu-HU" smtClean="0"/>
              <a:t>2018.02.27.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1BF9B-2DFB-4B10-993E-A80201AA6E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8844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2018.02.27.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744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2018.02.27.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831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2018.02.27.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0447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hu-H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E306C-2042-4265-AA14-1E3FD961306B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6337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2018.02.27.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399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2018.02.27.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9363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2018.02.27.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795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2018.02.27.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1451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2018.02.27.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8322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2018.02.27.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238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2018.02.27.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3773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309-D7F6-4A7B-8DAD-7B739A3732DF}" type="datetimeFigureOut">
              <a:rPr lang="hu-HU" smtClean="0"/>
              <a:t>2018.02.27.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37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80309-D7F6-4A7B-8DAD-7B739A3732DF}" type="datetimeFigureOut">
              <a:rPr lang="hu-HU" smtClean="0"/>
              <a:t>2018.02.27.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C6079-136A-4662-A5E7-9B7BC566F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718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gsci.bme.hu/~ktkuser/KURZUSOK/BMETE47A014/2016_2017_2/" TargetMode="External"/><Relationship Id="rId2" Type="http://schemas.openxmlformats.org/officeDocument/2006/relationships/hyperlink" Target="mailto:mzimmer@cogsci.bme.h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paulekman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403699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emberi arcok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sz="3100" dirty="0" smtClean="0"/>
              <a:t>Az arcon tükröződő érzelmek</a:t>
            </a:r>
            <a:r>
              <a:rPr lang="hu-HU" altLang="hu-HU" sz="54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hu-HU" altLang="hu-HU" sz="5400" b="1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9552" y="3861048"/>
            <a:ext cx="8352928" cy="1752600"/>
          </a:xfrm>
        </p:spPr>
        <p:txBody>
          <a:bodyPr>
            <a:normAutofit/>
          </a:bodyPr>
          <a:lstStyle/>
          <a:p>
            <a:r>
              <a:rPr lang="hu-HU" dirty="0" smtClean="0"/>
              <a:t>Zimmer Márta</a:t>
            </a:r>
          </a:p>
          <a:p>
            <a:r>
              <a:rPr lang="hu-HU" sz="1900" dirty="0" err="1" smtClean="0">
                <a:hlinkClick r:id="rId2"/>
              </a:rPr>
              <a:t>mzimmer</a:t>
            </a:r>
            <a:r>
              <a:rPr lang="hu-HU" sz="1900" dirty="0" smtClean="0">
                <a:hlinkClick r:id="rId2"/>
              </a:rPr>
              <a:t>@</a:t>
            </a:r>
            <a:r>
              <a:rPr lang="hu-HU" sz="1900" dirty="0" err="1" smtClean="0">
                <a:hlinkClick r:id="rId2"/>
              </a:rPr>
              <a:t>cogsci.bme.hu</a:t>
            </a:r>
            <a:endParaRPr lang="hu-HU" sz="1900" dirty="0" smtClean="0"/>
          </a:p>
          <a:p>
            <a:endParaRPr lang="hu-HU" sz="1900" dirty="0"/>
          </a:p>
          <a:p>
            <a:r>
              <a:rPr lang="hu-HU" sz="1900" dirty="0">
                <a:hlinkClick r:id="rId3"/>
              </a:rPr>
              <a:t>http://www.cogsci.bme.hu/~</a:t>
            </a:r>
            <a:r>
              <a:rPr lang="hu-HU" sz="1900" dirty="0" smtClean="0">
                <a:hlinkClick r:id="rId3"/>
              </a:rPr>
              <a:t>ktkuser/KURZUSOK/BMETE47A014/2017_2018_2/</a:t>
            </a:r>
            <a:endParaRPr lang="hu-HU" sz="1900" dirty="0" smtClean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61859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Ekman</a:t>
            </a:r>
            <a:r>
              <a:rPr lang="hu-HU" dirty="0" smtClean="0"/>
              <a:t> és </a:t>
            </a:r>
            <a:r>
              <a:rPr lang="hu-HU" dirty="0" err="1" smtClean="0"/>
              <a:t>Friesen</a:t>
            </a:r>
            <a:r>
              <a:rPr lang="hu-HU" dirty="0" smtClean="0"/>
              <a:t>, ’70-es évek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FACS (arctevékenység-kódoló rendszer)</a:t>
            </a:r>
          </a:p>
          <a:p>
            <a:r>
              <a:rPr lang="hu-HU" dirty="0" smtClean="0"/>
              <a:t>Arcon 23 pár izom, ezek mozgásának feltérképezése (akció-egységek: AU /</a:t>
            </a:r>
            <a:r>
              <a:rPr lang="hu-HU" dirty="0" err="1" smtClean="0"/>
              <a:t>action</a:t>
            </a:r>
            <a:r>
              <a:rPr lang="hu-HU" dirty="0" smtClean="0"/>
              <a:t> unit/)</a:t>
            </a:r>
          </a:p>
          <a:p>
            <a:r>
              <a:rPr lang="hu-HU" dirty="0" smtClean="0"/>
              <a:t>Reklám helye: PEG (Paul </a:t>
            </a:r>
            <a:r>
              <a:rPr lang="hu-HU" dirty="0" err="1" smtClean="0"/>
              <a:t>Ekman</a:t>
            </a:r>
            <a:r>
              <a:rPr lang="hu-HU" dirty="0" smtClean="0"/>
              <a:t> Group) tréningjei: METT (</a:t>
            </a:r>
            <a:r>
              <a:rPr lang="hu-HU" dirty="0" err="1" smtClean="0"/>
              <a:t>micro</a:t>
            </a:r>
            <a:r>
              <a:rPr lang="hu-HU" dirty="0" smtClean="0"/>
              <a:t> </a:t>
            </a:r>
            <a:r>
              <a:rPr lang="hu-HU" dirty="0" err="1" smtClean="0"/>
              <a:t>expression</a:t>
            </a:r>
            <a:r>
              <a:rPr lang="hu-HU" dirty="0" smtClean="0"/>
              <a:t> </a:t>
            </a:r>
            <a:r>
              <a:rPr lang="hu-HU" dirty="0" err="1" smtClean="0"/>
              <a:t>training</a:t>
            </a:r>
            <a:r>
              <a:rPr lang="hu-HU" dirty="0" smtClean="0"/>
              <a:t> </a:t>
            </a:r>
            <a:r>
              <a:rPr lang="hu-HU" dirty="0" err="1" smtClean="0"/>
              <a:t>tool</a:t>
            </a:r>
            <a:r>
              <a:rPr lang="hu-HU" dirty="0" smtClean="0"/>
              <a:t>)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9453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6983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6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Akció-egységek kombinációja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24906"/>
            <a:ext cx="6096000" cy="2876550"/>
          </a:xfrm>
        </p:spPr>
      </p:pic>
    </p:spTree>
    <p:extLst>
      <p:ext uri="{BB962C8B-B14F-4D97-AF65-F5344CB8AC3E}">
        <p14:creationId xmlns:p14="http://schemas.microsoft.com/office/powerpoint/2010/main" val="100676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ym typeface="Wingdings" panose="05000000000000000000" pitchFamily="2" charset="2"/>
              </a:rPr>
              <a:t>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556792"/>
            <a:ext cx="461962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3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Szociálisan elkülönült közösségek?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/>
              <a:t>Válaszként </a:t>
            </a:r>
            <a:r>
              <a:rPr lang="hu-HU" b="1" dirty="0" err="1"/>
              <a:t>Ekman</a:t>
            </a:r>
            <a:r>
              <a:rPr lang="hu-HU" dirty="0"/>
              <a:t> megvizsgált egy új-guineai (</a:t>
            </a:r>
            <a:r>
              <a:rPr lang="hu-HU" dirty="0" err="1"/>
              <a:t>fore</a:t>
            </a:r>
            <a:r>
              <a:rPr lang="hu-HU" dirty="0"/>
              <a:t>) kultúrát</a:t>
            </a:r>
          </a:p>
          <a:p>
            <a:r>
              <a:rPr lang="hu-HU" dirty="0"/>
              <a:t>Technika: egy </a:t>
            </a:r>
            <a:r>
              <a:rPr lang="hu-HU" dirty="0" smtClean="0"/>
              <a:t>történetet/szituációt </a:t>
            </a:r>
            <a:r>
              <a:rPr lang="hu-HU" dirty="0"/>
              <a:t>felolvasott nekik, majd 3 különböző érzelmi arckifejezést tükröző arcot mutatott, ki kellett választaniuk, hogy a 3 arc közül melyik tükrözi leginkább a felolvasott történetet</a:t>
            </a:r>
          </a:p>
          <a:p>
            <a:r>
              <a:rPr lang="hu-HU" dirty="0"/>
              <a:t>Kapták: mindig jobb, mint véletlenszerű teljesítmény, de tény, hogy az egyes érzelmek között is voltak eltérések</a:t>
            </a:r>
          </a:p>
          <a:p>
            <a:r>
              <a:rPr lang="hu-HU" dirty="0"/>
              <a:t>Legjobbak a boldogság esetében voltak, legrosszabb teljesítményt a meglepődésre mutattak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1557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00808"/>
            <a:ext cx="3404964" cy="3404964"/>
          </a:xfrm>
        </p:spPr>
      </p:pic>
      <p:sp>
        <p:nvSpPr>
          <p:cNvPr id="5" name="Szövegdoboz 4"/>
          <p:cNvSpPr txBox="1"/>
          <p:nvPr/>
        </p:nvSpPr>
        <p:spPr>
          <a:xfrm>
            <a:off x="395536" y="1916832"/>
            <a:ext cx="2293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Megérkezett a barátja,</a:t>
            </a:r>
          </a:p>
          <a:p>
            <a:r>
              <a:rPr lang="hu-HU" dirty="0" smtClean="0"/>
              <a:t>és boldog.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6516216" y="1988840"/>
            <a:ext cx="2160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Meghalt a gyermeke,</a:t>
            </a:r>
          </a:p>
          <a:p>
            <a:r>
              <a:rPr lang="hu-HU" dirty="0" smtClean="0"/>
              <a:t>és szomorú.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467544" y="4077072"/>
            <a:ext cx="2069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Dühös, és verekedni</a:t>
            </a:r>
          </a:p>
          <a:p>
            <a:r>
              <a:rPr lang="hu-HU" dirty="0"/>
              <a:t>k</a:t>
            </a:r>
            <a:r>
              <a:rPr lang="hu-HU" dirty="0" smtClean="0"/>
              <a:t>észül.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588224" y="4005064"/>
            <a:ext cx="2391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Valami olyasmit lát,</a:t>
            </a:r>
          </a:p>
          <a:p>
            <a:r>
              <a:rPr lang="hu-HU" dirty="0"/>
              <a:t>a</a:t>
            </a:r>
            <a:r>
              <a:rPr lang="hu-HU" dirty="0" smtClean="0"/>
              <a:t>minek rossz szaga van.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7349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Ugyanis, ha ennek függvényében elővesszük a régebbi adataikat, akkor kiderül, hogy az egyes vizsgált kultúrák másmilyen mértékben voltak jók az egyes alapérzelmek esetében</a:t>
            </a:r>
          </a:p>
          <a:p>
            <a:r>
              <a:rPr lang="hu-HU" dirty="0" smtClean="0"/>
              <a:t>Az is gondot jelentett, hogy a képeken kaukázusi arcok szerepeltek</a:t>
            </a:r>
          </a:p>
          <a:p>
            <a:r>
              <a:rPr lang="hu-HU" dirty="0" smtClean="0"/>
              <a:t>Magyarán nem lehet egyértelműen és nyugodt szívvel kijelenteni, hogy az alapérzelmek egyetemesek és velünk születettek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753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 kis érdekesség 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Más fajok is képesek-e érzelmeket kifejezni, és azokat helyesen felismerni?</a:t>
            </a:r>
          </a:p>
          <a:p>
            <a:r>
              <a:rPr lang="hu-HU" dirty="0" smtClean="0"/>
              <a:t>Da Costa és munkatársai (2004) </a:t>
            </a:r>
            <a:r>
              <a:rPr lang="hu-HU" i="1" dirty="0" smtClean="0"/>
              <a:t>birkákkal</a:t>
            </a:r>
            <a:r>
              <a:rPr lang="hu-HU" dirty="0" smtClean="0"/>
              <a:t> (!), </a:t>
            </a:r>
            <a:r>
              <a:rPr lang="hu-HU" dirty="0" err="1" smtClean="0"/>
              <a:t>Parr</a:t>
            </a:r>
            <a:r>
              <a:rPr lang="hu-HU" dirty="0" smtClean="0"/>
              <a:t> és </a:t>
            </a:r>
            <a:r>
              <a:rPr lang="hu-HU" dirty="0" err="1" smtClean="0"/>
              <a:t>Heintz</a:t>
            </a:r>
            <a:r>
              <a:rPr lang="hu-HU" dirty="0" smtClean="0"/>
              <a:t> (2009) </a:t>
            </a:r>
            <a:r>
              <a:rPr lang="hu-HU" i="1" dirty="0" err="1" smtClean="0"/>
              <a:t>rézusz</a:t>
            </a:r>
            <a:r>
              <a:rPr lang="hu-HU" i="1" dirty="0" smtClean="0"/>
              <a:t> majmokkal </a:t>
            </a:r>
            <a:r>
              <a:rPr lang="hu-HU" dirty="0" smtClean="0"/>
              <a:t>kísérletezett</a:t>
            </a:r>
          </a:p>
          <a:p>
            <a:r>
              <a:rPr lang="hu-HU" dirty="0" smtClean="0"/>
              <a:t>Nézéspreferencia-vizsgálatok</a:t>
            </a:r>
          </a:p>
          <a:p>
            <a:r>
              <a:rPr lang="hu-HU" dirty="0" smtClean="0"/>
              <a:t>Mindkét faj esetében azt kapták, hogy az egyedek képesek </a:t>
            </a:r>
            <a:r>
              <a:rPr lang="hu-HU" dirty="0" err="1" smtClean="0"/>
              <a:t>identikumtól</a:t>
            </a:r>
            <a:r>
              <a:rPr lang="hu-HU" dirty="0" smtClean="0"/>
              <a:t> függetlenül érzelmeket azonosnak tartani, a birkák tudnak pozitív és negatív érzelmeket megkülönböztetni saját fajuk egyedeire és emberekre is!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11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Ez mind szép és jó, de 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… az esetek többségében interakció során összetettebb érzelmekkel találkozunk, melyek intenzitása sem ennyire szélsőséges.</a:t>
            </a:r>
          </a:p>
          <a:p>
            <a:r>
              <a:rPr lang="hu-HU" dirty="0" smtClean="0"/>
              <a:t>Óriási egyéni különbségek vannak mind a felismerésben, mind a produkcióban!</a:t>
            </a:r>
          </a:p>
          <a:p>
            <a:r>
              <a:rPr lang="hu-HU" dirty="0" smtClean="0"/>
              <a:t>Egy jó technika az érzelmek intenzitásának manipulálásához: a </a:t>
            </a:r>
            <a:r>
              <a:rPr lang="hu-HU" dirty="0" err="1" smtClean="0"/>
              <a:t>morfolás</a:t>
            </a:r>
            <a:r>
              <a:rPr lang="hu-HU" dirty="0" smtClean="0"/>
              <a:t>!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8054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Kitérő: </a:t>
            </a:r>
            <a:r>
              <a:rPr lang="hu-HU" dirty="0" err="1" smtClean="0"/>
              <a:t>morfolás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Az egyik arcon kijelöljük azokat a pontokat, melyek az adott arc egyedi tulajdonságait adják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 másik arcon az összes pontnak megkeressük a megfelelőjét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Az egyik arcot fokozatosan, egyenlő távolságú lépésekben áttranszformáljuk a másik arcba </a:t>
            </a:r>
          </a:p>
          <a:p>
            <a:pPr marL="514350" indent="-514350">
              <a:buFont typeface="+mj-lt"/>
              <a:buAutoNum type="arabicPeriod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6203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/>
          </p:cNvGraphicFramePr>
          <p:nvPr>
            <p:extLst/>
          </p:nvPr>
        </p:nvGraphicFramePr>
        <p:xfrm>
          <a:off x="683568" y="476672"/>
          <a:ext cx="7975848" cy="5805525"/>
        </p:xfrm>
        <a:graphic>
          <a:graphicData uri="http://schemas.openxmlformats.org/drawingml/2006/table">
            <a:tbl>
              <a:tblPr/>
              <a:tblGrid>
                <a:gridCol w="644513"/>
                <a:gridCol w="1450154"/>
                <a:gridCol w="5881181"/>
              </a:tblGrid>
              <a:tr h="55886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Óra</a:t>
                      </a:r>
                      <a:endParaRPr kumimoji="0" lang="hu-HU" altLang="hu-H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Időpont</a:t>
                      </a:r>
                      <a:endParaRPr kumimoji="0" lang="hu-HU" altLang="hu-H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Téma</a:t>
                      </a:r>
                      <a:endParaRPr kumimoji="0" lang="hu-HU" altLang="hu-H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6.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Óramegbeszélés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13.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arcok speciálisak (?), korai modellek, arcok reprezentációja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20.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Fejlődési adatok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27.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arcon tükröződő érzelmek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6.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Szociális aspektusok (tekintet iránya, nem, kor, attraktivitás)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13.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 Zárthelyi dolgozat</a:t>
                      </a:r>
                      <a:endParaRPr kumimoji="0" lang="hu-HU" altLang="hu-H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20.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arcok idegi reprezentációja - </a:t>
                      </a:r>
                      <a:r>
                        <a:rPr kumimoji="0" lang="hu-HU" altLang="hu-H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elektrofiziológia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27.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arcok idegi reprezentációja – képalkotó eljárások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9.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3.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Tavaszi szünet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10.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arcfelismerési zavar I.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11.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17.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arcfelismerési zavar II., fejlődési rendellenességek, pszichiátria és arcok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12.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24.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Alkalmazások és érdekességek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13.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május 1.</a:t>
                      </a:r>
                      <a:endParaRPr kumimoji="0" lang="hu-HU" altLang="hu-H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Szünet</a:t>
                      </a:r>
                      <a:endParaRPr kumimoji="0" lang="hu-HU" altLang="hu-H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14.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május 8.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 Zárthelyi dolgozat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15.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május 15.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Javító-/Pótló ZH alkalom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85122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342" y="1438129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90" y="1791478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0918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„fontos” pontok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491" y="1600200"/>
            <a:ext cx="5883018" cy="4525963"/>
          </a:xfrm>
        </p:spPr>
      </p:pic>
    </p:spTree>
    <p:extLst>
      <p:ext uri="{BB962C8B-B14F-4D97-AF65-F5344CB8AC3E}">
        <p14:creationId xmlns:p14="http://schemas.microsoft.com/office/powerpoint/2010/main" val="334256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 példa</a:t>
            </a:r>
            <a:endParaRPr lang="hu-HU" dirty="0"/>
          </a:p>
        </p:txBody>
      </p:sp>
      <p:pic>
        <p:nvPicPr>
          <p:cNvPr id="4" name="Picture 12" descr="sad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024" y="12169"/>
            <a:ext cx="1799976" cy="179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smil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" y="-3854"/>
            <a:ext cx="1801049" cy="179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zsoltsmilesad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67000" y="177924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1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Montagne</a:t>
            </a:r>
            <a:r>
              <a:rPr lang="hu-HU" dirty="0" smtClean="0"/>
              <a:t> et </a:t>
            </a:r>
            <a:r>
              <a:rPr lang="hu-HU" dirty="0" err="1" smtClean="0"/>
              <a:t>al</a:t>
            </a:r>
            <a:r>
              <a:rPr lang="hu-HU" dirty="0" smtClean="0"/>
              <a:t>., 2007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711349"/>
            <a:ext cx="4690864" cy="4525963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10%-os lépésközzel semleges vs. valamely alapérzelem kontinuumokat hoztak létre és mérték a küszöbértéket</a:t>
            </a:r>
          </a:p>
          <a:p>
            <a:r>
              <a:rPr lang="hu-HU" dirty="0" smtClean="0"/>
              <a:t>Kapták: boldogság a legkönnyebb, kb. 20%-os intenzitás elég; félelem a legnehezebb. Előbbi esetben még extrém rövid bemutatási idő mellett is jó maradt a teljesítmény.</a:t>
            </a:r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72816"/>
            <a:ext cx="419100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732240" y="6021288"/>
            <a:ext cx="2337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(</a:t>
            </a:r>
            <a:r>
              <a:rPr lang="hu-HU" dirty="0" err="1" smtClean="0"/>
              <a:t>Pollak</a:t>
            </a:r>
            <a:r>
              <a:rPr lang="hu-HU" dirty="0" smtClean="0"/>
              <a:t> és </a:t>
            </a:r>
            <a:r>
              <a:rPr lang="hu-HU" dirty="0" err="1" smtClean="0"/>
              <a:t>Kistler</a:t>
            </a:r>
            <a:r>
              <a:rPr lang="hu-HU" dirty="0" smtClean="0"/>
              <a:t>, 2002)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939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dirty="0" smtClean="0"/>
              <a:t>Hamis érzelmek felismerése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lang="hu-HU" dirty="0" err="1" smtClean="0"/>
              <a:t>Duchenne</a:t>
            </a:r>
            <a:r>
              <a:rPr lang="hu-HU" dirty="0" smtClean="0"/>
              <a:t> – mosoly vs. szociális mosoly</a:t>
            </a:r>
          </a:p>
          <a:p>
            <a:pPr lvl="1"/>
            <a:r>
              <a:rPr lang="hu-HU" dirty="0" smtClean="0"/>
              <a:t>Száj körüli izmok mindkettőnél</a:t>
            </a:r>
          </a:p>
          <a:p>
            <a:pPr lvl="1"/>
            <a:r>
              <a:rPr lang="hu-HU" dirty="0" smtClean="0"/>
              <a:t>„igaz”/</a:t>
            </a:r>
            <a:r>
              <a:rPr lang="hu-HU" dirty="0" err="1" smtClean="0"/>
              <a:t>Duchenne</a:t>
            </a:r>
            <a:r>
              <a:rPr lang="hu-HU" dirty="0" smtClean="0"/>
              <a:t>: szem körüli izmok IS!!!</a:t>
            </a:r>
          </a:p>
          <a:p>
            <a:r>
              <a:rPr lang="hu-HU" dirty="0" smtClean="0"/>
              <a:t>Kérdés: észrevesszük?</a:t>
            </a:r>
          </a:p>
          <a:p>
            <a:r>
              <a:rPr lang="hu-HU" dirty="0" smtClean="0"/>
              <a:t>Szemmozgás</a:t>
            </a:r>
          </a:p>
          <a:p>
            <a:pPr lvl="1"/>
            <a:r>
              <a:rPr lang="hu-HU" sz="2400" dirty="0" smtClean="0"/>
              <a:t>Williams és </a:t>
            </a:r>
            <a:r>
              <a:rPr lang="hu-HU" sz="2400" dirty="0" err="1" smtClean="0"/>
              <a:t>mtsai</a:t>
            </a:r>
            <a:r>
              <a:rPr lang="hu-HU" sz="2400" dirty="0" smtClean="0"/>
              <a:t>., 2001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204" y="4149080"/>
            <a:ext cx="4686300" cy="26193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" y="4437112"/>
            <a:ext cx="4210435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7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r>
              <a:rPr lang="hu-HU" sz="2800" dirty="0" smtClean="0"/>
              <a:t>Mosoly esetén</a:t>
            </a:r>
          </a:p>
          <a:p>
            <a:pPr marL="0" indent="0">
              <a:buNone/>
            </a:pPr>
            <a:r>
              <a:rPr lang="hu-HU" sz="2800" dirty="0"/>
              <a:t>a</a:t>
            </a:r>
            <a:r>
              <a:rPr lang="hu-HU" sz="2800" dirty="0" smtClean="0"/>
              <a:t>utomatikusan a szem</a:t>
            </a:r>
          </a:p>
          <a:p>
            <a:pPr marL="0" indent="0">
              <a:buNone/>
            </a:pPr>
            <a:r>
              <a:rPr lang="hu-HU" sz="2800" dirty="0"/>
              <a:t>k</a:t>
            </a:r>
            <a:r>
              <a:rPr lang="hu-HU" sz="2800" dirty="0" smtClean="0"/>
              <a:t>örnyékére nézünk.</a:t>
            </a:r>
          </a:p>
          <a:p>
            <a:pPr marL="0" indent="0">
              <a:buNone/>
            </a:pPr>
            <a:endParaRPr lang="hu-HU" sz="2800" dirty="0"/>
          </a:p>
          <a:p>
            <a:r>
              <a:rPr lang="hu-HU" sz="2800" dirty="0" smtClean="0"/>
              <a:t>Már 7 évesek is ezt</a:t>
            </a:r>
          </a:p>
          <a:p>
            <a:pPr marL="0" indent="0">
              <a:buNone/>
            </a:pPr>
            <a:r>
              <a:rPr lang="hu-HU" sz="2800" dirty="0"/>
              <a:t>a</a:t>
            </a:r>
            <a:r>
              <a:rPr lang="hu-HU" sz="2800" dirty="0" smtClean="0"/>
              <a:t> mintázatot mutatják.</a:t>
            </a:r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511" y="0"/>
            <a:ext cx="4781550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5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Érdekesség 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hu-HU" dirty="0" smtClean="0"/>
              <a:t>Eredeti vizsgálat: </a:t>
            </a:r>
            <a:r>
              <a:rPr lang="hu-HU" dirty="0" err="1" smtClean="0"/>
              <a:t>Guillaume</a:t>
            </a:r>
            <a:r>
              <a:rPr lang="hu-HU" dirty="0" smtClean="0"/>
              <a:t> </a:t>
            </a:r>
            <a:r>
              <a:rPr lang="hu-HU" dirty="0" err="1" smtClean="0"/>
              <a:t>Duchenne</a:t>
            </a:r>
            <a:r>
              <a:rPr lang="hu-HU" dirty="0" smtClean="0"/>
              <a:t> (1800-as évek közepe)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804349"/>
            <a:ext cx="5471715" cy="364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1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Végkövetkeztetés 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boldogságot a legkönnyebb felismerni…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A szkeptikusok: vagy a legnehezebb összekeverni az összes többivel????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055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Felismerés versus érzelmek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Bruce és Young feltételezte, hogy ezek a vonások egymástól függetlenül kódolódnak be és dolgozódnak fel.</a:t>
            </a:r>
          </a:p>
          <a:p>
            <a:r>
              <a:rPr lang="hu-HU" dirty="0" smtClean="0"/>
              <a:t>Vajon a mai kísérleti adatok is ezt támasztják alá?</a:t>
            </a:r>
          </a:p>
          <a:p>
            <a:r>
              <a:rPr lang="hu-HU" dirty="0" smtClean="0"/>
              <a:t>Kaufmann és </a:t>
            </a:r>
            <a:r>
              <a:rPr lang="hu-HU" dirty="0" err="1" smtClean="0"/>
              <a:t>Schweinberger</a:t>
            </a:r>
            <a:r>
              <a:rPr lang="hu-HU" dirty="0" smtClean="0"/>
              <a:t> 2004-ben egy elegáns kísérletben különböző érzelmeket tükröző arcokat mutattak. A képeken vagy híres emberek vagy a résztvevők számára ismeretlen személyek szerepeltek.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88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vizsgálatban résztvevőket arra kérték, hogy az egyik dimenziót hagyják figyelmen kívül, csak a másik alapján hozzanak döntést.</a:t>
            </a:r>
          </a:p>
          <a:p>
            <a:r>
              <a:rPr lang="hu-HU" sz="2400" dirty="0" smtClean="0"/>
              <a:t>Ennek ellenére azt találták, hogy pozitív érzelmek esetén a döntés gyorsabb volt, ha azt híres emberek mutatták be.</a:t>
            </a:r>
            <a:endParaRPr lang="hu-HU" sz="24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b="50662"/>
          <a:stretch/>
        </p:blipFill>
        <p:spPr>
          <a:xfrm>
            <a:off x="323528" y="2636912"/>
            <a:ext cx="4773711" cy="194036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t="49844"/>
          <a:stretch/>
        </p:blipFill>
        <p:spPr>
          <a:xfrm>
            <a:off x="4211960" y="4797152"/>
            <a:ext cx="4773711" cy="197250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403648" y="4509120"/>
            <a:ext cx="2534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Híresből nem híresbe</a:t>
            </a:r>
          </a:p>
          <a:p>
            <a:r>
              <a:rPr lang="hu-HU" dirty="0" smtClean="0"/>
              <a:t>Fent: boldog, lent: dühös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5580112" y="4221088"/>
            <a:ext cx="2694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Boldogból dühösbe</a:t>
            </a:r>
          </a:p>
          <a:p>
            <a:pPr algn="ctr"/>
            <a:r>
              <a:rPr lang="hu-HU" dirty="0" smtClean="0"/>
              <a:t>Fent: híres, lent: nem híres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339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érzelmek feldolgozása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/>
              <a:t>Vonás alapú vagy </a:t>
            </a:r>
            <a:r>
              <a:rPr lang="hu-HU" dirty="0" err="1" smtClean="0"/>
              <a:t>konfigurális</a:t>
            </a:r>
            <a:r>
              <a:rPr lang="hu-HU" dirty="0" smtClean="0"/>
              <a:t>?</a:t>
            </a:r>
          </a:p>
          <a:p>
            <a:r>
              <a:rPr lang="hu-HU" dirty="0" smtClean="0"/>
              <a:t>Felfordítási hatás van dühre, undorra, félelemre, de szinte semmi boldogságra, szomorúságra és meglepődésre.</a:t>
            </a:r>
          </a:p>
          <a:p>
            <a:r>
              <a:rPr lang="hu-HU" dirty="0" smtClean="0"/>
              <a:t>Szintén kaptak összetettarc-hatást, de itt is igaz volt, hogy a hatás mértéke nagyon eltért az egyes érzelmek esetében.</a:t>
            </a:r>
          </a:p>
          <a:p>
            <a:pPr lvl="1"/>
            <a:r>
              <a:rPr lang="hu-HU" dirty="0" smtClean="0"/>
              <a:t>Ha a felső arc-félről kellett döntést hozni, akkor a feladat könnyebb volt düh, félelem és szomorúság esetén.</a:t>
            </a:r>
          </a:p>
          <a:p>
            <a:pPr lvl="1"/>
            <a:r>
              <a:rPr lang="hu-HU" dirty="0" smtClean="0"/>
              <a:t>Ha az alsó arc-félről kellett döntést hozni, akkor a feladat könnyebb volt boldogság és undor esetén.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342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/>
              <a:t>5</a:t>
            </a:r>
            <a:r>
              <a:rPr lang="hu-HU" b="1" dirty="0" smtClean="0"/>
              <a:t>. Érzelmi arckifejezések</a:t>
            </a:r>
            <a:br>
              <a:rPr lang="hu-HU" b="1" dirty="0" smtClean="0"/>
            </a:b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Viselkedéses jellegzetességek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1064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szkeptikus Márti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600200"/>
            <a:ext cx="8229600" cy="4525963"/>
          </a:xfrm>
        </p:spPr>
        <p:txBody>
          <a:bodyPr/>
          <a:lstStyle/>
          <a:p>
            <a:r>
              <a:rPr lang="hu-HU" dirty="0" smtClean="0"/>
              <a:t>Na de Hölgyeim és Uraim!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 smtClean="0"/>
              <a:t>	Mi ez, ha nem vonás alapú feldolgozás? 	Hiszen ezek pont azok az érzelmek, amiket 	inkább a szemből/inkább a száj környékéről 	olvasunk ki!!!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93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Érzelmek és fejlődés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/>
              <a:t>Herba és munkatársai, 2008</a:t>
            </a:r>
          </a:p>
          <a:p>
            <a:r>
              <a:rPr lang="hu-HU" dirty="0" smtClean="0"/>
              <a:t>4 és 15 év közötti gyerekek érzelem-felismerését tesztelték a már említett </a:t>
            </a:r>
            <a:r>
              <a:rPr lang="hu-HU" dirty="0" err="1" smtClean="0"/>
              <a:t>morfolt</a:t>
            </a:r>
            <a:r>
              <a:rPr lang="hu-HU" dirty="0" smtClean="0"/>
              <a:t> ingerhalmazokkal</a:t>
            </a:r>
          </a:p>
          <a:p>
            <a:r>
              <a:rPr lang="hu-HU" dirty="0" smtClean="0"/>
              <a:t>Fejlődési íveket rajzoltak ki, melyek az egyes érzelmek esetében nagyon eltérőek voltak</a:t>
            </a:r>
          </a:p>
          <a:p>
            <a:r>
              <a:rPr lang="hu-HU" dirty="0" smtClean="0"/>
              <a:t>Boldogság: mindig gyors és pontos felismerés</a:t>
            </a:r>
          </a:p>
          <a:p>
            <a:r>
              <a:rPr lang="hu-HU" dirty="0" smtClean="0"/>
              <a:t>Félelem, szomorúság: lineárisan növekedett a teljesítményük</a:t>
            </a:r>
          </a:p>
          <a:p>
            <a:r>
              <a:rPr lang="hu-HU" dirty="0" smtClean="0"/>
              <a:t>Düh: gyakorlatilag végig ugyanaz maradt a teljesítmény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7318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Mikor érik el a felnőtt szintet?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Azt találták, hogy ugyan tudnak fejlődést mutatni, de </a:t>
            </a:r>
            <a:r>
              <a:rPr lang="hu-HU" u="sng" dirty="0" smtClean="0"/>
              <a:t>még a serdülőkorban sem </a:t>
            </a:r>
            <a:r>
              <a:rPr lang="hu-HU" dirty="0" smtClean="0"/>
              <a:t>érik el teljesen a felnőttek teljesítményét!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333328"/>
            <a:ext cx="50387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Másik véglet 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r>
              <a:rPr lang="hu-HU" sz="2800" dirty="0"/>
              <a:t>Idős emberek felismerési teljesítménye: a döntés lassabb, különösen, ha negatív érzelmet látnak</a:t>
            </a:r>
          </a:p>
          <a:p>
            <a:r>
              <a:rPr lang="hu-HU" sz="2800" dirty="0"/>
              <a:t>Máshová fixálnak az arcon (inkább száj, mint szem környéke)</a:t>
            </a:r>
          </a:p>
          <a:p>
            <a:r>
              <a:rPr lang="hu-HU" sz="2800" dirty="0"/>
              <a:t>Fontos szem előtt tartani azonban, hogy általánosabb a háttérben meghúzódó probléma!</a:t>
            </a:r>
          </a:p>
          <a:p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392"/>
          <a:stretch/>
        </p:blipFill>
        <p:spPr>
          <a:xfrm>
            <a:off x="4355976" y="4365104"/>
            <a:ext cx="416504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9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/>
          </p:cNvGraphicFramePr>
          <p:nvPr>
            <p:extLst/>
          </p:nvPr>
        </p:nvGraphicFramePr>
        <p:xfrm>
          <a:off x="683568" y="476672"/>
          <a:ext cx="7975848" cy="5805525"/>
        </p:xfrm>
        <a:graphic>
          <a:graphicData uri="http://schemas.openxmlformats.org/drawingml/2006/table">
            <a:tbl>
              <a:tblPr/>
              <a:tblGrid>
                <a:gridCol w="644513"/>
                <a:gridCol w="1450154"/>
                <a:gridCol w="5881181"/>
              </a:tblGrid>
              <a:tr h="55886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Óra</a:t>
                      </a:r>
                      <a:endParaRPr kumimoji="0" lang="hu-HU" altLang="hu-H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Időpont</a:t>
                      </a:r>
                      <a:endParaRPr kumimoji="0" lang="hu-HU" altLang="hu-H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Téma</a:t>
                      </a:r>
                      <a:endParaRPr kumimoji="0" lang="hu-HU" altLang="hu-H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6.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Óramegbeszélés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13.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arcok speciálisak (?), korai modellek, arcok reprezentációja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20.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Fejlődési adatok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27.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arcon tükröződő érzelmek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6.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Szociális aspektusok (tekintet iránya, nem, kor, attraktivitás)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13.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 Zárthelyi dolgozat</a:t>
                      </a:r>
                      <a:endParaRPr kumimoji="0" lang="hu-HU" altLang="hu-H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20.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arcok idegi reprezentációja - </a:t>
                      </a:r>
                      <a:r>
                        <a:rPr kumimoji="0" lang="hu-HU" altLang="hu-H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elektrofiziológia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27.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arcok idegi reprezentációja – képalkotó eljárások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9.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3.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Tavaszi szünet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10.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arcfelismerési zavar I.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11.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17.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arcfelismerési zavar II., fejlődési rendellenességek, pszichiátria és arcok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12.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24.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Alkalmazások és érdekességek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13.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május 1.</a:t>
                      </a:r>
                      <a:endParaRPr kumimoji="0" lang="hu-HU" altLang="hu-H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Szünet</a:t>
                      </a:r>
                      <a:endParaRPr kumimoji="0" lang="hu-HU" altLang="hu-H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14.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május 8.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 Zárthelyi dolgozat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15.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május 15.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Javító-/Pótló ZH alkalom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85122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342" y="1438129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90" y="1791478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591" y="2165242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1341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1872: Charles Darwin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„Az érzelmek kifejezéséről embernél és állatoknál”</a:t>
            </a:r>
          </a:p>
          <a:p>
            <a:r>
              <a:rPr lang="hu-HU" dirty="0" smtClean="0"/>
              <a:t>Célja volt: „… a vonások és gesztusok egyéni mozdulatai milyen mértékben tudnak kifejezni bizonyos elmeállapotokat…”.</a:t>
            </a:r>
          </a:p>
          <a:p>
            <a:r>
              <a:rPr lang="hu-HU" dirty="0" smtClean="0"/>
              <a:t>Főként az érzelmek egyetemessége érdekelte (melyeket arcunk vagy testünk tud kifejezni)</a:t>
            </a:r>
          </a:p>
          <a:p>
            <a:r>
              <a:rPr lang="hu-HU" dirty="0" smtClean="0"/>
              <a:t>Ennek érdekében „speciális célcsoportok”: csecsemők, őrültek, más kultúrába tartozó emberek, illetve más fajok egyedeinek vizsgálata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783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Technikája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Mindenféle instrukció nélkül képeket mutogatott, miközben rögzítette a képekre adott </a:t>
            </a:r>
            <a:r>
              <a:rPr lang="hu-HU" dirty="0" smtClean="0"/>
              <a:t>válaszokat, valamint misszionáriusoknak küldött kérdőíveket</a:t>
            </a: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Eredményként megállapította, hogy az érzelmek genetikai eredetűek, velünk születettek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0135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Könyvének két része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dirty="0" smtClean="0"/>
              <a:t>Taxonómia – főbb érzelemkifejezések elnevezése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hu-HU" dirty="0"/>
              <a:t>R</a:t>
            </a:r>
            <a:r>
              <a:rPr lang="hu-HU" dirty="0" smtClean="0"/>
              <a:t>emegés – testi izmok – félelem, szorongás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hu-HU" dirty="0" smtClean="0"/>
              <a:t>Nevetés – légzőszervek – öröm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hu-HU" dirty="0" smtClean="0"/>
              <a:t>Pirulás – véredények – szégyen, szerénység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Elméleti következtetések:</a:t>
            </a:r>
          </a:p>
          <a:p>
            <a:pPr marL="0" indent="0">
              <a:buNone/>
            </a:pPr>
            <a:r>
              <a:rPr lang="hu-HU" sz="2400" i="1" dirty="0" smtClean="0"/>
              <a:t>„az érzelemkifejezések olyan cselekvésmintázatok, melyek megjelennek, noha a legcsekélyebb előnnyel sem járnak…”</a:t>
            </a:r>
          </a:p>
          <a:p>
            <a:pPr marL="0" indent="0">
              <a:buNone/>
            </a:pPr>
            <a:r>
              <a:rPr lang="hu-HU" sz="2400" i="1" dirty="0" smtClean="0"/>
              <a:t>„az érzelemkifejezések testünk csökevényes szervei” </a:t>
            </a:r>
            <a:r>
              <a:rPr lang="hu-HU" sz="2400" dirty="0" smtClean="0"/>
              <a:t>(</a:t>
            </a:r>
            <a:r>
              <a:rPr lang="hu-HU" sz="2400" dirty="0" err="1" smtClean="0"/>
              <a:t>v.ö</a:t>
            </a:r>
            <a:r>
              <a:rPr lang="hu-HU" sz="2400" dirty="0" smtClean="0"/>
              <a:t>. féregnyúlvány)</a:t>
            </a:r>
            <a:r>
              <a:rPr lang="hu-HU" sz="2400" i="1" dirty="0" smtClean="0"/>
              <a:t> </a:t>
            </a:r>
            <a:r>
              <a:rPr lang="hu-HU" sz="2400" dirty="0" smtClean="0"/>
              <a:t>(pl</a:t>
            </a:r>
            <a:r>
              <a:rPr lang="hu-HU" sz="2400" dirty="0" smtClean="0"/>
              <a:t>. gúnyos </a:t>
            </a:r>
            <a:r>
              <a:rPr lang="hu-HU" sz="2400" dirty="0" smtClean="0"/>
              <a:t>mosoly – kivillanó szemfog = vicsorgás, harapásra készülés)</a:t>
            </a:r>
            <a:endParaRPr lang="hu-HU" sz="2400" dirty="0" smtClean="0"/>
          </a:p>
          <a:p>
            <a:pPr marL="914400" lvl="1" indent="-514350">
              <a:buFont typeface="+mj-lt"/>
              <a:buAutoNum type="arabicPeriod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8041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err="1" smtClean="0"/>
              <a:t>Carroll</a:t>
            </a:r>
            <a:r>
              <a:rPr lang="hu-HU" dirty="0" smtClean="0"/>
              <a:t> </a:t>
            </a:r>
            <a:r>
              <a:rPr lang="hu-HU" dirty="0" err="1" smtClean="0"/>
              <a:t>Izard</a:t>
            </a:r>
            <a:r>
              <a:rPr lang="hu-HU" dirty="0" smtClean="0"/>
              <a:t> 1968, 1971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Hasonló eredmények, de …</a:t>
            </a:r>
          </a:p>
          <a:p>
            <a:r>
              <a:rPr lang="hu-HU" dirty="0" smtClean="0"/>
              <a:t>Szociálisan teljesen izolált közösségeket nem vizsgáltak</a:t>
            </a:r>
          </a:p>
          <a:p>
            <a:r>
              <a:rPr lang="hu-HU" dirty="0" smtClean="0"/>
              <a:t>Elsőként kimutatta, hogy más kultúrákban is felismerhetők olyan érzelmek, mint a boldogság, düh, szomorúság</a:t>
            </a:r>
          </a:p>
          <a:p>
            <a:r>
              <a:rPr lang="hu-HU" dirty="0" smtClean="0"/>
              <a:t>Érzelmek és fejlődés: rendszerei – MAX, AFFEX</a:t>
            </a:r>
          </a:p>
          <a:p>
            <a:pPr lvl="1"/>
            <a:r>
              <a:rPr lang="hu-HU" dirty="0" smtClean="0"/>
              <a:t>Alap elképzelés: van az alapérzelmeknek egy külön halmaza, rendszerükben tehát olyan vonások vannak, melyek ezeket a legjobban elkülönítik egymástól (már 2-7 hónapos babákat is vizsgáltak)</a:t>
            </a:r>
          </a:p>
          <a:p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764" y="0"/>
            <a:ext cx="2724236" cy="2190740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8172400" y="44624"/>
            <a:ext cx="576064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045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hu-HU" sz="3400" dirty="0" smtClean="0"/>
              <a:t>Darwin legnagyobb követője/úttörője</a:t>
            </a:r>
            <a:endParaRPr lang="hu-HU" sz="3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4886003"/>
          </a:xfrm>
        </p:spPr>
        <p:txBody>
          <a:bodyPr>
            <a:normAutofit/>
          </a:bodyPr>
          <a:lstStyle/>
          <a:p>
            <a:pPr algn="r"/>
            <a:endParaRPr lang="hu-HU" sz="2400" dirty="0" smtClean="0"/>
          </a:p>
          <a:p>
            <a:pPr algn="ctr"/>
            <a:r>
              <a:rPr lang="hu-HU" sz="2400" dirty="0" smtClean="0"/>
              <a:t>Paul </a:t>
            </a:r>
            <a:r>
              <a:rPr lang="hu-HU" sz="2400" dirty="0" err="1" smtClean="0"/>
              <a:t>Ekman</a:t>
            </a:r>
            <a:r>
              <a:rPr lang="hu-HU" sz="2400" dirty="0"/>
              <a:t> (</a:t>
            </a:r>
            <a:r>
              <a:rPr lang="hu-HU" sz="2400" dirty="0">
                <a:hlinkClick r:id="rId2"/>
              </a:rPr>
              <a:t>http://www.paulekman.com</a:t>
            </a:r>
            <a:r>
              <a:rPr lang="hu-HU" sz="2400" dirty="0" smtClean="0">
                <a:hlinkClick r:id="rId2"/>
              </a:rPr>
              <a:t>/</a:t>
            </a:r>
            <a:r>
              <a:rPr lang="hu-HU" sz="2400" dirty="0" smtClean="0"/>
              <a:t>)</a:t>
            </a:r>
          </a:p>
          <a:p>
            <a:pPr marL="0" indent="0" algn="r">
              <a:buNone/>
            </a:pPr>
            <a:endParaRPr lang="hu-HU" sz="2400" dirty="0" smtClean="0"/>
          </a:p>
          <a:p>
            <a:r>
              <a:rPr lang="hu-HU" sz="2400" dirty="0" smtClean="0"/>
              <a:t>60-as évek vége – 70-es évek eleje: számos kultúrában nézte az érzelmek egyetemességét</a:t>
            </a:r>
          </a:p>
          <a:p>
            <a:r>
              <a:rPr lang="hu-HU" sz="2400" dirty="0" smtClean="0"/>
              <a:t>Technika: különböző érzelmi kifejezést tükröző arcképeket mutatott, nevezzék meg, milyen érzelmet láttak </a:t>
            </a:r>
          </a:p>
          <a:p>
            <a:pPr lvl="1"/>
            <a:r>
              <a:rPr lang="hu-HU" sz="2000" dirty="0" err="1" smtClean="0"/>
              <a:t>Objektivizálta</a:t>
            </a:r>
            <a:r>
              <a:rPr lang="hu-HU" sz="2000" dirty="0" smtClean="0"/>
              <a:t> az ingereket (izmok összehúzódásával definiált emóciókat; külön kultúrába tartoztak a képen szereplők)</a:t>
            </a:r>
          </a:p>
          <a:p>
            <a:r>
              <a:rPr lang="hu-HU" sz="2400" dirty="0" smtClean="0"/>
              <a:t>Kapta: hat alapérzelem!</a:t>
            </a:r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8232" cy="263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0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1181100"/>
            <a:ext cx="526732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54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1436</TotalTime>
  <Words>1466</Words>
  <Application>Microsoft Office PowerPoint</Application>
  <PresentationFormat>Diavetítés a képernyőre (4:3 oldalarány)</PresentationFormat>
  <Paragraphs>228</Paragraphs>
  <Slides>34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39" baseType="lpstr">
      <vt:lpstr>ＭＳ Ｐゴシック</vt:lpstr>
      <vt:lpstr>Arial</vt:lpstr>
      <vt:lpstr>Calibri</vt:lpstr>
      <vt:lpstr>Wingdings</vt:lpstr>
      <vt:lpstr>Office-téma</vt:lpstr>
      <vt:lpstr>Az emberi arcok  Az arcon tükröződő érzelmek </vt:lpstr>
      <vt:lpstr>PowerPoint bemutató</vt:lpstr>
      <vt:lpstr> 5. Érzelmi arckifejezések </vt:lpstr>
      <vt:lpstr>1872: Charles Darwin</vt:lpstr>
      <vt:lpstr>Technikája</vt:lpstr>
      <vt:lpstr>Könyvének két része</vt:lpstr>
      <vt:lpstr>Carroll Izard 1968, 1971</vt:lpstr>
      <vt:lpstr>Darwin legnagyobb követője/úttörője</vt:lpstr>
      <vt:lpstr>PowerPoint bemutató</vt:lpstr>
      <vt:lpstr>Ekman és Friesen, ’70-es évek</vt:lpstr>
      <vt:lpstr>PowerPoint bemutató</vt:lpstr>
      <vt:lpstr>Akció-egységek kombinációja</vt:lpstr>
      <vt:lpstr></vt:lpstr>
      <vt:lpstr>Szociálisan elkülönült közösségek? </vt:lpstr>
      <vt:lpstr>PowerPoint bemutató</vt:lpstr>
      <vt:lpstr>PowerPoint bemutató</vt:lpstr>
      <vt:lpstr>Egy kis érdekesség …</vt:lpstr>
      <vt:lpstr>Ez mind szép és jó, de …</vt:lpstr>
      <vt:lpstr>Kitérő: morfolás</vt:lpstr>
      <vt:lpstr>A „fontos” pontok</vt:lpstr>
      <vt:lpstr>Egy példa</vt:lpstr>
      <vt:lpstr>Montagne et al., 2007</vt:lpstr>
      <vt:lpstr>Hamis érzelmek felismerése</vt:lpstr>
      <vt:lpstr>PowerPoint bemutató</vt:lpstr>
      <vt:lpstr>Érdekesség …</vt:lpstr>
      <vt:lpstr>Végkövetkeztetés …</vt:lpstr>
      <vt:lpstr>Felismerés versus érzelmek</vt:lpstr>
      <vt:lpstr>PowerPoint bemutató</vt:lpstr>
      <vt:lpstr>Az érzelmek feldolgozása</vt:lpstr>
      <vt:lpstr>A szkeptikus Márti</vt:lpstr>
      <vt:lpstr>Érzelmek és fejlődés</vt:lpstr>
      <vt:lpstr>Mikor érik el a felnőtt szintet?</vt:lpstr>
      <vt:lpstr>Másik véglet …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 - kurzus</dc:title>
  <dc:creator>home</dc:creator>
  <cp:lastModifiedBy>Márti</cp:lastModifiedBy>
  <cp:revision>74</cp:revision>
  <cp:lastPrinted>2018-02-26T13:26:40Z</cp:lastPrinted>
  <dcterms:created xsi:type="dcterms:W3CDTF">2013-12-03T09:10:55Z</dcterms:created>
  <dcterms:modified xsi:type="dcterms:W3CDTF">2018-02-27T12:38:50Z</dcterms:modified>
</cp:coreProperties>
</file>