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98" r:id="rId2"/>
    <p:sldId id="306" r:id="rId3"/>
    <p:sldId id="258" r:id="rId4"/>
    <p:sldId id="274" r:id="rId5"/>
    <p:sldId id="275" r:id="rId6"/>
    <p:sldId id="299" r:id="rId7"/>
    <p:sldId id="300" r:id="rId8"/>
    <p:sldId id="301" r:id="rId9"/>
    <p:sldId id="276" r:id="rId10"/>
    <p:sldId id="277" r:id="rId11"/>
    <p:sldId id="278" r:id="rId12"/>
    <p:sldId id="279" r:id="rId13"/>
    <p:sldId id="302" r:id="rId14"/>
    <p:sldId id="280" r:id="rId15"/>
    <p:sldId id="303" r:id="rId16"/>
    <p:sldId id="304" r:id="rId17"/>
    <p:sldId id="281" r:id="rId18"/>
    <p:sldId id="282" r:id="rId19"/>
    <p:sldId id="305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7" r:id="rId34"/>
    <p:sldId id="309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BB4BE-AA6A-4029-98B4-B6E7FCBE9E11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A2C4-3564-48FF-9240-C8308622F2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77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4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4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79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3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309-D7F6-4A7B-8DAD-7B739A3732DF}" type="datetimeFigureOut">
              <a:rPr lang="hu-HU" smtClean="0"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1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rclabor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altLang="hu-HU" sz="3100" dirty="0" smtClean="0"/>
              <a:t>Fejlődési adatok</a:t>
            </a:r>
            <a: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ktkuser/KURZUSOK/BMETE47A014/2017_2018_2</a:t>
            </a:r>
            <a:r>
              <a:rPr lang="hu-HU" sz="1900" dirty="0" smtClean="0">
                <a:hlinkClick r:id="rId3"/>
              </a:rPr>
              <a:t>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71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két bevett vizsgálati módszer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hu-HU" dirty="0" err="1" smtClean="0"/>
              <a:t>Habituáció</a:t>
            </a:r>
            <a:endParaRPr lang="hu-HU" dirty="0" smtClean="0"/>
          </a:p>
          <a:p>
            <a:pPr lvl="1"/>
            <a:r>
              <a:rPr lang="hu-HU" dirty="0" smtClean="0"/>
              <a:t>Első lépésben hozzászokatják egy ingerhez, utána egy ingerpárt mutatnak be, melynek egyik tagja a már „elunt” inger, míg a másik egy új inger</a:t>
            </a:r>
          </a:p>
          <a:p>
            <a:pPr lvl="1"/>
            <a:r>
              <a:rPr lang="hu-HU" dirty="0" smtClean="0"/>
              <a:t>Kérdés: ugyanannyit foglalkozik-e a két ingerrel (azaz tud-e közöttük különbséget tenni vagy sem?)</a:t>
            </a:r>
          </a:p>
          <a:p>
            <a:pPr lvl="2"/>
            <a:r>
              <a:rPr lang="hu-HU" dirty="0" smtClean="0"/>
              <a:t>Ha többet foglalkozik az új ingerrel, akkor </a:t>
            </a:r>
            <a:r>
              <a:rPr lang="hu-HU" dirty="0" err="1" smtClean="0"/>
              <a:t>diszhabituálódott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2" y="5146501"/>
            <a:ext cx="7105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legkisebbekkel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Operáns</a:t>
            </a:r>
            <a:r>
              <a:rPr lang="hu-HU" dirty="0" smtClean="0"/>
              <a:t> kondicionálás</a:t>
            </a:r>
          </a:p>
          <a:p>
            <a:pPr lvl="1"/>
            <a:r>
              <a:rPr lang="hu-HU" dirty="0" smtClean="0"/>
              <a:t>A baba aktív részese annak, hogy az inger mindvégig úgy változzon, hogy az végig érdekes maradjon a számára</a:t>
            </a:r>
          </a:p>
          <a:p>
            <a:pPr lvl="1"/>
            <a:r>
              <a:rPr lang="hu-HU" dirty="0" smtClean="0"/>
              <a:t>Ezt általában valamilyen mozgással éri el (cumi szopása, rugdosás)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1919"/>
            <a:ext cx="3059832" cy="44172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021" r="6862" b="14898"/>
          <a:stretch/>
        </p:blipFill>
        <p:spPr>
          <a:xfrm>
            <a:off x="5868144" y="4509120"/>
            <a:ext cx="3203848" cy="23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két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vizuális rendszer relatíve éretlen születéskor</a:t>
            </a:r>
          </a:p>
          <a:p>
            <a:endParaRPr lang="hu-HU" dirty="0"/>
          </a:p>
          <a:p>
            <a:r>
              <a:rPr lang="hu-HU" dirty="0" smtClean="0"/>
              <a:t>Az egész központi idegrendszer nagyon egyedi forgatókönyv szerint érik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vizuális rendszer főbb állomásai</a:t>
            </a:r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b="714"/>
          <a:stretch>
            <a:fillRect/>
          </a:stretch>
        </p:blipFill>
        <p:spPr bwMode="auto">
          <a:xfrm>
            <a:off x="395288" y="1454621"/>
            <a:ext cx="838993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 vizuális 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4. hét: szemek kialakulása </a:t>
            </a:r>
          </a:p>
          <a:p>
            <a:r>
              <a:rPr lang="hu-HU" dirty="0"/>
              <a:t>5. </a:t>
            </a:r>
            <a:r>
              <a:rPr lang="hu-HU" dirty="0" smtClean="0"/>
              <a:t>hét</a:t>
            </a:r>
            <a:r>
              <a:rPr lang="hu-HU" dirty="0"/>
              <a:t>: retina és szemlencse</a:t>
            </a:r>
          </a:p>
          <a:p>
            <a:r>
              <a:rPr lang="hu-HU" dirty="0"/>
              <a:t>8. </a:t>
            </a:r>
            <a:r>
              <a:rPr lang="hu-HU" dirty="0" smtClean="0"/>
              <a:t>hét</a:t>
            </a:r>
            <a:r>
              <a:rPr lang="hu-HU" dirty="0"/>
              <a:t>: szemek </a:t>
            </a:r>
            <a:r>
              <a:rPr lang="hu-HU" dirty="0" smtClean="0"/>
              <a:t>előreállnak,</a:t>
            </a:r>
          </a:p>
          <a:p>
            <a:pPr marL="0" indent="0">
              <a:buNone/>
            </a:pPr>
            <a:r>
              <a:rPr lang="hu-HU" dirty="0" smtClean="0"/>
              <a:t>    alsó </a:t>
            </a:r>
            <a:r>
              <a:rPr lang="hu-HU" dirty="0"/>
              <a:t>és felső szemhéjak kialakulása és záródása, </a:t>
            </a:r>
          </a:p>
          <a:p>
            <a:pPr lvl="1"/>
            <a:r>
              <a:rPr lang="hu-HU" dirty="0"/>
              <a:t>retina (mini-agy) kialakulása</a:t>
            </a:r>
          </a:p>
          <a:p>
            <a:pPr lvl="2"/>
            <a:r>
              <a:rPr lang="hu-HU" dirty="0"/>
              <a:t>2 fejlődési </a:t>
            </a:r>
            <a:r>
              <a:rPr lang="hu-HU" dirty="0" err="1"/>
              <a:t>grádiense</a:t>
            </a:r>
            <a:r>
              <a:rPr lang="hu-HU" dirty="0"/>
              <a:t>:</a:t>
            </a:r>
          </a:p>
          <a:p>
            <a:pPr lvl="3"/>
            <a:r>
              <a:rPr lang="hu-HU" dirty="0" smtClean="0"/>
              <a:t>„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outside</a:t>
            </a:r>
            <a:r>
              <a:rPr lang="hu-HU" dirty="0" smtClean="0"/>
              <a:t>”: </a:t>
            </a:r>
            <a:r>
              <a:rPr lang="hu-HU" dirty="0" err="1"/>
              <a:t>ganglion</a:t>
            </a:r>
            <a:r>
              <a:rPr lang="hu-HU" dirty="0"/>
              <a:t> sejtek, bipoláris sejtek, pálcikák, csapok</a:t>
            </a:r>
          </a:p>
          <a:p>
            <a:pPr lvl="3"/>
            <a:r>
              <a:rPr lang="hu-HU" dirty="0" err="1"/>
              <a:t>fovealis</a:t>
            </a:r>
            <a:r>
              <a:rPr lang="hu-HU" dirty="0"/>
              <a:t> – </a:t>
            </a:r>
            <a:r>
              <a:rPr lang="hu-HU" dirty="0" err="1"/>
              <a:t>peripherialis</a:t>
            </a:r>
            <a:r>
              <a:rPr lang="hu-HU" dirty="0"/>
              <a:t> receptorok</a:t>
            </a:r>
          </a:p>
          <a:p>
            <a:endParaRPr lang="hu-H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32040" y="34280"/>
            <a:ext cx="4090293" cy="2951584"/>
            <a:chOff x="303" y="1148"/>
            <a:chExt cx="4519" cy="3053"/>
          </a:xfrm>
        </p:grpSpPr>
        <p:pic>
          <p:nvPicPr>
            <p:cNvPr id="5" name="Picture 6" descr="anphys2e-fig-13-25-2r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8" b="3752"/>
            <a:stretch>
              <a:fillRect/>
            </a:stretch>
          </p:blipFill>
          <p:spPr bwMode="auto">
            <a:xfrm>
              <a:off x="1213" y="1148"/>
              <a:ext cx="3609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anphys2e-fig-13-25-1r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7" t="15535" r="8488" b="11008"/>
            <a:stretch>
              <a:fillRect/>
            </a:stretch>
          </p:blipFill>
          <p:spPr bwMode="auto">
            <a:xfrm>
              <a:off x="303" y="1339"/>
              <a:ext cx="1019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001" y="1314"/>
              <a:ext cx="822" cy="2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51" y="1644"/>
              <a:ext cx="794" cy="2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11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0910"/>
            <a:ext cx="4104456" cy="3141317"/>
          </a:xfrm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51520" y="116632"/>
            <a:ext cx="5822774" cy="3344919"/>
            <a:chOff x="69" y="641"/>
            <a:chExt cx="5647" cy="298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" t="1271" r="769" b="978"/>
            <a:stretch/>
          </p:blipFill>
          <p:spPr bwMode="auto">
            <a:xfrm>
              <a:off x="69" y="641"/>
              <a:ext cx="5647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882" y="166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-5400000">
              <a:off x="1611" y="2431"/>
              <a:ext cx="1088" cy="36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6300192" y="692696"/>
            <a:ext cx="2813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Kitüntetett pontok a retinán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Fovea</a:t>
            </a:r>
            <a:r>
              <a:rPr lang="hu-HU" dirty="0" smtClean="0"/>
              <a:t>: éleslátás helye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Vakfolt: látóideg kilépése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0032" y="5157192"/>
            <a:ext cx="411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Csapok és pálcikák eloszlása a retinán</a:t>
            </a:r>
          </a:p>
          <a:p>
            <a:pPr marL="285750" indent="-285750">
              <a:buFontTx/>
              <a:buChar char="-"/>
            </a:pPr>
            <a:r>
              <a:rPr lang="hu-HU" dirty="0" err="1" smtClean="0"/>
              <a:t>Foveánál</a:t>
            </a:r>
            <a:r>
              <a:rPr lang="hu-HU" dirty="0" smtClean="0"/>
              <a:t> szinte csak csapok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Periférián sokkal több pálcika, csap alig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0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11. hét: CGL (térdestest, corpus </a:t>
            </a:r>
            <a:r>
              <a:rPr lang="hu-HU" dirty="0" err="1"/>
              <a:t>geniculatum</a:t>
            </a:r>
            <a:r>
              <a:rPr lang="hu-HU" dirty="0"/>
              <a:t> </a:t>
            </a:r>
            <a:r>
              <a:rPr lang="hu-HU" dirty="0" err="1"/>
              <a:t>laterale</a:t>
            </a:r>
            <a:r>
              <a:rPr lang="hu-HU" dirty="0"/>
              <a:t>)</a:t>
            </a:r>
          </a:p>
          <a:p>
            <a:r>
              <a:rPr lang="hu-HU" dirty="0"/>
              <a:t>12. hét: a </a:t>
            </a:r>
            <a:r>
              <a:rPr lang="hu-HU" dirty="0" err="1"/>
              <a:t>ganglionsejtek</a:t>
            </a:r>
            <a:r>
              <a:rPr lang="hu-HU" dirty="0"/>
              <a:t> és a CGL kapcsolata is kifejlődik, CGL/kéreg szinapszisai születés után is </a:t>
            </a:r>
            <a:r>
              <a:rPr lang="hu-HU" dirty="0" smtClean="0"/>
              <a:t>fejlődnek</a:t>
            </a:r>
          </a:p>
          <a:p>
            <a:pPr lvl="1"/>
            <a:r>
              <a:rPr lang="hu-HU" dirty="0"/>
              <a:t>14.- 28.  hét:  100 millió neuron</a:t>
            </a:r>
          </a:p>
          <a:p>
            <a:pPr lvl="1"/>
            <a:r>
              <a:rPr lang="hu-HU" dirty="0"/>
              <a:t>1 éves korig: </a:t>
            </a:r>
            <a:r>
              <a:rPr lang="hu-HU" dirty="0" err="1"/>
              <a:t>szinaptikus</a:t>
            </a:r>
            <a:r>
              <a:rPr lang="hu-HU" dirty="0"/>
              <a:t> kapcsolatok képződése a V1-ben 10 milliárd per nap </a:t>
            </a:r>
          </a:p>
          <a:p>
            <a:pPr lvl="1"/>
            <a:r>
              <a:rPr lang="hu-HU" dirty="0"/>
              <a:t>2 év-késő gyermekkor: </a:t>
            </a:r>
            <a:r>
              <a:rPr lang="hu-HU" dirty="0" err="1"/>
              <a:t>Szinaptikus</a:t>
            </a:r>
            <a:r>
              <a:rPr lang="hu-HU" dirty="0"/>
              <a:t> kapcsolatok specializálódása: látókéreg szinapszisainak 40%-a </a:t>
            </a:r>
            <a:r>
              <a:rPr lang="hu-HU" dirty="0" smtClean="0"/>
              <a:t>elvész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2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u-HU" dirty="0" err="1" smtClean="0"/>
              <a:t>mielinizáció</a:t>
            </a:r>
            <a:endParaRPr lang="hu-HU" dirty="0"/>
          </a:p>
          <a:p>
            <a:pPr lvl="1"/>
            <a:r>
              <a:rPr lang="hu-HU" dirty="0"/>
              <a:t>28. </a:t>
            </a:r>
            <a:r>
              <a:rPr lang="hu-HU" dirty="0" smtClean="0"/>
              <a:t>hét – 7. </a:t>
            </a:r>
            <a:r>
              <a:rPr lang="hu-HU" dirty="0"/>
              <a:t>hó </a:t>
            </a:r>
            <a:r>
              <a:rPr lang="hu-HU" dirty="0" err="1" smtClean="0"/>
              <a:t>posztnatális</a:t>
            </a:r>
            <a:r>
              <a:rPr lang="hu-HU" dirty="0" smtClean="0"/>
              <a:t>:  </a:t>
            </a:r>
            <a:r>
              <a:rPr lang="hu-HU" dirty="0" err="1" smtClean="0"/>
              <a:t>nervus</a:t>
            </a:r>
            <a:r>
              <a:rPr lang="hu-HU" dirty="0" smtClean="0"/>
              <a:t> </a:t>
            </a:r>
            <a:r>
              <a:rPr lang="hu-HU" dirty="0" err="1" smtClean="0"/>
              <a:t>opticus</a:t>
            </a:r>
            <a:r>
              <a:rPr lang="hu-HU" dirty="0" smtClean="0"/>
              <a:t> (látóideg)</a:t>
            </a:r>
            <a:endParaRPr lang="hu-HU" dirty="0"/>
          </a:p>
          <a:p>
            <a:pPr lvl="1"/>
            <a:r>
              <a:rPr lang="hu-HU" dirty="0"/>
              <a:t> 7. hét </a:t>
            </a:r>
            <a:r>
              <a:rPr lang="hu-HU" dirty="0" err="1" smtClean="0"/>
              <a:t>posztnatális</a:t>
            </a:r>
            <a:r>
              <a:rPr lang="hu-HU" dirty="0" smtClean="0"/>
              <a:t> </a:t>
            </a:r>
            <a:r>
              <a:rPr lang="hu-HU" dirty="0"/>
              <a:t>– 8. hónap </a:t>
            </a:r>
            <a:r>
              <a:rPr lang="hu-HU" dirty="0" err="1"/>
              <a:t>posztnatális</a:t>
            </a:r>
            <a:r>
              <a:rPr lang="hu-HU" dirty="0" smtClean="0"/>
              <a:t> </a:t>
            </a:r>
            <a:r>
              <a:rPr lang="hu-HU" dirty="0"/>
              <a:t>- CGL</a:t>
            </a:r>
          </a:p>
          <a:p>
            <a:r>
              <a:rPr lang="hu-HU" dirty="0"/>
              <a:t>Gyermekkorig: magasabb kérgi központok</a:t>
            </a:r>
          </a:p>
          <a:p>
            <a:r>
              <a:rPr lang="hu-HU" dirty="0"/>
              <a:t>A különböző feldolgozó rendszerek nem egyforma sebességgel fejlődnek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Általános </a:t>
            </a:r>
            <a:r>
              <a:rPr lang="hu-HU" dirty="0" smtClean="0"/>
              <a:t>elv: </a:t>
            </a:r>
            <a:r>
              <a:rPr lang="hu-HU" dirty="0" smtClean="0"/>
              <a:t>először pólusok, majd középtől szélre, illetve kéregalatti majd kérgi területek.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1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Amiben rosszak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Látásélesség: 20/600 (800), kb. 30 cm-re </a:t>
            </a:r>
            <a:r>
              <a:rPr lang="hu-HU" dirty="0" smtClean="0"/>
              <a:t>lát</a:t>
            </a:r>
          </a:p>
          <a:p>
            <a:pPr lvl="1"/>
            <a:r>
              <a:rPr lang="hu-HU" dirty="0" err="1" smtClean="0"/>
              <a:t>Snellen-féle</a:t>
            </a:r>
            <a:r>
              <a:rPr lang="hu-HU" dirty="0" smtClean="0"/>
              <a:t> szám: 20/</a:t>
            </a:r>
            <a:r>
              <a:rPr lang="hu-HU" dirty="0" err="1" smtClean="0"/>
              <a:t>20</a:t>
            </a:r>
            <a:r>
              <a:rPr lang="hu-HU" dirty="0" smtClean="0"/>
              <a:t> (én/mások)</a:t>
            </a:r>
            <a:endParaRPr lang="hu-HU" dirty="0" smtClean="0"/>
          </a:p>
          <a:p>
            <a:r>
              <a:rPr lang="hu-HU" dirty="0" smtClean="0"/>
              <a:t>Csőlátása van (kb. 10 foknyit fog be)</a:t>
            </a:r>
          </a:p>
          <a:p>
            <a:r>
              <a:rPr lang="hu-HU" dirty="0" smtClean="0"/>
              <a:t>Textúrát nem lát</a:t>
            </a:r>
          </a:p>
          <a:p>
            <a:r>
              <a:rPr lang="hu-HU" dirty="0" smtClean="0"/>
              <a:t>Szegényes színészlelés</a:t>
            </a:r>
          </a:p>
          <a:p>
            <a:r>
              <a:rPr lang="hu-HU" dirty="0" smtClean="0"/>
              <a:t>3 és fél hónapig nincs </a:t>
            </a:r>
            <a:r>
              <a:rPr lang="hu-HU" dirty="0" err="1" smtClean="0"/>
              <a:t>binokularitás</a:t>
            </a:r>
            <a:endParaRPr lang="hu-HU" dirty="0" smtClean="0"/>
          </a:p>
          <a:p>
            <a:r>
              <a:rPr lang="hu-HU" dirty="0" smtClean="0"/>
              <a:t>Ragadós </a:t>
            </a:r>
            <a:r>
              <a:rPr lang="hu-HU" dirty="0" err="1" smtClean="0"/>
              <a:t>fixáció</a:t>
            </a:r>
            <a:r>
              <a:rPr lang="hu-HU" dirty="0" smtClean="0"/>
              <a:t> az első 1-2 hónapban</a:t>
            </a:r>
          </a:p>
          <a:p>
            <a:r>
              <a:rPr lang="hu-HU" dirty="0" smtClean="0"/>
              <a:t>Tárgyállandóság: másfél éves korra felnőttszerű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9685"/>
          <a:stretch>
            <a:fillRect/>
          </a:stretch>
        </p:blipFill>
        <p:spPr>
          <a:xfrm>
            <a:off x="0" y="2057400"/>
            <a:ext cx="8991600" cy="3694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6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Tárgyállandóság fokozatai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latin typeface="Tahoma" pitchFamily="34" charset="0"/>
              </a:rPr>
              <a:t>0-4 (8?) hó: out of </a:t>
            </a:r>
            <a:r>
              <a:rPr lang="hu-HU" sz="2400" dirty="0" err="1">
                <a:latin typeface="Tahoma" pitchFamily="34" charset="0"/>
              </a:rPr>
              <a:t>sight</a:t>
            </a:r>
            <a:r>
              <a:rPr lang="hu-HU" sz="2400" dirty="0">
                <a:latin typeface="Tahoma" pitchFamily="34" charset="0"/>
              </a:rPr>
              <a:t>, out of mind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8 - 12 </a:t>
            </a:r>
            <a:r>
              <a:rPr lang="hu-HU" sz="2400" dirty="0">
                <a:latin typeface="Tahoma" pitchFamily="34" charset="0"/>
              </a:rPr>
              <a:t>hó: kinyúl az elrejtett tárgyért, DE: 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latin typeface="Tahoma" pitchFamily="34" charset="0"/>
              </a:rPr>
              <a:t>18 hó</a:t>
            </a:r>
            <a:r>
              <a:rPr lang="hu-HU" sz="2400" dirty="0">
                <a:latin typeface="Tahoma" pitchFamily="34" charset="0"/>
              </a:rPr>
              <a:t>: felnőtt jellemzők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0"/>
            <a:ext cx="8279813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5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Jöhet a kérdés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 de akkor mit lát egy újszülött az arcokból?</a:t>
            </a:r>
          </a:p>
          <a:p>
            <a:r>
              <a:rPr lang="hu-HU" dirty="0" smtClean="0"/>
              <a:t>Sötétebb és világosabb homályos foltokat!</a:t>
            </a:r>
          </a:p>
          <a:p>
            <a:r>
              <a:rPr lang="hu-HU" dirty="0" smtClean="0"/>
              <a:t>Azaz: durva kontrasztokat, alacsony téri frekvenciákat (homályos képeket)</a:t>
            </a:r>
          </a:p>
          <a:p>
            <a:r>
              <a:rPr lang="hu-HU" dirty="0" smtClean="0"/>
              <a:t>Nehéz tehát egyértelműen kijelenteni, hogy az újszülöttek előnyben részesítik az emberi arcokat.</a:t>
            </a:r>
          </a:p>
          <a:p>
            <a:r>
              <a:rPr lang="hu-HU" dirty="0" smtClean="0"/>
              <a:t>Ráadásul a vizsgálatban használt „inger”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1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onatal face testing paradig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1512"/>
            <a:ext cx="5184576" cy="54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Ennek ellenére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Születésüktől fogva preferálják az arcszerű mintázatot, különösen akkor, ha az mozog is (</a:t>
            </a:r>
            <a:r>
              <a:rPr lang="hu-HU" dirty="0" err="1" smtClean="0"/>
              <a:t>Goren</a:t>
            </a:r>
            <a:r>
              <a:rPr lang="hu-HU" dirty="0" smtClean="0"/>
              <a:t> és </a:t>
            </a:r>
            <a:r>
              <a:rPr lang="hu-HU" dirty="0" err="1" smtClean="0"/>
              <a:t>mtsai</a:t>
            </a:r>
            <a:r>
              <a:rPr lang="hu-HU" dirty="0" smtClean="0"/>
              <a:t>., 1975; Maurer és Young, 1983)</a:t>
            </a:r>
          </a:p>
          <a:p>
            <a:r>
              <a:rPr lang="hu-HU" dirty="0" smtClean="0"/>
              <a:t>Elég erre a 3 pont mintázat is (kettő fent, egy lent)</a:t>
            </a:r>
          </a:p>
          <a:p>
            <a:r>
              <a:rPr lang="hu-HU" dirty="0" smtClean="0"/>
              <a:t>Mi lehet az arcpreferencia oka?</a:t>
            </a:r>
          </a:p>
          <a:p>
            <a:pPr lvl="1"/>
            <a:r>
              <a:rPr lang="hu-HU" dirty="0" smtClean="0"/>
              <a:t>A: Az agyi régiók kvázi tudják, mi lesz majd a feladatuk, tehát a feldolgozás arc-specifikus, csak éretlen.</a:t>
            </a:r>
          </a:p>
          <a:p>
            <a:pPr lvl="1"/>
            <a:r>
              <a:rPr lang="hu-HU" dirty="0" smtClean="0"/>
              <a:t>B: A mintázat vonzza őket, lényegtelen, hogy ez arc-e.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55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köztes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Johnson és </a:t>
            </a:r>
            <a:r>
              <a:rPr lang="hu-HU" sz="2800" dirty="0" err="1" smtClean="0"/>
              <a:t>Morton</a:t>
            </a:r>
            <a:r>
              <a:rPr lang="hu-HU" sz="2800" dirty="0" smtClean="0"/>
              <a:t> 1991-es modellje</a:t>
            </a:r>
          </a:p>
          <a:p>
            <a:r>
              <a:rPr lang="hu-HU" sz="2800" dirty="0" smtClean="0"/>
              <a:t>Abból a viselkedéses adatból indultak ki, hogy a kezdeti arcpreferencia 1 hónapos korban eltűnik és csak 2-3 hónapos korban jelenik meg újra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598665" cy="29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út 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rendszer egymást váltva alakítja ki bennük az arcpreferenciát</a:t>
            </a:r>
          </a:p>
          <a:p>
            <a:r>
              <a:rPr lang="hu-HU" dirty="0" smtClean="0"/>
              <a:t>Egy kezdeti, ősi (CONSPEC) „gyors és piszkos” rendszer – elsősorban kéregalatti struktúrák kontrollja alatt</a:t>
            </a:r>
          </a:p>
          <a:p>
            <a:r>
              <a:rPr lang="hu-HU" dirty="0" smtClean="0"/>
              <a:t>Majd egy kérgi területeket érintő rendszer (CONLEARN), mely segít a babának megtanulni az egyes arcokat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5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64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Alternatív elképzelés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Banks</a:t>
            </a:r>
            <a:r>
              <a:rPr lang="hu-HU" sz="2800" dirty="0" smtClean="0"/>
              <a:t> és </a:t>
            </a:r>
            <a:r>
              <a:rPr lang="hu-HU" sz="2800" dirty="0" err="1" smtClean="0"/>
              <a:t>Salapatek</a:t>
            </a:r>
            <a:r>
              <a:rPr lang="hu-HU" sz="2800" dirty="0" smtClean="0"/>
              <a:t>, 1981</a:t>
            </a:r>
          </a:p>
          <a:p>
            <a:r>
              <a:rPr lang="hu-HU" sz="2800" dirty="0" smtClean="0"/>
              <a:t>Inkább egy mintázatpreferencia van – a vizuális rendszerükhöz a könnyebb feldolgozáshoz leginkább passzoló ingereket szeretik</a:t>
            </a:r>
          </a:p>
          <a:p>
            <a:r>
              <a:rPr lang="hu-HU" sz="2800" dirty="0" smtClean="0"/>
              <a:t>Ha két inger a fenti szempontból megegyezik, akkor strukturális tulajdonságok alapján tesznek különbséget</a:t>
            </a:r>
          </a:p>
          <a:p>
            <a:pPr lvl="1"/>
            <a:r>
              <a:rPr lang="hu-HU" sz="2400" dirty="0" smtClean="0"/>
              <a:t>Ezzel magyarázván a normál arc előnyben részesítését a </a:t>
            </a:r>
            <a:r>
              <a:rPr lang="hu-HU" sz="2400" dirty="0" err="1" smtClean="0"/>
              <a:t>scrambled</a:t>
            </a:r>
            <a:r>
              <a:rPr lang="hu-HU" sz="2400" dirty="0" smtClean="0"/>
              <a:t> arccal szemben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33" y="0"/>
            <a:ext cx="2053063" cy="20633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476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Legyünk egy kicsit pszichológusok!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Mi a helyzet az egyedi arcok felismerésével? (avagy azonnal megismeri és imádja anyut a baba?)</a:t>
            </a:r>
          </a:p>
          <a:p>
            <a:r>
              <a:rPr lang="hu-HU" dirty="0" err="1" smtClean="0"/>
              <a:t>Bushnell</a:t>
            </a:r>
            <a:r>
              <a:rPr lang="hu-HU" dirty="0" smtClean="0"/>
              <a:t>, 2001: az ébren töltött idő </a:t>
            </a:r>
            <a:r>
              <a:rPr lang="hu-HU" dirty="0" smtClean="0"/>
              <a:t>minél </a:t>
            </a:r>
            <a:r>
              <a:rPr lang="hu-HU" dirty="0" smtClean="0"/>
              <a:t>nagyobb hányadát tölti a gondozó nézegetésével, annál inkább preferálni fogja annak arcát (akár 15 perces késleltetéskor is)</a:t>
            </a:r>
          </a:p>
          <a:p>
            <a:r>
              <a:rPr lang="hu-HU" dirty="0" smtClean="0"/>
              <a:t>Ráadásul már 3 hónapos kortól képesek arra, hogy ha más nézőpontból látnak egy arcot, attól még azt ugyanahhoz az emberhez társítsák</a:t>
            </a:r>
          </a:p>
          <a:p>
            <a:pPr lvl="1"/>
            <a:r>
              <a:rPr lang="hu-HU" dirty="0" smtClean="0"/>
              <a:t>Oka lehet: már az anyaméhben is tapogatja a saját arcát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5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támaszkodik a felismerésnél?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5328592" cy="492514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Ehhez a legjobb módszer: szemmozgás követése</a:t>
            </a:r>
          </a:p>
          <a:p>
            <a:r>
              <a:rPr lang="hu-HU" sz="2400" dirty="0" smtClean="0"/>
              <a:t>Már 3 hónapos kortól a szokásos csúcsára állított háromszög mintázat, de kisebb </a:t>
            </a:r>
            <a:r>
              <a:rPr lang="hu-HU" sz="2400" dirty="0" err="1" smtClean="0"/>
              <a:t>fixációk</a:t>
            </a:r>
            <a:endParaRPr lang="hu-HU" sz="2400" dirty="0" smtClean="0"/>
          </a:p>
          <a:p>
            <a:r>
              <a:rPr lang="hu-HU" sz="2400" dirty="0" smtClean="0"/>
              <a:t>Külső információk előnyben részesítése (haj, kiegészítők)</a:t>
            </a:r>
          </a:p>
          <a:p>
            <a:r>
              <a:rPr lang="hu-HU" sz="2400" dirty="0" smtClean="0"/>
              <a:t>Kb. fél éves korra válik holisztikussá a feldolgozás</a:t>
            </a:r>
          </a:p>
          <a:p>
            <a:r>
              <a:rPr lang="hu-HU" sz="2400" dirty="0" smtClean="0"/>
              <a:t>Cserében ebben az időszakban még nincsenek csoportos torzítások!</a:t>
            </a:r>
          </a:p>
          <a:p>
            <a:pPr lvl="1"/>
            <a:r>
              <a:rPr lang="hu-HU" sz="2000" dirty="0" smtClean="0"/>
              <a:t>Pl. másik rassz hatás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82" y="1844824"/>
            <a:ext cx="3276218" cy="49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Fejlődéses </a:t>
            </a:r>
            <a:r>
              <a:rPr lang="hu-HU" b="1" dirty="0"/>
              <a:t>adatok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Viselkedéses jellegzetességek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Magyarázata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Nelson, 2001: a babák perceptuális szűkítésen mennek át fejlődésük során</a:t>
            </a:r>
          </a:p>
          <a:p>
            <a:r>
              <a:rPr lang="hu-HU" dirty="0" smtClean="0"/>
              <a:t>Kezdetben mindenre elő vannak hangolva</a:t>
            </a:r>
          </a:p>
          <a:p>
            <a:r>
              <a:rPr lang="hu-HU" dirty="0" smtClean="0"/>
              <a:t>Később a kevésbé vagy egyáltalán nem észlelt objektumok már nem lesznek megkülönböztethetőek/felismerhetőek</a:t>
            </a:r>
          </a:p>
        </p:txBody>
      </p:sp>
    </p:spTree>
    <p:extLst>
      <p:ext uri="{BB962C8B-B14F-4D97-AF65-F5344CB8AC3E}">
        <p14:creationId xmlns:p14="http://schemas.microsoft.com/office/powerpoint/2010/main" val="2247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Egész életen át tartó folyamat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Amennyire az eddigiek alapján zseniknek tűnnének a gyermekek …</a:t>
            </a:r>
          </a:p>
          <a:p>
            <a:r>
              <a:rPr lang="hu-HU" dirty="0" smtClean="0"/>
              <a:t>Még 10 éves korukban sem mutatnak minden szinten felnőttszerű mintázatot</a:t>
            </a:r>
          </a:p>
          <a:p>
            <a:r>
              <a:rPr lang="hu-HU" dirty="0" smtClean="0"/>
              <a:t>Serdülőkor környékén stagnálás (általánosabb kognitív jellegzetesség, nem korlátozódik csak az arcokra!)</a:t>
            </a:r>
          </a:p>
          <a:p>
            <a:r>
              <a:rPr lang="hu-HU" dirty="0" smtClean="0"/>
              <a:t>Tudjuk, hogy az idegrendszer érése, és a frontális kéreg </a:t>
            </a:r>
            <a:r>
              <a:rPr lang="hu-HU" dirty="0" err="1" smtClean="0"/>
              <a:t>mielinizációja</a:t>
            </a:r>
            <a:r>
              <a:rPr lang="hu-HU" dirty="0" smtClean="0"/>
              <a:t> is ekkorra tehető!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Összességében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felnőttek és a gyerekek </a:t>
            </a:r>
            <a:r>
              <a:rPr lang="hu-HU" u="sng" dirty="0" smtClean="0"/>
              <a:t>nem minőségileg </a:t>
            </a:r>
            <a:r>
              <a:rPr lang="hu-HU" dirty="0" smtClean="0"/>
              <a:t>eltérő módon dolgozzák fel az arcokat.</a:t>
            </a:r>
          </a:p>
          <a:p>
            <a:r>
              <a:rPr lang="hu-HU" dirty="0" smtClean="0"/>
              <a:t>Valószínűleg a kódolás kevésbé hatékony</a:t>
            </a:r>
          </a:p>
          <a:p>
            <a:r>
              <a:rPr lang="hu-HU" dirty="0" smtClean="0"/>
              <a:t>Nem hagyhatjuk figyelmen kívül azonban egyéb kognitív funkcióik fejletlenségét/éretlenségét sem (kisebb emlékezeti kapacitás, figyelem/koncentráció korlátai, kisebb motiváció a vizsgálatokban/kísérletekben való részvételre)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2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4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15%-os lehetőség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laborunk honlapján lévő tesztek kitöltése</a:t>
            </a:r>
          </a:p>
          <a:p>
            <a:r>
              <a:rPr lang="hu-HU" dirty="0" smtClean="0"/>
              <a:t>Regisztráció kell hozzá</a:t>
            </a:r>
          </a:p>
          <a:p>
            <a:r>
              <a:rPr lang="hu-HU" dirty="0" smtClean="0"/>
              <a:t>Először a Kutatás/tesztek menüpont rövidített kérdőívét kell kitölteni, majd regisztrálni</a:t>
            </a:r>
          </a:p>
          <a:p>
            <a:r>
              <a:rPr lang="hu-HU" dirty="0" smtClean="0"/>
              <a:t>Különböző online kitölthető tesztek (logikai, arc-, és nem-arc ingerekkel kapcsolatos feladatok, olvasási feladatok; 5-35 percet igényelnek egyenként, a félév során bármilyen ütemben kitölthető)</a:t>
            </a:r>
          </a:p>
          <a:p>
            <a:r>
              <a:rPr lang="hu-HU" dirty="0" smtClean="0"/>
              <a:t>Ha az összes teszt kitöltésre került, jár a 15% pluszpont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sz="3800" dirty="0" smtClean="0">
                <a:hlinkClick r:id="rId2"/>
              </a:rPr>
              <a:t>http</a:t>
            </a:r>
            <a:r>
              <a:rPr lang="hu-HU" sz="3800" dirty="0">
                <a:hlinkClick r:id="rId2"/>
              </a:rPr>
              <a:t>://arclabor.com</a:t>
            </a:r>
            <a:r>
              <a:rPr lang="hu-HU" sz="3800" dirty="0" smtClean="0">
                <a:hlinkClick r:id="rId2"/>
              </a:rPr>
              <a:t>/</a:t>
            </a:r>
            <a:endParaRPr lang="hu-HU" sz="3800" dirty="0" smtClean="0"/>
          </a:p>
          <a:p>
            <a:pPr marL="0" indent="0">
              <a:buNone/>
            </a:pPr>
            <a:endParaRPr lang="hu-HU" sz="3800" dirty="0"/>
          </a:p>
        </p:txBody>
      </p:sp>
    </p:spTree>
    <p:extLst>
      <p:ext uri="{BB962C8B-B14F-4D97-AF65-F5344CB8AC3E}">
        <p14:creationId xmlns:p14="http://schemas.microsoft.com/office/powerpoint/2010/main" val="19536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Felmerülő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észlel egy újszülött a világból?</a:t>
            </a:r>
          </a:p>
          <a:p>
            <a:r>
              <a:rPr lang="hu-HU" dirty="0" smtClean="0"/>
              <a:t>Meg tudja-e különböztetni az arcokat más ingerektől?</a:t>
            </a:r>
          </a:p>
          <a:p>
            <a:r>
              <a:rPr lang="hu-HU" dirty="0" smtClean="0"/>
              <a:t>Van-e arcpreferenciája?</a:t>
            </a:r>
          </a:p>
          <a:p>
            <a:r>
              <a:rPr lang="hu-HU" dirty="0" smtClean="0"/>
              <a:t>Ha igen, akkor melyik arcot részesíti előnyben?</a:t>
            </a:r>
          </a:p>
          <a:p>
            <a:r>
              <a:rPr lang="hu-HU" dirty="0" smtClean="0"/>
              <a:t>És a nagy klasszikus: öröklött vagy környezeti hatásokra alakul ki?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1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Módszertani specialitás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dirty="0" err="1" smtClean="0"/>
              <a:t>Khm</a:t>
            </a:r>
            <a:r>
              <a:rPr lang="hu-HU" dirty="0" smtClean="0"/>
              <a:t>… a vizsgált csoportunk elég speciális, emiatt a vizsgálati módszerek is nagyon egyediek (a szkeptikusokat emiatt nehéz meggyőzni arról, hogy az ezek által szolgáltatott adatok megbízhatóak-e)</a:t>
            </a:r>
          </a:p>
          <a:p>
            <a:r>
              <a:rPr lang="hu-HU" dirty="0" smtClean="0"/>
              <a:t>Ami probléma: beszéd hiánya, idegrendszeri éretlenség, motoros éretlenség, bioritmus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Kitérő – Agy és fejlődés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dirty="0" smtClean="0"/>
              <a:t>Thompson </a:t>
            </a:r>
            <a:r>
              <a:rPr lang="hu-HU" altLang="hu-HU" dirty="0"/>
              <a:t>és munkatársai, 2000</a:t>
            </a:r>
          </a:p>
          <a:p>
            <a:pPr lvl="1"/>
            <a:r>
              <a:rPr lang="hu-HU" altLang="hu-HU" dirty="0"/>
              <a:t> a </a:t>
            </a:r>
            <a:r>
              <a:rPr lang="hu-HU" altLang="hu-HU" dirty="0" smtClean="0"/>
              <a:t>fejlődés 4 </a:t>
            </a:r>
            <a:r>
              <a:rPr lang="hu-HU" altLang="hu-HU" dirty="0"/>
              <a:t>dimenziós </a:t>
            </a:r>
            <a:r>
              <a:rPr lang="hu-HU" altLang="hu-HU" dirty="0" smtClean="0"/>
              <a:t>ábrázolása</a:t>
            </a:r>
            <a:endParaRPr lang="hu-HU" altLang="hu-HU" dirty="0"/>
          </a:p>
          <a:p>
            <a:pPr lvl="1"/>
            <a:r>
              <a:rPr lang="hu-HU" altLang="hu-HU" dirty="0"/>
              <a:t>Vannak ugrásszerű és lassú, fokozatos változások is (figyelmük középpontjában a corpus </a:t>
            </a:r>
            <a:r>
              <a:rPr lang="hu-HU" altLang="hu-HU" dirty="0" err="1"/>
              <a:t>callosum</a:t>
            </a:r>
            <a:r>
              <a:rPr lang="hu-HU" altLang="hu-HU" dirty="0"/>
              <a:t> állt)</a:t>
            </a:r>
          </a:p>
          <a:p>
            <a:pPr lvl="1"/>
            <a:r>
              <a:rPr lang="hu-HU" altLang="hu-HU" dirty="0"/>
              <a:t>Frontális kéreg: 2-4 éves korban „</a:t>
            </a:r>
            <a:r>
              <a:rPr lang="hu-HU" altLang="hu-HU" dirty="0" err="1"/>
              <a:t>túlaktiváció</a:t>
            </a:r>
            <a:r>
              <a:rPr lang="hu-HU" altLang="hu-HU" dirty="0"/>
              <a:t>”, ezt vonják el a későbbi fejlődések (pl.: nyelv)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196752"/>
            <a:ext cx="397033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813995"/>
          </a:xfrm>
        </p:spPr>
        <p:txBody>
          <a:bodyPr/>
          <a:lstStyle/>
          <a:p>
            <a:r>
              <a:rPr lang="hu-HU" dirty="0" err="1" smtClean="0"/>
              <a:t>Sowell</a:t>
            </a:r>
            <a:r>
              <a:rPr lang="hu-HU" dirty="0" smtClean="0"/>
              <a:t> és munkatársai, 2001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5061" t="10476" r="16367" b="8299"/>
          <a:stretch/>
        </p:blipFill>
        <p:spPr>
          <a:xfrm>
            <a:off x="323528" y="980728"/>
            <a:ext cx="5878287" cy="55703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16216" y="1772816"/>
            <a:ext cx="234076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A; Gyermekkortól</a:t>
            </a:r>
          </a:p>
          <a:p>
            <a:r>
              <a:rPr lang="hu-HU" dirty="0"/>
              <a:t>s</a:t>
            </a:r>
            <a:r>
              <a:rPr lang="hu-HU" dirty="0" smtClean="0"/>
              <a:t>erdülő korig</a:t>
            </a:r>
          </a:p>
          <a:p>
            <a:r>
              <a:rPr lang="hu-HU" dirty="0" smtClean="0"/>
              <a:t>B; Serdülő kortól</a:t>
            </a:r>
          </a:p>
          <a:p>
            <a:r>
              <a:rPr lang="hu-HU" dirty="0"/>
              <a:t>f</a:t>
            </a:r>
            <a:r>
              <a:rPr lang="hu-HU" dirty="0" smtClean="0"/>
              <a:t>elnőtt korig</a:t>
            </a:r>
          </a:p>
          <a:p>
            <a:r>
              <a:rPr lang="hu-HU" sz="1400" dirty="0" smtClean="0"/>
              <a:t>Zöldes/sárgás: korral</a:t>
            </a:r>
          </a:p>
          <a:p>
            <a:r>
              <a:rPr lang="hu-HU" sz="1400" dirty="0"/>
              <a:t>c</a:t>
            </a:r>
            <a:r>
              <a:rPr lang="hu-HU" sz="1400" dirty="0" smtClean="0"/>
              <a:t>sökkenő szürkeállomány</a:t>
            </a:r>
          </a:p>
          <a:p>
            <a:r>
              <a:rPr lang="hu-HU" sz="1400" dirty="0"/>
              <a:t>s</a:t>
            </a:r>
            <a:r>
              <a:rPr lang="hu-HU" sz="1400" dirty="0" smtClean="0"/>
              <a:t>űrűség</a:t>
            </a:r>
          </a:p>
          <a:p>
            <a:r>
              <a:rPr lang="hu-HU" sz="1400" dirty="0" smtClean="0"/>
              <a:t>Kék/lila/pink: korral növekvő</a:t>
            </a:r>
          </a:p>
          <a:p>
            <a:r>
              <a:rPr lang="hu-HU" sz="1400" dirty="0"/>
              <a:t>s</a:t>
            </a:r>
            <a:r>
              <a:rPr lang="hu-HU" sz="1400" dirty="0" smtClean="0"/>
              <a:t>zürkeállomány sűrűség</a:t>
            </a:r>
          </a:p>
          <a:p>
            <a:endParaRPr lang="hu-HU" sz="1400" dirty="0"/>
          </a:p>
          <a:p>
            <a:endParaRPr lang="hu-HU" sz="1400" dirty="0" smtClean="0"/>
          </a:p>
          <a:p>
            <a:r>
              <a:rPr lang="hu-HU" dirty="0"/>
              <a:t>C; Korosztályi</a:t>
            </a:r>
          </a:p>
          <a:p>
            <a:r>
              <a:rPr lang="hu-HU" dirty="0"/>
              <a:t>ö</a:t>
            </a:r>
            <a:r>
              <a:rPr lang="hu-HU" dirty="0" smtClean="0"/>
              <a:t>sszehasonlítás</a:t>
            </a:r>
          </a:p>
          <a:p>
            <a:r>
              <a:rPr lang="hu-HU" sz="1400" dirty="0" smtClean="0"/>
              <a:t>Zöldes/sárgás: később (B)</a:t>
            </a:r>
          </a:p>
          <a:p>
            <a:r>
              <a:rPr lang="hu-HU" sz="1400" dirty="0"/>
              <a:t>j</a:t>
            </a:r>
            <a:r>
              <a:rPr lang="hu-HU" sz="1400" dirty="0" smtClean="0"/>
              <a:t>elentősebb változások (piros</a:t>
            </a:r>
          </a:p>
          <a:p>
            <a:r>
              <a:rPr lang="hu-HU" sz="1400" dirty="0"/>
              <a:t>a</a:t>
            </a:r>
            <a:r>
              <a:rPr lang="hu-HU" sz="1400" dirty="0" smtClean="0"/>
              <a:t> legerősebb változás)</a:t>
            </a:r>
          </a:p>
          <a:p>
            <a:r>
              <a:rPr lang="hu-HU" sz="1400" dirty="0" smtClean="0"/>
              <a:t>Kék/lila/pink: korábban (A)</a:t>
            </a:r>
          </a:p>
          <a:p>
            <a:r>
              <a:rPr lang="hu-HU" sz="1400" dirty="0" smtClean="0"/>
              <a:t>Jelentősebb változások (fehér</a:t>
            </a:r>
          </a:p>
          <a:p>
            <a:r>
              <a:rPr lang="hu-HU" sz="1400" dirty="0"/>
              <a:t>a</a:t>
            </a:r>
            <a:r>
              <a:rPr lang="hu-HU" sz="1400" dirty="0" smtClean="0"/>
              <a:t> legerősebb változás)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836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r"/>
            <a:r>
              <a:rPr lang="hu-HU" sz="3200" dirty="0" err="1" smtClean="0"/>
              <a:t>Toga</a:t>
            </a:r>
            <a:r>
              <a:rPr lang="hu-HU" sz="3200" dirty="0" smtClean="0"/>
              <a:t> és </a:t>
            </a:r>
            <a:r>
              <a:rPr lang="hu-HU" sz="3200" dirty="0" err="1" smtClean="0"/>
              <a:t>mtsai</a:t>
            </a:r>
            <a:r>
              <a:rPr lang="hu-HU" sz="3200" dirty="0" smtClean="0"/>
              <a:t>., 2006</a:t>
            </a:r>
            <a:endParaRPr lang="hu-HU" sz="32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" y="44624"/>
            <a:ext cx="5394033" cy="66967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40152" y="4293096"/>
            <a:ext cx="28459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176 alany, 7 – 87 év</a:t>
            </a:r>
          </a:p>
          <a:p>
            <a:r>
              <a:rPr lang="hu-HU" dirty="0" smtClean="0"/>
              <a:t>SFS: gyors </a:t>
            </a:r>
            <a:r>
              <a:rPr lang="hu-HU" dirty="0" err="1" smtClean="0"/>
              <a:t>sz.á</a:t>
            </a:r>
            <a:r>
              <a:rPr lang="hu-HU" dirty="0" smtClean="0"/>
              <a:t>. csökkenés</a:t>
            </a:r>
          </a:p>
          <a:p>
            <a:r>
              <a:rPr lang="hu-HU" dirty="0" smtClean="0"/>
              <a:t>STS: lassabb, egyenletesebb</a:t>
            </a:r>
          </a:p>
          <a:p>
            <a:r>
              <a:rPr lang="hu-HU" dirty="0"/>
              <a:t>c</a:t>
            </a:r>
            <a:r>
              <a:rPr lang="hu-HU" dirty="0" smtClean="0"/>
              <a:t>sökkenés ((a) és (b))</a:t>
            </a:r>
          </a:p>
          <a:p>
            <a:r>
              <a:rPr lang="hu-HU" dirty="0" smtClean="0"/>
              <a:t>(c) és (d): 13 gyermek adata,</a:t>
            </a:r>
          </a:p>
          <a:p>
            <a:r>
              <a:rPr lang="hu-HU" dirty="0"/>
              <a:t>l</a:t>
            </a:r>
            <a:r>
              <a:rPr lang="hu-HU" dirty="0" smtClean="0"/>
              <a:t>ongitudinális (8 éven át</a:t>
            </a:r>
          </a:p>
          <a:p>
            <a:r>
              <a:rPr lang="hu-HU" dirty="0"/>
              <a:t>k</a:t>
            </a:r>
            <a:r>
              <a:rPr lang="hu-HU" dirty="0" smtClean="0"/>
              <a:t>ét évente mérés)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két bevett vizsgálati módszer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hu-HU" dirty="0" smtClean="0"/>
              <a:t>Nézéspreferencia-vizsgálat</a:t>
            </a:r>
          </a:p>
          <a:p>
            <a:pPr lvl="1"/>
            <a:r>
              <a:rPr lang="hu-HU" dirty="0" smtClean="0"/>
              <a:t>A két oldalon két különböző tárgyat mutatnak a babának, nézik, mennyi időt tölt ezek nézésével</a:t>
            </a:r>
          </a:p>
          <a:p>
            <a:pPr lvl="1"/>
            <a:r>
              <a:rPr lang="hu-HU" dirty="0" smtClean="0"/>
              <a:t>Feltevés: jobban érdekli (szereti?) – tovább nézi</a:t>
            </a:r>
            <a:r>
              <a:rPr lang="hu-HU" dirty="0"/>
              <a:t>; lényeg: </a:t>
            </a:r>
            <a:r>
              <a:rPr lang="hu-HU" dirty="0" smtClean="0"/>
              <a:t>különbséget tud tenni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26866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1638</Words>
  <Application>Microsoft Office PowerPoint</Application>
  <PresentationFormat>Diavetítés a képernyőre (4:3 oldalarány)</PresentationFormat>
  <Paragraphs>259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Tahoma</vt:lpstr>
      <vt:lpstr>Wingdings</vt:lpstr>
      <vt:lpstr>Office-téma</vt:lpstr>
      <vt:lpstr>Az emberi arcok  Fejlődési adatok </vt:lpstr>
      <vt:lpstr>PowerPoint bemutató</vt:lpstr>
      <vt:lpstr> Fejlődéses adatok </vt:lpstr>
      <vt:lpstr>Felmerülő kérdések</vt:lpstr>
      <vt:lpstr>Módszertani specialitás</vt:lpstr>
      <vt:lpstr>Kitérő – Agy és fejlődés</vt:lpstr>
      <vt:lpstr>PowerPoint bemutató</vt:lpstr>
      <vt:lpstr>Toga és mtsai., 2006</vt:lpstr>
      <vt:lpstr>A két bevett vizsgálati módszer (1)</vt:lpstr>
      <vt:lpstr>A két bevett vizsgálati módszer (2)</vt:lpstr>
      <vt:lpstr>A legkisebbekkel</vt:lpstr>
      <vt:lpstr>Még két specialitás</vt:lpstr>
      <vt:lpstr>A vizuális rendszer főbb állomásai</vt:lpstr>
      <vt:lpstr>A vizuális érés</vt:lpstr>
      <vt:lpstr>PowerPoint bemutató</vt:lpstr>
      <vt:lpstr>PowerPoint bemutató</vt:lpstr>
      <vt:lpstr>PowerPoint bemutató</vt:lpstr>
      <vt:lpstr>Amiben rosszak</vt:lpstr>
      <vt:lpstr>PowerPoint bemutató</vt:lpstr>
      <vt:lpstr>Tárgyállandóság fokozatai</vt:lpstr>
      <vt:lpstr>Jöhet a kérdés …</vt:lpstr>
      <vt:lpstr>PowerPoint bemutató</vt:lpstr>
      <vt:lpstr>Ennek ellenére …</vt:lpstr>
      <vt:lpstr>A köztes megoldás</vt:lpstr>
      <vt:lpstr>Kettős út modell</vt:lpstr>
      <vt:lpstr>PowerPoint bemutató</vt:lpstr>
      <vt:lpstr>Alternatív elképzelés</vt:lpstr>
      <vt:lpstr>Legyünk egy kicsit pszichológusok!</vt:lpstr>
      <vt:lpstr>Mire támaszkodik a felismerésnél?</vt:lpstr>
      <vt:lpstr>Magyarázata …</vt:lpstr>
      <vt:lpstr>Egész életen át tartó folyamat …</vt:lpstr>
      <vt:lpstr>Összességében</vt:lpstr>
      <vt:lpstr>PowerPoint bemutató</vt:lpstr>
      <vt:lpstr>15%-os lehetőség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57</cp:revision>
  <cp:lastPrinted>2018-02-19T14:09:30Z</cp:lastPrinted>
  <dcterms:created xsi:type="dcterms:W3CDTF">2013-12-03T09:10:55Z</dcterms:created>
  <dcterms:modified xsi:type="dcterms:W3CDTF">2018-02-19T14:40:14Z</dcterms:modified>
</cp:coreProperties>
</file>