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744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83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0447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E306C-2042-4265-AA14-1E3FD961306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4390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399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936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795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145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832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238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377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37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80309-D7F6-4A7B-8DAD-7B739A3732DF}" type="datetimeFigureOut">
              <a:rPr lang="hu-HU" smtClean="0"/>
              <a:t>2018.02.02.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18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gsci.bme.hu/~ktkuser/KURZUSOK/BMETE47A014/2016_2017_2/" TargetMode="External"/><Relationship Id="rId2" Type="http://schemas.openxmlformats.org/officeDocument/2006/relationships/hyperlink" Target="mailto:mzimmer@cogsci.bme.h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nemeth@cogsci.bme.hu" TargetMode="External"/><Relationship Id="rId2" Type="http://schemas.openxmlformats.org/officeDocument/2006/relationships/hyperlink" Target="mailto:mzimmer@cogsci.bme.h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rsz.hu/?kdid=189" TargetMode="External"/><Relationship Id="rId2" Type="http://schemas.openxmlformats.org/officeDocument/2006/relationships/hyperlink" Target="http://akademiai.hu/1627/tudomany/pszichologia/arceszlel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emberi arcok</a:t>
            </a:r>
            <a:br>
              <a:rPr lang="hu-HU" dirty="0" smtClean="0"/>
            </a:br>
            <a:r>
              <a:rPr lang="hu-HU" sz="3600" dirty="0" smtClean="0"/>
              <a:t>Óramegbeszélés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9552" y="3861048"/>
            <a:ext cx="8352928" cy="1752600"/>
          </a:xfrm>
        </p:spPr>
        <p:txBody>
          <a:bodyPr>
            <a:normAutofit/>
          </a:bodyPr>
          <a:lstStyle/>
          <a:p>
            <a:r>
              <a:rPr lang="hu-HU" dirty="0" smtClean="0"/>
              <a:t>Zimmer Márta</a:t>
            </a:r>
          </a:p>
          <a:p>
            <a:r>
              <a:rPr lang="hu-HU" sz="1900" dirty="0" err="1" smtClean="0">
                <a:hlinkClick r:id="rId2"/>
              </a:rPr>
              <a:t>mzimmer</a:t>
            </a:r>
            <a:r>
              <a:rPr lang="hu-HU" sz="1900" dirty="0" smtClean="0">
                <a:hlinkClick r:id="rId2"/>
              </a:rPr>
              <a:t>@</a:t>
            </a:r>
            <a:r>
              <a:rPr lang="hu-HU" sz="1900" dirty="0" err="1" smtClean="0">
                <a:hlinkClick r:id="rId2"/>
              </a:rPr>
              <a:t>cogsci.bme.hu</a:t>
            </a:r>
            <a:endParaRPr lang="hu-HU" sz="1900" dirty="0" smtClean="0"/>
          </a:p>
          <a:p>
            <a:endParaRPr lang="hu-HU" sz="1900" dirty="0"/>
          </a:p>
          <a:p>
            <a:r>
              <a:rPr lang="hu-HU" sz="1900" dirty="0">
                <a:hlinkClick r:id="rId3"/>
              </a:rPr>
              <a:t>http://www.cogsci.bme.hu/~</a:t>
            </a:r>
            <a:r>
              <a:rPr lang="hu-HU" sz="1900" dirty="0" smtClean="0">
                <a:hlinkClick r:id="rId3"/>
              </a:rPr>
              <a:t>ktkuser/KURZUSOK/BMETE47A014/2017_2018_2</a:t>
            </a:r>
            <a:r>
              <a:rPr lang="hu-HU" sz="1900" dirty="0" smtClean="0">
                <a:hlinkClick r:id="rId3"/>
              </a:rPr>
              <a:t>/</a:t>
            </a:r>
            <a:endParaRPr lang="hu-HU" sz="1900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9012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Elérhetőségek, oktatók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hu-HU" dirty="0" smtClean="0"/>
              <a:t>Zimmer Márta (tárgyfelelős)</a:t>
            </a:r>
          </a:p>
          <a:p>
            <a:pPr marL="914400" lvl="2" indent="0">
              <a:buNone/>
            </a:pPr>
            <a:r>
              <a:rPr lang="hu-HU" dirty="0" err="1" smtClean="0">
                <a:hlinkClick r:id="rId2"/>
              </a:rPr>
              <a:t>mzimmer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cogsci.bme.hu</a:t>
            </a:r>
            <a:endParaRPr lang="hu-HU" dirty="0" smtClean="0"/>
          </a:p>
          <a:p>
            <a:pPr marL="914400" lvl="2" indent="0">
              <a:buNone/>
            </a:pPr>
            <a:r>
              <a:rPr lang="hu-HU" dirty="0" smtClean="0"/>
              <a:t>T508-as iroda</a:t>
            </a:r>
          </a:p>
          <a:p>
            <a:pPr marL="457200" lvl="1" indent="0">
              <a:buNone/>
            </a:pPr>
            <a:endParaRPr lang="hu-HU" dirty="0" smtClean="0"/>
          </a:p>
          <a:p>
            <a:r>
              <a:rPr lang="hu-HU" dirty="0" smtClean="0"/>
              <a:t>Németh Kornél</a:t>
            </a:r>
          </a:p>
          <a:p>
            <a:pPr marL="914400" lvl="2" indent="0">
              <a:buNone/>
            </a:pPr>
            <a:r>
              <a:rPr lang="hu-HU" dirty="0" err="1" smtClean="0">
                <a:hlinkClick r:id="rId3"/>
              </a:rPr>
              <a:t>knemeth</a:t>
            </a:r>
            <a:r>
              <a:rPr lang="hu-HU" dirty="0" smtClean="0">
                <a:hlinkClick r:id="rId3"/>
              </a:rPr>
              <a:t>@</a:t>
            </a:r>
            <a:r>
              <a:rPr lang="hu-HU" dirty="0" err="1" smtClean="0">
                <a:hlinkClick r:id="rId3"/>
              </a:rPr>
              <a:t>cogsci.bme.hu</a:t>
            </a:r>
            <a:endParaRPr lang="hu-HU" dirty="0" smtClean="0"/>
          </a:p>
          <a:p>
            <a:pPr marL="914400" lvl="2" indent="0">
              <a:buNone/>
            </a:pPr>
            <a:r>
              <a:rPr lang="hu-HU" dirty="0" smtClean="0"/>
              <a:t>T508-as iroda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1313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Követelmények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Irodalom</a:t>
            </a:r>
          </a:p>
          <a:p>
            <a:pPr lvl="1"/>
            <a:r>
              <a:rPr lang="hu-HU" dirty="0" smtClean="0"/>
              <a:t>Kötelező irodalom: Zimmer Márta: Arcészlelés</a:t>
            </a:r>
          </a:p>
          <a:p>
            <a:pPr lvl="2"/>
            <a:r>
              <a:rPr lang="hu-HU" dirty="0" smtClean="0"/>
              <a:t>Akadémiai Kiadó, Pont könyvek sorozat</a:t>
            </a:r>
          </a:p>
          <a:p>
            <a:pPr lvl="2"/>
            <a:r>
              <a:rPr lang="hu-HU" dirty="0" smtClean="0"/>
              <a:t>2013</a:t>
            </a:r>
          </a:p>
          <a:p>
            <a:pPr lvl="2"/>
            <a:r>
              <a:rPr lang="hu-HU" dirty="0"/>
              <a:t>Megrendelhető: </a:t>
            </a:r>
            <a:r>
              <a:rPr lang="hu-HU" sz="2000" dirty="0">
                <a:hlinkClick r:id="rId2"/>
              </a:rPr>
              <a:t>http://</a:t>
            </a:r>
            <a:r>
              <a:rPr lang="hu-HU" sz="2000" dirty="0" smtClean="0">
                <a:hlinkClick r:id="rId2"/>
              </a:rPr>
              <a:t>akademiai.hu/1627/tudomany/pszichologia/arceszleles</a:t>
            </a:r>
            <a:endParaRPr lang="hu-HU" sz="2000" dirty="0" smtClean="0"/>
          </a:p>
          <a:p>
            <a:pPr lvl="2"/>
            <a:r>
              <a:rPr lang="hu-HU" dirty="0" smtClean="0"/>
              <a:t>Ára a Kiadónál: 1352 Ft</a:t>
            </a:r>
          </a:p>
          <a:p>
            <a:pPr lvl="2"/>
            <a:r>
              <a:rPr lang="hu-HU" dirty="0" smtClean="0"/>
              <a:t>140 oldal</a:t>
            </a:r>
          </a:p>
          <a:p>
            <a:pPr lvl="2"/>
            <a:r>
              <a:rPr lang="hu-HU" dirty="0" smtClean="0"/>
              <a:t>ISBN: </a:t>
            </a:r>
            <a:r>
              <a:rPr lang="hu-HU" dirty="0"/>
              <a:t>978 963 05 9424 </a:t>
            </a:r>
            <a:r>
              <a:rPr lang="hu-HU" dirty="0" smtClean="0"/>
              <a:t>0</a:t>
            </a:r>
          </a:p>
          <a:p>
            <a:pPr lvl="2"/>
            <a:r>
              <a:rPr lang="hu-HU" dirty="0"/>
              <a:t>Online kiadása a </a:t>
            </a:r>
            <a:r>
              <a:rPr lang="hu-HU" dirty="0" err="1"/>
              <a:t>MeRSZ-en</a:t>
            </a:r>
            <a:r>
              <a:rPr lang="hu-HU" dirty="0"/>
              <a:t>: </a:t>
            </a:r>
            <a:r>
              <a:rPr lang="hu-HU" dirty="0">
                <a:hlinkClick r:id="rId3"/>
              </a:rPr>
              <a:t>https://mersz.hu/?</a:t>
            </a:r>
            <a:r>
              <a:rPr lang="hu-HU" dirty="0">
                <a:hlinkClick r:id="rId3"/>
              </a:rPr>
              <a:t>kdid=189</a:t>
            </a:r>
            <a:endParaRPr lang="hu-HU" dirty="0"/>
          </a:p>
          <a:p>
            <a:pPr lvl="1"/>
            <a:r>
              <a:rPr lang="hu-HU" dirty="0" smtClean="0"/>
              <a:t>Ajánlott irodalmak (angol nyelven)</a:t>
            </a:r>
          </a:p>
          <a:p>
            <a:pPr lvl="2"/>
            <a:r>
              <a:rPr lang="hu-HU" dirty="0" err="1" smtClean="0"/>
              <a:t>Face</a:t>
            </a:r>
            <a:r>
              <a:rPr lang="hu-HU" dirty="0" smtClean="0"/>
              <a:t> </a:t>
            </a:r>
            <a:r>
              <a:rPr lang="hu-HU" dirty="0" err="1" smtClean="0"/>
              <a:t>processing</a:t>
            </a:r>
            <a:r>
              <a:rPr lang="hu-HU" dirty="0" smtClean="0"/>
              <a:t>. </a:t>
            </a:r>
            <a:r>
              <a:rPr lang="hu-HU" dirty="0" err="1" smtClean="0"/>
              <a:t>Psychological</a:t>
            </a:r>
            <a:r>
              <a:rPr lang="hu-HU" dirty="0" smtClean="0"/>
              <a:t>, </a:t>
            </a:r>
            <a:r>
              <a:rPr lang="hu-HU" dirty="0" err="1" smtClean="0"/>
              <a:t>neuropsychological</a:t>
            </a:r>
            <a:r>
              <a:rPr lang="hu-HU" dirty="0" smtClean="0"/>
              <a:t>, and </a:t>
            </a:r>
            <a:r>
              <a:rPr lang="hu-HU" dirty="0" err="1" smtClean="0"/>
              <a:t>applied</a:t>
            </a:r>
            <a:r>
              <a:rPr lang="hu-HU" dirty="0" smtClean="0"/>
              <a:t> </a:t>
            </a:r>
            <a:r>
              <a:rPr lang="hu-HU" dirty="0" err="1" smtClean="0"/>
              <a:t>perspectives</a:t>
            </a:r>
            <a:r>
              <a:rPr lang="hu-HU" dirty="0" smtClean="0"/>
              <a:t>. Graham </a:t>
            </a:r>
            <a:r>
              <a:rPr lang="hu-HU" dirty="0" err="1" smtClean="0"/>
              <a:t>Hole</a:t>
            </a:r>
            <a:r>
              <a:rPr lang="hu-HU" dirty="0" smtClean="0"/>
              <a:t> &amp; Victoria </a:t>
            </a:r>
            <a:r>
              <a:rPr lang="hu-HU" dirty="0" err="1" smtClean="0"/>
              <a:t>Bourne</a:t>
            </a:r>
            <a:r>
              <a:rPr lang="hu-HU" dirty="0" smtClean="0"/>
              <a:t> (szerk.). Oxford University Press, 2010</a:t>
            </a:r>
          </a:p>
          <a:p>
            <a:pPr lvl="2"/>
            <a:r>
              <a:rPr lang="hu-HU" dirty="0" smtClean="0"/>
              <a:t>The Oxford </a:t>
            </a:r>
            <a:r>
              <a:rPr lang="hu-HU" dirty="0" err="1" smtClean="0"/>
              <a:t>Handbook</a:t>
            </a:r>
            <a:r>
              <a:rPr lang="hu-HU" dirty="0" smtClean="0"/>
              <a:t> of </a:t>
            </a:r>
            <a:r>
              <a:rPr lang="hu-HU" dirty="0" err="1" smtClean="0"/>
              <a:t>Face</a:t>
            </a:r>
            <a:r>
              <a:rPr lang="hu-HU" dirty="0" smtClean="0"/>
              <a:t> </a:t>
            </a:r>
            <a:r>
              <a:rPr lang="hu-HU" dirty="0" err="1" smtClean="0"/>
              <a:t>Perception</a:t>
            </a:r>
            <a:r>
              <a:rPr lang="hu-HU" dirty="0" smtClean="0"/>
              <a:t>. Andrew J. </a:t>
            </a:r>
            <a:r>
              <a:rPr lang="hu-HU" dirty="0" err="1" smtClean="0"/>
              <a:t>Calder</a:t>
            </a:r>
            <a:r>
              <a:rPr lang="hu-HU" dirty="0" smtClean="0"/>
              <a:t>, </a:t>
            </a:r>
            <a:r>
              <a:rPr lang="hu-HU" dirty="0" err="1" smtClean="0"/>
              <a:t>Gillian</a:t>
            </a:r>
            <a:r>
              <a:rPr lang="hu-HU" dirty="0" smtClean="0"/>
              <a:t> Rhodes, Mark H. Johnson, James V. </a:t>
            </a:r>
            <a:r>
              <a:rPr lang="hu-HU" dirty="0" err="1" smtClean="0"/>
              <a:t>Haxby</a:t>
            </a:r>
            <a:r>
              <a:rPr lang="hu-HU" dirty="0" smtClean="0"/>
              <a:t> (szerk.). Oxford University Press, 2011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651" y="9331"/>
            <a:ext cx="1664974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12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Követelmények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dirty="0">
                <a:ea typeface="ＭＳ Ｐゴシック" panose="020B0600070205080204" pitchFamily="34" charset="-128"/>
              </a:rPr>
              <a:t>Két zárthelyi dolgozat a félév során, egy pótlási/javítási </a:t>
            </a:r>
            <a:r>
              <a:rPr lang="hu-HU" altLang="hu-HU" dirty="0" smtClean="0">
                <a:ea typeface="ＭＳ Ｐゴシック" panose="020B0600070205080204" pitchFamily="34" charset="-128"/>
              </a:rPr>
              <a:t>lehetőséggel (időpontokat lásd a féléves tematikánál)</a:t>
            </a:r>
          </a:p>
          <a:p>
            <a:pPr marL="0" indent="0">
              <a:buNone/>
            </a:pPr>
            <a:endParaRPr lang="hu-HU" altLang="hu-HU" dirty="0" smtClean="0">
              <a:ea typeface="ＭＳ Ｐゴシック" panose="020B0600070205080204" pitchFamily="34" charset="-128"/>
            </a:endParaRPr>
          </a:p>
          <a:p>
            <a:r>
              <a:rPr lang="hu-HU" dirty="0" smtClean="0">
                <a:ea typeface="ＭＳ Ｐゴシック" panose="020B0600070205080204" pitchFamily="34" charset="-128"/>
              </a:rPr>
              <a:t>ZH jellege: egyszeri választásos tesztkérdések, valamint rövid kifejtendő kérdések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505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hu-HU" altLang="hu-HU" sz="4000" smtClean="0">
                <a:ea typeface="ＭＳ Ｐゴシック" panose="020B0600070205080204" pitchFamily="34" charset="-128"/>
              </a:rPr>
              <a:t>További többletpontok - Kísérletek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33664"/>
          </a:xfrm>
        </p:spPr>
        <p:txBody>
          <a:bodyPr>
            <a:normAutofit lnSpcReduction="10000"/>
          </a:bodyPr>
          <a:lstStyle/>
          <a:p>
            <a:r>
              <a:rPr lang="hu-HU" altLang="hu-HU" sz="2800" dirty="0" smtClean="0">
                <a:ea typeface="ＭＳ Ｐゴシック" panose="020B0600070205080204" pitchFamily="34" charset="-128"/>
              </a:rPr>
              <a:t>A két ZH </a:t>
            </a:r>
            <a:r>
              <a:rPr lang="hu-HU" altLang="hu-HU" sz="2800" dirty="0" err="1" smtClean="0">
                <a:ea typeface="ＭＳ Ｐゴシック" panose="020B0600070205080204" pitchFamily="34" charset="-128"/>
              </a:rPr>
              <a:t>össz-pontszámán</a:t>
            </a:r>
            <a:r>
              <a:rPr lang="hu-HU" altLang="hu-HU" sz="2800" dirty="0" smtClean="0">
                <a:ea typeface="ＭＳ Ｐゴシック" panose="020B0600070205080204" pitchFamily="34" charset="-128"/>
              </a:rPr>
              <a:t> túl lehetőség van további 10%-nyi pontot kísérletekkel teljesíteni (néhány kivételes esetben ez 15% is lehet) – a kísérletek jellegétől és hosszától függően 1, 2-3, 5, 10%-ért (illetve hosszú vagy többalkalmas kísérlet esetén 15%-ért, utóbbi esetben minden alkalommal jelen kell lenni ahhoz, hogy a 15% pluszpontot megadjuk)</a:t>
            </a:r>
          </a:p>
          <a:p>
            <a:pPr marL="0" indent="0">
              <a:buNone/>
            </a:pPr>
            <a:endParaRPr lang="hu-HU" altLang="hu-HU" sz="2800" dirty="0" smtClean="0">
              <a:ea typeface="ＭＳ Ｐゴシック" panose="020B0600070205080204" pitchFamily="34" charset="-128"/>
            </a:endParaRPr>
          </a:p>
          <a:p>
            <a:r>
              <a:rPr lang="hu-HU" altLang="hu-HU" sz="2800" dirty="0" smtClean="0">
                <a:ea typeface="ＭＳ Ｐゴシック" panose="020B0600070205080204" pitchFamily="34" charset="-128"/>
              </a:rPr>
              <a:t>FONTOS!!! Többletpontot csak minimum elégséges ZH teljesítmény esetén tudunk beszámítani!!!</a:t>
            </a:r>
          </a:p>
        </p:txBody>
      </p:sp>
    </p:spTree>
    <p:extLst>
      <p:ext uri="{BB962C8B-B14F-4D97-AF65-F5344CB8AC3E}">
        <p14:creationId xmlns:p14="http://schemas.microsoft.com/office/powerpoint/2010/main" val="39305539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hu-HU" altLang="hu-HU" smtClean="0">
                <a:ea typeface="ＭＳ Ｐゴシック" panose="020B0600070205080204" pitchFamily="34" charset="-128"/>
              </a:rPr>
              <a:t>Kísérletek – FONTOS!!!!!!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sz="2400" dirty="0"/>
              <a:t>Az éppen aktuális kísérletekről a </a:t>
            </a:r>
            <a:r>
              <a:rPr lang="hu-HU" sz="2400" dirty="0" err="1"/>
              <a:t>N</a:t>
            </a:r>
            <a:r>
              <a:rPr lang="hu-HU" sz="2400" dirty="0" err="1" smtClean="0"/>
              <a:t>eptunon</a:t>
            </a:r>
            <a:r>
              <a:rPr lang="hu-HU" sz="2400" dirty="0" smtClean="0"/>
              <a:t> </a:t>
            </a:r>
            <a:r>
              <a:rPr lang="hu-HU" sz="2400" dirty="0"/>
              <a:t>küldünk majd üzenetet a szükséges információkkal (helyszín, időpont, pluszpontok száma, jelentkezés módja</a:t>
            </a:r>
            <a:r>
              <a:rPr lang="hu-HU" sz="24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hu-HU" altLang="hu-HU" sz="2200" dirty="0" smtClean="0">
                <a:ea typeface="ＭＳ Ｐゴシック" panose="020B0600070205080204" pitchFamily="34" charset="-128"/>
              </a:rPr>
              <a:t>Kísérletet legkésőbb a kihirdetett időpont előtt 12 órával lehet lemondani, aki addig ezt nem teszi meg, ám a kísérleten nem jelenik meg, annak addig és későbbiekben szerzett pontjai NEM KERÜLNEK BESZÁMÍTÁSRA!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A kísérletért adható pluszpontok</a:t>
            </a:r>
            <a:r>
              <a:rPr lang="hu-HU" sz="2400" dirty="0" smtClean="0"/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hu-HU" altLang="hu-HU" sz="2200" dirty="0" smtClean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endParaRPr lang="hu-HU" altLang="hu-HU" sz="2200" dirty="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551581"/>
              </p:ext>
            </p:extLst>
          </p:nvPr>
        </p:nvGraphicFramePr>
        <p:xfrm>
          <a:off x="1115616" y="3861048"/>
          <a:ext cx="6408712" cy="2791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/>
                <a:gridCol w="3168352"/>
              </a:tblGrid>
              <a:tr h="572808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KÍSÉRLET JELLEGE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PLUSZPONTOK </a:t>
                      </a:r>
                      <a:r>
                        <a:rPr lang="hu-HU" sz="1000" dirty="0" smtClean="0">
                          <a:effectLst/>
                        </a:rPr>
                        <a:t>SZÁMA</a:t>
                      </a:r>
                    </a:p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 smtClean="0">
                          <a:effectLst/>
                        </a:rPr>
                        <a:t>(a </a:t>
                      </a:r>
                      <a:r>
                        <a:rPr lang="hu-HU" sz="1000" dirty="0">
                          <a:effectLst/>
                        </a:rPr>
                        <a:t>kurzus </a:t>
                      </a:r>
                      <a:r>
                        <a:rPr lang="hu-HU" sz="1000" dirty="0" smtClean="0">
                          <a:effectLst/>
                        </a:rPr>
                        <a:t>össz-pontszámának </a:t>
                      </a:r>
                      <a:r>
                        <a:rPr lang="hu-HU" sz="1000" dirty="0">
                          <a:effectLst/>
                        </a:rPr>
                        <a:t>százalékában)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1 óránál hosszabb/több alkalmas kísérlet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15%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1 órás kísérlet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10%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30 perces kísérlet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5%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572808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30 percnél rövidebb kísérlet / kisebb tesztek a neten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2-3%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Órákon elvégzett rövid teszt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1%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045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hu-HU" altLang="hu-HU" smtClean="0">
                <a:ea typeface="ＭＳ Ｐゴシック" panose="020B0600070205080204" pitchFamily="34" charset="-128"/>
              </a:rPr>
              <a:t>Ponthatárok - szabályok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dirty="0" smtClean="0">
                <a:ea typeface="ＭＳ Ｐゴシック" panose="020B0600070205080204" pitchFamily="34" charset="-128"/>
              </a:rPr>
              <a:t>A ZH-kon külön részérdemjegy nincsen, az egyetlen kritérium, hogy MINDKÉT ZH-N EL KELL ÉRNI MINIMUM 40%-OT. ELLENKEZŐ ESETBEN AZ ADOTT ZH-T/ZH-KAT ÚJRA KELL ÍRNI!!!</a:t>
            </a:r>
          </a:p>
          <a:p>
            <a:pPr>
              <a:lnSpc>
                <a:spcPct val="90000"/>
              </a:lnSpc>
            </a:pPr>
            <a:r>
              <a:rPr lang="hu-HU" altLang="hu-HU" b="1" dirty="0" smtClean="0">
                <a:ea typeface="ＭＳ Ｐゴシック" panose="020B0600070205080204" pitchFamily="34" charset="-128"/>
              </a:rPr>
              <a:t>Ha mindkét ZH-n elérte a hallgató a 40%-ot</a:t>
            </a:r>
            <a:r>
              <a:rPr lang="hu-HU" altLang="hu-HU" dirty="0" smtClean="0">
                <a:ea typeface="ＭＳ Ｐゴシック" panose="020B0600070205080204" pitchFamily="34" charset="-128"/>
              </a:rPr>
              <a:t>, akkor a pontszámaihoz hozzáadódik a teljesített kísérletek össz-pontszáma</a:t>
            </a:r>
          </a:p>
        </p:txBody>
      </p:sp>
    </p:spTree>
    <p:extLst>
      <p:ext uri="{BB962C8B-B14F-4D97-AF65-F5344CB8AC3E}">
        <p14:creationId xmlns:p14="http://schemas.microsoft.com/office/powerpoint/2010/main" val="5398571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33600"/>
            <a:ext cx="8229600" cy="1371600"/>
          </a:xfrm>
        </p:spPr>
        <p:txBody>
          <a:bodyPr/>
          <a:lstStyle/>
          <a:p>
            <a:pPr algn="ctr"/>
            <a:r>
              <a:rPr lang="hu-HU" altLang="hu-HU" sz="4800" smtClean="0">
                <a:ea typeface="ＭＳ Ｐゴシック" panose="020B0600070205080204" pitchFamily="34" charset="-128"/>
              </a:rPr>
              <a:t>Tematika heti lebontásban</a:t>
            </a:r>
          </a:p>
        </p:txBody>
      </p:sp>
    </p:spTree>
    <p:extLst>
      <p:ext uri="{BB962C8B-B14F-4D97-AF65-F5344CB8AC3E}">
        <p14:creationId xmlns:p14="http://schemas.microsoft.com/office/powerpoint/2010/main" val="12229317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374419"/>
              </p:ext>
            </p:extLst>
          </p:nvPr>
        </p:nvGraphicFramePr>
        <p:xfrm>
          <a:off x="683568" y="476672"/>
          <a:ext cx="7975848" cy="5805525"/>
        </p:xfrm>
        <a:graphic>
          <a:graphicData uri="http://schemas.openxmlformats.org/drawingml/2006/table">
            <a:tbl>
              <a:tblPr/>
              <a:tblGrid>
                <a:gridCol w="644513"/>
                <a:gridCol w="1450154"/>
                <a:gridCol w="5881181"/>
              </a:tblGrid>
              <a:tr h="55886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Óra</a:t>
                      </a:r>
                      <a:endParaRPr kumimoji="0" lang="hu-HU" altLang="hu-H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Időpont</a:t>
                      </a:r>
                      <a:endParaRPr kumimoji="0" lang="hu-HU" alt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Téma</a:t>
                      </a:r>
                      <a:endParaRPr kumimoji="0" lang="hu-HU" altLang="hu-H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</a:t>
                      </a: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6.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Óramegbeszélés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</a:t>
                      </a: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speciálisak (?), korai modellek, arcok reprezentációja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</a:t>
                      </a: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Fejlődési adatok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4.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</a:t>
                      </a: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arcon tükröződő érzelmek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</a:t>
                      </a: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6.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Szociális aspektusok (tekintet iránya, nem, kor, attraktivitás)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6.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</a:t>
                      </a: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1. Zárthelyi dolgozat</a:t>
                      </a:r>
                      <a:endParaRPr kumimoji="0" lang="hu-HU" altLang="hu-H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7.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</a:t>
                      </a: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idegi reprezentációja - </a:t>
                      </a:r>
                      <a:r>
                        <a:rPr kumimoji="0" lang="hu-HU" altLang="hu-H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elektrofiziológia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8.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</a:t>
                      </a: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idegi reprezentációja – képalkotó eljárások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9.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</a:t>
                      </a: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3.</a:t>
                      </a:r>
                      <a:endParaRPr kumimoji="0" lang="hu-HU" altLang="hu-H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Tavaszi szünet</a:t>
                      </a:r>
                      <a:endParaRPr kumimoji="0" lang="hu-HU" altLang="hu-H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</a:t>
                      </a: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10.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arcfelismerési zavar I.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11.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</a:t>
                      </a: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arcfelismerési zavar II., fejlődési rendellenességek, pszichiátria és arcok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12.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</a:t>
                      </a: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24.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Alkalmazások és érdekességek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1.</a:t>
                      </a:r>
                      <a:endParaRPr kumimoji="0" lang="hu-HU" altLang="hu-H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Szünet</a:t>
                      </a:r>
                      <a:endParaRPr kumimoji="0" lang="hu-HU" altLang="hu-H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14.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</a:t>
                      </a: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8.</a:t>
                      </a:r>
                      <a:endParaRPr kumimoji="0" lang="hu-HU" altLang="hu-H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2. Zárthelyi dolgozat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15.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</a:t>
                      </a: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15.</a:t>
                      </a:r>
                      <a:endParaRPr kumimoji="0" lang="hu-HU" altLang="hu-H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Javító-/Pótló ZH alkalom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463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572</Words>
  <Application>Microsoft Office PowerPoint</Application>
  <PresentationFormat>Diavetítés a képernyőre (4:3 oldalarány)</PresentationFormat>
  <Paragraphs>103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6" baseType="lpstr">
      <vt:lpstr>MS Mincho</vt:lpstr>
      <vt:lpstr>ＭＳ Ｐゴシック</vt:lpstr>
      <vt:lpstr>Arial</vt:lpstr>
      <vt:lpstr>Calibri</vt:lpstr>
      <vt:lpstr>Times New Roman</vt:lpstr>
      <vt:lpstr>Wingdings</vt:lpstr>
      <vt:lpstr>Office-téma</vt:lpstr>
      <vt:lpstr>Az emberi arcok Óramegbeszélés</vt:lpstr>
      <vt:lpstr>Elérhetőségek, oktatók</vt:lpstr>
      <vt:lpstr>Követelmények I.</vt:lpstr>
      <vt:lpstr>Követelmények II.</vt:lpstr>
      <vt:lpstr>További többletpontok - Kísérletek</vt:lpstr>
      <vt:lpstr>Kísérletek – FONTOS!!!!!!</vt:lpstr>
      <vt:lpstr>Ponthatárok - szabályok</vt:lpstr>
      <vt:lpstr>Tematika heti lebontásban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 - kurzus</dc:title>
  <dc:creator>home</dc:creator>
  <cp:lastModifiedBy>Márti</cp:lastModifiedBy>
  <cp:revision>19</cp:revision>
  <dcterms:created xsi:type="dcterms:W3CDTF">2013-12-03T09:10:55Z</dcterms:created>
  <dcterms:modified xsi:type="dcterms:W3CDTF">2018-02-02T10:04:45Z</dcterms:modified>
</cp:coreProperties>
</file>