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96" r:id="rId3"/>
    <p:sldId id="258" r:id="rId4"/>
    <p:sldId id="274" r:id="rId5"/>
    <p:sldId id="275" r:id="rId6"/>
    <p:sldId id="299" r:id="rId7"/>
    <p:sldId id="300" r:id="rId8"/>
    <p:sldId id="301" r:id="rId9"/>
    <p:sldId id="276" r:id="rId10"/>
    <p:sldId id="277" r:id="rId11"/>
    <p:sldId id="278" r:id="rId12"/>
    <p:sldId id="279" r:id="rId13"/>
    <p:sldId id="302" r:id="rId14"/>
    <p:sldId id="280" r:id="rId15"/>
    <p:sldId id="303" r:id="rId16"/>
    <p:sldId id="304" r:id="rId17"/>
    <p:sldId id="281" r:id="rId18"/>
    <p:sldId id="282" r:id="rId19"/>
    <p:sldId id="305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7" r:id="rId3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0309-D7F6-4A7B-8DAD-7B739A3732DF}" type="datetimeFigureOut">
              <a:rPr lang="hu-HU" smtClean="0"/>
              <a:t>2017.02.21.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079-136A-4662-A5E7-9B7BC566F7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7444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0309-D7F6-4A7B-8DAD-7B739A3732DF}" type="datetimeFigureOut">
              <a:rPr lang="hu-HU" smtClean="0"/>
              <a:t>2017.02.21.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079-136A-4662-A5E7-9B7BC566F7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831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0309-D7F6-4A7B-8DAD-7B739A3732DF}" type="datetimeFigureOut">
              <a:rPr lang="hu-HU" smtClean="0"/>
              <a:t>2017.02.21.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079-136A-4662-A5E7-9B7BC566F7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0447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hu-H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hu-HU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E306C-2042-4265-AA14-1E3FD961306B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87936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0309-D7F6-4A7B-8DAD-7B739A3732DF}" type="datetimeFigureOut">
              <a:rPr lang="hu-HU" smtClean="0"/>
              <a:t>2017.02.21.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079-136A-4662-A5E7-9B7BC566F7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3999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0309-D7F6-4A7B-8DAD-7B739A3732DF}" type="datetimeFigureOut">
              <a:rPr lang="hu-HU" smtClean="0"/>
              <a:t>2017.02.21.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079-136A-4662-A5E7-9B7BC566F7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9363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0309-D7F6-4A7B-8DAD-7B739A3732DF}" type="datetimeFigureOut">
              <a:rPr lang="hu-HU" smtClean="0"/>
              <a:t>2017.02.21.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079-136A-4662-A5E7-9B7BC566F7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7958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0309-D7F6-4A7B-8DAD-7B739A3732DF}" type="datetimeFigureOut">
              <a:rPr lang="hu-HU" smtClean="0"/>
              <a:t>2017.02.21.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079-136A-4662-A5E7-9B7BC566F7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1451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0309-D7F6-4A7B-8DAD-7B739A3732DF}" type="datetimeFigureOut">
              <a:rPr lang="hu-HU" smtClean="0"/>
              <a:t>2017.02.21.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079-136A-4662-A5E7-9B7BC566F7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8322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0309-D7F6-4A7B-8DAD-7B739A3732DF}" type="datetimeFigureOut">
              <a:rPr lang="hu-HU" smtClean="0"/>
              <a:t>2017.02.21.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079-136A-4662-A5E7-9B7BC566F7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2381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0309-D7F6-4A7B-8DAD-7B739A3732DF}" type="datetimeFigureOut">
              <a:rPr lang="hu-HU" smtClean="0"/>
              <a:t>2017.02.21.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079-136A-4662-A5E7-9B7BC566F7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3773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0309-D7F6-4A7B-8DAD-7B739A3732DF}" type="datetimeFigureOut">
              <a:rPr lang="hu-HU" smtClean="0"/>
              <a:t>2017.02.21.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079-136A-4662-A5E7-9B7BC566F7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370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80309-D7F6-4A7B-8DAD-7B739A3732DF}" type="datetimeFigureOut">
              <a:rPr lang="hu-HU" smtClean="0"/>
              <a:t>2017.02.21.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C6079-136A-4662-A5E7-9B7BC566F7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7180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gsci.bme.hu/~ktkuser/KURZUSOK/BMETE47A014/2016_2017_2/" TargetMode="External"/><Relationship Id="rId2" Type="http://schemas.openxmlformats.org/officeDocument/2006/relationships/hyperlink" Target="mailto:mzimmer@cogsci.bme.h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2403699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Az emberi arcok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altLang="hu-HU" sz="3100" dirty="0" smtClean="0"/>
              <a:t>Fejlődési adatok</a:t>
            </a:r>
            <a:r>
              <a:rPr lang="hu-HU" altLang="hu-HU" sz="54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/>
            </a:r>
            <a:br>
              <a:rPr lang="hu-HU" altLang="hu-HU" sz="5400" b="1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39552" y="3861048"/>
            <a:ext cx="8352928" cy="1752600"/>
          </a:xfrm>
        </p:spPr>
        <p:txBody>
          <a:bodyPr>
            <a:normAutofit/>
          </a:bodyPr>
          <a:lstStyle/>
          <a:p>
            <a:r>
              <a:rPr lang="hu-HU" dirty="0" smtClean="0"/>
              <a:t>Zimmer Márta</a:t>
            </a:r>
          </a:p>
          <a:p>
            <a:r>
              <a:rPr lang="hu-HU" sz="1900" dirty="0" err="1" smtClean="0">
                <a:hlinkClick r:id="rId2"/>
              </a:rPr>
              <a:t>mzimmer</a:t>
            </a:r>
            <a:r>
              <a:rPr lang="hu-HU" sz="1900" dirty="0" smtClean="0">
                <a:hlinkClick r:id="rId2"/>
              </a:rPr>
              <a:t>@</a:t>
            </a:r>
            <a:r>
              <a:rPr lang="hu-HU" sz="1900" dirty="0" err="1" smtClean="0">
                <a:hlinkClick r:id="rId2"/>
              </a:rPr>
              <a:t>cogsci.bme.hu</a:t>
            </a:r>
            <a:endParaRPr lang="hu-HU" sz="1900" dirty="0" smtClean="0"/>
          </a:p>
          <a:p>
            <a:endParaRPr lang="hu-HU" sz="1900" dirty="0"/>
          </a:p>
          <a:p>
            <a:r>
              <a:rPr lang="hu-HU" sz="1900" dirty="0">
                <a:hlinkClick r:id="rId3"/>
              </a:rPr>
              <a:t>http://www.cogsci.bme.hu/~ktkuser/KURZUSOK/BMETE47A014/2016_2017_2</a:t>
            </a:r>
            <a:r>
              <a:rPr lang="hu-HU" sz="1900" dirty="0" smtClean="0">
                <a:hlinkClick r:id="rId3"/>
              </a:rPr>
              <a:t>/</a:t>
            </a:r>
            <a:endParaRPr lang="hu-HU" sz="1900" dirty="0" smtClean="0"/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87137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két bevett vizsgálati módszer </a:t>
            </a:r>
            <a:r>
              <a:rPr lang="hu-HU" dirty="0" smtClean="0"/>
              <a:t>(2)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hu-HU" dirty="0" err="1" smtClean="0"/>
              <a:t>Habituáció</a:t>
            </a:r>
            <a:endParaRPr lang="hu-HU" dirty="0" smtClean="0"/>
          </a:p>
          <a:p>
            <a:pPr lvl="1"/>
            <a:r>
              <a:rPr lang="hu-HU" dirty="0" smtClean="0"/>
              <a:t>Első lépésben hozzászokatják egy ingerhez, utána egy ingerpárt mutatnak be, melynek egyik tagja a már „elunt” inger, míg a másik egy új inger</a:t>
            </a:r>
          </a:p>
          <a:p>
            <a:pPr lvl="1"/>
            <a:r>
              <a:rPr lang="hu-HU" dirty="0" smtClean="0"/>
              <a:t>Kérdés: ugyanannyit foglalkozik-e a két ingerrel (azaz tud-e közöttük különbséget tenni vagy sem</a:t>
            </a:r>
            <a:r>
              <a:rPr lang="hu-HU" dirty="0" smtClean="0"/>
              <a:t>?)</a:t>
            </a:r>
          </a:p>
          <a:p>
            <a:pPr lvl="2"/>
            <a:r>
              <a:rPr lang="hu-HU" dirty="0" smtClean="0"/>
              <a:t>Ha többet foglalkozik az új ingerrel, akkor </a:t>
            </a:r>
            <a:r>
              <a:rPr lang="hu-HU" dirty="0" err="1" smtClean="0"/>
              <a:t>diszhabituálódott</a:t>
            </a:r>
            <a:endParaRPr lang="hu-HU" dirty="0" smtClean="0"/>
          </a:p>
          <a:p>
            <a:pPr lvl="1"/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42" y="5146501"/>
            <a:ext cx="710565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83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smtClean="0"/>
              <a:t>A legkisebbekkel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525963"/>
          </a:xfrm>
        </p:spPr>
        <p:txBody>
          <a:bodyPr>
            <a:normAutofit fontScale="92500"/>
          </a:bodyPr>
          <a:lstStyle/>
          <a:p>
            <a:r>
              <a:rPr lang="hu-HU" dirty="0" err="1" smtClean="0"/>
              <a:t>Operáns</a:t>
            </a:r>
            <a:r>
              <a:rPr lang="hu-HU" dirty="0" smtClean="0"/>
              <a:t> kondicionálás</a:t>
            </a:r>
          </a:p>
          <a:p>
            <a:pPr lvl="1"/>
            <a:r>
              <a:rPr lang="hu-HU" dirty="0" smtClean="0"/>
              <a:t>A baba aktív részese annak, hogy az inger mindvégig úgy változzon, hogy az végig érdekes maradjon a számára</a:t>
            </a:r>
          </a:p>
          <a:p>
            <a:pPr lvl="1"/>
            <a:r>
              <a:rPr lang="hu-HU" dirty="0" smtClean="0"/>
              <a:t>Ezt általában valamilyen mozgással éri el (cumi szopása, rugdosás)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91919"/>
            <a:ext cx="3059832" cy="441720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5" t="1021" r="6862" b="14898"/>
          <a:stretch/>
        </p:blipFill>
        <p:spPr>
          <a:xfrm>
            <a:off x="5868144" y="4509120"/>
            <a:ext cx="3203848" cy="231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76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Még két specialitás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vizuális rendszer relatíve éretlen születéskor</a:t>
            </a:r>
          </a:p>
          <a:p>
            <a:endParaRPr lang="hu-HU" dirty="0"/>
          </a:p>
          <a:p>
            <a:r>
              <a:rPr lang="hu-HU" dirty="0" smtClean="0"/>
              <a:t>Az egész központi idegrendszer nagyon egyedi forgatókönyv szerint érik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514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vizuális rendszer főbb állomásai</a:t>
            </a:r>
            <a:endParaRPr lang="hu-H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" b="714"/>
          <a:stretch>
            <a:fillRect/>
          </a:stretch>
        </p:blipFill>
        <p:spPr bwMode="auto">
          <a:xfrm>
            <a:off x="395288" y="1454621"/>
            <a:ext cx="8389937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2410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smtClean="0"/>
              <a:t>A vizuális érés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hu-HU" dirty="0"/>
              <a:t>4. hét: szemek kialakulása </a:t>
            </a:r>
          </a:p>
          <a:p>
            <a:r>
              <a:rPr lang="hu-HU" dirty="0"/>
              <a:t>5. </a:t>
            </a:r>
            <a:r>
              <a:rPr lang="hu-HU" dirty="0" smtClean="0"/>
              <a:t>hét</a:t>
            </a:r>
            <a:r>
              <a:rPr lang="hu-HU" dirty="0"/>
              <a:t>: retina és szemlencse</a:t>
            </a:r>
          </a:p>
          <a:p>
            <a:r>
              <a:rPr lang="hu-HU" dirty="0"/>
              <a:t>8. </a:t>
            </a:r>
            <a:r>
              <a:rPr lang="hu-HU" dirty="0" smtClean="0"/>
              <a:t>hét</a:t>
            </a:r>
            <a:r>
              <a:rPr lang="hu-HU" dirty="0"/>
              <a:t>: szemek </a:t>
            </a:r>
            <a:r>
              <a:rPr lang="hu-HU" dirty="0" smtClean="0"/>
              <a:t>előreállnak,</a:t>
            </a:r>
          </a:p>
          <a:p>
            <a:pPr marL="0" indent="0">
              <a:buNone/>
            </a:pPr>
            <a:r>
              <a:rPr lang="hu-HU" dirty="0" smtClean="0"/>
              <a:t>    alsó </a:t>
            </a:r>
            <a:r>
              <a:rPr lang="hu-HU" dirty="0"/>
              <a:t>és felső szemhéjak kialakulása és záródása, </a:t>
            </a:r>
          </a:p>
          <a:p>
            <a:pPr lvl="1"/>
            <a:r>
              <a:rPr lang="hu-HU" dirty="0"/>
              <a:t>retina (mini-agy) kialakulása</a:t>
            </a:r>
          </a:p>
          <a:p>
            <a:pPr lvl="2"/>
            <a:r>
              <a:rPr lang="hu-HU" dirty="0"/>
              <a:t>2 fejlődési </a:t>
            </a:r>
            <a:r>
              <a:rPr lang="hu-HU" dirty="0" err="1"/>
              <a:t>grádiense</a:t>
            </a:r>
            <a:r>
              <a:rPr lang="hu-HU" dirty="0"/>
              <a:t>:</a:t>
            </a:r>
          </a:p>
          <a:p>
            <a:pPr lvl="3"/>
            <a:r>
              <a:rPr lang="hu-HU" dirty="0" smtClean="0"/>
              <a:t>„</a:t>
            </a:r>
            <a:r>
              <a:rPr lang="hu-HU" dirty="0" err="1" smtClean="0"/>
              <a:t>inside</a:t>
            </a:r>
            <a:r>
              <a:rPr lang="hu-HU" dirty="0" smtClean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 smtClean="0"/>
              <a:t>outside</a:t>
            </a:r>
            <a:r>
              <a:rPr lang="hu-HU" dirty="0" smtClean="0"/>
              <a:t>”: </a:t>
            </a:r>
            <a:r>
              <a:rPr lang="hu-HU" dirty="0" err="1"/>
              <a:t>ganglion</a:t>
            </a:r>
            <a:r>
              <a:rPr lang="hu-HU" dirty="0"/>
              <a:t> sejtek, bipoláris sejtek, pálcikák, csapok</a:t>
            </a:r>
          </a:p>
          <a:p>
            <a:pPr lvl="3"/>
            <a:r>
              <a:rPr lang="hu-HU" dirty="0" err="1"/>
              <a:t>fovealis</a:t>
            </a:r>
            <a:r>
              <a:rPr lang="hu-HU" dirty="0"/>
              <a:t> – </a:t>
            </a:r>
            <a:r>
              <a:rPr lang="hu-HU" dirty="0" err="1"/>
              <a:t>peripherialis</a:t>
            </a:r>
            <a:r>
              <a:rPr lang="hu-HU" dirty="0"/>
              <a:t> receptorok</a:t>
            </a:r>
          </a:p>
          <a:p>
            <a:endParaRPr lang="hu-HU" dirty="0"/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4932040" y="34280"/>
            <a:ext cx="4090293" cy="2951584"/>
            <a:chOff x="303" y="1148"/>
            <a:chExt cx="4519" cy="3053"/>
          </a:xfrm>
        </p:grpSpPr>
        <p:pic>
          <p:nvPicPr>
            <p:cNvPr id="5" name="Picture 6" descr="anphys2e-fig-13-25-2r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488" b="3752"/>
            <a:stretch>
              <a:fillRect/>
            </a:stretch>
          </p:blipFill>
          <p:spPr bwMode="auto">
            <a:xfrm>
              <a:off x="1213" y="1148"/>
              <a:ext cx="3609" cy="3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7" descr="anphys2e-fig-13-25-1r"/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17" t="15535" r="8488" b="11008"/>
            <a:stretch>
              <a:fillRect/>
            </a:stretch>
          </p:blipFill>
          <p:spPr bwMode="auto">
            <a:xfrm>
              <a:off x="303" y="1339"/>
              <a:ext cx="1019" cy="1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Line 8"/>
            <p:cNvSpPr>
              <a:spLocks noChangeShapeType="1"/>
            </p:cNvSpPr>
            <p:nvPr/>
          </p:nvSpPr>
          <p:spPr bwMode="auto">
            <a:xfrm flipV="1">
              <a:off x="1001" y="1314"/>
              <a:ext cx="822" cy="27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1051" y="1644"/>
              <a:ext cx="794" cy="219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71125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60910"/>
            <a:ext cx="4104456" cy="3141317"/>
          </a:xfrm>
        </p:spPr>
      </p:pic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251520" y="116632"/>
            <a:ext cx="5822774" cy="3344919"/>
            <a:chOff x="69" y="641"/>
            <a:chExt cx="5647" cy="2986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" t="1271" r="769" b="978"/>
            <a:stretch/>
          </p:blipFill>
          <p:spPr bwMode="auto">
            <a:xfrm>
              <a:off x="69" y="641"/>
              <a:ext cx="5647" cy="2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1882" y="1661"/>
              <a:ext cx="1088" cy="363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800"/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 rot="-5400000">
              <a:off x="1611" y="2431"/>
              <a:ext cx="1088" cy="363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800"/>
            </a:p>
          </p:txBody>
        </p:sp>
      </p:grpSp>
      <p:sp>
        <p:nvSpPr>
          <p:cNvPr id="10" name="Szövegdoboz 9"/>
          <p:cNvSpPr txBox="1"/>
          <p:nvPr/>
        </p:nvSpPr>
        <p:spPr>
          <a:xfrm>
            <a:off x="6300192" y="692696"/>
            <a:ext cx="28130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Kitüntetett pontok a retinán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 smtClean="0"/>
              <a:t>Fovea</a:t>
            </a:r>
            <a:r>
              <a:rPr lang="hu-HU" dirty="0" smtClean="0"/>
              <a:t>: éleslátás helye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Vakfolt: látóideg kilépése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4860032" y="5157192"/>
            <a:ext cx="41154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Csapok és pálcikák eloszlása a retinán</a:t>
            </a:r>
          </a:p>
          <a:p>
            <a:pPr marL="285750" indent="-285750">
              <a:buFontTx/>
              <a:buChar char="-"/>
            </a:pPr>
            <a:r>
              <a:rPr lang="hu-HU" dirty="0" err="1" smtClean="0"/>
              <a:t>Foveánál</a:t>
            </a:r>
            <a:r>
              <a:rPr lang="hu-HU" dirty="0" smtClean="0"/>
              <a:t> szinte csak csapok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Periférián sokkal több pálcika, csap alig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30086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11. hét: CGL (térdestest, corpus </a:t>
            </a:r>
            <a:r>
              <a:rPr lang="hu-HU" dirty="0" err="1"/>
              <a:t>geniculatum</a:t>
            </a:r>
            <a:r>
              <a:rPr lang="hu-HU" dirty="0"/>
              <a:t> </a:t>
            </a:r>
            <a:r>
              <a:rPr lang="hu-HU" dirty="0" err="1"/>
              <a:t>laterale</a:t>
            </a:r>
            <a:r>
              <a:rPr lang="hu-HU" dirty="0"/>
              <a:t>)</a:t>
            </a:r>
          </a:p>
          <a:p>
            <a:r>
              <a:rPr lang="hu-HU" dirty="0"/>
              <a:t>12. hét: a </a:t>
            </a:r>
            <a:r>
              <a:rPr lang="hu-HU" dirty="0" err="1"/>
              <a:t>ganglionsejtek</a:t>
            </a:r>
            <a:r>
              <a:rPr lang="hu-HU" dirty="0"/>
              <a:t> és a CGL kapcsolata is kifejlődik, CGL/kéreg szinapszisai születés után is </a:t>
            </a:r>
            <a:r>
              <a:rPr lang="hu-HU" dirty="0" smtClean="0"/>
              <a:t>fejlődnek</a:t>
            </a:r>
          </a:p>
          <a:p>
            <a:pPr lvl="1"/>
            <a:r>
              <a:rPr lang="hu-HU" dirty="0"/>
              <a:t>14.- 28.  hét:  100 millió neuron</a:t>
            </a:r>
          </a:p>
          <a:p>
            <a:pPr lvl="1"/>
            <a:r>
              <a:rPr lang="hu-HU" dirty="0"/>
              <a:t>1 éves korig: </a:t>
            </a:r>
            <a:r>
              <a:rPr lang="hu-HU" dirty="0" err="1"/>
              <a:t>szinaptikus</a:t>
            </a:r>
            <a:r>
              <a:rPr lang="hu-HU" dirty="0"/>
              <a:t> kapcsolatok képződése a V1-ben 10 milliárd per nap </a:t>
            </a:r>
          </a:p>
          <a:p>
            <a:pPr lvl="1"/>
            <a:r>
              <a:rPr lang="hu-HU" dirty="0"/>
              <a:t>2 év-késő gyermekkor: </a:t>
            </a:r>
            <a:r>
              <a:rPr lang="hu-HU" dirty="0" err="1"/>
              <a:t>Szinaptikus</a:t>
            </a:r>
            <a:r>
              <a:rPr lang="hu-HU" dirty="0"/>
              <a:t> kapcsolatok specializálódása: látókéreg szinapszisainak 40%-a </a:t>
            </a:r>
            <a:r>
              <a:rPr lang="hu-HU" dirty="0" smtClean="0"/>
              <a:t>elvész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81288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r>
              <a:rPr lang="hu-HU" dirty="0" err="1" smtClean="0"/>
              <a:t>mielinizáció</a:t>
            </a:r>
            <a:endParaRPr lang="hu-HU" dirty="0"/>
          </a:p>
          <a:p>
            <a:pPr lvl="1"/>
            <a:r>
              <a:rPr lang="hu-HU" dirty="0"/>
              <a:t>28. </a:t>
            </a:r>
            <a:r>
              <a:rPr lang="hu-HU" dirty="0" smtClean="0"/>
              <a:t>hét – 7. </a:t>
            </a:r>
            <a:r>
              <a:rPr lang="hu-HU" dirty="0"/>
              <a:t>hó </a:t>
            </a:r>
            <a:r>
              <a:rPr lang="hu-HU" dirty="0" err="1" smtClean="0"/>
              <a:t>posztnatális</a:t>
            </a:r>
            <a:r>
              <a:rPr lang="hu-HU" dirty="0" smtClean="0"/>
              <a:t>:  </a:t>
            </a:r>
            <a:r>
              <a:rPr lang="hu-HU" dirty="0" err="1" smtClean="0"/>
              <a:t>nervus</a:t>
            </a:r>
            <a:r>
              <a:rPr lang="hu-HU" dirty="0" smtClean="0"/>
              <a:t> </a:t>
            </a:r>
            <a:r>
              <a:rPr lang="hu-HU" dirty="0" err="1" smtClean="0"/>
              <a:t>opticus</a:t>
            </a:r>
            <a:r>
              <a:rPr lang="hu-HU" dirty="0" smtClean="0"/>
              <a:t> (látóideg)</a:t>
            </a:r>
            <a:endParaRPr lang="hu-HU" dirty="0"/>
          </a:p>
          <a:p>
            <a:pPr lvl="1"/>
            <a:r>
              <a:rPr lang="hu-HU" dirty="0"/>
              <a:t> 7. hét </a:t>
            </a:r>
            <a:r>
              <a:rPr lang="hu-HU" dirty="0" err="1" smtClean="0"/>
              <a:t>posztnatális</a:t>
            </a:r>
            <a:r>
              <a:rPr lang="hu-HU" dirty="0" smtClean="0"/>
              <a:t> </a:t>
            </a:r>
            <a:r>
              <a:rPr lang="hu-HU" dirty="0"/>
              <a:t>– 8. hónap </a:t>
            </a:r>
            <a:r>
              <a:rPr lang="hu-HU" dirty="0" err="1"/>
              <a:t>posztnatális</a:t>
            </a:r>
            <a:r>
              <a:rPr lang="hu-HU" dirty="0" smtClean="0"/>
              <a:t> </a:t>
            </a:r>
            <a:r>
              <a:rPr lang="hu-HU" dirty="0"/>
              <a:t>- CGL</a:t>
            </a:r>
          </a:p>
          <a:p>
            <a:r>
              <a:rPr lang="hu-HU" dirty="0"/>
              <a:t>Gyermekkorig: magasabb kérgi központok</a:t>
            </a:r>
          </a:p>
          <a:p>
            <a:r>
              <a:rPr lang="hu-HU" dirty="0"/>
              <a:t>A különböző feldolgozó rendszerek nem egyforma sebességgel fejlődnek</a:t>
            </a:r>
            <a:r>
              <a:rPr lang="hu-HU" dirty="0" smtClean="0"/>
              <a:t>.</a:t>
            </a:r>
          </a:p>
          <a:p>
            <a:r>
              <a:rPr lang="hu-HU" dirty="0" smtClean="0"/>
              <a:t>Általános el: először pólusok, majd középtől szélre, illetve kéregalatti majd kérgi területek.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4711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Amiben rosszak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Látásélesség: 20/600 (800), kb. 30 cm-re lát</a:t>
            </a:r>
          </a:p>
          <a:p>
            <a:r>
              <a:rPr lang="hu-HU" dirty="0" smtClean="0"/>
              <a:t>Csőlátása van (kb. 10 foknyit fog be)</a:t>
            </a:r>
          </a:p>
          <a:p>
            <a:r>
              <a:rPr lang="hu-HU" dirty="0" smtClean="0"/>
              <a:t>Textúrát nem lát</a:t>
            </a:r>
          </a:p>
          <a:p>
            <a:r>
              <a:rPr lang="hu-HU" dirty="0" smtClean="0"/>
              <a:t>Szegényes színészlelés</a:t>
            </a:r>
          </a:p>
          <a:p>
            <a:r>
              <a:rPr lang="hu-HU" dirty="0" smtClean="0"/>
              <a:t>3 és fél hónapig nincs </a:t>
            </a:r>
            <a:r>
              <a:rPr lang="hu-HU" dirty="0" err="1" smtClean="0"/>
              <a:t>binokularitás</a:t>
            </a:r>
            <a:endParaRPr lang="hu-HU" dirty="0" smtClean="0"/>
          </a:p>
          <a:p>
            <a:r>
              <a:rPr lang="hu-HU" dirty="0" smtClean="0"/>
              <a:t>Ragadós </a:t>
            </a:r>
            <a:r>
              <a:rPr lang="hu-HU" dirty="0" err="1" smtClean="0"/>
              <a:t>fixáció</a:t>
            </a:r>
            <a:r>
              <a:rPr lang="hu-HU" dirty="0" smtClean="0"/>
              <a:t> az első 1-2 </a:t>
            </a:r>
            <a:r>
              <a:rPr lang="hu-HU" dirty="0" smtClean="0"/>
              <a:t>hónapban</a:t>
            </a:r>
          </a:p>
          <a:p>
            <a:r>
              <a:rPr lang="hu-HU" dirty="0" smtClean="0"/>
              <a:t>Tárgyállandóság</a:t>
            </a:r>
            <a:r>
              <a:rPr lang="hu-HU" dirty="0" smtClean="0"/>
              <a:t>: másfél éves korra felnőttszerű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704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el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85" b="19685"/>
          <a:stretch>
            <a:fillRect/>
          </a:stretch>
        </p:blipFill>
        <p:spPr>
          <a:xfrm>
            <a:off x="0" y="2057400"/>
            <a:ext cx="8991600" cy="36941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6935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"/>
          <p:cNvGraphicFramePr>
            <a:graphicFrameLocks/>
          </p:cNvGraphicFramePr>
          <p:nvPr>
            <p:extLst/>
          </p:nvPr>
        </p:nvGraphicFramePr>
        <p:xfrm>
          <a:off x="539552" y="908720"/>
          <a:ext cx="7975848" cy="5459410"/>
        </p:xfrm>
        <a:graphic>
          <a:graphicData uri="http://schemas.openxmlformats.org/drawingml/2006/table">
            <a:tbl>
              <a:tblPr/>
              <a:tblGrid>
                <a:gridCol w="644513"/>
                <a:gridCol w="1450154"/>
                <a:gridCol w="5881181"/>
              </a:tblGrid>
              <a:tr h="55886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Óra</a:t>
                      </a:r>
                      <a:endParaRPr kumimoji="0" lang="hu-HU" altLang="hu-H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Időpont</a:t>
                      </a:r>
                      <a:endParaRPr kumimoji="0" lang="hu-HU" altLang="hu-H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Téma</a:t>
                      </a:r>
                      <a:endParaRPr kumimoji="0" lang="hu-HU" altLang="hu-H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70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február 7.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Óramegbeszélés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február 14.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arcok speciálisak (?), korai modellek, arcok reprezentációja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3.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február 21.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Fejlődési adatok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6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4.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február 28.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arcon tükröződő érzelmek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5.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március 7.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Szociális aspektusok (tekintet iránya, nem, kor, attraktivitás)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6.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március 14.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1. Zárthelyi dolgozat</a:t>
                      </a:r>
                      <a:endParaRPr kumimoji="0" lang="hu-HU" altLang="hu-H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70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7.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március 21.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arcok idegi reprezentációja - elektrofiziológia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8.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március 28.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arcok idegi reprezentációja – képalkotó eljárások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9.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április 4.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arcfelismerési zavar I.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10.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április 11.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arcfelismerési zavar II., fejlődési rendellenességek, pszichiátria és arcok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11.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április 18.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Alkalmazások és érdekességek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12.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április 25.</a:t>
                      </a:r>
                      <a:endParaRPr kumimoji="0" lang="hu-HU" altLang="hu-H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TTK Dékáni Szünet</a:t>
                      </a:r>
                      <a:endParaRPr kumimoji="0" lang="hu-HU" altLang="hu-H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70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13.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május 2.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2. Zárthelyi dolgozat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14.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május 9.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Javító-/Pótló ZH alkalom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2" descr="https://encrypted-tbn3.gstatic.com/images?q=tbn:ANd9GcQPQ9ttBxdK7QMlI6_ejJnnOcUdRZ_IVeyXFTracIXqFF2R4arT2d8K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976" y="1512777"/>
            <a:ext cx="236984" cy="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encrypted-tbn3.gstatic.com/images?q=tbn:ANd9GcQPQ9ttBxdK7QMlI6_ejJnnOcUdRZ_IVeyXFTracIXqFF2R4arT2d8K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635" y="1867879"/>
            <a:ext cx="236984" cy="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1777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Tárgyállandóság fokozatai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hu-HU" sz="2400" dirty="0">
                <a:latin typeface="Tahoma" pitchFamily="34" charset="0"/>
              </a:rPr>
              <a:t>0-4 (8?) hó: out of </a:t>
            </a:r>
            <a:r>
              <a:rPr lang="hu-HU" sz="2400" dirty="0" err="1">
                <a:latin typeface="Tahoma" pitchFamily="34" charset="0"/>
              </a:rPr>
              <a:t>sight</a:t>
            </a:r>
            <a:r>
              <a:rPr lang="hu-HU" sz="2400" dirty="0">
                <a:latin typeface="Tahoma" pitchFamily="34" charset="0"/>
              </a:rPr>
              <a:t>, out of mind</a:t>
            </a:r>
          </a:p>
          <a:p>
            <a:pPr>
              <a:spcBef>
                <a:spcPct val="50000"/>
              </a:spcBef>
            </a:pPr>
            <a:r>
              <a:rPr lang="hu-HU" sz="2400" dirty="0" smtClean="0">
                <a:latin typeface="Tahoma" pitchFamily="34" charset="0"/>
              </a:rPr>
              <a:t>8 - 12 </a:t>
            </a:r>
            <a:r>
              <a:rPr lang="hu-HU" sz="2400" dirty="0">
                <a:latin typeface="Tahoma" pitchFamily="34" charset="0"/>
              </a:rPr>
              <a:t>hó: kinyúl az elrejtett tárgyért, DE: </a:t>
            </a:r>
          </a:p>
          <a:p>
            <a:pPr>
              <a:spcBef>
                <a:spcPct val="50000"/>
              </a:spcBef>
            </a:pPr>
            <a:r>
              <a:rPr lang="hu-HU" sz="2400" dirty="0" smtClean="0">
                <a:latin typeface="Tahoma" pitchFamily="34" charset="0"/>
              </a:rPr>
              <a:t>18 hó</a:t>
            </a:r>
            <a:r>
              <a:rPr lang="hu-HU" sz="2400" dirty="0">
                <a:latin typeface="Tahoma" pitchFamily="34" charset="0"/>
              </a:rPr>
              <a:t>: felnőtt jellemzők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149080"/>
            <a:ext cx="8279813" cy="2031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758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Jöhet a kérdés …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Na de akkor mit lát egy újszülött az arcokból?</a:t>
            </a:r>
          </a:p>
          <a:p>
            <a:r>
              <a:rPr lang="hu-HU" dirty="0" smtClean="0"/>
              <a:t>Sötétebb és világosabb homályos foltokat!</a:t>
            </a:r>
          </a:p>
          <a:p>
            <a:r>
              <a:rPr lang="hu-HU" dirty="0" smtClean="0"/>
              <a:t>Azaz: durva kontrasztokat, alacsony téri frekvenciákat (homályos képeket)</a:t>
            </a:r>
          </a:p>
          <a:p>
            <a:r>
              <a:rPr lang="hu-HU" dirty="0" smtClean="0"/>
              <a:t>Nehéz tehát egyértelműen kijelenteni, hogy az újszülöttek előnyben részesítik az emberi arcokat.</a:t>
            </a:r>
          </a:p>
          <a:p>
            <a:r>
              <a:rPr lang="hu-HU" dirty="0" smtClean="0"/>
              <a:t>Ráadásul a vizsgálatban használt „inger” …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4197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neonatal face testing paradigm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 contras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31512"/>
            <a:ext cx="5184576" cy="540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67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Ennek ellenére …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/>
              <a:t>Születésüktől fogva preferálják az arcszerű mintázatot, különösen akkor, ha az mozog is (</a:t>
            </a:r>
            <a:r>
              <a:rPr lang="hu-HU" dirty="0" err="1" smtClean="0"/>
              <a:t>Goren</a:t>
            </a:r>
            <a:r>
              <a:rPr lang="hu-HU" dirty="0" smtClean="0"/>
              <a:t> és </a:t>
            </a:r>
            <a:r>
              <a:rPr lang="hu-HU" dirty="0" err="1" smtClean="0"/>
              <a:t>mtsai</a:t>
            </a:r>
            <a:r>
              <a:rPr lang="hu-HU" dirty="0" smtClean="0"/>
              <a:t>., 1975; Maurer és Young, 1983)</a:t>
            </a:r>
          </a:p>
          <a:p>
            <a:r>
              <a:rPr lang="hu-HU" dirty="0" smtClean="0"/>
              <a:t>Elég erre a 3 pont mintázat is (kettő fent, egy lent)</a:t>
            </a:r>
          </a:p>
          <a:p>
            <a:r>
              <a:rPr lang="hu-HU" dirty="0" smtClean="0"/>
              <a:t>Mi lehet az arcpreferencia oka?</a:t>
            </a:r>
          </a:p>
          <a:p>
            <a:pPr lvl="1"/>
            <a:r>
              <a:rPr lang="hu-HU" dirty="0" smtClean="0"/>
              <a:t>A: Az agyi régiók kvázi tudják, mi lesz majd a feladatuk, tehát a feldolgozás arc-specifikus, csak éretlen.</a:t>
            </a:r>
          </a:p>
          <a:p>
            <a:pPr lvl="1"/>
            <a:r>
              <a:rPr lang="hu-HU" dirty="0" smtClean="0"/>
              <a:t>B: A mintázat vonzza őket, lényegtelen, hogy ez arc-e.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7551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köztes megoldás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Johnson és </a:t>
            </a:r>
            <a:r>
              <a:rPr lang="hu-HU" sz="2800" dirty="0" err="1" smtClean="0"/>
              <a:t>Morton</a:t>
            </a:r>
            <a:r>
              <a:rPr lang="hu-HU" sz="2800" dirty="0" smtClean="0"/>
              <a:t> 1991-es modellje</a:t>
            </a:r>
          </a:p>
          <a:p>
            <a:r>
              <a:rPr lang="hu-HU" sz="2800" dirty="0" smtClean="0"/>
              <a:t>Abból a viselkedéses adatból indultak ki, hogy a kezdeti arcpreferencia 1 hónapos korban eltűnik és csak 2-3 hónapos korban jelenik meg újra</a:t>
            </a:r>
            <a:endParaRPr lang="hu-HU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89040"/>
            <a:ext cx="4598665" cy="2967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05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Kettős út modell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Két rendszer egymást váltva alakítja ki bennük az arcpreferenciát</a:t>
            </a:r>
          </a:p>
          <a:p>
            <a:r>
              <a:rPr lang="hu-HU" dirty="0" smtClean="0"/>
              <a:t>Egy kezdeti, ősi (CONSPEC) „gyors és piszkos” rendszer – elsősorban kéregalatti struktúrák kontrollja alatt</a:t>
            </a:r>
          </a:p>
          <a:p>
            <a:r>
              <a:rPr lang="hu-HU" dirty="0" smtClean="0"/>
              <a:t>Majd egy kérgi területeket érintő rendszer (CONLEARN), mely segít a babának megtanulni az egyes arcokat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3598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064"/>
            <a:ext cx="9144000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293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smtClean="0"/>
              <a:t>Alternatív elképzelés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6275040" cy="4525963"/>
          </a:xfrm>
        </p:spPr>
        <p:txBody>
          <a:bodyPr>
            <a:normAutofit lnSpcReduction="10000"/>
          </a:bodyPr>
          <a:lstStyle/>
          <a:p>
            <a:r>
              <a:rPr lang="hu-HU" sz="2800" dirty="0" err="1" smtClean="0"/>
              <a:t>Banks</a:t>
            </a:r>
            <a:r>
              <a:rPr lang="hu-HU" sz="2800" dirty="0" smtClean="0"/>
              <a:t> és </a:t>
            </a:r>
            <a:r>
              <a:rPr lang="hu-HU" sz="2800" dirty="0" err="1" smtClean="0"/>
              <a:t>Salapatek</a:t>
            </a:r>
            <a:r>
              <a:rPr lang="hu-HU" sz="2800" dirty="0" smtClean="0"/>
              <a:t>, 1981</a:t>
            </a:r>
          </a:p>
          <a:p>
            <a:r>
              <a:rPr lang="hu-HU" sz="2800" dirty="0" smtClean="0"/>
              <a:t>Inkább egy mintázatpreferencia van – a vizuális rendszerükhöz a könnyebb feldolgozáshoz leginkább passzoló ingereket szeretik</a:t>
            </a:r>
          </a:p>
          <a:p>
            <a:r>
              <a:rPr lang="hu-HU" sz="2800" dirty="0" smtClean="0"/>
              <a:t>Ha két inger a fenti szempontból megegyezik, akkor strukturális tulajdonságok alapján tesznek különbséget</a:t>
            </a:r>
          </a:p>
          <a:p>
            <a:pPr lvl="1"/>
            <a:r>
              <a:rPr lang="hu-HU" sz="2400" dirty="0" smtClean="0"/>
              <a:t>Ezzel magyarázván a normál arc előnyben részesítését a </a:t>
            </a:r>
            <a:r>
              <a:rPr lang="hu-HU" sz="2400" dirty="0" err="1" smtClean="0"/>
              <a:t>scrambled</a:t>
            </a:r>
            <a:r>
              <a:rPr lang="hu-HU" sz="2400" dirty="0" smtClean="0"/>
              <a:t> arccal szemben</a:t>
            </a: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333" y="0"/>
            <a:ext cx="2053063" cy="206330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356992"/>
            <a:ext cx="24765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Legyünk egy kicsit pszichológusok!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dirty="0" smtClean="0"/>
              <a:t>Mi a helyzet az egyedi arcok felismerésével? (avagy azonnal megismeri és imádja anyut a baba?)</a:t>
            </a:r>
          </a:p>
          <a:p>
            <a:r>
              <a:rPr lang="hu-HU" dirty="0" err="1" smtClean="0"/>
              <a:t>Bushnell</a:t>
            </a:r>
            <a:r>
              <a:rPr lang="hu-HU" dirty="0" smtClean="0"/>
              <a:t>, 2001: az ébren töltött idő esetén annak minél nagyobb hányadát tölti a gondozó nézegetésével, annál inkább preferálni fogja annak arcát </a:t>
            </a:r>
            <a:r>
              <a:rPr lang="hu-HU" dirty="0" smtClean="0"/>
              <a:t>(akár 15 perces késleltetéskor </a:t>
            </a:r>
            <a:r>
              <a:rPr lang="hu-HU" dirty="0" smtClean="0"/>
              <a:t>is)</a:t>
            </a:r>
          </a:p>
          <a:p>
            <a:r>
              <a:rPr lang="hu-HU" dirty="0" smtClean="0"/>
              <a:t>Ráadásul már 3 hónapos kortól képesek arra, hogy ha más nézőpontból látnak egy arcot, attól még azt ugyanahhoz az emberhez </a:t>
            </a:r>
            <a:r>
              <a:rPr lang="hu-HU" dirty="0" smtClean="0"/>
              <a:t>társítsák</a:t>
            </a:r>
          </a:p>
          <a:p>
            <a:pPr lvl="1"/>
            <a:r>
              <a:rPr lang="hu-HU" dirty="0" smtClean="0"/>
              <a:t>Oka lehet: már az anyaméhben is tapogatja a saját arcát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7558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Mire támaszkodik a felismerésnél?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700808"/>
            <a:ext cx="5328592" cy="4925144"/>
          </a:xfrm>
        </p:spPr>
        <p:txBody>
          <a:bodyPr>
            <a:normAutofit/>
          </a:bodyPr>
          <a:lstStyle/>
          <a:p>
            <a:r>
              <a:rPr lang="hu-HU" sz="2400" dirty="0" smtClean="0"/>
              <a:t>Ehhez a legjobb módszer: szemmozgás követése</a:t>
            </a:r>
          </a:p>
          <a:p>
            <a:r>
              <a:rPr lang="hu-HU" sz="2400" dirty="0" smtClean="0"/>
              <a:t>Már 3 hónapos kortól a szokásos csúcsára állított háromszög mintázat, de kisebb </a:t>
            </a:r>
            <a:r>
              <a:rPr lang="hu-HU" sz="2400" dirty="0" err="1" smtClean="0"/>
              <a:t>fixációk</a:t>
            </a:r>
            <a:endParaRPr lang="hu-HU" sz="2400" dirty="0" smtClean="0"/>
          </a:p>
          <a:p>
            <a:r>
              <a:rPr lang="hu-HU" sz="2400" dirty="0" smtClean="0"/>
              <a:t>Külső információk előnyben </a:t>
            </a:r>
            <a:r>
              <a:rPr lang="hu-HU" sz="2400" dirty="0" smtClean="0"/>
              <a:t>részesítése (haj, kiegészítők)</a:t>
            </a:r>
            <a:endParaRPr lang="hu-HU" sz="2400" dirty="0" smtClean="0"/>
          </a:p>
          <a:p>
            <a:r>
              <a:rPr lang="hu-HU" sz="2400" dirty="0" smtClean="0"/>
              <a:t>Kb. fél éves korra válik holisztikussá a feldolgozás</a:t>
            </a:r>
          </a:p>
          <a:p>
            <a:r>
              <a:rPr lang="hu-HU" sz="2400" dirty="0" smtClean="0"/>
              <a:t>Cserében ebben az időszakban még nincsenek csoportos torzítások</a:t>
            </a:r>
            <a:r>
              <a:rPr lang="hu-HU" sz="2400" dirty="0" smtClean="0"/>
              <a:t>!</a:t>
            </a:r>
          </a:p>
          <a:p>
            <a:pPr lvl="1"/>
            <a:r>
              <a:rPr lang="hu-HU" sz="2000" dirty="0" smtClean="0"/>
              <a:t>Pl. másik rassz hatás</a:t>
            </a:r>
            <a:endParaRPr lang="hu-HU" sz="2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782" y="1844824"/>
            <a:ext cx="3276218" cy="495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47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>4. </a:t>
            </a:r>
            <a:r>
              <a:rPr lang="hu-HU" b="1" dirty="0"/>
              <a:t>Fejlődéses adatok</a:t>
            </a:r>
            <a:r>
              <a:rPr lang="hu-HU" b="1" dirty="0" smtClean="0"/>
              <a:t/>
            </a:r>
            <a:br>
              <a:rPr lang="hu-HU" b="1" dirty="0" smtClean="0"/>
            </a:br>
            <a:endParaRPr lang="hu-HU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Viselkedéses jellegzetességek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1064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Magyarázata …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Nelson, 2001: a babák perceptuális szűkítésen mennek át fejlődésük során</a:t>
            </a:r>
          </a:p>
          <a:p>
            <a:r>
              <a:rPr lang="hu-HU" dirty="0" smtClean="0"/>
              <a:t>Kezdetben mindenre elő vannak hangolva</a:t>
            </a:r>
          </a:p>
          <a:p>
            <a:r>
              <a:rPr lang="hu-HU" dirty="0" smtClean="0"/>
              <a:t>Később a kevésbé vagy egyáltalán nem észlelt objektumok már nem lesznek megkülönböztethetőek/felismerhetőek</a:t>
            </a:r>
          </a:p>
        </p:txBody>
      </p:sp>
    </p:spTree>
    <p:extLst>
      <p:ext uri="{BB962C8B-B14F-4D97-AF65-F5344CB8AC3E}">
        <p14:creationId xmlns:p14="http://schemas.microsoft.com/office/powerpoint/2010/main" val="224788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Egész életen át tartó folyamat …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Amennyire az eddigiek alapján zseniknek tűnnének a gyermekek …</a:t>
            </a:r>
          </a:p>
          <a:p>
            <a:r>
              <a:rPr lang="hu-HU" dirty="0" smtClean="0"/>
              <a:t>Még 10 éves korukban sem mutatnak minden szinten felnőttszerű mintázatot</a:t>
            </a:r>
          </a:p>
          <a:p>
            <a:r>
              <a:rPr lang="hu-HU" dirty="0" smtClean="0"/>
              <a:t>Serdülőkor környékén stagnálás (általánosabb kognitív </a:t>
            </a:r>
            <a:r>
              <a:rPr lang="hu-HU" dirty="0" smtClean="0"/>
              <a:t>jellegzetesség, nem korlátozódik csak az arcokra!)</a:t>
            </a:r>
            <a:endParaRPr lang="hu-HU" dirty="0" smtClean="0"/>
          </a:p>
          <a:p>
            <a:r>
              <a:rPr lang="hu-HU" dirty="0" smtClean="0"/>
              <a:t>Tudjuk, hogy az idegrendszer érése, és a frontális kéreg </a:t>
            </a:r>
            <a:r>
              <a:rPr lang="hu-HU" dirty="0" err="1" smtClean="0"/>
              <a:t>mielinizációja</a:t>
            </a:r>
            <a:r>
              <a:rPr lang="hu-HU" dirty="0" smtClean="0"/>
              <a:t> is ekkorra tehető!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4635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Összességében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A felnőttek és a gyerekek </a:t>
            </a:r>
            <a:r>
              <a:rPr lang="hu-HU" u="sng" dirty="0" smtClean="0"/>
              <a:t>nem minőségileg </a:t>
            </a:r>
            <a:r>
              <a:rPr lang="hu-HU" dirty="0" smtClean="0"/>
              <a:t>eltérő módon dolgozzák fel az arcokat.</a:t>
            </a:r>
          </a:p>
          <a:p>
            <a:r>
              <a:rPr lang="hu-HU" dirty="0" smtClean="0"/>
              <a:t>Valószínűleg a kódolás kevésbé hatékony</a:t>
            </a:r>
          </a:p>
          <a:p>
            <a:r>
              <a:rPr lang="hu-HU" dirty="0" smtClean="0"/>
              <a:t>Nem hagyhatjuk figyelmen kívül azonban egyéb kognitív funkcióik fejletlenségét/éretlenségét sem (kisebb emlékezeti kapacitás, figyelem/koncentráció korlátai, kisebb motiváció a vizsgálatokban/kísérletekben való részvételre)</a:t>
            </a:r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58278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"/>
          <p:cNvGraphicFramePr>
            <a:graphicFrameLocks/>
          </p:cNvGraphicFramePr>
          <p:nvPr>
            <p:extLst/>
          </p:nvPr>
        </p:nvGraphicFramePr>
        <p:xfrm>
          <a:off x="539552" y="908720"/>
          <a:ext cx="7975848" cy="5459410"/>
        </p:xfrm>
        <a:graphic>
          <a:graphicData uri="http://schemas.openxmlformats.org/drawingml/2006/table">
            <a:tbl>
              <a:tblPr/>
              <a:tblGrid>
                <a:gridCol w="644513"/>
                <a:gridCol w="1450154"/>
                <a:gridCol w="5881181"/>
              </a:tblGrid>
              <a:tr h="55886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Óra</a:t>
                      </a:r>
                      <a:endParaRPr kumimoji="0" lang="hu-HU" altLang="hu-H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Időpont</a:t>
                      </a:r>
                      <a:endParaRPr kumimoji="0" lang="hu-HU" altLang="hu-H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Téma</a:t>
                      </a:r>
                      <a:endParaRPr kumimoji="0" lang="hu-HU" altLang="hu-H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70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február 7.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Óramegbeszélés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február 14.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arcok speciálisak (?), korai modellek, arcok reprezentációja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3.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február 21.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Fejlődési adatok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6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4.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február 28.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arcon tükröződő érzelmek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5.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március 7.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Szociális aspektusok (tekintet iránya, nem, kor, attraktivitás)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6.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március 14.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1. Zárthelyi dolgozat</a:t>
                      </a:r>
                      <a:endParaRPr kumimoji="0" lang="hu-HU" altLang="hu-H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70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7.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március 21.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arcok idegi reprezentációja - elektrofiziológia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8.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március 28.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arcok idegi reprezentációja – képalkotó eljárások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9.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április 4.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arcfelismerési zavar I.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10.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április 11.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arcfelismerési zavar II., fejlődési rendellenességek, pszichiátria és arcok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11.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április 18.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Alkalmazások és érdekességek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12.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április 25.</a:t>
                      </a:r>
                      <a:endParaRPr kumimoji="0" lang="hu-HU" altLang="hu-H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TTK Dékáni Szünet</a:t>
                      </a:r>
                      <a:endParaRPr kumimoji="0" lang="hu-HU" altLang="hu-H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70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13.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május 2.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2. Zárthelyi dolgozat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14.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május 9.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Javító-/Pótló ZH alkalom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2" descr="https://encrypted-tbn3.gstatic.com/images?q=tbn:ANd9GcQPQ9ttBxdK7QMlI6_ejJnnOcUdRZ_IVeyXFTracIXqFF2R4arT2d8K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976" y="1512777"/>
            <a:ext cx="236984" cy="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encrypted-tbn3.gstatic.com/images?q=tbn:ANd9GcQPQ9ttBxdK7QMlI6_ejJnnOcUdRZ_IVeyXFTracIXqFF2R4arT2d8K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635" y="1867879"/>
            <a:ext cx="236984" cy="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encrypted-tbn3.gstatic.com/images?q=tbn:ANd9GcQPQ9ttBxdK7QMlI6_ejJnnOcUdRZ_IVeyXFTracIXqFF2R4arT2d8K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976" y="2237250"/>
            <a:ext cx="236984" cy="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4386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Felmerülő kérdések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Mit észlel egy újszülött a világból?</a:t>
            </a:r>
          </a:p>
          <a:p>
            <a:r>
              <a:rPr lang="hu-HU" dirty="0" smtClean="0"/>
              <a:t>Meg tudja-e különböztetni az arcokat más ingerektől?</a:t>
            </a:r>
          </a:p>
          <a:p>
            <a:r>
              <a:rPr lang="hu-HU" dirty="0" smtClean="0"/>
              <a:t>Van-e arcpreferenciája?</a:t>
            </a:r>
          </a:p>
          <a:p>
            <a:r>
              <a:rPr lang="hu-HU" dirty="0" smtClean="0"/>
              <a:t>Ha igen, akkor melyik arcot részesíti előnyben?</a:t>
            </a:r>
          </a:p>
          <a:p>
            <a:r>
              <a:rPr lang="hu-HU" dirty="0" smtClean="0"/>
              <a:t>És a nagy klasszikus: öröklött vagy környezeti hatásokra alakul ki?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7212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Módszertani specialitás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hu-HU" dirty="0" err="1" smtClean="0"/>
              <a:t>Khm</a:t>
            </a:r>
            <a:r>
              <a:rPr lang="hu-HU" dirty="0" smtClean="0"/>
              <a:t>… a vizsgált csoportunk elég speciális, emiatt a vizsgálati módszerek is nagyon egyediek (a szkeptikusokat emiatt nehéz meggyőzni arról, hogy az ezek által szolgáltatott adatok megbízhatóak-e)</a:t>
            </a:r>
          </a:p>
          <a:p>
            <a:r>
              <a:rPr lang="hu-HU" dirty="0" smtClean="0"/>
              <a:t>Ami probléma: beszéd hiánya, idegrendszeri éretlenség, motoros éretlenség, bioritmus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6473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Kitérő – Agy és fejlődés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</p:spPr>
        <p:txBody>
          <a:bodyPr>
            <a:normAutofit fontScale="85000" lnSpcReduction="20000"/>
          </a:bodyPr>
          <a:lstStyle/>
          <a:p>
            <a:r>
              <a:rPr lang="hu-HU" altLang="hu-HU" dirty="0" smtClean="0"/>
              <a:t>Thompson </a:t>
            </a:r>
            <a:r>
              <a:rPr lang="hu-HU" altLang="hu-HU" dirty="0"/>
              <a:t>és munkatársai, 2000</a:t>
            </a:r>
          </a:p>
          <a:p>
            <a:pPr lvl="1"/>
            <a:r>
              <a:rPr lang="hu-HU" altLang="hu-HU" dirty="0"/>
              <a:t> a </a:t>
            </a:r>
            <a:r>
              <a:rPr lang="hu-HU" altLang="hu-HU" dirty="0" smtClean="0"/>
              <a:t>fejlődés 4 </a:t>
            </a:r>
            <a:r>
              <a:rPr lang="hu-HU" altLang="hu-HU" dirty="0"/>
              <a:t>dimenziós </a:t>
            </a:r>
            <a:r>
              <a:rPr lang="hu-HU" altLang="hu-HU" dirty="0" smtClean="0"/>
              <a:t>ábrázolása</a:t>
            </a:r>
            <a:endParaRPr lang="hu-HU" altLang="hu-HU" dirty="0"/>
          </a:p>
          <a:p>
            <a:pPr lvl="1"/>
            <a:r>
              <a:rPr lang="hu-HU" altLang="hu-HU" dirty="0"/>
              <a:t>Vannak ugrásszerű és lassú, fokozatos változások is (figyelmük középpontjában a corpus </a:t>
            </a:r>
            <a:r>
              <a:rPr lang="hu-HU" altLang="hu-HU" dirty="0" err="1"/>
              <a:t>callosum</a:t>
            </a:r>
            <a:r>
              <a:rPr lang="hu-HU" altLang="hu-HU" dirty="0"/>
              <a:t> állt)</a:t>
            </a:r>
          </a:p>
          <a:p>
            <a:pPr lvl="1"/>
            <a:r>
              <a:rPr lang="hu-HU" altLang="hu-HU" dirty="0"/>
              <a:t>Frontális kéreg: 2-4 éves korban „</a:t>
            </a:r>
            <a:r>
              <a:rPr lang="hu-HU" altLang="hu-HU" dirty="0" err="1"/>
              <a:t>túlaktiváció</a:t>
            </a:r>
            <a:r>
              <a:rPr lang="hu-HU" altLang="hu-HU" dirty="0"/>
              <a:t>”, ezt vonják el a későbbi fejlődések (pl.: nyelv)</a:t>
            </a:r>
          </a:p>
          <a:p>
            <a:endParaRPr lang="hu-H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8024" y="1196752"/>
            <a:ext cx="3970337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253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4525963"/>
          </a:xfrm>
        </p:spPr>
        <p:txBody>
          <a:bodyPr/>
          <a:lstStyle/>
          <a:p>
            <a:r>
              <a:rPr lang="hu-HU" dirty="0" err="1" smtClean="0"/>
              <a:t>Sowell</a:t>
            </a:r>
            <a:r>
              <a:rPr lang="hu-HU" dirty="0" smtClean="0"/>
              <a:t> és munkatársai, 2001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18"/>
          <a:stretch/>
        </p:blipFill>
        <p:spPr>
          <a:xfrm>
            <a:off x="2843808" y="2348880"/>
            <a:ext cx="5557882" cy="337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636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u-HU" sz="3200" dirty="0" err="1" smtClean="0"/>
              <a:t>Toga</a:t>
            </a:r>
            <a:r>
              <a:rPr lang="hu-HU" sz="3200" dirty="0" smtClean="0"/>
              <a:t> és </a:t>
            </a:r>
            <a:r>
              <a:rPr lang="hu-HU" sz="3200" dirty="0" err="1" smtClean="0"/>
              <a:t>mtsai</a:t>
            </a:r>
            <a:r>
              <a:rPr lang="hu-HU" sz="3200" dirty="0" smtClean="0"/>
              <a:t>., 2006</a:t>
            </a:r>
            <a:endParaRPr lang="hu-HU" sz="3200" dirty="0"/>
          </a:p>
        </p:txBody>
      </p:sp>
      <p:pic>
        <p:nvPicPr>
          <p:cNvPr id="4" name="Picture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476672"/>
            <a:ext cx="4680520" cy="581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67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két bevett vizsgálati módszer (1)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r>
              <a:rPr lang="hu-HU" dirty="0" smtClean="0"/>
              <a:t>Nézéspreferencia-vizsgálat</a:t>
            </a:r>
          </a:p>
          <a:p>
            <a:pPr lvl="1"/>
            <a:r>
              <a:rPr lang="hu-HU" dirty="0" smtClean="0"/>
              <a:t>A két oldalon két különböző tárgyat mutatnak a babának, nézik, mennyi időt tölt ezek nézésével</a:t>
            </a:r>
          </a:p>
          <a:p>
            <a:pPr lvl="1"/>
            <a:r>
              <a:rPr lang="hu-HU" dirty="0" smtClean="0"/>
              <a:t>Feltevés: jobban érdekli (szereti?) – tovább nézi</a:t>
            </a:r>
            <a:r>
              <a:rPr lang="hu-HU" dirty="0"/>
              <a:t>; lényeg: </a:t>
            </a:r>
            <a:r>
              <a:rPr lang="hu-HU" dirty="0" smtClean="0"/>
              <a:t>különbséget tud tenni</a:t>
            </a:r>
            <a:endParaRPr lang="hu-H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05064"/>
            <a:ext cx="3268663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275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1456</Words>
  <Application>Microsoft Office PowerPoint</Application>
  <PresentationFormat>Diavetítés a képernyőre (4:3 oldalarány)</PresentationFormat>
  <Paragraphs>218</Paragraphs>
  <Slides>33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33</vt:i4>
      </vt:variant>
    </vt:vector>
  </HeadingPairs>
  <TitlesOfParts>
    <vt:vector size="39" baseType="lpstr">
      <vt:lpstr>ＭＳ Ｐゴシック</vt:lpstr>
      <vt:lpstr>Arial</vt:lpstr>
      <vt:lpstr>Calibri</vt:lpstr>
      <vt:lpstr>Tahoma</vt:lpstr>
      <vt:lpstr>Wingdings</vt:lpstr>
      <vt:lpstr>Office-téma</vt:lpstr>
      <vt:lpstr>Az emberi arcok  Fejlődési adatok </vt:lpstr>
      <vt:lpstr>PowerPoint bemutató</vt:lpstr>
      <vt:lpstr> 4. Fejlődéses adatok </vt:lpstr>
      <vt:lpstr>Felmerülő kérdések</vt:lpstr>
      <vt:lpstr>Módszertani specialitás</vt:lpstr>
      <vt:lpstr>Kitérő – Agy és fejlődés</vt:lpstr>
      <vt:lpstr>PowerPoint bemutató</vt:lpstr>
      <vt:lpstr>Toga és mtsai., 2006</vt:lpstr>
      <vt:lpstr>A két bevett vizsgálati módszer (1)</vt:lpstr>
      <vt:lpstr>A két bevett vizsgálati módszer (2)</vt:lpstr>
      <vt:lpstr>A legkisebbekkel</vt:lpstr>
      <vt:lpstr>Még két specialitás</vt:lpstr>
      <vt:lpstr>A vizuális rendszer főbb állomásai</vt:lpstr>
      <vt:lpstr>A vizuális érés</vt:lpstr>
      <vt:lpstr>PowerPoint bemutató</vt:lpstr>
      <vt:lpstr>PowerPoint bemutató</vt:lpstr>
      <vt:lpstr>PowerPoint bemutató</vt:lpstr>
      <vt:lpstr>Amiben rosszak</vt:lpstr>
      <vt:lpstr>PowerPoint bemutató</vt:lpstr>
      <vt:lpstr>Tárgyállandóság fokozatai</vt:lpstr>
      <vt:lpstr>Jöhet a kérdés …</vt:lpstr>
      <vt:lpstr>PowerPoint bemutató</vt:lpstr>
      <vt:lpstr>Ennek ellenére …</vt:lpstr>
      <vt:lpstr>A köztes megoldás</vt:lpstr>
      <vt:lpstr>Kettős út modell</vt:lpstr>
      <vt:lpstr>PowerPoint bemutató</vt:lpstr>
      <vt:lpstr>Alternatív elképzelés</vt:lpstr>
      <vt:lpstr>Legyünk egy kicsit pszichológusok!</vt:lpstr>
      <vt:lpstr>Mire támaszkodik a felismerésnél?</vt:lpstr>
      <vt:lpstr>Magyarázata …</vt:lpstr>
      <vt:lpstr>Egész életen át tartó folyamat …</vt:lpstr>
      <vt:lpstr>Összességében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 - kurzus</dc:title>
  <dc:creator>home</dc:creator>
  <cp:lastModifiedBy>Márti</cp:lastModifiedBy>
  <cp:revision>46</cp:revision>
  <dcterms:created xsi:type="dcterms:W3CDTF">2013-12-03T09:10:55Z</dcterms:created>
  <dcterms:modified xsi:type="dcterms:W3CDTF">2017-02-21T09:18:31Z</dcterms:modified>
</cp:coreProperties>
</file>