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9" r:id="rId30"/>
    <p:sldId id="309" r:id="rId31"/>
    <p:sldId id="310" r:id="rId32"/>
    <p:sldId id="311" r:id="rId33"/>
    <p:sldId id="312" r:id="rId34"/>
    <p:sldId id="313" r:id="rId35"/>
    <p:sldId id="314" r:id="rId36"/>
    <p:sldId id="320" r:id="rId37"/>
    <p:sldId id="315" r:id="rId38"/>
    <p:sldId id="316" r:id="rId39"/>
    <p:sldId id="317" r:id="rId40"/>
    <p:sldId id="318" r:id="rId41"/>
    <p:sldId id="282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44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3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4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306C-2042-4265-AA14-1E3FD961306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390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99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36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95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4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32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38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77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3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80309-D7F6-4A7B-8DAD-7B739A3732DF}" type="datetimeFigureOut">
              <a:rPr lang="hu-HU" smtClean="0"/>
              <a:t>2017.02.13.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18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bme.hu/~ktkuser/KURZUSOK/BMETE47A014/2016_2017_2/" TargetMode="External"/><Relationship Id="rId2" Type="http://schemas.openxmlformats.org/officeDocument/2006/relationships/hyperlink" Target="mailto:mzimmer@cogsci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emberi </a:t>
            </a:r>
            <a:r>
              <a:rPr lang="hu-HU" dirty="0" smtClean="0"/>
              <a:t>arcok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altLang="hu-HU" sz="3100" dirty="0"/>
              <a:t>Az arcok speciálisak (?), korai modellek, arcok reprezentációja</a:t>
            </a:r>
            <a: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352928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Zimmer Márta</a:t>
            </a:r>
          </a:p>
          <a:p>
            <a:r>
              <a:rPr lang="hu-HU" sz="1900" dirty="0" err="1" smtClean="0">
                <a:hlinkClick r:id="rId2"/>
              </a:rPr>
              <a:t>mzimmer</a:t>
            </a:r>
            <a:r>
              <a:rPr lang="hu-HU" sz="1900" dirty="0" smtClean="0">
                <a:hlinkClick r:id="rId2"/>
              </a:rPr>
              <a:t>@</a:t>
            </a:r>
            <a:r>
              <a:rPr lang="hu-HU" sz="1900" dirty="0" err="1" smtClean="0">
                <a:hlinkClick r:id="rId2"/>
              </a:rPr>
              <a:t>cogsci.bme.hu</a:t>
            </a:r>
            <a:endParaRPr lang="hu-HU" sz="1900" dirty="0" smtClean="0"/>
          </a:p>
          <a:p>
            <a:endParaRPr lang="hu-HU" sz="1900" dirty="0"/>
          </a:p>
          <a:p>
            <a:r>
              <a:rPr lang="hu-HU" sz="1900" dirty="0">
                <a:hlinkClick r:id="rId3"/>
              </a:rPr>
              <a:t>http://www.cogsci.bme.hu/~ktkuser/KURZUSOK/BMETE47A014/2016_2017_2</a:t>
            </a:r>
            <a:r>
              <a:rPr lang="hu-HU" sz="1900" dirty="0" smtClean="0">
                <a:hlinkClick r:id="rId3"/>
              </a:rPr>
              <a:t>/</a:t>
            </a:r>
            <a:endParaRPr lang="hu-HU" sz="1900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01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Specialitása: felfordítás esetén nehezebb a másodlagos relációk helyes megítélése!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2813"/>
            <a:ext cx="4864860" cy="32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7" y="2780928"/>
            <a:ext cx="4849580" cy="322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/>
          <p:cNvGrpSpPr>
            <a:grpSpLocks/>
          </p:cNvGrpSpPr>
          <p:nvPr/>
        </p:nvGrpSpPr>
        <p:grpSpPr bwMode="auto">
          <a:xfrm>
            <a:off x="1547813" y="1700213"/>
            <a:ext cx="6191250" cy="3097212"/>
            <a:chOff x="975" y="1071"/>
            <a:chExt cx="3900" cy="1951"/>
          </a:xfrm>
        </p:grpSpPr>
        <p:pic>
          <p:nvPicPr>
            <p:cNvPr id="20488" name="Picture 8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072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9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47813" y="1700213"/>
            <a:ext cx="6191250" cy="3095625"/>
            <a:chOff x="975" y="1071"/>
            <a:chExt cx="3900" cy="1950"/>
          </a:xfrm>
        </p:grpSpPr>
        <p:pic>
          <p:nvPicPr>
            <p:cNvPr id="20486" name="Picture 12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3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z="3600" dirty="0" smtClean="0"/>
              <a:t>Érvek a </a:t>
            </a:r>
            <a:r>
              <a:rPr lang="hu-HU" sz="3600" dirty="0" err="1" smtClean="0"/>
              <a:t>konfigurális</a:t>
            </a:r>
            <a:r>
              <a:rPr lang="hu-HU" sz="3600" dirty="0" smtClean="0"/>
              <a:t> feldolgozásra (2)</a:t>
            </a:r>
            <a:br>
              <a:rPr lang="hu-HU" sz="3600" dirty="0" smtClean="0"/>
            </a:br>
            <a:r>
              <a:rPr lang="hu-HU" sz="3600" dirty="0" smtClean="0"/>
              <a:t>Thatcher – illúzió (Thompson, 1980)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486400"/>
            <a:ext cx="836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hu-HU"/>
              <a:t>Fordított állású arcban nehéz észrevenni az egyenes állású</a:t>
            </a:r>
          </a:p>
          <a:p>
            <a:pPr eaLnBrk="1" hangingPunct="1"/>
            <a:r>
              <a:rPr lang="hu-HU"/>
              <a:t>szemeket és szájat – visszafordítva azonnal feltűnik a gond. </a:t>
            </a:r>
          </a:p>
        </p:txBody>
      </p:sp>
    </p:spTree>
    <p:extLst>
      <p:ext uri="{BB962C8B-B14F-4D97-AF65-F5344CB8AC3E}">
        <p14:creationId xmlns:p14="http://schemas.microsoft.com/office/powerpoint/2010/main" val="101745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Joggal adódik a kérdés …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Ez a biztos érv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mellett?</a:t>
            </a:r>
          </a:p>
          <a:p>
            <a:endParaRPr lang="hu-HU" dirty="0"/>
          </a:p>
          <a:p>
            <a:r>
              <a:rPr lang="hu-HU" dirty="0" smtClean="0"/>
              <a:t>Netán ez a felfordítás valamely specifikus jellegzetessége?</a:t>
            </a:r>
          </a:p>
          <a:p>
            <a:endParaRPr lang="hu-HU" dirty="0"/>
          </a:p>
          <a:p>
            <a:r>
              <a:rPr lang="hu-HU" dirty="0" smtClean="0"/>
              <a:t>Terv: keressünk olyan jelenséget, amely egyenes állású arcok esetén is az egészleges feldolgozás mellett érvel!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00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8"/>
          <p:cNvSpPr>
            <a:spLocks noGrp="1"/>
          </p:cNvSpPr>
          <p:nvPr>
            <p:ph idx="1"/>
          </p:nvPr>
        </p:nvSpPr>
        <p:spPr>
          <a:xfrm>
            <a:off x="421035" y="2943169"/>
            <a:ext cx="8229600" cy="3006111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 smtClean="0"/>
          </a:p>
          <a:p>
            <a:r>
              <a:rPr lang="hu-HU" dirty="0" smtClean="0"/>
              <a:t>Egészleges/holisztikus feldolgozást támogatja: „összetettarc-hatás” (Young és </a:t>
            </a:r>
            <a:r>
              <a:rPr lang="hu-HU" dirty="0" err="1" smtClean="0"/>
              <a:t>mtsai</a:t>
            </a:r>
            <a:r>
              <a:rPr lang="hu-HU" dirty="0" smtClean="0"/>
              <a:t>, 1987) – a részek nagyon erősen integrálódnak egésszé!</a:t>
            </a:r>
          </a:p>
          <a:p>
            <a:pPr eaLnBrk="1" hangingPunct="1">
              <a:buFontTx/>
              <a:buNone/>
            </a:pPr>
            <a:endParaRPr lang="hu-HU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342"/>
            <a:ext cx="42481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7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9512" y="1977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4000" dirty="0" err="1" smtClean="0"/>
              <a:t>Tanaka</a:t>
            </a:r>
            <a:r>
              <a:rPr lang="hu-HU" sz="4000" dirty="0" smtClean="0"/>
              <a:t> és munkatársai</a:t>
            </a:r>
            <a:br>
              <a:rPr lang="hu-HU" sz="4000" dirty="0" smtClean="0"/>
            </a:br>
            <a:r>
              <a:rPr lang="hu-HU" sz="4000" dirty="0" smtClean="0"/>
              <a:t>(1993, 1997)</a:t>
            </a:r>
            <a:endParaRPr lang="hu-HU" sz="40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29208" y="2215405"/>
            <a:ext cx="3682752" cy="3085803"/>
          </a:xfrm>
        </p:spPr>
        <p:txBody>
          <a:bodyPr/>
          <a:lstStyle/>
          <a:p>
            <a:r>
              <a:rPr lang="hu-HU" dirty="0" smtClean="0"/>
              <a:t>Kontextusban könnyebb felismerni, mint elkülönítve</a:t>
            </a:r>
          </a:p>
          <a:p>
            <a:r>
              <a:rPr lang="hu-HU" dirty="0" smtClean="0"/>
              <a:t>Arcok vs. tárgyak!</a:t>
            </a:r>
            <a:endParaRPr lang="hu-HU" dirty="0"/>
          </a:p>
        </p:txBody>
      </p:sp>
      <p:pic>
        <p:nvPicPr>
          <p:cNvPr id="6" name="Picture 4" descr="faces part w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4968" b="18860"/>
          <a:stretch>
            <a:fillRect/>
          </a:stretch>
        </p:blipFill>
        <p:spPr bwMode="auto">
          <a:xfrm>
            <a:off x="5796136" y="28036"/>
            <a:ext cx="3347864" cy="68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16865" r="39649" b="16667"/>
          <a:stretch/>
        </p:blipFill>
        <p:spPr bwMode="auto">
          <a:xfrm>
            <a:off x="5220073" y="-3479"/>
            <a:ext cx="3894972" cy="690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8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Vonás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– két külön út!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Collishaw</a:t>
            </a:r>
            <a:r>
              <a:rPr lang="hu-HU" dirty="0" smtClean="0"/>
              <a:t> és </a:t>
            </a:r>
            <a:r>
              <a:rPr lang="hu-HU" dirty="0" err="1" smtClean="0"/>
              <a:t>Hole</a:t>
            </a:r>
            <a:r>
              <a:rPr lang="hu-HU" dirty="0" smtClean="0"/>
              <a:t> (2000): arcok manipulálása különféleképpen, hol a vonásokat, hol a </a:t>
            </a:r>
            <a:r>
              <a:rPr lang="hu-HU" dirty="0" err="1" smtClean="0"/>
              <a:t>konfigurális</a:t>
            </a:r>
            <a:r>
              <a:rPr lang="hu-HU" dirty="0" smtClean="0"/>
              <a:t> információt manipulálták, illetve mindkettőt.</a:t>
            </a:r>
          </a:p>
          <a:p>
            <a:r>
              <a:rPr lang="hu-HU" dirty="0" smtClean="0"/>
              <a:t>Kapták: amelyik infóra lehetett támaszkodni, az alapján ismerték fel az arcokat. Ha mindkét típusú információ sérült, akkor az alanyok találgattak.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18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2. Korai klasszikus arcfeldolgozási modellek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smtClean="0"/>
              <a:t>Bruce és Young 1986-os modellje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35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legfontosabb kérdés: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hu-HU" dirty="0" smtClean="0"/>
              <a:t>Milyen állomásokon keresztül, milyen információk feldolgozásával és integrálásával jutunk el a felismerésig?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15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Kezdeti modellek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Elvük: az arcészlelés egy speciális vizuális feladat, így a feldolgozási állomásokat és lépéseket a vizuális feldolgozás egyes állomásaival/lépéseivel kell azonosítani!</a:t>
            </a:r>
          </a:p>
          <a:p>
            <a:r>
              <a:rPr lang="hu-HU" dirty="0" smtClean="0"/>
              <a:t>A legsematikusabb elképzelés mindezek alapján:</a:t>
            </a:r>
          </a:p>
          <a:p>
            <a:pPr lvl="1"/>
            <a:r>
              <a:rPr lang="hu-HU" dirty="0" smtClean="0"/>
              <a:t>3 lépéses feldolgozás</a:t>
            </a:r>
          </a:p>
          <a:p>
            <a:pPr lvl="2"/>
            <a:r>
              <a:rPr lang="hu-HU" dirty="0" smtClean="0"/>
              <a:t>Vonásdetektálás (~</a:t>
            </a:r>
            <a:r>
              <a:rPr lang="hu-HU" dirty="0" smtClean="0"/>
              <a:t>V1/elsődleges látókéreg)</a:t>
            </a:r>
            <a:endParaRPr lang="hu-HU" dirty="0" smtClean="0"/>
          </a:p>
          <a:p>
            <a:pPr lvl="2"/>
            <a:r>
              <a:rPr lang="hu-HU" dirty="0" err="1" smtClean="0"/>
              <a:t>Identikumtól</a:t>
            </a:r>
            <a:r>
              <a:rPr lang="hu-HU" dirty="0" smtClean="0"/>
              <a:t> </a:t>
            </a:r>
            <a:r>
              <a:rPr lang="hu-HU" dirty="0" smtClean="0"/>
              <a:t>független </a:t>
            </a:r>
            <a:r>
              <a:rPr lang="hu-HU" dirty="0" smtClean="0"/>
              <a:t>információ feldolgozása (kor, nem, </a:t>
            </a:r>
            <a:r>
              <a:rPr lang="hu-HU" dirty="0" smtClean="0"/>
              <a:t>rassz</a:t>
            </a:r>
            <a:r>
              <a:rPr lang="hu-HU" dirty="0" smtClean="0"/>
              <a:t>, érzelmek) (~</a:t>
            </a:r>
            <a:r>
              <a:rPr lang="hu-HU" dirty="0" err="1" smtClean="0"/>
              <a:t>magasabbrendű</a:t>
            </a:r>
            <a:r>
              <a:rPr lang="hu-HU" dirty="0" smtClean="0"/>
              <a:t> vizuális területek)</a:t>
            </a:r>
          </a:p>
          <a:p>
            <a:pPr lvl="2"/>
            <a:r>
              <a:rPr lang="hu-HU" dirty="0" smtClean="0"/>
              <a:t>Beazonosítás (~</a:t>
            </a:r>
            <a:r>
              <a:rPr lang="hu-HU" dirty="0" err="1" smtClean="0"/>
              <a:t>multiszenzoros</a:t>
            </a:r>
            <a:r>
              <a:rPr lang="hu-HU" dirty="0" smtClean="0"/>
              <a:t> feldolgozás, asszociációs területek)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2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Bruce és Young modellje</a:t>
            </a:r>
            <a:endParaRPr lang="hu-HU" dirty="0"/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1986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7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752397"/>
              </p:ext>
            </p:extLst>
          </p:nvPr>
        </p:nvGraphicFramePr>
        <p:xfrm>
          <a:off x="539552" y="908720"/>
          <a:ext cx="7975848" cy="5459410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25.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TTK Dékáni Szünet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76" y="1512777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63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Két alapfeltevés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arcfelismerés nagyrészt egymástól elkülönülő információk feldolgozásának halmaza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A felismerés számos diszkrét, egymást követő állomáson jelenhet meg</a:t>
            </a:r>
          </a:p>
          <a:p>
            <a:pPr lvl="1"/>
            <a:r>
              <a:rPr lang="hu-HU" dirty="0" smtClean="0"/>
              <a:t>Ez életből vett példa, elég, ha csak arra gondolunk, hányféleképpen ismerhetjük meg ismerőseinket!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44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Arcokat 7 különböző kód alapján azonosíthatunk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Képi (vonás) alapon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Strukturális alapon (a tényleges felismeréshez eddig el kell jutni)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Vizuális úton nyert szemantikus kód (kor, nem pl.)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Identikum-specifikus</a:t>
            </a:r>
            <a:r>
              <a:rPr lang="hu-HU" dirty="0" smtClean="0"/>
              <a:t> szemantikus kód (csak akkor érjük el, ha valóban ismerjük az illetőt)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Név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Érzelmi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Beszéd kód</a:t>
            </a:r>
          </a:p>
          <a:p>
            <a:pPr marL="0" indent="0">
              <a:buNone/>
            </a:pPr>
            <a:r>
              <a:rPr lang="hu-HU" i="1" dirty="0" smtClean="0"/>
              <a:t>(a két utóbbiról feltételezték, hogy ezek független folyamatok)</a:t>
            </a:r>
            <a:endParaRPr lang="hu-HU" i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351238" y="4279241"/>
            <a:ext cx="83529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Látunk egy arcot</a:t>
            </a:r>
          </a:p>
          <a:p>
            <a:r>
              <a:rPr lang="hu-HU" dirty="0" smtClean="0"/>
              <a:t>Belső képi reprezentáció kialakítása (strukturális alapon, </a:t>
            </a:r>
            <a:r>
              <a:rPr lang="hu-HU" dirty="0" smtClean="0"/>
              <a:t>nézőpont-</a:t>
            </a:r>
            <a:r>
              <a:rPr lang="hu-HU" dirty="0" smtClean="0"/>
              <a:t>függő</a:t>
            </a:r>
            <a:r>
              <a:rPr lang="hu-HU" dirty="0" smtClean="0"/>
              <a:t>, de </a:t>
            </a:r>
            <a:r>
              <a:rPr lang="hu-HU" dirty="0" smtClean="0"/>
              <a:t>érzelemtől</a:t>
            </a:r>
            <a:r>
              <a:rPr lang="hu-HU" dirty="0" smtClean="0"/>
              <a:t> független</a:t>
            </a:r>
            <a:r>
              <a:rPr lang="hu-HU" dirty="0" smtClean="0"/>
              <a:t>)</a:t>
            </a:r>
          </a:p>
          <a:p>
            <a:r>
              <a:rPr lang="hu-HU" dirty="0" smtClean="0"/>
              <a:t>Ha ismerős – FRU (arcfelismerő egység, </a:t>
            </a:r>
            <a:r>
              <a:rPr lang="hu-HU" dirty="0" smtClean="0"/>
              <a:t>nézőponttól </a:t>
            </a:r>
            <a:r>
              <a:rPr lang="hu-HU" dirty="0" smtClean="0"/>
              <a:t>független</a:t>
            </a:r>
            <a:r>
              <a:rPr lang="hu-HU" dirty="0" smtClean="0"/>
              <a:t>) (gyorsabb lesz a feldolgozás!)</a:t>
            </a:r>
          </a:p>
          <a:p>
            <a:r>
              <a:rPr lang="hu-HU" dirty="0" smtClean="0"/>
              <a:t>Aktív FRU – aktiválja a </a:t>
            </a:r>
            <a:r>
              <a:rPr lang="hu-HU" dirty="0" err="1" smtClean="0"/>
              <a:t>PIN-t</a:t>
            </a:r>
            <a:r>
              <a:rPr lang="hu-HU" dirty="0" smtClean="0"/>
              <a:t> (személyazonosítási csomópont, </a:t>
            </a:r>
            <a:r>
              <a:rPr lang="hu-HU" dirty="0" err="1" smtClean="0"/>
              <a:t>multimodális</a:t>
            </a:r>
            <a:r>
              <a:rPr lang="hu-HU" dirty="0" smtClean="0"/>
              <a:t>, kapu a szemantikus infók felé)</a:t>
            </a:r>
          </a:p>
          <a:p>
            <a:r>
              <a:rPr lang="hu-HU" dirty="0" smtClean="0"/>
              <a:t>Név hozzátársítása</a:t>
            </a:r>
          </a:p>
          <a:p>
            <a:r>
              <a:rPr lang="hu-HU" dirty="0" smtClean="0"/>
              <a:t>Kognitív rendszer (minden egyéb </a:t>
            </a:r>
            <a:r>
              <a:rPr lang="hu-HU" dirty="0" smtClean="0"/>
              <a:t>információ, </a:t>
            </a:r>
            <a:r>
              <a:rPr lang="hu-HU" dirty="0" smtClean="0"/>
              <a:t>mely nem szükséges a tényleges felismeréshez, de melyeknek birtokában vagyunk)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768476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0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6734" r="36914" b="19687"/>
          <a:stretch>
            <a:fillRect/>
          </a:stretch>
        </p:blipFill>
        <p:spPr bwMode="auto">
          <a:xfrm>
            <a:off x="4071938" y="981075"/>
            <a:ext cx="5072062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Young et 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53853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értékelése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Máig számos arc-kutató ebben az elméleti keretben interpretálja eredményeit, tehát „valamiért” fennmaradt!</a:t>
            </a:r>
          </a:p>
          <a:p>
            <a:r>
              <a:rPr lang="hu-HU" dirty="0" smtClean="0"/>
              <a:t>„Mai” szemmel legnagyobb hiányossága: nincs idegrendszeri vonatkozása, lokalizáció!</a:t>
            </a:r>
          </a:p>
          <a:p>
            <a:r>
              <a:rPr lang="hu-HU" dirty="0" smtClean="0"/>
              <a:t>Máig vitatott: felismerés és érzelem-feldolgozás elkülönülése, illetve ennek mértéke.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148064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Későbbi órákon ezekre visszatérünk 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9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3. Az arcok idegrendszeri reprezentációja 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err="1" smtClean="0"/>
              <a:t>Valentine</a:t>
            </a:r>
            <a:r>
              <a:rPr lang="hu-HU" dirty="0" smtClean="0"/>
              <a:t> (1991, 1992) arctér elképzelése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57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újabb kérdés(</a:t>
            </a:r>
            <a:r>
              <a:rPr lang="hu-HU" dirty="0" err="1" smtClean="0"/>
              <a:t>ek</a:t>
            </a:r>
            <a:r>
              <a:rPr lang="hu-HU" dirty="0" smtClean="0"/>
              <a:t>)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u-HU" dirty="0" smtClean="0"/>
              <a:t>Ha ennyi ember relatíve gyors és pontos felismerésére vagyunk képesek, akkor vajon hogy „tároljuk”/kódoljuk be/reprezentáljuk őket?</a:t>
            </a:r>
          </a:p>
          <a:p>
            <a:r>
              <a:rPr lang="hu-HU" dirty="0" smtClean="0"/>
              <a:t>Hogyan kerül be új elem?</a:t>
            </a:r>
          </a:p>
          <a:p>
            <a:r>
              <a:rPr lang="hu-HU" dirty="0" smtClean="0"/>
              <a:t>Vannak-e a rendszernek specialitásai?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6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dirty="0" smtClean="0"/>
              <a:t>Ezekre a kérdésekre ad választ </a:t>
            </a:r>
            <a:r>
              <a:rPr lang="hu-HU" dirty="0" err="1" smtClean="0"/>
              <a:t>Valentine</a:t>
            </a:r>
            <a:r>
              <a:rPr lang="hu-HU" dirty="0" smtClean="0"/>
              <a:t> </a:t>
            </a:r>
            <a:r>
              <a:rPr lang="hu-HU" dirty="0" err="1" smtClean="0"/>
              <a:t>multidimenzionális</a:t>
            </a:r>
            <a:r>
              <a:rPr lang="hu-HU" dirty="0" smtClean="0"/>
              <a:t> arctér elmélete (1991)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Elve: az arc egyes vonásai (dimenziói) 1-1 tengelyt képeznek egy N-dimenziós koordinátarendszerben, ahol minden egyes egyedi arc tehát egy pont lesz az N-dimenziós térben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88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2 dimenzió esetében</a:t>
            </a:r>
            <a:endParaRPr lang="hu-HU" dirty="0"/>
          </a:p>
        </p:txBody>
      </p:sp>
      <p:pic>
        <p:nvPicPr>
          <p:cNvPr id="1026" name="Picture 2" descr="http://www.lsu.edu/psychology/EMMA/images/Face%20Space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r="1988"/>
          <a:stretch/>
        </p:blipFill>
        <p:spPr bwMode="auto">
          <a:xfrm>
            <a:off x="683568" y="1330036"/>
            <a:ext cx="7551681" cy="53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3974861" cy="36322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3 dimenzió esetében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04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/>
              <a:t>1. Az arcok speciálisak! (?)</a:t>
            </a: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Viselkedéses jelenségek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79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két verziója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Normaalapú modell</a:t>
            </a:r>
          </a:p>
          <a:p>
            <a:pPr lvl="1"/>
            <a:r>
              <a:rPr lang="hu-HU" dirty="0" smtClean="0"/>
              <a:t>Feltételezi, hogy van a koordinátarendszernek egy origója, az átlagarc</a:t>
            </a:r>
          </a:p>
          <a:p>
            <a:r>
              <a:rPr lang="hu-HU" dirty="0" smtClean="0"/>
              <a:t>Példányalapú modell</a:t>
            </a:r>
          </a:p>
          <a:p>
            <a:pPr lvl="1"/>
            <a:r>
              <a:rPr lang="hu-HU" dirty="0" smtClean="0"/>
              <a:t>Nincs origó, az egyedek nem vektorok, hanem pontok</a:t>
            </a:r>
          </a:p>
          <a:p>
            <a:pPr lvl="1"/>
            <a:r>
              <a:rPr lang="hu-HU" dirty="0" smtClean="0"/>
              <a:t>Újabb verziója: az arcok nem pontok, hanem sejtek (ún. </a:t>
            </a:r>
            <a:r>
              <a:rPr lang="hu-HU" dirty="0" err="1" smtClean="0"/>
              <a:t>Voronoi-sejtek</a:t>
            </a:r>
            <a:r>
              <a:rPr lang="hu-HU" dirty="0" smtClean="0"/>
              <a:t>), melyek mérete egyediségüktől (nem tipikus vonásainak mértékétől) függ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20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16071" r="25371" b="6250"/>
          <a:stretch/>
        </p:blipFill>
        <p:spPr bwMode="auto">
          <a:xfrm>
            <a:off x="1547664" y="482960"/>
            <a:ext cx="5747657" cy="56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0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Melyiknek lehet igaza?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Nem tudni, hiszen gyakorlatilag mindkét modellel megmagyarázhatók jelenségek.</a:t>
            </a:r>
          </a:p>
          <a:p>
            <a:r>
              <a:rPr lang="hu-HU" dirty="0" smtClean="0"/>
              <a:t>Példa #1: az átlagos kinézetű embereket hajlamosak vagyunk összekeverni</a:t>
            </a:r>
          </a:p>
          <a:p>
            <a:pPr lvl="1"/>
            <a:r>
              <a:rPr lang="hu-HU" dirty="0" smtClean="0"/>
              <a:t>Normaalapú magyarázat: nagy átfedés sok dimenzióban</a:t>
            </a:r>
          </a:p>
          <a:p>
            <a:pPr lvl="1"/>
            <a:r>
              <a:rPr lang="hu-HU" dirty="0" smtClean="0"/>
              <a:t>Példányalapú: a sok sejt „felhőcskévé” sűrűsödik</a:t>
            </a:r>
          </a:p>
          <a:p>
            <a:r>
              <a:rPr lang="hu-HU" dirty="0" smtClean="0"/>
              <a:t>Példa #2: nagyon egyedi arcokat gyorsan fel tudunk ismerni</a:t>
            </a:r>
            <a:endParaRPr lang="hu-HU" dirty="0"/>
          </a:p>
          <a:p>
            <a:r>
              <a:rPr lang="hu-HU" dirty="0" smtClean="0"/>
              <a:t>És ….</a:t>
            </a:r>
          </a:p>
        </p:txBody>
      </p:sp>
    </p:spTree>
    <p:extLst>
      <p:ext uri="{BB962C8B-B14F-4D97-AF65-F5344CB8AC3E}">
        <p14:creationId xmlns:p14="http://schemas.microsoft.com/office/powerpoint/2010/main" val="22063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905000"/>
            <a:ext cx="39147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476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-1"/>
            <a:ext cx="2028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62" y="-1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4344"/>
          <a:stretch/>
        </p:blipFill>
        <p:spPr bwMode="auto">
          <a:xfrm>
            <a:off x="-36512" y="2160587"/>
            <a:ext cx="1924050" cy="21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37"/>
            <a:ext cx="1962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8" y="2760737"/>
            <a:ext cx="1933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09" y="2636912"/>
            <a:ext cx="1828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2346976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131840" y="560143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Karikatúra-hatás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9851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5674" r="27268" b="6250"/>
          <a:stretch/>
        </p:blipFill>
        <p:spPr bwMode="auto">
          <a:xfrm>
            <a:off x="360040" y="21883"/>
            <a:ext cx="7956376" cy="68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még egy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ORE (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race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másik rassz hatás) </a:t>
            </a:r>
            <a:r>
              <a:rPr lang="hu-HU" dirty="0" smtClean="0"/>
              <a:t>– az arcészlelésben jelentkező csoportos torzítások egyike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44644" r="51140" b="19841"/>
          <a:stretch/>
        </p:blipFill>
        <p:spPr bwMode="auto">
          <a:xfrm>
            <a:off x="251520" y="3789040"/>
            <a:ext cx="3265715" cy="259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33996" r="36263" b="29072"/>
          <a:stretch/>
        </p:blipFill>
        <p:spPr bwMode="auto">
          <a:xfrm>
            <a:off x="3707904" y="3645024"/>
            <a:ext cx="5250873" cy="27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Nyerj két repülőjegyet Pekingbe!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regisztrációdhoz nem kell más, mint helyesen válaszolni a lenti fotóval kapcsolatos kérdésekre.</a:t>
            </a:r>
            <a:br>
              <a:rPr lang="hu-HU" sz="2000" dirty="0"/>
            </a:br>
            <a:r>
              <a:rPr lang="hu-HU" sz="2000" dirty="0"/>
              <a:t>Sok szerencsét</a:t>
            </a:r>
            <a:r>
              <a:rPr lang="hu-HU" sz="2000" dirty="0" smtClean="0"/>
              <a:t>!</a:t>
            </a:r>
          </a:p>
          <a:p>
            <a:pPr marL="0" indent="0">
              <a:buNone/>
            </a:pPr>
            <a:r>
              <a:rPr lang="hu-HU" sz="2000" dirty="0"/>
              <a:t>1. Melyik tanuló tűnik álmosnak?</a:t>
            </a:r>
            <a:br>
              <a:rPr lang="hu-HU" sz="2000" dirty="0"/>
            </a:br>
            <a:r>
              <a:rPr lang="hu-HU" sz="2000" dirty="0"/>
              <a:t>2. Melyik a fiú ikerpár?</a:t>
            </a:r>
            <a:br>
              <a:rPr lang="hu-HU" sz="2000" dirty="0"/>
            </a:br>
            <a:r>
              <a:rPr lang="hu-HU" sz="2000" dirty="0"/>
              <a:t>3. Melyik a lány ikerpár?</a:t>
            </a:r>
            <a:br>
              <a:rPr lang="hu-HU" sz="2000" dirty="0"/>
            </a:br>
            <a:r>
              <a:rPr lang="hu-HU" sz="2000" dirty="0"/>
              <a:t>4. Hány nő látható a képen?</a:t>
            </a:r>
            <a:br>
              <a:rPr lang="hu-HU" sz="2000" dirty="0"/>
            </a:br>
            <a:r>
              <a:rPr lang="hu-HU" sz="2000" dirty="0"/>
              <a:t>5. Melyikük a tanár?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5538192" cy="29560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7584" y="5013176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ym typeface="Wingdings" panose="05000000000000000000" pitchFamily="2" charset="2"/>
              </a:rPr>
              <a:t>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val="37626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Akkor nincs remény?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A jó hír: valódi interakció során kialakítható a megfelelően részletes reprezentáció!</a:t>
            </a:r>
          </a:p>
          <a:p>
            <a:endParaRPr lang="hu-HU" dirty="0"/>
          </a:p>
          <a:p>
            <a:r>
              <a:rPr lang="hu-HU" dirty="0" smtClean="0"/>
              <a:t>Ez már utal arra, hogy a reprezentációnk nem fix, hanem időről időre módosul, a rendszerünk tehát flexibilis!</a:t>
            </a:r>
          </a:p>
          <a:p>
            <a:endParaRPr lang="hu-HU" dirty="0"/>
          </a:p>
          <a:p>
            <a:r>
              <a:rPr lang="hu-HU" dirty="0" smtClean="0"/>
              <a:t>A leglátványosabb példa: arcadaptáció-függő </a:t>
            </a:r>
            <a:r>
              <a:rPr lang="hu-HU" smtClean="0"/>
              <a:t>utóhatás</a:t>
            </a:r>
            <a:r>
              <a:rPr lang="hu-HU" smtClean="0"/>
              <a:t>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97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Webster </a:t>
            </a:r>
            <a:r>
              <a:rPr lang="hu-HU" dirty="0" smtClean="0"/>
              <a:t>és </a:t>
            </a:r>
            <a:r>
              <a:rPr lang="hu-HU" dirty="0" err="1" smtClean="0"/>
              <a:t>mtsai</a:t>
            </a:r>
            <a:r>
              <a:rPr lang="hu-HU" dirty="0" smtClean="0"/>
              <a:t>., </a:t>
            </a:r>
            <a:r>
              <a:rPr lang="hu-HU" dirty="0"/>
              <a:t>1999</a:t>
            </a:r>
          </a:p>
        </p:txBody>
      </p:sp>
      <p:pic>
        <p:nvPicPr>
          <p:cNvPr id="305155" name="Picture 3" descr="Adp03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81175"/>
            <a:ext cx="2827337" cy="329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5156" name="Picture 4" descr="Adp0201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85938"/>
            <a:ext cx="28082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7" name="Picture 5" descr="Adp0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57363"/>
            <a:ext cx="2868613" cy="3338512"/>
          </a:xfrm>
          <a:noFill/>
          <a:ln/>
        </p:spPr>
      </p:pic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2103438" y="5532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Verdana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2052638" y="5257800"/>
            <a:ext cx="4629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 eaLnBrk="1" hangingPunct="1"/>
            <a:r>
              <a:rPr lang="hu-HU" sz="1600" b="1">
                <a:latin typeface="Verdana" pitchFamily="34" charset="0"/>
              </a:rPr>
              <a:t>Egy torzított archoz való adaptáció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egy semleges arc percepcióját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ellenkező irányba „tolja el”</a:t>
            </a:r>
          </a:p>
          <a:p>
            <a:pPr algn="ctr" eaLnBrk="1" hangingPunct="1"/>
            <a:endParaRPr lang="hu-HU" sz="16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1547813" y="1484313"/>
          <a:ext cx="5872162" cy="413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3" imgW="6208788" imgH="4366269" progId="Photoshop.Image.10">
                  <p:embed/>
                </p:oleObj>
              </mc:Choice>
              <mc:Fallback>
                <p:oleObj name="Image" r:id="rId3" imgW="6208788" imgH="436626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484313"/>
                        <a:ext cx="5872162" cy="413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3708400" y="3644900"/>
            <a:ext cx="7921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28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arcok fontosak!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Számos fontos információ leolvasható egy arcról, szinte pillanatok alatt</a:t>
            </a:r>
          </a:p>
          <a:p>
            <a:pPr lvl="1"/>
            <a:r>
              <a:rPr lang="hu-HU" dirty="0" smtClean="0"/>
              <a:t>Érzelem</a:t>
            </a:r>
          </a:p>
          <a:p>
            <a:pPr lvl="1"/>
            <a:r>
              <a:rPr lang="hu-HU" dirty="0" smtClean="0"/>
              <a:t>Figyelmi fókusz</a:t>
            </a:r>
          </a:p>
          <a:p>
            <a:pPr lvl="1"/>
            <a:r>
              <a:rPr lang="hu-HU" dirty="0" smtClean="0"/>
              <a:t>Attraktivitás</a:t>
            </a:r>
          </a:p>
          <a:p>
            <a:pPr lvl="1"/>
            <a:r>
              <a:rPr lang="hu-HU" dirty="0" smtClean="0"/>
              <a:t>Kor</a:t>
            </a:r>
          </a:p>
          <a:p>
            <a:pPr lvl="1"/>
            <a:r>
              <a:rPr lang="hu-HU" dirty="0" smtClean="0"/>
              <a:t>Nem</a:t>
            </a:r>
          </a:p>
          <a:p>
            <a:pPr lvl="1"/>
            <a:r>
              <a:rPr lang="hu-HU" dirty="0" smtClean="0"/>
              <a:t>Rassz</a:t>
            </a:r>
          </a:p>
          <a:p>
            <a:pPr lvl="1"/>
            <a:r>
              <a:rPr lang="hu-HU" dirty="0" smtClean="0"/>
              <a:t>Szájról olvasás</a:t>
            </a:r>
          </a:p>
          <a:p>
            <a:pPr marL="457200" lvl="1" indent="0">
              <a:buNone/>
            </a:pPr>
            <a:endParaRPr lang="hu-HU" dirty="0" smtClean="0"/>
          </a:p>
          <a:p>
            <a:r>
              <a:rPr lang="hu-HU" dirty="0" smtClean="0"/>
              <a:t>Hajlamosak vagyunk mindenütt/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mindenben arcokat látni!</a:t>
            </a:r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4642"/>
          <a:stretch/>
        </p:blipFill>
        <p:spPr>
          <a:xfrm>
            <a:off x="6876257" y="4522975"/>
            <a:ext cx="2267744" cy="234049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83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ocking illusion - Pretty celebrities turn ugly!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857250"/>
            <a:ext cx="8401050" cy="47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539552" y="908720"/>
          <a:ext cx="7975848" cy="5459410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18.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25.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TTK Dékáni Szünet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2.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9.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76" y="1512777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28" y="1872817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033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-18001"/>
            <a:ext cx="9177294" cy="6888305"/>
            <a:chOff x="0" y="-18001"/>
            <a:chExt cx="9177294" cy="6888305"/>
          </a:xfrm>
        </p:grpSpPr>
        <p:pic>
          <p:nvPicPr>
            <p:cNvPr id="1026" name="Picture 2" descr="Faces Everywhere 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224" cy="177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aces Everywhere 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0245"/>
              <a:ext cx="2016224" cy="268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aces Everywhere 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0"/>
              <a:ext cx="1899737" cy="181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aces Everywhere 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369" y="1784068"/>
              <a:ext cx="4015727" cy="267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ces Everywhere 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58543"/>
              <a:ext cx="2411760" cy="241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aces Everywhere 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-11252"/>
              <a:ext cx="2378758" cy="178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Faces Everywhere 0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0"/>
            <a:stretch/>
          </p:blipFill>
          <p:spPr bwMode="auto">
            <a:xfrm>
              <a:off x="2368580" y="4425752"/>
              <a:ext cx="1958567" cy="244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Faces Everywhe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147" y="4425752"/>
              <a:ext cx="4816853" cy="241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Faces Everywhe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717" y="1772816"/>
              <a:ext cx="3166109" cy="264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Faces Everywhe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550" y="-18001"/>
              <a:ext cx="1949744" cy="185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aces Everywhere 0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786" y="0"/>
              <a:ext cx="1889996" cy="177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1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/>
              <a:t>    Mi fontos a felismerésben?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0687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dirty="0" smtClean="0"/>
              <a:t>Az azt alkotó részek, kiugró elem(</a:t>
            </a:r>
            <a:r>
              <a:rPr lang="hu-HU" dirty="0" err="1" smtClean="0"/>
              <a:t>ek</a:t>
            </a:r>
            <a:r>
              <a:rPr lang="hu-HU" dirty="0" smtClean="0"/>
              <a:t>) (komponens/vonásinformáció) – 1-2 speciális esetet leszámítva ez ritkább!</a:t>
            </a:r>
          </a:p>
          <a:p>
            <a:pPr lvl="1"/>
            <a:r>
              <a:rPr lang="hu-HU" dirty="0" smtClean="0"/>
              <a:t>Chaplin bajusz</a:t>
            </a:r>
          </a:p>
          <a:p>
            <a:pPr lvl="1"/>
            <a:r>
              <a:rPr lang="hu-HU" dirty="0" smtClean="0"/>
              <a:t>Einstein haj</a:t>
            </a:r>
          </a:p>
          <a:p>
            <a:r>
              <a:rPr lang="hu-HU" dirty="0" smtClean="0"/>
              <a:t>Általában kell a közöttük fennálló reláció is – </a:t>
            </a:r>
            <a:r>
              <a:rPr lang="hu-HU" dirty="0" err="1" smtClean="0"/>
              <a:t>multidimenzionális</a:t>
            </a:r>
            <a:r>
              <a:rPr lang="hu-HU" dirty="0" smtClean="0"/>
              <a:t> döntés!</a:t>
            </a:r>
          </a:p>
          <a:p>
            <a:pPr lvl="1"/>
            <a:r>
              <a:rPr lang="hu-HU" dirty="0" smtClean="0"/>
              <a:t>Elsődleges vs. </a:t>
            </a:r>
            <a:r>
              <a:rPr lang="hu-HU" dirty="0"/>
              <a:t>m</a:t>
            </a:r>
            <a:r>
              <a:rPr lang="hu-HU" dirty="0" smtClean="0"/>
              <a:t>ásodlagos relációk</a:t>
            </a:r>
          </a:p>
          <a:p>
            <a:pPr eaLnBrk="1" hangingPunct="1"/>
            <a:r>
              <a:rPr lang="hu-HU" dirty="0" smtClean="0"/>
              <a:t>Legtöbbször tehát az EGÉSZ KONFIGURÁCIÓ EGYÜTTESEN VEZET A FELISMERÉSHEZ!</a:t>
            </a:r>
          </a:p>
          <a:p>
            <a:pPr marL="0" indent="0" eaLnBrk="1" hangingPunct="1"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845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971600" y="1766051"/>
            <a:ext cx="7017205" cy="3857625"/>
            <a:chOff x="1227203" y="1512051"/>
            <a:chExt cx="7017205" cy="38576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03" y="1512051"/>
              <a:ext cx="6648450" cy="385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462319" y="1710139"/>
              <a:ext cx="777432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vonás</a:t>
              </a:r>
              <a:endParaRPr lang="hu-HU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868144" y="1826162"/>
              <a:ext cx="1296144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holisztikus</a:t>
              </a:r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16216" y="2780928"/>
              <a:ext cx="1656184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zemek közötti távolság</a:t>
              </a:r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948264" y="3573016"/>
              <a:ext cx="1296144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 </a:t>
              </a:r>
              <a:r>
                <a:rPr lang="hu-HU" dirty="0" smtClean="0"/>
                <a:t>– orr</a:t>
              </a:r>
            </a:p>
            <a:p>
              <a:pPr algn="ctr"/>
              <a:endParaRPr lang="hu-HU" sz="400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876256" y="4358412"/>
              <a:ext cx="1119699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száj </a:t>
              </a:r>
              <a:r>
                <a:rPr lang="hu-HU" dirty="0" smtClean="0"/>
                <a:t>– áll</a:t>
              </a:r>
            </a:p>
            <a:p>
              <a:pPr algn="ctr"/>
              <a:endParaRPr lang="hu-HU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dirty="0" smtClean="0"/>
              <a:t>Érvek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feldolgozásra (1)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dirty="0" err="1" smtClean="0"/>
              <a:t>Harmon</a:t>
            </a:r>
            <a:r>
              <a:rPr lang="hu-HU" dirty="0" smtClean="0"/>
              <a:t> (1973) – képdegradálás még vezethet felismeréshez</a:t>
            </a:r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smtClean="0"/>
              <a:t>Homályosítás is, de nem minden degradálás (pl. </a:t>
            </a:r>
            <a:r>
              <a:rPr lang="hu-HU" dirty="0" err="1" smtClean="0"/>
              <a:t>fotonegatív</a:t>
            </a:r>
            <a:r>
              <a:rPr lang="hu-HU" dirty="0" smtClean="0"/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>
            <a:fillRect/>
          </a:stretch>
        </p:blipFill>
        <p:spPr bwMode="auto">
          <a:xfrm>
            <a:off x="3089132" y="2741748"/>
            <a:ext cx="1842908" cy="24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8356" y="5877272"/>
            <a:ext cx="827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 első kísérleti bizonyíték: </a:t>
            </a:r>
            <a:r>
              <a:rPr lang="hu-HU" sz="2800" dirty="0" err="1" smtClean="0"/>
              <a:t>Yin</a:t>
            </a:r>
            <a:r>
              <a:rPr lang="hu-HU" sz="2800" dirty="0" smtClean="0"/>
              <a:t>, 1969 – felfordítási hatás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0" y="1772816"/>
            <a:ext cx="2880320" cy="288032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1250</Words>
  <Application>Microsoft Office PowerPoint</Application>
  <PresentationFormat>Diavetítés a képernyőre (4:3 oldalarány)</PresentationFormat>
  <Paragraphs>229</Paragraphs>
  <Slides>41</Slides>
  <Notes>0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8" baseType="lpstr">
      <vt:lpstr>ＭＳ Ｐゴシック</vt:lpstr>
      <vt:lpstr>Arial</vt:lpstr>
      <vt:lpstr>Calibri</vt:lpstr>
      <vt:lpstr>Verdana</vt:lpstr>
      <vt:lpstr>Wingdings</vt:lpstr>
      <vt:lpstr>Office-téma</vt:lpstr>
      <vt:lpstr>Image</vt:lpstr>
      <vt:lpstr>Az emberi arcok  Az arcok speciálisak (?), korai modellek, arcok reprezentációja </vt:lpstr>
      <vt:lpstr>PowerPoint bemutató</vt:lpstr>
      <vt:lpstr>1. Az arcok speciálisak! (?)</vt:lpstr>
      <vt:lpstr>Az arcok fontosak!</vt:lpstr>
      <vt:lpstr>PowerPoint bemutató</vt:lpstr>
      <vt:lpstr>    Mi fontos a felismerésben?</vt:lpstr>
      <vt:lpstr>PowerPoint bemutató</vt:lpstr>
      <vt:lpstr>Érvek a konfigurális feldolgozásra (1)</vt:lpstr>
      <vt:lpstr>PowerPoint bemutató</vt:lpstr>
      <vt:lpstr>Specialitása: felfordítás esetén nehezebb a másodlagos relációk helyes megítélése!</vt:lpstr>
      <vt:lpstr>Érvek a konfigurális feldolgozásra (2) Thatcher – illúzió (Thompson, 1980) </vt:lpstr>
      <vt:lpstr>Joggal adódik a kérdés …</vt:lpstr>
      <vt:lpstr>PowerPoint bemutató</vt:lpstr>
      <vt:lpstr>Tanaka és munkatársai (1993, 1997)</vt:lpstr>
      <vt:lpstr>Vonás vs konfigurális feldolgozás – két külön út!</vt:lpstr>
      <vt:lpstr> 2. Korai klasszikus arcfeldolgozási modellek </vt:lpstr>
      <vt:lpstr>A legfontosabb kérdés:</vt:lpstr>
      <vt:lpstr>Kezdeti modellek</vt:lpstr>
      <vt:lpstr>Bruce és Young modellje</vt:lpstr>
      <vt:lpstr>Két alapfeltevés</vt:lpstr>
      <vt:lpstr>Arcokat 7 különböző kód alapján azonosíthatunk …</vt:lpstr>
      <vt:lpstr>A modell működése</vt:lpstr>
      <vt:lpstr>PowerPoint bemutató</vt:lpstr>
      <vt:lpstr>A modell értékelése</vt:lpstr>
      <vt:lpstr> 3. Az arcok idegrendszeri reprezentációja  </vt:lpstr>
      <vt:lpstr>Az újabb kérdés(ek) …</vt:lpstr>
      <vt:lpstr>PowerPoint bemutató</vt:lpstr>
      <vt:lpstr>Példa 2 dimenzió esetében</vt:lpstr>
      <vt:lpstr>Példa 3 dimenzió esetében</vt:lpstr>
      <vt:lpstr>A modell két verziója</vt:lpstr>
      <vt:lpstr>PowerPoint bemutató</vt:lpstr>
      <vt:lpstr>Melyiknek lehet igaza?</vt:lpstr>
      <vt:lpstr>PowerPoint bemutató</vt:lpstr>
      <vt:lpstr>PowerPoint bemutató</vt:lpstr>
      <vt:lpstr>És még egy …</vt:lpstr>
      <vt:lpstr>Nyerj két repülőjegyet Pekingbe!</vt:lpstr>
      <vt:lpstr>Akkor nincs remény?</vt:lpstr>
      <vt:lpstr>Webster és mtsai., 1999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- kurzus</dc:title>
  <dc:creator>home</dc:creator>
  <cp:lastModifiedBy>Márti</cp:lastModifiedBy>
  <cp:revision>27</cp:revision>
  <dcterms:created xsi:type="dcterms:W3CDTF">2013-12-03T09:10:55Z</dcterms:created>
  <dcterms:modified xsi:type="dcterms:W3CDTF">2017-02-13T12:54:07Z</dcterms:modified>
</cp:coreProperties>
</file>