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80" r:id="rId9"/>
    <p:sldId id="281" r:id="rId10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57444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831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04470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1371600"/>
          </a:xfrm>
        </p:spPr>
        <p:txBody>
          <a:bodyPr/>
          <a:lstStyle/>
          <a:p>
            <a:r>
              <a:rPr lang="hu-HU" smtClean="0"/>
              <a:t>Click to edit Master title style</a:t>
            </a:r>
            <a:endParaRPr lang="hu-HU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981200"/>
            <a:ext cx="8229600" cy="3886200"/>
          </a:xfrm>
        </p:spPr>
        <p:txBody>
          <a:bodyPr/>
          <a:lstStyle/>
          <a:p>
            <a:pPr lvl="0"/>
            <a:endParaRPr lang="hu-HU" noProof="0"/>
          </a:p>
        </p:txBody>
      </p:sp>
      <p:sp>
        <p:nvSpPr>
          <p:cNvPr id="4" name="Rectangle 2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6E306C-2042-4265-AA14-1E3FD961306B}" type="slidenum">
              <a:rPr lang="en-US" altLang="hu-HU"/>
              <a:pPr>
                <a:defRPr/>
              </a:pPr>
              <a:t>‹#›</a:t>
            </a:fld>
            <a:endParaRPr lang="en-US" altLang="hu-HU"/>
          </a:p>
        </p:txBody>
      </p:sp>
      <p:sp>
        <p:nvSpPr>
          <p:cNvPr id="6" name="Rectangle 16"/>
          <p:cNvSpPr>
            <a:spLocks noGrp="1" noChangeArrowheads="1"/>
          </p:cNvSpPr>
          <p:nvPr>
            <p:ph type="dt" sz="half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043907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93999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49363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479589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1451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2832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02381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93773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E80309-D7F6-4A7B-8DAD-7B739A3732DF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370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E80309-D7F6-4A7B-8DAD-7B739A3732DF}" type="datetimeFigureOut">
              <a:rPr lang="hu-HU" smtClean="0"/>
              <a:t>2017.02.07.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FC6079-136A-4662-A5E7-9B7BC566F7E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87180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gsci.bme.hu/~ktkuser/KURZUSOK/BMETE47A014/2016_2017_2/" TargetMode="External"/><Relationship Id="rId2" Type="http://schemas.openxmlformats.org/officeDocument/2006/relationships/hyperlink" Target="mailto:mzimmer@cogsci.bme.hu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nemeth@cogsci.bme.hu" TargetMode="External"/><Relationship Id="rId2" Type="http://schemas.openxmlformats.org/officeDocument/2006/relationships/hyperlink" Target="mailto:mzimmer@cogsci.bme.h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hyperlink" Target="http://akademiai.hu/1627/tudomany/pszichologia/arceszlel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 smtClean="0"/>
              <a:t>Az emberi arcok</a:t>
            </a:r>
            <a:br>
              <a:rPr lang="hu-HU" dirty="0" smtClean="0"/>
            </a:br>
            <a:r>
              <a:rPr lang="hu-HU" sz="3600" dirty="0" smtClean="0"/>
              <a:t>Óramegbeszélés</a:t>
            </a:r>
            <a:endParaRPr lang="hu-HU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9552" y="3861048"/>
            <a:ext cx="8352928" cy="1752600"/>
          </a:xfrm>
        </p:spPr>
        <p:txBody>
          <a:bodyPr>
            <a:normAutofit/>
          </a:bodyPr>
          <a:lstStyle/>
          <a:p>
            <a:r>
              <a:rPr lang="hu-HU" dirty="0" smtClean="0"/>
              <a:t>Zimmer Márta</a:t>
            </a:r>
          </a:p>
          <a:p>
            <a:r>
              <a:rPr lang="hu-HU" sz="1900" dirty="0" err="1" smtClean="0">
                <a:hlinkClick r:id="rId2"/>
              </a:rPr>
              <a:t>mzimmer</a:t>
            </a:r>
            <a:r>
              <a:rPr lang="hu-HU" sz="1900" dirty="0" smtClean="0">
                <a:hlinkClick r:id="rId2"/>
              </a:rPr>
              <a:t>@</a:t>
            </a:r>
            <a:r>
              <a:rPr lang="hu-HU" sz="1900" dirty="0" err="1" smtClean="0">
                <a:hlinkClick r:id="rId2"/>
              </a:rPr>
              <a:t>cogsci.bme.hu</a:t>
            </a:r>
            <a:endParaRPr lang="hu-HU" sz="1900" dirty="0" smtClean="0"/>
          </a:p>
          <a:p>
            <a:endParaRPr lang="hu-HU" sz="1900" dirty="0"/>
          </a:p>
          <a:p>
            <a:r>
              <a:rPr lang="hu-HU" sz="1900" dirty="0">
                <a:hlinkClick r:id="rId3"/>
              </a:rPr>
              <a:t>http://www.cogsci.bme.hu/~ktkuser/KURZUSOK/BMETE47A014/2016_2017_2</a:t>
            </a:r>
            <a:r>
              <a:rPr lang="hu-HU" sz="1900" dirty="0" smtClean="0">
                <a:hlinkClick r:id="rId3"/>
              </a:rPr>
              <a:t>/</a:t>
            </a:r>
            <a:endParaRPr lang="hu-HU" sz="1900" dirty="0" smtClean="0"/>
          </a:p>
          <a:p>
            <a:endParaRPr lang="hu-HU" dirty="0" smtClean="0"/>
          </a:p>
        </p:txBody>
      </p:sp>
    </p:spTree>
    <p:extLst>
      <p:ext uri="{BB962C8B-B14F-4D97-AF65-F5344CB8AC3E}">
        <p14:creationId xmlns:p14="http://schemas.microsoft.com/office/powerpoint/2010/main" val="39012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Elérhetőségek, oktatók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281339"/>
          </a:xfrm>
        </p:spPr>
        <p:txBody>
          <a:bodyPr/>
          <a:lstStyle/>
          <a:p>
            <a:r>
              <a:rPr lang="hu-HU" dirty="0" smtClean="0"/>
              <a:t>Zimmer Márta (tárgyfelelős)</a:t>
            </a:r>
          </a:p>
          <a:p>
            <a:pPr marL="914400" lvl="2" indent="0">
              <a:buNone/>
            </a:pPr>
            <a:r>
              <a:rPr lang="hu-HU" dirty="0" err="1" smtClean="0">
                <a:hlinkClick r:id="rId2"/>
              </a:rPr>
              <a:t>mzimmer</a:t>
            </a:r>
            <a:r>
              <a:rPr lang="hu-HU" dirty="0" smtClean="0">
                <a:hlinkClick r:id="rId2"/>
              </a:rPr>
              <a:t>@</a:t>
            </a:r>
            <a:r>
              <a:rPr lang="hu-HU" dirty="0" err="1" smtClean="0">
                <a:hlinkClick r:id="rId2"/>
              </a:rPr>
              <a:t>cogsci.bme.hu</a:t>
            </a:r>
            <a:endParaRPr lang="hu-HU" dirty="0" smtClean="0"/>
          </a:p>
          <a:p>
            <a:pPr marL="914400" lvl="2" indent="0">
              <a:buNone/>
            </a:pPr>
            <a:r>
              <a:rPr lang="hu-HU" dirty="0" smtClean="0"/>
              <a:t>T508-as iroda</a:t>
            </a:r>
          </a:p>
          <a:p>
            <a:pPr marL="457200" lvl="1" indent="0">
              <a:buNone/>
            </a:pPr>
            <a:endParaRPr lang="hu-HU" dirty="0" smtClean="0"/>
          </a:p>
          <a:p>
            <a:r>
              <a:rPr lang="hu-HU" dirty="0" smtClean="0"/>
              <a:t>Németh Kornél</a:t>
            </a:r>
          </a:p>
          <a:p>
            <a:pPr marL="914400" lvl="2" indent="0">
              <a:buNone/>
            </a:pPr>
            <a:r>
              <a:rPr lang="hu-HU" dirty="0" err="1" smtClean="0">
                <a:hlinkClick r:id="rId3"/>
              </a:rPr>
              <a:t>knemeth</a:t>
            </a:r>
            <a:r>
              <a:rPr lang="hu-HU" dirty="0" smtClean="0">
                <a:hlinkClick r:id="rId3"/>
              </a:rPr>
              <a:t>@</a:t>
            </a:r>
            <a:r>
              <a:rPr lang="hu-HU" dirty="0" err="1" smtClean="0">
                <a:hlinkClick r:id="rId3"/>
              </a:rPr>
              <a:t>cogsci.bme.hu</a:t>
            </a:r>
            <a:endParaRPr lang="hu-HU" dirty="0" smtClean="0"/>
          </a:p>
          <a:p>
            <a:pPr marL="914400" lvl="2" indent="0">
              <a:buNone/>
            </a:pPr>
            <a:r>
              <a:rPr lang="hu-HU" dirty="0" smtClean="0"/>
              <a:t>T508-as iroda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313135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Követelmények 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57200" y="2071389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hu-HU" dirty="0" smtClean="0"/>
              <a:t>Irodalom</a:t>
            </a:r>
          </a:p>
          <a:p>
            <a:pPr lvl="1"/>
            <a:r>
              <a:rPr lang="hu-HU" dirty="0" smtClean="0"/>
              <a:t>Kötelező irodalom: Zimmer Márta: Arcészlelés</a:t>
            </a:r>
          </a:p>
          <a:p>
            <a:pPr lvl="2"/>
            <a:r>
              <a:rPr lang="hu-HU" dirty="0" smtClean="0"/>
              <a:t>Akadémiai Kiadó, Pont könyvek sorozat</a:t>
            </a:r>
          </a:p>
          <a:p>
            <a:pPr lvl="2"/>
            <a:r>
              <a:rPr lang="hu-HU" dirty="0" smtClean="0"/>
              <a:t>2013</a:t>
            </a:r>
          </a:p>
          <a:p>
            <a:pPr lvl="2"/>
            <a:r>
              <a:rPr lang="hu-HU" dirty="0"/>
              <a:t>Megrendelhető: </a:t>
            </a:r>
            <a:r>
              <a:rPr lang="hu-HU" sz="2000" dirty="0">
                <a:hlinkClick r:id="rId2"/>
              </a:rPr>
              <a:t>http://</a:t>
            </a:r>
            <a:r>
              <a:rPr lang="hu-HU" sz="2000" dirty="0" smtClean="0">
                <a:hlinkClick r:id="rId2"/>
              </a:rPr>
              <a:t>akademiai.hu/1627/tudomany/pszichologia/arceszleles</a:t>
            </a:r>
            <a:endParaRPr lang="hu-HU" sz="2000" dirty="0" smtClean="0"/>
          </a:p>
          <a:p>
            <a:pPr lvl="2"/>
            <a:r>
              <a:rPr lang="hu-HU" dirty="0" smtClean="0"/>
              <a:t>Ára a Kiadónál: 1352 Ft</a:t>
            </a:r>
          </a:p>
          <a:p>
            <a:pPr lvl="2"/>
            <a:r>
              <a:rPr lang="hu-HU" dirty="0" smtClean="0"/>
              <a:t>140 oldal</a:t>
            </a:r>
          </a:p>
          <a:p>
            <a:pPr lvl="2"/>
            <a:r>
              <a:rPr lang="hu-HU" dirty="0" smtClean="0"/>
              <a:t>ISBN: </a:t>
            </a:r>
            <a:r>
              <a:rPr lang="hu-HU" dirty="0"/>
              <a:t>978 963 05 9424 </a:t>
            </a:r>
            <a:r>
              <a:rPr lang="hu-HU" dirty="0" smtClean="0"/>
              <a:t>0</a:t>
            </a:r>
          </a:p>
          <a:p>
            <a:pPr lvl="1"/>
            <a:r>
              <a:rPr lang="hu-HU" dirty="0" smtClean="0"/>
              <a:t>Ajánlott irodalmak (angol nyelven)</a:t>
            </a:r>
          </a:p>
          <a:p>
            <a:pPr lvl="2"/>
            <a:r>
              <a:rPr lang="hu-HU" dirty="0" err="1" smtClean="0"/>
              <a:t>Face</a:t>
            </a:r>
            <a:r>
              <a:rPr lang="hu-HU" dirty="0" smtClean="0"/>
              <a:t> </a:t>
            </a:r>
            <a:r>
              <a:rPr lang="hu-HU" dirty="0" err="1" smtClean="0"/>
              <a:t>processing</a:t>
            </a:r>
            <a:r>
              <a:rPr lang="hu-HU" dirty="0" smtClean="0"/>
              <a:t>. </a:t>
            </a:r>
            <a:r>
              <a:rPr lang="hu-HU" dirty="0" err="1" smtClean="0"/>
              <a:t>Psychological</a:t>
            </a:r>
            <a:r>
              <a:rPr lang="hu-HU" dirty="0" smtClean="0"/>
              <a:t>, </a:t>
            </a:r>
            <a:r>
              <a:rPr lang="hu-HU" dirty="0" err="1" smtClean="0"/>
              <a:t>neuropsychological</a:t>
            </a:r>
            <a:r>
              <a:rPr lang="hu-HU" dirty="0" smtClean="0"/>
              <a:t>, and </a:t>
            </a:r>
            <a:r>
              <a:rPr lang="hu-HU" dirty="0" err="1" smtClean="0"/>
              <a:t>applied</a:t>
            </a:r>
            <a:r>
              <a:rPr lang="hu-HU" dirty="0" smtClean="0"/>
              <a:t> </a:t>
            </a:r>
            <a:r>
              <a:rPr lang="hu-HU" dirty="0" err="1" smtClean="0"/>
              <a:t>perspectives</a:t>
            </a:r>
            <a:r>
              <a:rPr lang="hu-HU" dirty="0" smtClean="0"/>
              <a:t>. Graham </a:t>
            </a:r>
            <a:r>
              <a:rPr lang="hu-HU" dirty="0" err="1" smtClean="0"/>
              <a:t>Hole</a:t>
            </a:r>
            <a:r>
              <a:rPr lang="hu-HU" dirty="0" smtClean="0"/>
              <a:t> &amp; Victoria </a:t>
            </a:r>
            <a:r>
              <a:rPr lang="hu-HU" dirty="0" err="1" smtClean="0"/>
              <a:t>Bourne</a:t>
            </a:r>
            <a:r>
              <a:rPr lang="hu-HU" dirty="0" smtClean="0"/>
              <a:t> (szerk.). Oxford University Press, 2010</a:t>
            </a:r>
          </a:p>
          <a:p>
            <a:pPr lvl="2"/>
            <a:r>
              <a:rPr lang="hu-HU" dirty="0" smtClean="0"/>
              <a:t>The Oxford </a:t>
            </a:r>
            <a:r>
              <a:rPr lang="hu-HU" dirty="0" err="1" smtClean="0"/>
              <a:t>Handbook</a:t>
            </a:r>
            <a:r>
              <a:rPr lang="hu-HU" dirty="0" smtClean="0"/>
              <a:t> of </a:t>
            </a:r>
            <a:r>
              <a:rPr lang="hu-HU" dirty="0" err="1" smtClean="0"/>
              <a:t>Face</a:t>
            </a:r>
            <a:r>
              <a:rPr lang="hu-HU" dirty="0" smtClean="0"/>
              <a:t> </a:t>
            </a:r>
            <a:r>
              <a:rPr lang="hu-HU" dirty="0" err="1" smtClean="0"/>
              <a:t>Perception</a:t>
            </a:r>
            <a:r>
              <a:rPr lang="hu-HU" dirty="0" smtClean="0"/>
              <a:t>. Andrew J. </a:t>
            </a:r>
            <a:r>
              <a:rPr lang="hu-HU" dirty="0" err="1" smtClean="0"/>
              <a:t>Calder</a:t>
            </a:r>
            <a:r>
              <a:rPr lang="hu-HU" dirty="0" smtClean="0"/>
              <a:t>, </a:t>
            </a:r>
            <a:r>
              <a:rPr lang="hu-HU" dirty="0" err="1" smtClean="0"/>
              <a:t>Gillian</a:t>
            </a:r>
            <a:r>
              <a:rPr lang="hu-HU" dirty="0" smtClean="0"/>
              <a:t> Rhodes, Mark H. Johnson, James V. </a:t>
            </a:r>
            <a:r>
              <a:rPr lang="hu-HU" dirty="0" err="1" smtClean="0"/>
              <a:t>Haxby</a:t>
            </a:r>
            <a:r>
              <a:rPr lang="hu-HU" dirty="0" smtClean="0"/>
              <a:t> (szerk.). Oxford University Press, 2011</a:t>
            </a: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61651" y="9331"/>
            <a:ext cx="1664974" cy="29969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21201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Követelmények II.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altLang="hu-HU" dirty="0">
                <a:ea typeface="ＭＳ Ｐゴシック" panose="020B0600070205080204" pitchFamily="34" charset="-128"/>
              </a:rPr>
              <a:t>Két zárthelyi dolgozat a félév során, egy pótlási/javítási </a:t>
            </a:r>
            <a:r>
              <a:rPr lang="hu-HU" altLang="hu-HU" dirty="0" smtClean="0">
                <a:ea typeface="ＭＳ Ｐゴシック" panose="020B0600070205080204" pitchFamily="34" charset="-128"/>
              </a:rPr>
              <a:t>lehetőséggel (időpontokat lásd a féléves tematikánál)</a:t>
            </a:r>
          </a:p>
          <a:p>
            <a:pPr marL="0" indent="0">
              <a:buNone/>
            </a:pPr>
            <a:endParaRPr lang="hu-HU" altLang="hu-HU" dirty="0" smtClean="0">
              <a:ea typeface="ＭＳ Ｐゴシック" panose="020B0600070205080204" pitchFamily="34" charset="-128"/>
            </a:endParaRPr>
          </a:p>
          <a:p>
            <a:r>
              <a:rPr lang="hu-HU" dirty="0" smtClean="0">
                <a:ea typeface="ＭＳ Ｐゴシック" panose="020B0600070205080204" pitchFamily="34" charset="-128"/>
              </a:rPr>
              <a:t>ZH jellege: egyszeri választásos tesztkérdések, valamint rövid kifejtendő kérdések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7650542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r>
              <a:rPr lang="hu-HU" altLang="hu-HU" sz="4000" smtClean="0">
                <a:ea typeface="ＭＳ Ｐゴシック" panose="020B0600070205080204" pitchFamily="34" charset="-128"/>
              </a:rPr>
              <a:t>További többletpontok - Kísérletek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433664"/>
          </a:xfrm>
        </p:spPr>
        <p:txBody>
          <a:bodyPr>
            <a:normAutofit lnSpcReduction="10000"/>
          </a:bodyPr>
          <a:lstStyle/>
          <a:p>
            <a:r>
              <a:rPr lang="hu-HU" altLang="hu-HU" sz="2800" dirty="0" smtClean="0">
                <a:ea typeface="ＭＳ Ｐゴシック" panose="020B0600070205080204" pitchFamily="34" charset="-128"/>
              </a:rPr>
              <a:t>A két ZH </a:t>
            </a:r>
            <a:r>
              <a:rPr lang="hu-HU" altLang="hu-HU" sz="2800" dirty="0" err="1" smtClean="0">
                <a:ea typeface="ＭＳ Ｐゴシック" panose="020B0600070205080204" pitchFamily="34" charset="-128"/>
              </a:rPr>
              <a:t>össz-pontszámán</a:t>
            </a:r>
            <a:r>
              <a:rPr lang="hu-HU" altLang="hu-HU" sz="2800" dirty="0" smtClean="0">
                <a:ea typeface="ＭＳ Ｐゴシック" panose="020B0600070205080204" pitchFamily="34" charset="-128"/>
              </a:rPr>
              <a:t> túl lehetőség van további 10%-nyi pontot kísérletekkel teljesíteni (néhány kivételes esetben ez 15% is lehet) – a kísérletek jellegétől és hosszától függően 1, 2-3, 5, 10%-ért (illetve hosszú vagy többalkalmas kísérlet esetén 15%-ért, utóbbi esetben minden alkalommal jelen kell lenni ahhoz, hogy a 15% pluszpontot megadjuk)</a:t>
            </a:r>
          </a:p>
          <a:p>
            <a:pPr marL="0" indent="0">
              <a:buNone/>
            </a:pPr>
            <a:endParaRPr lang="hu-HU" altLang="hu-HU" sz="2800" dirty="0" smtClean="0">
              <a:ea typeface="ＭＳ Ｐゴシック" panose="020B0600070205080204" pitchFamily="34" charset="-128"/>
            </a:endParaRPr>
          </a:p>
          <a:p>
            <a:r>
              <a:rPr lang="hu-HU" altLang="hu-HU" sz="2800" dirty="0" smtClean="0">
                <a:ea typeface="ＭＳ Ｐゴシック" panose="020B0600070205080204" pitchFamily="34" charset="-128"/>
              </a:rPr>
              <a:t>FONTOS!!! Többletpontot csak minimum elégséges ZH teljesítmény esetén tudunk beszámítani!!!</a:t>
            </a:r>
          </a:p>
        </p:txBody>
      </p:sp>
    </p:spTree>
    <p:extLst>
      <p:ext uri="{BB962C8B-B14F-4D97-AF65-F5344CB8AC3E}">
        <p14:creationId xmlns:p14="http://schemas.microsoft.com/office/powerpoint/2010/main" val="393055391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62000"/>
          </a:xfrm>
        </p:spPr>
        <p:txBody>
          <a:bodyPr/>
          <a:lstStyle/>
          <a:p>
            <a:r>
              <a:rPr lang="hu-HU" altLang="hu-HU" smtClean="0">
                <a:ea typeface="ＭＳ Ｐゴシック" panose="020B0600070205080204" pitchFamily="34" charset="-128"/>
              </a:rPr>
              <a:t>Kísérletek – FONTOS!!!!!!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40768"/>
            <a:ext cx="8229600" cy="4648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hu-HU" sz="2400" dirty="0"/>
              <a:t>Az éppen aktuális kísérletekről a </a:t>
            </a:r>
            <a:r>
              <a:rPr lang="hu-HU" sz="2400" dirty="0" err="1"/>
              <a:t>N</a:t>
            </a:r>
            <a:r>
              <a:rPr lang="hu-HU" sz="2400" dirty="0" err="1" smtClean="0"/>
              <a:t>eptunon</a:t>
            </a:r>
            <a:r>
              <a:rPr lang="hu-HU" sz="2400" dirty="0" smtClean="0"/>
              <a:t> </a:t>
            </a:r>
            <a:r>
              <a:rPr lang="hu-HU" sz="2400" dirty="0"/>
              <a:t>küldünk majd üzenetet a szükséges információkkal (helyszín, időpont, pluszpontok száma, jelentkezés módja</a:t>
            </a:r>
            <a:r>
              <a:rPr lang="hu-HU" sz="2400" dirty="0" smtClean="0"/>
              <a:t>)</a:t>
            </a:r>
          </a:p>
          <a:p>
            <a:pPr>
              <a:lnSpc>
                <a:spcPct val="80000"/>
              </a:lnSpc>
            </a:pPr>
            <a:r>
              <a:rPr lang="hu-HU" altLang="hu-HU" sz="2200" dirty="0" smtClean="0">
                <a:ea typeface="ＭＳ Ｐゴシック" panose="020B0600070205080204" pitchFamily="34" charset="-128"/>
              </a:rPr>
              <a:t>Kísérletet legkésőbb a kihirdetett időpont előtt 12 órával lehet lemondani, aki addig ezt nem teszi meg, ám a kísérleten nem jelenik meg, annak addig és későbbiekben szerzett pontjai NEM KERÜLNEK BESZÁMÍTÁSRA!</a:t>
            </a:r>
          </a:p>
          <a:p>
            <a:pPr>
              <a:lnSpc>
                <a:spcPct val="80000"/>
              </a:lnSpc>
            </a:pPr>
            <a:r>
              <a:rPr lang="hu-HU" sz="2400" dirty="0"/>
              <a:t>A kísérletért adható pluszpontok</a:t>
            </a:r>
            <a:r>
              <a:rPr lang="hu-HU" sz="2400" dirty="0" smtClean="0"/>
              <a:t>:</a:t>
            </a:r>
          </a:p>
          <a:p>
            <a:pPr marL="0" indent="0">
              <a:lnSpc>
                <a:spcPct val="80000"/>
              </a:lnSpc>
              <a:buNone/>
            </a:pPr>
            <a:endParaRPr lang="hu-HU" altLang="hu-HU" sz="2200" dirty="0" smtClean="0">
              <a:ea typeface="ＭＳ Ｐゴシック" panose="020B0600070205080204" pitchFamily="34" charset="-128"/>
            </a:endParaRPr>
          </a:p>
          <a:p>
            <a:pPr>
              <a:lnSpc>
                <a:spcPct val="80000"/>
              </a:lnSpc>
            </a:pPr>
            <a:endParaRPr lang="hu-HU" altLang="hu-HU" sz="2200" dirty="0" smtClean="0">
              <a:ea typeface="ＭＳ Ｐゴシック" panose="020B0600070205080204" pitchFamily="34" charset="-128"/>
            </a:endParaRPr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0551581"/>
              </p:ext>
            </p:extLst>
          </p:nvPr>
        </p:nvGraphicFramePr>
        <p:xfrm>
          <a:off x="1115616" y="3861048"/>
          <a:ext cx="6408712" cy="27917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240360"/>
                <a:gridCol w="3168352"/>
              </a:tblGrid>
              <a:tr h="572808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KÍSÉRLET JELLEGE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>
                          <a:effectLst/>
                        </a:rPr>
                        <a:t>PLUSZPONTOK </a:t>
                      </a:r>
                      <a:r>
                        <a:rPr lang="hu-HU" sz="1000" dirty="0" smtClean="0">
                          <a:effectLst/>
                        </a:rPr>
                        <a:t>SZÁMA</a:t>
                      </a:r>
                    </a:p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00" dirty="0" smtClean="0">
                          <a:effectLst/>
                        </a:rPr>
                        <a:t>(a </a:t>
                      </a:r>
                      <a:r>
                        <a:rPr lang="hu-HU" sz="1000" dirty="0">
                          <a:effectLst/>
                        </a:rPr>
                        <a:t>kurzus </a:t>
                      </a:r>
                      <a:r>
                        <a:rPr lang="hu-HU" sz="1000" dirty="0" smtClean="0">
                          <a:effectLst/>
                        </a:rPr>
                        <a:t>össz-pontszámának </a:t>
                      </a:r>
                      <a:r>
                        <a:rPr lang="hu-HU" sz="1000" dirty="0">
                          <a:effectLst/>
                        </a:rPr>
                        <a:t>százalékában)</a:t>
                      </a:r>
                      <a:endParaRPr lang="hu-HU" sz="16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  <a:tr h="325664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1 óránál hosszabb/több alkalmas kísérlet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15%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  <a:tr h="325664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1 órás kísérlet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10%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  <a:tr h="325664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30 perces kísérlet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5%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  <a:tr h="572808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30 percnél rövidebb kísérlet / kisebb tesztek a neten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2-3%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  <a:tr h="325664"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050" dirty="0">
                          <a:effectLst/>
                        </a:rPr>
                        <a:t>Órákon elvégzett rövid teszt</a:t>
                      </a:r>
                      <a:endParaRPr lang="hu-HU" sz="18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70000"/>
                        </a:lnSpc>
                        <a:spcAft>
                          <a:spcPts val="0"/>
                        </a:spcAft>
                      </a:pPr>
                      <a:r>
                        <a:rPr lang="hu-HU" sz="1200" dirty="0">
                          <a:effectLst/>
                        </a:rPr>
                        <a:t>1%</a:t>
                      </a:r>
                      <a:endParaRPr lang="hu-HU" sz="2400" dirty="0">
                        <a:effectLst/>
                        <a:latin typeface="Times New Roman" panose="02020603050405020304" pitchFamily="18" charset="0"/>
                        <a:ea typeface="MS Mincho" panose="02020609040205080304" pitchFamily="49" charset="-128"/>
                      </a:endParaRPr>
                    </a:p>
                  </a:txBody>
                  <a:tcPr marL="76200" marR="7620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04537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066800"/>
          </a:xfrm>
        </p:spPr>
        <p:txBody>
          <a:bodyPr/>
          <a:lstStyle/>
          <a:p>
            <a:r>
              <a:rPr lang="hu-HU" altLang="hu-HU" smtClean="0">
                <a:ea typeface="ＭＳ Ｐゴシック" panose="020B0600070205080204" pitchFamily="34" charset="-128"/>
              </a:rPr>
              <a:t>Ponthatárok - szabályok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720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hu-HU" altLang="hu-HU" dirty="0" smtClean="0">
                <a:ea typeface="ＭＳ Ｐゴシック" panose="020B0600070205080204" pitchFamily="34" charset="-128"/>
              </a:rPr>
              <a:t>A ZH-kon külön részérdemjegy nincsen, az egyetlen kritérium, hogy MINDKÉT ZH-N EL KELL ÉRNI MINIMUM 40%-OT. ELLENKEZŐ ESETBEN AZ ADOTT ZH-T/ZH-KAT ÚJRA KELL ÍRNI!!!</a:t>
            </a:r>
          </a:p>
          <a:p>
            <a:pPr>
              <a:lnSpc>
                <a:spcPct val="90000"/>
              </a:lnSpc>
            </a:pPr>
            <a:r>
              <a:rPr lang="hu-HU" altLang="hu-HU" b="1" dirty="0" smtClean="0">
                <a:ea typeface="ＭＳ Ｐゴシック" panose="020B0600070205080204" pitchFamily="34" charset="-128"/>
              </a:rPr>
              <a:t>Ha mindkét ZH-n elérte a hallgató a 40%-ot</a:t>
            </a:r>
            <a:r>
              <a:rPr lang="hu-HU" altLang="hu-HU" dirty="0" smtClean="0">
                <a:ea typeface="ＭＳ Ｐゴシック" panose="020B0600070205080204" pitchFamily="34" charset="-128"/>
              </a:rPr>
              <a:t>, akkor a pontszámaihoz hozzáadódik a teljesített kísérletek össz-pontszáma</a:t>
            </a:r>
          </a:p>
        </p:txBody>
      </p:sp>
    </p:spTree>
    <p:extLst>
      <p:ext uri="{BB962C8B-B14F-4D97-AF65-F5344CB8AC3E}">
        <p14:creationId xmlns:p14="http://schemas.microsoft.com/office/powerpoint/2010/main" val="5398571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133600"/>
            <a:ext cx="8229600" cy="1371600"/>
          </a:xfrm>
        </p:spPr>
        <p:txBody>
          <a:bodyPr/>
          <a:lstStyle/>
          <a:p>
            <a:pPr algn="ctr"/>
            <a:r>
              <a:rPr lang="hu-HU" altLang="hu-HU" sz="4800" smtClean="0">
                <a:ea typeface="ＭＳ Ｐゴシック" panose="020B0600070205080204" pitchFamily="34" charset="-128"/>
              </a:rPr>
              <a:t>Tematika heti lebontásban</a:t>
            </a:r>
          </a:p>
        </p:txBody>
      </p:sp>
    </p:spTree>
    <p:extLst>
      <p:ext uri="{BB962C8B-B14F-4D97-AF65-F5344CB8AC3E}">
        <p14:creationId xmlns:p14="http://schemas.microsoft.com/office/powerpoint/2010/main" val="122293178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oup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5752397"/>
              </p:ext>
            </p:extLst>
          </p:nvPr>
        </p:nvGraphicFramePr>
        <p:xfrm>
          <a:off x="539552" y="908720"/>
          <a:ext cx="7975848" cy="5459410"/>
        </p:xfrm>
        <a:graphic>
          <a:graphicData uri="http://schemas.openxmlformats.org/drawingml/2006/table">
            <a:tbl>
              <a:tblPr/>
              <a:tblGrid>
                <a:gridCol w="644513"/>
                <a:gridCol w="1450154"/>
                <a:gridCol w="5881181"/>
              </a:tblGrid>
              <a:tr h="55886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Óra</a:t>
                      </a:r>
                      <a:endParaRPr kumimoji="0" lang="hu-HU" altLang="hu-H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Időpont</a:t>
                      </a:r>
                      <a:endParaRPr kumimoji="0" lang="hu-HU" altLang="hu-H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Téma</a:t>
                      </a:r>
                      <a:endParaRPr kumimoji="0" lang="hu-HU" altLang="hu-HU" sz="4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7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7.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Óramegbeszélés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14.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arcok speciálisak (?), korai modellek, arcok reprezentációja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3.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21.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Fejlődési adatok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6286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4.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február 28.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arcon tükröződő érzelmek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5.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7.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Szociális aspektusok (tekintet iránya, nem, kor, attraktivitás)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6.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14.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1. Zárthelyi dolgozat</a:t>
                      </a:r>
                      <a:endParaRPr kumimoji="0" lang="hu-HU" altLang="hu-HU" sz="2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330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7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7.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21.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arcok idegi reprezentációja - </a:t>
                      </a:r>
                      <a:r>
                        <a:rPr kumimoji="0" lang="hu-HU" altLang="hu-HU" sz="12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elektrofiziológia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8.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március 28.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arcok idegi reprezentációja – képalkotó eljárások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9.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4.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arcfelismerési zavar I.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10.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11.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Az arcfelismerési zavar II., fejlődési rendellenességek, pszichiátria és arcok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11.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18.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Alkalmazások és érdekességek</a:t>
                      </a:r>
                      <a:endParaRPr kumimoji="0" lang="hu-HU" altLang="hu-HU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12.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április 25.</a:t>
                      </a:r>
                      <a:endParaRPr kumimoji="0" lang="hu-HU" altLang="hu-H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TTK Dékáni Szünet</a:t>
                      </a:r>
                      <a:endParaRPr kumimoji="0" lang="hu-HU" altLang="hu-H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7703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13.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május 2.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2. Zárthelyi dolgozat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46115"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14.</a:t>
                      </a:r>
                      <a:endParaRPr kumimoji="0" lang="hu-HU" altLang="hu-HU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2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május 9.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8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SzPct val="65000"/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buClr>
                          <a:schemeClr val="accent2"/>
                        </a:buClr>
                        <a:buSzPct val="7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342900" marR="0" lvl="0" indent="-34290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hu-HU" altLang="hu-HU" sz="16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rgbClr val="FF3300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  <a:cs typeface="Arial" panose="020B0604020202020204" pitchFamily="34" charset="0"/>
                        </a:rPr>
                        <a:t>Javító-/Pótló ZH alkalom</a:t>
                      </a:r>
                    </a:p>
                  </a:txBody>
                  <a:tcPr marT="45725" marB="45725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246306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557</Words>
  <Application>Microsoft Office PowerPoint</Application>
  <PresentationFormat>Diavetítés a képernyőre (4:3 oldalarány)</PresentationFormat>
  <Paragraphs>99</Paragraphs>
  <Slides>9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9</vt:i4>
      </vt:variant>
    </vt:vector>
  </HeadingPairs>
  <TitlesOfParts>
    <vt:vector size="16" baseType="lpstr">
      <vt:lpstr>MS Mincho</vt:lpstr>
      <vt:lpstr>ＭＳ Ｐゴシック</vt:lpstr>
      <vt:lpstr>Arial</vt:lpstr>
      <vt:lpstr>Calibri</vt:lpstr>
      <vt:lpstr>Times New Roman</vt:lpstr>
      <vt:lpstr>Wingdings</vt:lpstr>
      <vt:lpstr>Office-téma</vt:lpstr>
      <vt:lpstr>Az emberi arcok Óramegbeszélés</vt:lpstr>
      <vt:lpstr>Elérhetőségek, oktatók</vt:lpstr>
      <vt:lpstr>Követelmények I.</vt:lpstr>
      <vt:lpstr>Követelmények II.</vt:lpstr>
      <vt:lpstr>További többletpontok - Kísérletek</vt:lpstr>
      <vt:lpstr>Kísérletek – FONTOS!!!!!!</vt:lpstr>
      <vt:lpstr>Ponthatárok - szabályok</vt:lpstr>
      <vt:lpstr>Tematika heti lebontásban</vt:lpstr>
      <vt:lpstr>PowerPoint bemutató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 - kurzus</dc:title>
  <dc:creator>home</dc:creator>
  <cp:lastModifiedBy>Márti</cp:lastModifiedBy>
  <cp:revision>17</cp:revision>
  <dcterms:created xsi:type="dcterms:W3CDTF">2013-12-03T09:10:55Z</dcterms:created>
  <dcterms:modified xsi:type="dcterms:W3CDTF">2017-02-07T10:53:46Z</dcterms:modified>
</cp:coreProperties>
</file>